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7" r:id="rId4"/>
    <p:sldMasterId id="2147483663" r:id="rId5"/>
  </p:sldMasterIdLst>
  <p:notesMasterIdLst>
    <p:notesMasterId r:id="rId38"/>
  </p:notesMasterIdLst>
  <p:handoutMasterIdLst>
    <p:handoutMasterId r:id="rId39"/>
  </p:handoutMasterIdLst>
  <p:sldIdLst>
    <p:sldId id="256" r:id="rId6"/>
    <p:sldId id="292" r:id="rId7"/>
    <p:sldId id="257" r:id="rId8"/>
    <p:sldId id="258" r:id="rId9"/>
    <p:sldId id="2147310381" r:id="rId10"/>
    <p:sldId id="2147310374" r:id="rId11"/>
    <p:sldId id="2147310375" r:id="rId12"/>
    <p:sldId id="2147310372" r:id="rId13"/>
    <p:sldId id="2147310380" r:id="rId14"/>
    <p:sldId id="2147310371" r:id="rId15"/>
    <p:sldId id="2147310376" r:id="rId16"/>
    <p:sldId id="268" r:id="rId17"/>
    <p:sldId id="262" r:id="rId18"/>
    <p:sldId id="269" r:id="rId19"/>
    <p:sldId id="270" r:id="rId20"/>
    <p:sldId id="271" r:id="rId21"/>
    <p:sldId id="278" r:id="rId22"/>
    <p:sldId id="2147310365" r:id="rId23"/>
    <p:sldId id="301" r:id="rId24"/>
    <p:sldId id="286" r:id="rId25"/>
    <p:sldId id="2147310377" r:id="rId26"/>
    <p:sldId id="272" r:id="rId27"/>
    <p:sldId id="263" r:id="rId28"/>
    <p:sldId id="273" r:id="rId29"/>
    <p:sldId id="2147310378" r:id="rId30"/>
    <p:sldId id="275" r:id="rId31"/>
    <p:sldId id="280" r:id="rId32"/>
    <p:sldId id="276" r:id="rId33"/>
    <p:sldId id="291" r:id="rId34"/>
    <p:sldId id="277" r:id="rId35"/>
    <p:sldId id="288" r:id="rId36"/>
    <p:sldId id="297" r:id="rId37"/>
  </p:sldIdLst>
  <p:sldSz cx="12190413" cy="761841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2399" userDrawn="1">
          <p15:clr>
            <a:srgbClr val="A4A3A4"/>
          </p15:clr>
        </p15:guide>
        <p15:guide id="4" pos="3839"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646"/>
    <a:srgbClr val="F2F2F2"/>
    <a:srgbClr val="FCE0D4"/>
    <a:srgbClr val="FDEFE9"/>
    <a:srgbClr val="DCE6F2"/>
    <a:srgbClr val="FCDDCF"/>
    <a:srgbClr val="FDEAD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BBE6C8-BC67-87E2-A71B-BB057550A546}" v="139" dt="2025-04-16T11:53:16.535"/>
    <p1510:client id="{4A9B20D5-B4D3-E2BB-1752-7D46776AE28B}" v="3" dt="2025-04-17T04:08:44.342"/>
    <p1510:client id="{52BC7142-54C1-E035-18A8-3C9A7E627212}" v="33" dt="2025-04-15T06:32:25.021"/>
    <p1510:client id="{B700A33C-F8D5-ECA5-0A99-10A41FBB225D}" v="2" dt="2025-04-17T00:27:10.556"/>
    <p1510:client id="{D2FA2BCF-07AF-7556-B860-D601F50C8606}" v="28" dt="2025-04-16T04:26:53.033"/>
    <p1510:client id="{DA663D0C-6332-4A11-7D27-EB0DFCD0E024}" v="11" dt="2025-04-16T04:41:44.74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1152" y="48"/>
      </p:cViewPr>
      <p:guideLst>
        <p:guide orient="horz" pos="2160"/>
        <p:guide pos="3840"/>
        <p:guide orient="horz" pos="2399"/>
        <p:guide pos="3839"/>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handoutMaster" Target="handoutMasters/handout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C3BA95-343F-4108-8735-CD8B6884E296}" type="datetimeFigureOut">
              <a:rPr kumimoji="1" lang="ja-JP" altLang="en-US" smtClean="0"/>
              <a:t>2025/4/17</a:t>
            </a:fld>
            <a:endParaRPr kumimoji="1" lang="ja-JP" altLang="en-US"/>
          </a:p>
        </p:txBody>
      </p:sp>
      <p:sp>
        <p:nvSpPr>
          <p:cNvPr id="5" name="スライド番号プレースホルダー 4"/>
          <p:cNvSpPr>
            <a:spLocks noGrp="1"/>
          </p:cNvSpPr>
          <p:nvPr>
            <p:ph type="sldNum" sz="quarter" idx="3"/>
          </p:nvPr>
        </p:nvSpPr>
        <p:spPr>
          <a:xfrm>
            <a:off x="3789040" y="8629200"/>
            <a:ext cx="2971800" cy="457200"/>
          </a:xfrm>
          <a:prstGeom prst="rect">
            <a:avLst/>
          </a:prstGeom>
        </p:spPr>
        <p:txBody>
          <a:bodyPr vert="horz" lIns="91440" tIns="45720" rIns="91440" bIns="45720" rtlCol="0" anchor="b"/>
          <a:lstStyle>
            <a:lvl1pPr algn="r">
              <a:defRPr sz="1200"/>
            </a:lvl1pPr>
          </a:lstStyle>
          <a:p>
            <a:fld id="{8AA73942-0750-4B34-B0A1-F3A416942A19}" type="slidenum">
              <a:rPr kumimoji="1" lang="ja-JP" altLang="en-US" smtClean="0"/>
              <a:t>‹#›</a:t>
            </a:fld>
            <a:endParaRPr kumimoji="1" lang="ja-JP" altLang="en-US"/>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t="33055" b="32714"/>
          <a:stretch/>
        </p:blipFill>
        <p:spPr bwMode="auto">
          <a:xfrm>
            <a:off x="138716" y="8722800"/>
            <a:ext cx="1051678"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14"/>
          <p:cNvSpPr>
            <a:spLocks noChangeArrowheads="1"/>
          </p:cNvSpPr>
          <p:nvPr/>
        </p:nvSpPr>
        <p:spPr bwMode="auto">
          <a:xfrm>
            <a:off x="1332000" y="8830800"/>
            <a:ext cx="2160240" cy="204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Tree>
    <p:extLst>
      <p:ext uri="{BB962C8B-B14F-4D97-AF65-F5344CB8AC3E}">
        <p14:creationId xmlns:p14="http://schemas.microsoft.com/office/powerpoint/2010/main" val="23978886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5"/>
          </p:nvPr>
        </p:nvSpPr>
        <p:spPr>
          <a:xfrm>
            <a:off x="3789040" y="8629200"/>
            <a:ext cx="2971800" cy="457200"/>
          </a:xfrm>
          <a:prstGeom prst="rect">
            <a:avLst/>
          </a:prstGeom>
          <a:ln>
            <a:noFill/>
          </a:ln>
        </p:spPr>
        <p:txBody>
          <a:bodyPr vert="horz" lIns="91440" tIns="45720" rIns="91440" bIns="45720" rtlCol="0" anchor="b"/>
          <a:lstStyle>
            <a:lvl1pPr algn="r">
              <a:defRPr sz="1200"/>
            </a:lvl1pPr>
          </a:lstStyle>
          <a:p>
            <a:fld id="{A7DDB69F-EA4F-4CB6-9B16-2FD41D3905D1}" type="slidenum">
              <a:rPr kumimoji="1" lang="ja-JP" altLang="en-US" smtClean="0"/>
              <a:t>‹#›</a:t>
            </a:fld>
            <a:endParaRPr kumimoji="1" lang="ja-JP" altLang="en-US"/>
          </a:p>
        </p:txBody>
      </p:sp>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62F94D-40AE-4585-957A-71C5BD8E20A2}" type="datetimeFigureOut">
              <a:rPr kumimoji="1" lang="ja-JP" altLang="en-US" smtClean="0"/>
              <a:t>2025/4/17</a:t>
            </a:fld>
            <a:endParaRPr kumimoji="1" lang="ja-JP" altLang="en-US"/>
          </a:p>
        </p:txBody>
      </p:sp>
      <p:sp>
        <p:nvSpPr>
          <p:cNvPr id="4" name="スライド イメージ プレースホルダー 3"/>
          <p:cNvSpPr>
            <a:spLocks noGrp="1" noRot="1" noChangeAspect="1"/>
          </p:cNvSpPr>
          <p:nvPr>
            <p:ph type="sldImg" idx="2"/>
          </p:nvPr>
        </p:nvSpPr>
        <p:spPr>
          <a:xfrm>
            <a:off x="685800" y="495300"/>
            <a:ext cx="54864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548680" y="4211960"/>
            <a:ext cx="5760640" cy="432048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pic>
        <p:nvPicPr>
          <p:cNvPr id="21"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t="33055" b="32714"/>
          <a:stretch/>
        </p:blipFill>
        <p:spPr bwMode="auto">
          <a:xfrm>
            <a:off x="138716" y="8722800"/>
            <a:ext cx="1051678"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14"/>
          <p:cNvSpPr>
            <a:spLocks noChangeArrowheads="1"/>
          </p:cNvSpPr>
          <p:nvPr/>
        </p:nvSpPr>
        <p:spPr bwMode="auto">
          <a:xfrm>
            <a:off x="1332000" y="8830800"/>
            <a:ext cx="2160240" cy="204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Tree>
    <p:extLst>
      <p:ext uri="{BB962C8B-B14F-4D97-AF65-F5344CB8AC3E}">
        <p14:creationId xmlns:p14="http://schemas.microsoft.com/office/powerpoint/2010/main" val="441658463"/>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120000"/>
      </a:lnSpc>
      <a:defRPr kumimoji="1" sz="1200" kern="1200">
        <a:solidFill>
          <a:schemeClr val="tx1"/>
        </a:solidFill>
        <a:latin typeface="+mn-lt"/>
        <a:ea typeface="+mn-ea"/>
        <a:cs typeface="+mn-cs"/>
      </a:defRPr>
    </a:lvl1pPr>
    <a:lvl2pPr marL="457200" algn="l" defTabSz="914400" rtl="0" eaLnBrk="1" latinLnBrk="0" hangingPunct="1">
      <a:lnSpc>
        <a:spcPct val="120000"/>
      </a:lnSpc>
      <a:defRPr kumimoji="1" sz="1200" kern="1200">
        <a:solidFill>
          <a:schemeClr val="tx1"/>
        </a:solidFill>
        <a:latin typeface="+mn-lt"/>
        <a:ea typeface="+mn-ea"/>
        <a:cs typeface="+mn-cs"/>
      </a:defRPr>
    </a:lvl2pPr>
    <a:lvl3pPr marL="914400" algn="l" defTabSz="914400" rtl="0" eaLnBrk="1" latinLnBrk="0" hangingPunct="1">
      <a:lnSpc>
        <a:spcPct val="120000"/>
      </a:lnSpc>
      <a:defRPr kumimoji="1" sz="1200" kern="1200">
        <a:solidFill>
          <a:schemeClr val="tx1"/>
        </a:solidFill>
        <a:latin typeface="+mn-lt"/>
        <a:ea typeface="+mn-ea"/>
        <a:cs typeface="+mn-cs"/>
      </a:defRPr>
    </a:lvl3pPr>
    <a:lvl4pPr marL="1371600" algn="l" defTabSz="914400" rtl="0" eaLnBrk="1" latinLnBrk="0" hangingPunct="1">
      <a:lnSpc>
        <a:spcPct val="120000"/>
      </a:lnSpc>
      <a:defRPr kumimoji="1" sz="1200" kern="1200">
        <a:solidFill>
          <a:schemeClr val="tx1"/>
        </a:solidFill>
        <a:latin typeface="+mn-lt"/>
        <a:ea typeface="+mn-ea"/>
        <a:cs typeface="+mn-cs"/>
      </a:defRPr>
    </a:lvl4pPr>
    <a:lvl5pPr marL="1828800" algn="l" defTabSz="914400" rtl="0" eaLnBrk="1" latinLnBrk="0" hangingPunct="1">
      <a:lnSpc>
        <a:spcPct val="120000"/>
      </a:lnSpc>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495300"/>
            <a:ext cx="5486400" cy="34290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7DDB69F-EA4F-4CB6-9B16-2FD41D3905D1}" type="slidenum">
              <a:rPr kumimoji="1" lang="ja-JP" altLang="en-US" smtClean="0"/>
              <a:t>1</a:t>
            </a:fld>
            <a:endParaRPr kumimoji="1" lang="ja-JP" altLang="en-US"/>
          </a:p>
        </p:txBody>
      </p:sp>
    </p:spTree>
    <p:extLst>
      <p:ext uri="{BB962C8B-B14F-4D97-AF65-F5344CB8AC3E}">
        <p14:creationId xmlns:p14="http://schemas.microsoft.com/office/powerpoint/2010/main" val="2783684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7DDB69F-EA4F-4CB6-9B16-2FD41D3905D1}" type="slidenum">
              <a:rPr kumimoji="1" lang="ja-JP" altLang="en-US" smtClean="0"/>
              <a:t>7</a:t>
            </a:fld>
            <a:endParaRPr kumimoji="1" lang="ja-JP" altLang="en-US"/>
          </a:p>
        </p:txBody>
      </p:sp>
    </p:spTree>
    <p:extLst>
      <p:ext uri="{BB962C8B-B14F-4D97-AF65-F5344CB8AC3E}">
        <p14:creationId xmlns:p14="http://schemas.microsoft.com/office/powerpoint/2010/main" val="2127936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7DDB69F-EA4F-4CB6-9B16-2FD41D3905D1}" type="slidenum">
              <a:rPr kumimoji="1" lang="ja-JP" altLang="en-US" smtClean="0"/>
              <a:t>9</a:t>
            </a:fld>
            <a:endParaRPr kumimoji="1" lang="ja-JP" altLang="en-US"/>
          </a:p>
        </p:txBody>
      </p:sp>
    </p:spTree>
    <p:extLst>
      <p:ext uri="{BB962C8B-B14F-4D97-AF65-F5344CB8AC3E}">
        <p14:creationId xmlns:p14="http://schemas.microsoft.com/office/powerpoint/2010/main" val="664825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7DDB69F-EA4F-4CB6-9B16-2FD41D3905D1}" type="slidenum">
              <a:rPr kumimoji="1" lang="ja-JP" altLang="en-US" smtClean="0"/>
              <a:t>12</a:t>
            </a:fld>
            <a:endParaRPr kumimoji="1" lang="ja-JP" altLang="en-US"/>
          </a:p>
        </p:txBody>
      </p:sp>
    </p:spTree>
    <p:extLst>
      <p:ext uri="{BB962C8B-B14F-4D97-AF65-F5344CB8AC3E}">
        <p14:creationId xmlns:p14="http://schemas.microsoft.com/office/powerpoint/2010/main" val="1764995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495300"/>
            <a:ext cx="5486400" cy="34290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7DDB69F-EA4F-4CB6-9B16-2FD41D3905D1}" type="slidenum">
              <a:rPr kumimoji="1" lang="ja-JP" altLang="en-US" smtClean="0"/>
              <a:t>18</a:t>
            </a:fld>
            <a:endParaRPr kumimoji="1" lang="ja-JP" altLang="en-US"/>
          </a:p>
        </p:txBody>
      </p:sp>
    </p:spTree>
    <p:extLst>
      <p:ext uri="{BB962C8B-B14F-4D97-AF65-F5344CB8AC3E}">
        <p14:creationId xmlns:p14="http://schemas.microsoft.com/office/powerpoint/2010/main" val="2555902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495300"/>
            <a:ext cx="5486400" cy="34290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7DDB69F-EA4F-4CB6-9B16-2FD41D3905D1}" type="slidenum">
              <a:rPr kumimoji="1" lang="ja-JP" altLang="en-US" smtClean="0"/>
              <a:t>19</a:t>
            </a:fld>
            <a:endParaRPr kumimoji="1" lang="ja-JP" altLang="en-US"/>
          </a:p>
        </p:txBody>
      </p:sp>
    </p:spTree>
    <p:extLst>
      <p:ext uri="{BB962C8B-B14F-4D97-AF65-F5344CB8AC3E}">
        <p14:creationId xmlns:p14="http://schemas.microsoft.com/office/powerpoint/2010/main" val="2938186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7DDB69F-EA4F-4CB6-9B16-2FD41D3905D1}" type="slidenum">
              <a:rPr kumimoji="1" lang="ja-JP" altLang="en-US" smtClean="0"/>
              <a:t>22</a:t>
            </a:fld>
            <a:endParaRPr kumimoji="1" lang="ja-JP" altLang="en-US"/>
          </a:p>
        </p:txBody>
      </p:sp>
    </p:spTree>
    <p:extLst>
      <p:ext uri="{BB962C8B-B14F-4D97-AF65-F5344CB8AC3E}">
        <p14:creationId xmlns:p14="http://schemas.microsoft.com/office/powerpoint/2010/main" val="29937489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2" name="タイトル 1"/>
          <p:cNvSpPr>
            <a:spLocks noGrp="1"/>
          </p:cNvSpPr>
          <p:nvPr>
            <p:ph type="ctrTitle"/>
          </p:nvPr>
        </p:nvSpPr>
        <p:spPr>
          <a:xfrm>
            <a:off x="1191602" y="3172751"/>
            <a:ext cx="10124099" cy="492443"/>
          </a:xfrm>
          <a:prstGeom prst="rect">
            <a:avLst/>
          </a:prstGeom>
        </p:spPr>
        <p:txBody>
          <a:bodyPr wrap="square" tIns="0" bIns="0" anchor="ctr" anchorCtr="0">
            <a:spAutoFit/>
          </a:bodyPr>
          <a:lstStyle>
            <a:lvl1pPr algn="l">
              <a:defRPr sz="3200"/>
            </a:lvl1pPr>
          </a:lstStyle>
          <a:p>
            <a:r>
              <a:rPr kumimoji="1" lang="ja-JP" altLang="en-US"/>
              <a:t>マスタ タイトルの書式設定</a:t>
            </a:r>
          </a:p>
        </p:txBody>
      </p:sp>
      <p:sp>
        <p:nvSpPr>
          <p:cNvPr id="15" name="サブタイトル 2"/>
          <p:cNvSpPr>
            <a:spLocks noGrp="1"/>
          </p:cNvSpPr>
          <p:nvPr>
            <p:ph type="subTitle" idx="1"/>
          </p:nvPr>
        </p:nvSpPr>
        <p:spPr>
          <a:xfrm>
            <a:off x="1191603" y="4097174"/>
            <a:ext cx="10124099" cy="400238"/>
          </a:xfrm>
          <a:prstGeom prst="rect">
            <a:avLst/>
          </a:prstGeom>
        </p:spPr>
        <p:txBody>
          <a:bodyPr lIns="108000" anchor="ctr" anchorCtr="0">
            <a:spAutoFit/>
          </a:bodyPr>
          <a:lstStyle>
            <a:lvl1pPr marL="0" indent="0" algn="l">
              <a:buNone/>
              <a:defRPr sz="2001">
                <a:solidFill>
                  <a:schemeClr val="tx1"/>
                </a:solidFill>
              </a:defRPr>
            </a:lvl1pPr>
            <a:lvl2pPr marL="457184" indent="0" algn="ctr">
              <a:buNone/>
              <a:defRPr>
                <a:solidFill>
                  <a:schemeClr val="tx1">
                    <a:tint val="75000"/>
                  </a:schemeClr>
                </a:solidFill>
              </a:defRPr>
            </a:lvl2pPr>
            <a:lvl3pPr marL="914369" indent="0" algn="ctr">
              <a:buNone/>
              <a:defRPr>
                <a:solidFill>
                  <a:schemeClr val="tx1">
                    <a:tint val="75000"/>
                  </a:schemeClr>
                </a:solidFill>
              </a:defRPr>
            </a:lvl3pPr>
            <a:lvl4pPr marL="1371552" indent="0" algn="ctr">
              <a:buNone/>
              <a:defRPr>
                <a:solidFill>
                  <a:schemeClr val="tx1">
                    <a:tint val="75000"/>
                  </a:schemeClr>
                </a:solidFill>
              </a:defRPr>
            </a:lvl4pPr>
            <a:lvl5pPr marL="1828736" indent="0" algn="ctr">
              <a:buNone/>
              <a:defRPr>
                <a:solidFill>
                  <a:schemeClr val="tx1">
                    <a:tint val="75000"/>
                  </a:schemeClr>
                </a:solidFill>
              </a:defRPr>
            </a:lvl5pPr>
            <a:lvl6pPr marL="2285920" indent="0" algn="ctr">
              <a:buNone/>
              <a:defRPr>
                <a:solidFill>
                  <a:schemeClr val="tx1">
                    <a:tint val="75000"/>
                  </a:schemeClr>
                </a:solidFill>
              </a:defRPr>
            </a:lvl6pPr>
            <a:lvl7pPr marL="2743105" indent="0" algn="ctr">
              <a:buNone/>
              <a:defRPr>
                <a:solidFill>
                  <a:schemeClr val="tx1">
                    <a:tint val="75000"/>
                  </a:schemeClr>
                </a:solidFill>
              </a:defRPr>
            </a:lvl7pPr>
            <a:lvl8pPr marL="3200288" indent="0" algn="ctr">
              <a:buNone/>
              <a:defRPr>
                <a:solidFill>
                  <a:schemeClr val="tx1">
                    <a:tint val="75000"/>
                  </a:schemeClr>
                </a:solidFill>
              </a:defRPr>
            </a:lvl8pPr>
            <a:lvl9pPr marL="3657471" indent="0" algn="ctr">
              <a:buNone/>
              <a:defRPr>
                <a:solidFill>
                  <a:schemeClr val="tx1">
                    <a:tint val="75000"/>
                  </a:schemeClr>
                </a:solidFill>
              </a:defRPr>
            </a:lvl9pPr>
          </a:lstStyle>
          <a:p>
            <a:r>
              <a:rPr kumimoji="1" lang="ja-JP" altLang="en-US"/>
              <a:t>マスタ サブタイトルの書式設定</a:t>
            </a:r>
          </a:p>
        </p:txBody>
      </p:sp>
      <p:sp>
        <p:nvSpPr>
          <p:cNvPr id="17" name="正方形/長方形 16"/>
          <p:cNvSpPr>
            <a:spLocks/>
          </p:cNvSpPr>
          <p:nvPr/>
        </p:nvSpPr>
        <p:spPr>
          <a:xfrm>
            <a:off x="480711" y="3274758"/>
            <a:ext cx="383341" cy="261610"/>
          </a:xfrm>
          <a:prstGeom prst="rect">
            <a:avLst/>
          </a:prstGeom>
          <a:solidFill>
            <a:srgbClr val="F39800"/>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a:spLocks/>
          </p:cNvSpPr>
          <p:nvPr/>
        </p:nvSpPr>
        <p:spPr>
          <a:xfrm>
            <a:off x="671309" y="3485803"/>
            <a:ext cx="383339" cy="261610"/>
          </a:xfrm>
          <a:prstGeom prst="rect">
            <a:avLst/>
          </a:prstGeom>
          <a:solidFill>
            <a:srgbClr val="F39800">
              <a:alpha val="25098"/>
            </a:srgbClr>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Line 8"/>
          <p:cNvSpPr>
            <a:spLocks noChangeShapeType="1"/>
          </p:cNvSpPr>
          <p:nvPr userDrawn="1"/>
        </p:nvSpPr>
        <p:spPr bwMode="auto">
          <a:xfrm>
            <a:off x="1190455" y="3779216"/>
            <a:ext cx="10125244" cy="1"/>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470375" y="6858910"/>
            <a:ext cx="1749746" cy="598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4"/>
          <p:cNvSpPr>
            <a:spLocks noChangeArrowheads="1"/>
          </p:cNvSpPr>
          <p:nvPr userDrawn="1"/>
        </p:nvSpPr>
        <p:spPr bwMode="auto">
          <a:xfrm>
            <a:off x="2422799" y="7098980"/>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a:solidFill>
                  <a:srgbClr val="7F7F7F"/>
                </a:solidFill>
              </a:rPr>
              <a:t>(C) </a:t>
            </a:r>
            <a:r>
              <a:rPr lang="en-US" altLang="ja-JP" sz="850" err="1">
                <a:solidFill>
                  <a:srgbClr val="7F7F7F"/>
                </a:solidFill>
              </a:rPr>
              <a:t>Solasto</a:t>
            </a:r>
            <a:r>
              <a:rPr lang="en-US" altLang="ja-JP" sz="850">
                <a:solidFill>
                  <a:srgbClr val="7F7F7F"/>
                </a:solidFill>
              </a:rPr>
              <a:t> Corporation. All rights reserved.</a:t>
            </a:r>
          </a:p>
        </p:txBody>
      </p:sp>
      <p:sp>
        <p:nvSpPr>
          <p:cNvPr id="22" name="正方形/長方形 21"/>
          <p:cNvSpPr/>
          <p:nvPr userDrawn="1"/>
        </p:nvSpPr>
        <p:spPr>
          <a:xfrm>
            <a:off x="10332000" y="350559"/>
            <a:ext cx="1512691" cy="362305"/>
          </a:xfrm>
          <a:prstGeom prst="rect">
            <a:avLst/>
          </a:prstGeom>
          <a:solidFill>
            <a:schemeClr val="bg1"/>
          </a:solidFill>
          <a:ln w="19050">
            <a:solidFill>
              <a:srgbClr val="FF0000"/>
            </a:solidFill>
          </a:ln>
        </p:spPr>
        <p:txBody>
          <a:bodyPr wrap="none" lIns="126000" tIns="54001"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4219155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71735427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1" y="208806"/>
            <a:ext cx="10042079" cy="523220"/>
          </a:xfrm>
          <a:prstGeom prst="rect">
            <a:avLst/>
          </a:prstGeom>
        </p:spPr>
        <p:txBody>
          <a:bodyPr wrap="square" anchor="ctr" anchorCtr="0">
            <a:spAutoFit/>
          </a:bodyPr>
          <a:lstStyle>
            <a:lvl1pPr algn="l">
              <a:defRPr sz="2800"/>
            </a:lvl1pPr>
          </a:lstStyle>
          <a:p>
            <a:r>
              <a:rPr kumimoji="1" lang="ja-JP" altLang="en-US"/>
              <a:t>マスタ タイトルの書式設定</a:t>
            </a:r>
          </a:p>
        </p:txBody>
      </p:sp>
      <p:sp>
        <p:nvSpPr>
          <p:cNvPr id="3" name="コンテンツ プレースホルダ 2"/>
          <p:cNvSpPr>
            <a:spLocks noGrp="1"/>
          </p:cNvSpPr>
          <p:nvPr>
            <p:ph idx="1" hasCustomPrompt="1"/>
          </p:nvPr>
        </p:nvSpPr>
        <p:spPr>
          <a:xfrm>
            <a:off x="374400" y="1087777"/>
            <a:ext cx="11507440" cy="4893647"/>
          </a:xfrm>
          <a:prstGeom prst="rect">
            <a:avLst/>
          </a:prstGeom>
          <a:noFill/>
        </p:spPr>
        <p:txBody>
          <a:bodyPr>
            <a:spAutoFit/>
          </a:bodyPr>
          <a:lstStyle>
            <a:lvl1pPr marL="0" indent="0">
              <a:buNone/>
              <a:defRPr/>
            </a:lvl1pPr>
            <a:lvl2pPr marL="457184" indent="0">
              <a:buNone/>
              <a:defRPr/>
            </a:lvl2pPr>
            <a:lvl3pPr marL="914369" indent="0">
              <a:buNone/>
              <a:defRPr/>
            </a:lvl3pPr>
            <a:lvl4pPr marL="1371552" indent="0">
              <a:buNone/>
              <a:defRPr/>
            </a:lvl4pPr>
            <a:lvl5pPr marL="1828736" indent="0">
              <a:buNone/>
              <a:defRPr/>
            </a:lvl5pPr>
          </a:lstStyle>
          <a:p>
            <a:pPr lvl="0"/>
            <a:r>
              <a:rPr kumimoji="1" lang="ja-JP" altLang="en-US"/>
              <a:t>マスタ テキストの書式設定</a:t>
            </a:r>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p:txBody>
      </p:sp>
      <p:sp>
        <p:nvSpPr>
          <p:cNvPr id="11" name="Line 8"/>
          <p:cNvSpPr>
            <a:spLocks noChangeShapeType="1"/>
          </p:cNvSpPr>
          <p:nvPr userDrawn="1"/>
        </p:nvSpPr>
        <p:spPr bwMode="auto">
          <a:xfrm>
            <a:off x="327676" y="831169"/>
            <a:ext cx="10088805"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0"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5" name="Rectangle 4"/>
          <p:cNvSpPr txBox="1">
            <a:spLocks noChangeArrowheads="1"/>
          </p:cNvSpPr>
          <p:nvPr userDrawn="1"/>
        </p:nvSpPr>
        <p:spPr bwMode="auto">
          <a:xfrm>
            <a:off x="11567815" y="7227752"/>
            <a:ext cx="432048" cy="24634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369"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1"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369" rtl="0" eaLnBrk="1" fontAlgn="base" latinLnBrk="0" hangingPunct="1">
                <a:lnSpc>
                  <a:spcPct val="100000"/>
                </a:lnSpc>
                <a:spcBef>
                  <a:spcPct val="0"/>
                </a:spcBef>
                <a:spcAft>
                  <a:spcPct val="0"/>
                </a:spcAft>
                <a:buClrTx/>
                <a:buSzTx/>
                <a:buFontTx/>
                <a:buNone/>
                <a:tabLst/>
                <a:defRPr/>
              </a:pPr>
              <a:t>‹#›</a:t>
            </a:fld>
            <a:endParaRPr kumimoji="0" lang="en-US" altLang="ja-JP" sz="1601"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9"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1823021"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9" name="正方形/長方形 18"/>
          <p:cNvSpPr/>
          <p:nvPr userDrawn="1"/>
        </p:nvSpPr>
        <p:spPr>
          <a:xfrm>
            <a:off x="10416481" y="-40805"/>
            <a:ext cx="1773933" cy="261610"/>
          </a:xfrm>
          <a:prstGeom prst="rect">
            <a:avLst/>
          </a:prstGeom>
          <a:solidFill>
            <a:srgbClr val="F39800"/>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p:cNvSpPr/>
          <p:nvPr userDrawn="1"/>
        </p:nvSpPr>
        <p:spPr>
          <a:xfrm>
            <a:off x="10540800" y="316801"/>
            <a:ext cx="1512691" cy="362305"/>
          </a:xfrm>
          <a:prstGeom prst="rect">
            <a:avLst/>
          </a:prstGeom>
          <a:solidFill>
            <a:schemeClr val="bg1"/>
          </a:solidFill>
          <a:ln w="19050">
            <a:solidFill>
              <a:srgbClr val="FF0000"/>
            </a:solidFill>
          </a:ln>
        </p:spPr>
        <p:txBody>
          <a:bodyPr wrap="none" lIns="126000" tIns="54001"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1115568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11"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5" name="Rectangle 4"/>
          <p:cNvSpPr txBox="1">
            <a:spLocks noChangeArrowheads="1"/>
          </p:cNvSpPr>
          <p:nvPr userDrawn="1"/>
        </p:nvSpPr>
        <p:spPr bwMode="auto">
          <a:xfrm>
            <a:off x="11567815" y="7227752"/>
            <a:ext cx="432048" cy="24634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369"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1"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369" rtl="0" eaLnBrk="1" fontAlgn="base" latinLnBrk="0" hangingPunct="1">
                <a:lnSpc>
                  <a:spcPct val="100000"/>
                </a:lnSpc>
                <a:spcBef>
                  <a:spcPct val="0"/>
                </a:spcBef>
                <a:spcAft>
                  <a:spcPct val="0"/>
                </a:spcAft>
                <a:buClrTx/>
                <a:buSzTx/>
                <a:buFontTx/>
                <a:buNone/>
                <a:tabLst/>
                <a:defRPr/>
              </a:pPr>
              <a:t>‹#›</a:t>
            </a:fld>
            <a:endParaRPr kumimoji="0" lang="en-US" altLang="ja-JP" sz="1601"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9"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1823021"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8" name="タイトル 1"/>
          <p:cNvSpPr>
            <a:spLocks noGrp="1"/>
          </p:cNvSpPr>
          <p:nvPr>
            <p:ph type="title"/>
          </p:nvPr>
        </p:nvSpPr>
        <p:spPr>
          <a:xfrm>
            <a:off x="874800" y="3234307"/>
            <a:ext cx="10442488" cy="430887"/>
          </a:xfrm>
          <a:prstGeom prst="rect">
            <a:avLst/>
          </a:prstGeom>
        </p:spPr>
        <p:txBody>
          <a:bodyPr wrap="square" tIns="0" bIns="0" anchor="ctr" anchorCtr="0">
            <a:spAutoFit/>
          </a:bodyPr>
          <a:lstStyle>
            <a:lvl1pPr algn="l">
              <a:defRPr sz="2800" b="0" cap="all"/>
            </a:lvl1pPr>
          </a:lstStyle>
          <a:p>
            <a:r>
              <a:rPr kumimoji="1" lang="ja-JP" altLang="en-US"/>
              <a:t>マスタ タイトルの書式設定</a:t>
            </a:r>
          </a:p>
        </p:txBody>
      </p:sp>
      <p:sp>
        <p:nvSpPr>
          <p:cNvPr id="19" name="テキスト プレースホルダ 2"/>
          <p:cNvSpPr>
            <a:spLocks noGrp="1"/>
          </p:cNvSpPr>
          <p:nvPr>
            <p:ph type="body" idx="1"/>
          </p:nvPr>
        </p:nvSpPr>
        <p:spPr>
          <a:xfrm>
            <a:off x="875421" y="4129111"/>
            <a:ext cx="10397063" cy="400238"/>
          </a:xfrm>
          <a:prstGeom prst="rect">
            <a:avLst/>
          </a:prstGeom>
        </p:spPr>
        <p:txBody>
          <a:bodyPr wrap="square" anchor="ctr" anchorCtr="0">
            <a:spAutoFit/>
          </a:bodyPr>
          <a:lstStyle>
            <a:lvl1pPr marL="0" indent="0">
              <a:buNone/>
              <a:defRPr sz="2001">
                <a:solidFill>
                  <a:schemeClr val="tx1"/>
                </a:solidFill>
              </a:defRPr>
            </a:lvl1pPr>
            <a:lvl2pPr marL="457184" indent="0">
              <a:buNone/>
              <a:defRPr sz="1800">
                <a:solidFill>
                  <a:schemeClr val="tx1">
                    <a:tint val="75000"/>
                  </a:schemeClr>
                </a:solidFill>
              </a:defRPr>
            </a:lvl2pPr>
            <a:lvl3pPr marL="914369" indent="0">
              <a:buNone/>
              <a:defRPr sz="1601">
                <a:solidFill>
                  <a:schemeClr val="tx1">
                    <a:tint val="75000"/>
                  </a:schemeClr>
                </a:solidFill>
              </a:defRPr>
            </a:lvl3pPr>
            <a:lvl4pPr marL="1371552" indent="0">
              <a:buNone/>
              <a:defRPr sz="1400">
                <a:solidFill>
                  <a:schemeClr val="tx1">
                    <a:tint val="75000"/>
                  </a:schemeClr>
                </a:solidFill>
              </a:defRPr>
            </a:lvl4pPr>
            <a:lvl5pPr marL="1828736" indent="0">
              <a:buNone/>
              <a:defRPr sz="1400">
                <a:solidFill>
                  <a:schemeClr val="tx1">
                    <a:tint val="75000"/>
                  </a:schemeClr>
                </a:solidFill>
              </a:defRPr>
            </a:lvl5pPr>
            <a:lvl6pPr marL="2285920" indent="0">
              <a:buNone/>
              <a:defRPr sz="1400">
                <a:solidFill>
                  <a:schemeClr val="tx1">
                    <a:tint val="75000"/>
                  </a:schemeClr>
                </a:solidFill>
              </a:defRPr>
            </a:lvl6pPr>
            <a:lvl7pPr marL="2743105" indent="0">
              <a:buNone/>
              <a:defRPr sz="1400">
                <a:solidFill>
                  <a:schemeClr val="tx1">
                    <a:tint val="75000"/>
                  </a:schemeClr>
                </a:solidFill>
              </a:defRPr>
            </a:lvl7pPr>
            <a:lvl8pPr marL="3200288" indent="0">
              <a:buNone/>
              <a:defRPr sz="1400">
                <a:solidFill>
                  <a:schemeClr val="tx1">
                    <a:tint val="75000"/>
                  </a:schemeClr>
                </a:solidFill>
              </a:defRPr>
            </a:lvl8pPr>
            <a:lvl9pPr marL="3657471" indent="0">
              <a:buNone/>
              <a:defRPr sz="1400">
                <a:solidFill>
                  <a:schemeClr val="tx1">
                    <a:tint val="75000"/>
                  </a:schemeClr>
                </a:solidFill>
              </a:defRPr>
            </a:lvl9pPr>
          </a:lstStyle>
          <a:p>
            <a:pPr lvl="0"/>
            <a:r>
              <a:rPr kumimoji="1" lang="ja-JP" altLang="en-US"/>
              <a:t>マスタ テキストの書式設定</a:t>
            </a:r>
          </a:p>
        </p:txBody>
      </p:sp>
      <p:sp>
        <p:nvSpPr>
          <p:cNvPr id="20" name="Line 8"/>
          <p:cNvSpPr>
            <a:spLocks noChangeShapeType="1"/>
          </p:cNvSpPr>
          <p:nvPr userDrawn="1"/>
        </p:nvSpPr>
        <p:spPr bwMode="auto">
          <a:xfrm>
            <a:off x="875421" y="3779216"/>
            <a:ext cx="10441868" cy="1"/>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21" name="正方形/長方形 20"/>
          <p:cNvSpPr/>
          <p:nvPr userDrawn="1"/>
        </p:nvSpPr>
        <p:spPr>
          <a:xfrm>
            <a:off x="10416481" y="-40805"/>
            <a:ext cx="1773933" cy="261610"/>
          </a:xfrm>
          <a:prstGeom prst="rect">
            <a:avLst/>
          </a:prstGeom>
          <a:solidFill>
            <a:srgbClr val="F39800"/>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p:cNvSpPr/>
          <p:nvPr userDrawn="1"/>
        </p:nvSpPr>
        <p:spPr>
          <a:xfrm>
            <a:off x="10540800" y="316801"/>
            <a:ext cx="1512691" cy="362305"/>
          </a:xfrm>
          <a:prstGeom prst="rect">
            <a:avLst/>
          </a:prstGeom>
          <a:solidFill>
            <a:schemeClr val="bg1"/>
          </a:solidFill>
          <a:ln w="19050">
            <a:solidFill>
              <a:srgbClr val="FF0000"/>
            </a:solidFill>
          </a:ln>
        </p:spPr>
        <p:txBody>
          <a:bodyPr wrap="none" lIns="126000" tIns="54001"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1245160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タイトル 1"/>
          <p:cNvSpPr>
            <a:spLocks noGrp="1"/>
          </p:cNvSpPr>
          <p:nvPr>
            <p:ph type="title"/>
          </p:nvPr>
        </p:nvSpPr>
        <p:spPr>
          <a:xfrm>
            <a:off x="374401" y="208806"/>
            <a:ext cx="10042079" cy="523220"/>
          </a:xfrm>
          <a:prstGeom prst="rect">
            <a:avLst/>
          </a:prstGeom>
        </p:spPr>
        <p:txBody>
          <a:bodyPr wrap="square" anchor="ctr" anchorCtr="0">
            <a:spAutoFit/>
          </a:bodyPr>
          <a:lstStyle>
            <a:lvl1pPr algn="l">
              <a:defRPr sz="2800"/>
            </a:lvl1pPr>
          </a:lstStyle>
          <a:p>
            <a:r>
              <a:rPr kumimoji="1" lang="ja-JP" altLang="en-US"/>
              <a:t>マスタ タイトルの書式設定</a:t>
            </a:r>
          </a:p>
        </p:txBody>
      </p:sp>
      <p:sp>
        <p:nvSpPr>
          <p:cNvPr id="7" name="Line 8"/>
          <p:cNvSpPr>
            <a:spLocks noChangeShapeType="1"/>
          </p:cNvSpPr>
          <p:nvPr userDrawn="1"/>
        </p:nvSpPr>
        <p:spPr bwMode="auto">
          <a:xfrm>
            <a:off x="327676" y="831169"/>
            <a:ext cx="10088805"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2"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4" name="Rectangle 4"/>
          <p:cNvSpPr txBox="1">
            <a:spLocks noChangeArrowheads="1"/>
          </p:cNvSpPr>
          <p:nvPr userDrawn="1"/>
        </p:nvSpPr>
        <p:spPr bwMode="auto">
          <a:xfrm>
            <a:off x="11567815" y="7227752"/>
            <a:ext cx="432048" cy="24634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369"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1"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369" rtl="0" eaLnBrk="1" fontAlgn="base" latinLnBrk="0" hangingPunct="1">
                <a:lnSpc>
                  <a:spcPct val="100000"/>
                </a:lnSpc>
                <a:spcBef>
                  <a:spcPct val="0"/>
                </a:spcBef>
                <a:spcAft>
                  <a:spcPct val="0"/>
                </a:spcAft>
                <a:buClrTx/>
                <a:buSzTx/>
                <a:buFontTx/>
                <a:buNone/>
                <a:tabLst/>
                <a:defRPr/>
              </a:pPr>
              <a:t>‹#›</a:t>
            </a:fld>
            <a:endParaRPr kumimoji="0" lang="en-US" altLang="ja-JP" sz="1601"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5"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9"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4"/>
          <p:cNvSpPr>
            <a:spLocks noChangeArrowheads="1"/>
          </p:cNvSpPr>
          <p:nvPr userDrawn="1"/>
        </p:nvSpPr>
        <p:spPr bwMode="auto">
          <a:xfrm>
            <a:off x="1823021"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7" name="正方形/長方形 16"/>
          <p:cNvSpPr/>
          <p:nvPr userDrawn="1"/>
        </p:nvSpPr>
        <p:spPr>
          <a:xfrm>
            <a:off x="10416481" y="-40805"/>
            <a:ext cx="1773933" cy="261610"/>
          </a:xfrm>
          <a:prstGeom prst="rect">
            <a:avLst/>
          </a:prstGeom>
          <a:solidFill>
            <a:srgbClr val="F39800"/>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p:nvPr userDrawn="1"/>
        </p:nvSpPr>
        <p:spPr>
          <a:xfrm>
            <a:off x="10540800" y="316801"/>
            <a:ext cx="1512691" cy="362305"/>
          </a:xfrm>
          <a:prstGeom prst="rect">
            <a:avLst/>
          </a:prstGeom>
          <a:solidFill>
            <a:schemeClr val="bg1"/>
          </a:solidFill>
          <a:ln w="19050">
            <a:solidFill>
              <a:srgbClr val="FF0000"/>
            </a:solidFill>
          </a:ln>
        </p:spPr>
        <p:txBody>
          <a:bodyPr wrap="none" lIns="126000" tIns="54001"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1756796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8"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0" name="Rectangle 4"/>
          <p:cNvSpPr txBox="1">
            <a:spLocks noChangeArrowheads="1"/>
          </p:cNvSpPr>
          <p:nvPr userDrawn="1"/>
        </p:nvSpPr>
        <p:spPr bwMode="auto">
          <a:xfrm>
            <a:off x="11567815" y="7227752"/>
            <a:ext cx="432048" cy="24634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369"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1"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369" rtl="0" eaLnBrk="1" fontAlgn="base" latinLnBrk="0" hangingPunct="1">
                <a:lnSpc>
                  <a:spcPct val="100000"/>
                </a:lnSpc>
                <a:spcBef>
                  <a:spcPct val="0"/>
                </a:spcBef>
                <a:spcAft>
                  <a:spcPct val="0"/>
                </a:spcAft>
                <a:buClrTx/>
                <a:buSzTx/>
                <a:buFontTx/>
                <a:buNone/>
                <a:tabLst/>
                <a:defRPr/>
              </a:pPr>
              <a:t>‹#›</a:t>
            </a:fld>
            <a:endParaRPr kumimoji="0" lang="en-US" altLang="ja-JP" sz="1601"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1"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9"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4"/>
          <p:cNvSpPr>
            <a:spLocks noChangeArrowheads="1"/>
          </p:cNvSpPr>
          <p:nvPr userDrawn="1"/>
        </p:nvSpPr>
        <p:spPr bwMode="auto">
          <a:xfrm>
            <a:off x="1823021"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3" name="正方形/長方形 12"/>
          <p:cNvSpPr/>
          <p:nvPr userDrawn="1"/>
        </p:nvSpPr>
        <p:spPr>
          <a:xfrm>
            <a:off x="10540800" y="316801"/>
            <a:ext cx="1512691" cy="362305"/>
          </a:xfrm>
          <a:prstGeom prst="rect">
            <a:avLst/>
          </a:prstGeom>
          <a:solidFill>
            <a:schemeClr val="bg1"/>
          </a:solidFill>
          <a:ln w="19050">
            <a:solidFill>
              <a:srgbClr val="FF0000"/>
            </a:solidFill>
          </a:ln>
        </p:spPr>
        <p:txBody>
          <a:bodyPr wrap="none" lIns="126000" tIns="54001" rIns="126000" anchor="ctr" anchorCtr="0">
            <a:spAutoFit/>
          </a:bodyPr>
          <a:lstStyle/>
          <a:p>
            <a:pPr algn="ctr"/>
            <a:r>
              <a:rPr lang="en-US" altLang="ja-JP" sz="1700">
                <a:solidFill>
                  <a:srgbClr val="FF0000"/>
                </a:solidFill>
              </a:rPr>
              <a:t>Confidential</a:t>
            </a:r>
            <a:endParaRPr lang="ja-JP" altLang="en-US" sz="1700">
              <a:solidFill>
                <a:srgbClr val="FF0000"/>
              </a:solidFill>
            </a:endParaRPr>
          </a:p>
        </p:txBody>
      </p:sp>
    </p:spTree>
    <p:extLst>
      <p:ext uri="{BB962C8B-B14F-4D97-AF65-F5344CB8AC3E}">
        <p14:creationId xmlns:p14="http://schemas.microsoft.com/office/powerpoint/2010/main" val="3374222509"/>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91602" y="3171604"/>
            <a:ext cx="10124099" cy="492443"/>
          </a:xfrm>
          <a:prstGeom prst="rect">
            <a:avLst/>
          </a:prstGeom>
        </p:spPr>
        <p:txBody>
          <a:bodyPr wrap="square" tIns="0" bIns="0" anchor="ctr" anchorCtr="0">
            <a:spAutoFit/>
          </a:bodyPr>
          <a:lstStyle>
            <a:lvl1pPr algn="l">
              <a:defRPr sz="3200"/>
            </a:lvl1pPr>
          </a:lstStyle>
          <a:p>
            <a:r>
              <a:rPr kumimoji="1" lang="ja-JP" altLang="en-US"/>
              <a:t>マスタ タイトルの書式設定</a:t>
            </a:r>
          </a:p>
        </p:txBody>
      </p:sp>
      <p:sp>
        <p:nvSpPr>
          <p:cNvPr id="3" name="サブタイトル 2"/>
          <p:cNvSpPr>
            <a:spLocks noGrp="1"/>
          </p:cNvSpPr>
          <p:nvPr>
            <p:ph type="subTitle" idx="1"/>
          </p:nvPr>
        </p:nvSpPr>
        <p:spPr>
          <a:xfrm>
            <a:off x="1191603" y="4097174"/>
            <a:ext cx="10124099" cy="400238"/>
          </a:xfrm>
          <a:prstGeom prst="rect">
            <a:avLst/>
          </a:prstGeom>
        </p:spPr>
        <p:txBody>
          <a:bodyPr lIns="108000" anchor="ctr" anchorCtr="0">
            <a:spAutoFit/>
          </a:bodyPr>
          <a:lstStyle>
            <a:lvl1pPr marL="0" indent="0" algn="l">
              <a:buNone/>
              <a:defRPr sz="2001">
                <a:solidFill>
                  <a:schemeClr val="tx1"/>
                </a:solidFill>
              </a:defRPr>
            </a:lvl1pPr>
            <a:lvl2pPr marL="457184" indent="0" algn="ctr">
              <a:buNone/>
              <a:defRPr>
                <a:solidFill>
                  <a:schemeClr val="tx1">
                    <a:tint val="75000"/>
                  </a:schemeClr>
                </a:solidFill>
              </a:defRPr>
            </a:lvl2pPr>
            <a:lvl3pPr marL="914369" indent="0" algn="ctr">
              <a:buNone/>
              <a:defRPr>
                <a:solidFill>
                  <a:schemeClr val="tx1">
                    <a:tint val="75000"/>
                  </a:schemeClr>
                </a:solidFill>
              </a:defRPr>
            </a:lvl3pPr>
            <a:lvl4pPr marL="1371552" indent="0" algn="ctr">
              <a:buNone/>
              <a:defRPr>
                <a:solidFill>
                  <a:schemeClr val="tx1">
                    <a:tint val="75000"/>
                  </a:schemeClr>
                </a:solidFill>
              </a:defRPr>
            </a:lvl4pPr>
            <a:lvl5pPr marL="1828736" indent="0" algn="ctr">
              <a:buNone/>
              <a:defRPr>
                <a:solidFill>
                  <a:schemeClr val="tx1">
                    <a:tint val="75000"/>
                  </a:schemeClr>
                </a:solidFill>
              </a:defRPr>
            </a:lvl5pPr>
            <a:lvl6pPr marL="2285920" indent="0" algn="ctr">
              <a:buNone/>
              <a:defRPr>
                <a:solidFill>
                  <a:schemeClr val="tx1">
                    <a:tint val="75000"/>
                  </a:schemeClr>
                </a:solidFill>
              </a:defRPr>
            </a:lvl6pPr>
            <a:lvl7pPr marL="2743105" indent="0" algn="ctr">
              <a:buNone/>
              <a:defRPr>
                <a:solidFill>
                  <a:schemeClr val="tx1">
                    <a:tint val="75000"/>
                  </a:schemeClr>
                </a:solidFill>
              </a:defRPr>
            </a:lvl7pPr>
            <a:lvl8pPr marL="3200288" indent="0" algn="ctr">
              <a:buNone/>
              <a:defRPr>
                <a:solidFill>
                  <a:schemeClr val="tx1">
                    <a:tint val="75000"/>
                  </a:schemeClr>
                </a:solidFill>
              </a:defRPr>
            </a:lvl8pPr>
            <a:lvl9pPr marL="3657471" indent="0" algn="ctr">
              <a:buNone/>
              <a:defRPr>
                <a:solidFill>
                  <a:schemeClr val="tx1">
                    <a:tint val="75000"/>
                  </a:schemeClr>
                </a:solidFill>
              </a:defRPr>
            </a:lvl9pPr>
          </a:lstStyle>
          <a:p>
            <a:r>
              <a:rPr kumimoji="1" lang="ja-JP" altLang="en-US"/>
              <a:t>マスタ サブタイトルの書式設定</a:t>
            </a:r>
          </a:p>
        </p:txBody>
      </p:sp>
      <p:sp>
        <p:nvSpPr>
          <p:cNvPr id="9" name="正方形/長方形 8"/>
          <p:cNvSpPr>
            <a:spLocks/>
          </p:cNvSpPr>
          <p:nvPr/>
        </p:nvSpPr>
        <p:spPr>
          <a:xfrm>
            <a:off x="480711" y="3274758"/>
            <a:ext cx="383341" cy="261610"/>
          </a:xfrm>
          <a:prstGeom prst="rect">
            <a:avLst/>
          </a:prstGeom>
          <a:solidFill>
            <a:srgbClr val="F39800"/>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p:cNvSpPr>
            <a:spLocks/>
          </p:cNvSpPr>
          <p:nvPr/>
        </p:nvSpPr>
        <p:spPr>
          <a:xfrm>
            <a:off x="671309" y="3485803"/>
            <a:ext cx="383339" cy="261610"/>
          </a:xfrm>
          <a:prstGeom prst="rect">
            <a:avLst/>
          </a:prstGeom>
          <a:solidFill>
            <a:srgbClr val="F39800">
              <a:alpha val="25098"/>
            </a:srgbClr>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Line 8"/>
          <p:cNvSpPr>
            <a:spLocks noChangeShapeType="1"/>
          </p:cNvSpPr>
          <p:nvPr userDrawn="1"/>
        </p:nvSpPr>
        <p:spPr bwMode="auto">
          <a:xfrm>
            <a:off x="1190455" y="3779216"/>
            <a:ext cx="10125244" cy="1"/>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pic>
        <p:nvPicPr>
          <p:cNvPr id="13"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470375" y="6858910"/>
            <a:ext cx="1749746" cy="598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4"/>
          <p:cNvSpPr>
            <a:spLocks noChangeArrowheads="1"/>
          </p:cNvSpPr>
          <p:nvPr userDrawn="1"/>
        </p:nvSpPr>
        <p:spPr bwMode="auto">
          <a:xfrm>
            <a:off x="2422799" y="7098980"/>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50">
                <a:solidFill>
                  <a:srgbClr val="7F7F7F"/>
                </a:solidFill>
              </a:rPr>
              <a:t>(C) </a:t>
            </a:r>
            <a:r>
              <a:rPr lang="en-US" altLang="ja-JP" sz="850" err="1">
                <a:solidFill>
                  <a:srgbClr val="7F7F7F"/>
                </a:solidFill>
              </a:rPr>
              <a:t>Solasto</a:t>
            </a:r>
            <a:r>
              <a:rPr lang="en-US" altLang="ja-JP" sz="850">
                <a:solidFill>
                  <a:srgbClr val="7F7F7F"/>
                </a:solidFill>
              </a:rPr>
              <a:t> Corporation. All rights reserved.</a:t>
            </a:r>
          </a:p>
        </p:txBody>
      </p:sp>
    </p:spTree>
    <p:extLst>
      <p:ext uri="{BB962C8B-B14F-4D97-AF65-F5344CB8AC3E}">
        <p14:creationId xmlns:p14="http://schemas.microsoft.com/office/powerpoint/2010/main" val="1210134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74401" y="208806"/>
            <a:ext cx="10042079" cy="523220"/>
          </a:xfrm>
          <a:prstGeom prst="rect">
            <a:avLst/>
          </a:prstGeom>
        </p:spPr>
        <p:txBody>
          <a:bodyPr wrap="square" anchor="ctr" anchorCtr="0">
            <a:spAutoFit/>
          </a:bodyPr>
          <a:lstStyle>
            <a:lvl1pPr algn="l">
              <a:defRPr sz="2800"/>
            </a:lvl1pPr>
          </a:lstStyle>
          <a:p>
            <a:r>
              <a:rPr kumimoji="1" lang="ja-JP" altLang="en-US"/>
              <a:t>マスタ タイトルの書式設定</a:t>
            </a:r>
          </a:p>
        </p:txBody>
      </p:sp>
      <p:sp>
        <p:nvSpPr>
          <p:cNvPr id="3" name="コンテンツ プレースホルダ 2"/>
          <p:cNvSpPr>
            <a:spLocks noGrp="1"/>
          </p:cNvSpPr>
          <p:nvPr>
            <p:ph idx="1" hasCustomPrompt="1"/>
          </p:nvPr>
        </p:nvSpPr>
        <p:spPr>
          <a:xfrm>
            <a:off x="374400" y="1087777"/>
            <a:ext cx="11507440" cy="4893647"/>
          </a:xfrm>
          <a:prstGeom prst="rect">
            <a:avLst/>
          </a:prstGeom>
          <a:noFill/>
        </p:spPr>
        <p:txBody>
          <a:bodyPr>
            <a:spAutoFit/>
          </a:bodyPr>
          <a:lstStyle>
            <a:lvl1pPr marL="0" indent="0">
              <a:buNone/>
              <a:defRPr/>
            </a:lvl1pPr>
            <a:lvl2pPr marL="457184" indent="0">
              <a:buNone/>
              <a:defRPr/>
            </a:lvl2pPr>
            <a:lvl3pPr marL="914369" indent="0">
              <a:buNone/>
              <a:defRPr/>
            </a:lvl3pPr>
            <a:lvl4pPr marL="1371552" indent="0">
              <a:buNone/>
              <a:defRPr/>
            </a:lvl4pPr>
            <a:lvl5pPr marL="1828736" indent="0">
              <a:buNone/>
              <a:defRPr/>
            </a:lvl5pPr>
          </a:lstStyle>
          <a:p>
            <a:pPr lvl="0"/>
            <a:r>
              <a:rPr kumimoji="1" lang="ja-JP" altLang="en-US"/>
              <a:t>マスタ テキストの書式設定</a:t>
            </a:r>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a:p>
            <a:pPr lvl="0"/>
            <a:endParaRPr kumimoji="1" lang="en-US" altLang="ja-JP"/>
          </a:p>
        </p:txBody>
      </p:sp>
      <p:sp>
        <p:nvSpPr>
          <p:cNvPr id="7"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1" name="Line 8"/>
          <p:cNvSpPr>
            <a:spLocks noChangeShapeType="1"/>
          </p:cNvSpPr>
          <p:nvPr userDrawn="1"/>
        </p:nvSpPr>
        <p:spPr bwMode="auto">
          <a:xfrm>
            <a:off x="327676" y="831169"/>
            <a:ext cx="10088805"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4" name="正方形/長方形 13"/>
          <p:cNvSpPr/>
          <p:nvPr userDrawn="1"/>
        </p:nvSpPr>
        <p:spPr>
          <a:xfrm>
            <a:off x="10416481" y="-40805"/>
            <a:ext cx="1773933" cy="261610"/>
          </a:xfrm>
          <a:prstGeom prst="rect">
            <a:avLst/>
          </a:prstGeom>
          <a:solidFill>
            <a:srgbClr val="F39800"/>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Rectangle 4"/>
          <p:cNvSpPr txBox="1">
            <a:spLocks noChangeArrowheads="1"/>
          </p:cNvSpPr>
          <p:nvPr userDrawn="1"/>
        </p:nvSpPr>
        <p:spPr bwMode="auto">
          <a:xfrm>
            <a:off x="11567815" y="7227752"/>
            <a:ext cx="432048" cy="24634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369"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1"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369" rtl="0" eaLnBrk="1" fontAlgn="base" latinLnBrk="0" hangingPunct="1">
                <a:lnSpc>
                  <a:spcPct val="100000"/>
                </a:lnSpc>
                <a:spcBef>
                  <a:spcPct val="0"/>
                </a:spcBef>
                <a:spcAft>
                  <a:spcPct val="0"/>
                </a:spcAft>
                <a:buClrTx/>
                <a:buSzTx/>
                <a:buFontTx/>
                <a:buNone/>
                <a:tabLst/>
                <a:defRPr/>
              </a:pPr>
              <a:t>‹#›</a:t>
            </a:fld>
            <a:endParaRPr kumimoji="0" lang="en-US" altLang="ja-JP" sz="1601"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9"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1823021"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Tree>
    <p:extLst>
      <p:ext uri="{BB962C8B-B14F-4D97-AF65-F5344CB8AC3E}">
        <p14:creationId xmlns:p14="http://schemas.microsoft.com/office/powerpoint/2010/main" val="3531800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74800" y="3234307"/>
            <a:ext cx="10442488" cy="430887"/>
          </a:xfrm>
          <a:prstGeom prst="rect">
            <a:avLst/>
          </a:prstGeom>
        </p:spPr>
        <p:txBody>
          <a:bodyPr wrap="square" tIns="0" bIns="0" anchor="ctr" anchorCtr="0">
            <a:spAutoFit/>
          </a:bodyPr>
          <a:lstStyle>
            <a:lvl1pPr algn="l">
              <a:defRPr sz="2800" b="0"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874801" y="4129111"/>
            <a:ext cx="10361851" cy="400238"/>
          </a:xfrm>
          <a:prstGeom prst="rect">
            <a:avLst/>
          </a:prstGeom>
        </p:spPr>
        <p:txBody>
          <a:bodyPr anchor="ctr" anchorCtr="0">
            <a:spAutoFit/>
          </a:bodyPr>
          <a:lstStyle>
            <a:lvl1pPr marL="0" indent="0">
              <a:buNone/>
              <a:defRPr sz="2001">
                <a:solidFill>
                  <a:schemeClr val="tx1"/>
                </a:solidFill>
              </a:defRPr>
            </a:lvl1pPr>
            <a:lvl2pPr marL="457184" indent="0">
              <a:buNone/>
              <a:defRPr sz="1800">
                <a:solidFill>
                  <a:schemeClr val="tx1">
                    <a:tint val="75000"/>
                  </a:schemeClr>
                </a:solidFill>
              </a:defRPr>
            </a:lvl2pPr>
            <a:lvl3pPr marL="914369" indent="0">
              <a:buNone/>
              <a:defRPr sz="1601">
                <a:solidFill>
                  <a:schemeClr val="tx1">
                    <a:tint val="75000"/>
                  </a:schemeClr>
                </a:solidFill>
              </a:defRPr>
            </a:lvl3pPr>
            <a:lvl4pPr marL="1371552" indent="0">
              <a:buNone/>
              <a:defRPr sz="1400">
                <a:solidFill>
                  <a:schemeClr val="tx1">
                    <a:tint val="75000"/>
                  </a:schemeClr>
                </a:solidFill>
              </a:defRPr>
            </a:lvl4pPr>
            <a:lvl5pPr marL="1828736" indent="0">
              <a:buNone/>
              <a:defRPr sz="1400">
                <a:solidFill>
                  <a:schemeClr val="tx1">
                    <a:tint val="75000"/>
                  </a:schemeClr>
                </a:solidFill>
              </a:defRPr>
            </a:lvl5pPr>
            <a:lvl6pPr marL="2285920" indent="0">
              <a:buNone/>
              <a:defRPr sz="1400">
                <a:solidFill>
                  <a:schemeClr val="tx1">
                    <a:tint val="75000"/>
                  </a:schemeClr>
                </a:solidFill>
              </a:defRPr>
            </a:lvl6pPr>
            <a:lvl7pPr marL="2743105" indent="0">
              <a:buNone/>
              <a:defRPr sz="1400">
                <a:solidFill>
                  <a:schemeClr val="tx1">
                    <a:tint val="75000"/>
                  </a:schemeClr>
                </a:solidFill>
              </a:defRPr>
            </a:lvl7pPr>
            <a:lvl8pPr marL="3200288" indent="0">
              <a:buNone/>
              <a:defRPr sz="1400">
                <a:solidFill>
                  <a:schemeClr val="tx1">
                    <a:tint val="75000"/>
                  </a:schemeClr>
                </a:solidFill>
              </a:defRPr>
            </a:lvl8pPr>
            <a:lvl9pPr marL="3657471" indent="0">
              <a:buNone/>
              <a:defRPr sz="1400">
                <a:solidFill>
                  <a:schemeClr val="tx1">
                    <a:tint val="75000"/>
                  </a:schemeClr>
                </a:solidFill>
              </a:defRPr>
            </a:lvl9pPr>
          </a:lstStyle>
          <a:p>
            <a:pPr lvl="0"/>
            <a:r>
              <a:rPr kumimoji="1" lang="ja-JP" altLang="en-US"/>
              <a:t>マスタ テキストの書式設定</a:t>
            </a:r>
          </a:p>
        </p:txBody>
      </p:sp>
      <p:sp>
        <p:nvSpPr>
          <p:cNvPr id="9" name="Line 8"/>
          <p:cNvSpPr>
            <a:spLocks noChangeShapeType="1"/>
          </p:cNvSpPr>
          <p:nvPr userDrawn="1"/>
        </p:nvSpPr>
        <p:spPr bwMode="auto">
          <a:xfrm>
            <a:off x="875421" y="3779216"/>
            <a:ext cx="10441868" cy="1"/>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1"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5" name="Rectangle 4"/>
          <p:cNvSpPr txBox="1">
            <a:spLocks noChangeArrowheads="1"/>
          </p:cNvSpPr>
          <p:nvPr userDrawn="1"/>
        </p:nvSpPr>
        <p:spPr bwMode="auto">
          <a:xfrm>
            <a:off x="11567815" y="7227752"/>
            <a:ext cx="432048" cy="24634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369"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1"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369" rtl="0" eaLnBrk="1" fontAlgn="base" latinLnBrk="0" hangingPunct="1">
                <a:lnSpc>
                  <a:spcPct val="100000"/>
                </a:lnSpc>
                <a:spcBef>
                  <a:spcPct val="0"/>
                </a:spcBef>
                <a:spcAft>
                  <a:spcPct val="0"/>
                </a:spcAft>
                <a:buClrTx/>
                <a:buSzTx/>
                <a:buFontTx/>
                <a:buNone/>
                <a:tabLst/>
                <a:defRPr/>
              </a:pPr>
              <a:t>‹#›</a:t>
            </a:fld>
            <a:endParaRPr kumimoji="0" lang="en-US" altLang="ja-JP" sz="1601"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6"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9"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userDrawn="1"/>
        </p:nvSpPr>
        <p:spPr bwMode="auto">
          <a:xfrm>
            <a:off x="1823021"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8" name="正方形/長方形 17"/>
          <p:cNvSpPr/>
          <p:nvPr userDrawn="1"/>
        </p:nvSpPr>
        <p:spPr>
          <a:xfrm>
            <a:off x="10416481" y="-40805"/>
            <a:ext cx="1773933" cy="261610"/>
          </a:xfrm>
          <a:prstGeom prst="rect">
            <a:avLst/>
          </a:prstGeom>
          <a:solidFill>
            <a:srgbClr val="F39800"/>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62086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タイトル 1"/>
          <p:cNvSpPr>
            <a:spLocks noGrp="1"/>
          </p:cNvSpPr>
          <p:nvPr>
            <p:ph type="title"/>
          </p:nvPr>
        </p:nvSpPr>
        <p:spPr>
          <a:xfrm>
            <a:off x="374401" y="208806"/>
            <a:ext cx="10042079" cy="523220"/>
          </a:xfrm>
          <a:prstGeom prst="rect">
            <a:avLst/>
          </a:prstGeom>
        </p:spPr>
        <p:txBody>
          <a:bodyPr wrap="square" anchor="ctr" anchorCtr="0">
            <a:spAutoFit/>
          </a:bodyPr>
          <a:lstStyle>
            <a:lvl1pPr algn="l">
              <a:defRPr sz="2800"/>
            </a:lvl1pPr>
          </a:lstStyle>
          <a:p>
            <a:r>
              <a:rPr kumimoji="1" lang="ja-JP" altLang="en-US"/>
              <a:t>マスタ タイトルの書式設定</a:t>
            </a:r>
          </a:p>
        </p:txBody>
      </p:sp>
      <p:sp>
        <p:nvSpPr>
          <p:cNvPr id="7" name="Line 8"/>
          <p:cNvSpPr>
            <a:spLocks noChangeShapeType="1"/>
          </p:cNvSpPr>
          <p:nvPr userDrawn="1"/>
        </p:nvSpPr>
        <p:spPr bwMode="auto">
          <a:xfrm>
            <a:off x="327676" y="831169"/>
            <a:ext cx="10088805" cy="0"/>
          </a:xfrm>
          <a:prstGeom prst="line">
            <a:avLst/>
          </a:prstGeom>
          <a:noFill/>
          <a:ln w="12700">
            <a:solidFill>
              <a:srgbClr val="F39800"/>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2" name="Line 8"/>
          <p:cNvSpPr>
            <a:spLocks noChangeShapeType="1"/>
          </p:cNvSpPr>
          <p:nvPr userDrawn="1"/>
        </p:nvSpPr>
        <p:spPr bwMode="auto">
          <a:xfrm>
            <a:off x="4032000" y="7351200"/>
            <a:ext cx="75060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txBody>
          <a:bodyPr/>
          <a:lstStyle/>
          <a:p>
            <a:endParaRPr lang="ja-JP" altLang="en-US" sz="1800"/>
          </a:p>
        </p:txBody>
      </p:sp>
      <p:sp>
        <p:nvSpPr>
          <p:cNvPr id="14" name="Rectangle 4"/>
          <p:cNvSpPr txBox="1">
            <a:spLocks noChangeArrowheads="1"/>
          </p:cNvSpPr>
          <p:nvPr userDrawn="1"/>
        </p:nvSpPr>
        <p:spPr bwMode="auto">
          <a:xfrm>
            <a:off x="11567815" y="7227752"/>
            <a:ext cx="432048" cy="246349"/>
          </a:xfrm>
          <a:prstGeom prst="rect">
            <a:avLst/>
          </a:prstGeom>
          <a:noFill/>
          <a:ln>
            <a:noFill/>
          </a:ln>
          <a:effectLst/>
        </p:spPr>
        <p:txBody>
          <a:bodyPr vert="horz" wrap="square" lIns="0" tIns="0" rIns="0" bIns="0" numCol="1" anchor="ctr" anchorCtr="0" compatLnSpc="1">
            <a:prstTxWarp prst="textNoShape">
              <a:avLst/>
            </a:prstTxWarp>
            <a:spAutoFit/>
          </a:bodyPr>
          <a:lstStyle>
            <a:defPPr>
              <a:defRPr lang="ja-JP"/>
            </a:defPPr>
            <a:lvl1pPr algn="r" rtl="0" fontAlgn="base">
              <a:spcBef>
                <a:spcPct val="0"/>
              </a:spcBef>
              <a:spcAft>
                <a:spcPct val="0"/>
              </a:spcAft>
              <a:defRPr kumimoji="0"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369" rtl="0" eaLnBrk="1" fontAlgn="base" latinLnBrk="0" hangingPunct="1">
              <a:lnSpc>
                <a:spcPct val="100000"/>
              </a:lnSpc>
              <a:spcBef>
                <a:spcPct val="0"/>
              </a:spcBef>
              <a:spcAft>
                <a:spcPct val="0"/>
              </a:spcAft>
              <a:buClrTx/>
              <a:buSzTx/>
              <a:buFontTx/>
              <a:buNone/>
              <a:tabLst/>
              <a:defRPr/>
            </a:pPr>
            <a:fld id="{5DA35343-B95B-4B0A-8C92-734C11F40C21}" type="slidenum">
              <a:rPr kumimoji="0" lang="en-US" altLang="ja-JP" sz="1601" b="0" i="0" u="none" strike="noStrike" kern="1200" cap="none" spc="0" normalizeH="0" baseline="0" noProof="0" smtClean="0">
                <a:ln>
                  <a:noFill/>
                </a:ln>
                <a:solidFill>
                  <a:srgbClr val="000000"/>
                </a:solidFill>
                <a:effectLst/>
                <a:uLnTx/>
                <a:uFillTx/>
                <a:latin typeface="Arial" charset="0"/>
                <a:ea typeface="ＭＳ Ｐゴシック" pitchFamily="50" charset="-128"/>
              </a:rPr>
              <a:pPr marL="0" marR="0" lvl="0" indent="0" algn="r" defTabSz="914369" rtl="0" eaLnBrk="1" fontAlgn="base" latinLnBrk="0" hangingPunct="1">
                <a:lnSpc>
                  <a:spcPct val="100000"/>
                </a:lnSpc>
                <a:spcBef>
                  <a:spcPct val="0"/>
                </a:spcBef>
                <a:spcAft>
                  <a:spcPct val="0"/>
                </a:spcAft>
                <a:buClrTx/>
                <a:buSzTx/>
                <a:buFontTx/>
                <a:buNone/>
                <a:tabLst/>
                <a:defRPr/>
              </a:pPr>
              <a:t>‹#›</a:t>
            </a:fld>
            <a:endParaRPr kumimoji="0" lang="en-US" altLang="ja-JP" sz="1601" b="0" i="0" u="none" strike="noStrike" kern="1200" cap="none" spc="0" normalizeH="0" baseline="0" noProof="0">
              <a:ln>
                <a:noFill/>
              </a:ln>
              <a:solidFill>
                <a:srgbClr val="000000"/>
              </a:solidFill>
              <a:effectLst/>
              <a:uLnTx/>
              <a:uFillTx/>
              <a:latin typeface="Arial" charset="0"/>
              <a:ea typeface="ＭＳ Ｐゴシック" pitchFamily="50" charset="-128"/>
            </a:endParaRPr>
          </a:p>
        </p:txBody>
      </p:sp>
      <p:pic>
        <p:nvPicPr>
          <p:cNvPr id="15"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33055" b="32714"/>
          <a:stretch/>
        </p:blipFill>
        <p:spPr bwMode="auto">
          <a:xfrm>
            <a:off x="262559" y="7078173"/>
            <a:ext cx="1352897" cy="46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4"/>
          <p:cNvSpPr>
            <a:spLocks noChangeArrowheads="1"/>
          </p:cNvSpPr>
          <p:nvPr userDrawn="1"/>
        </p:nvSpPr>
        <p:spPr bwMode="auto">
          <a:xfrm>
            <a:off x="1823021" y="7231328"/>
            <a:ext cx="2615208" cy="22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no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800">
                <a:solidFill>
                  <a:srgbClr val="7F7F7F"/>
                </a:solidFill>
              </a:rPr>
              <a:t>(C) </a:t>
            </a:r>
            <a:r>
              <a:rPr lang="en-US" altLang="ja-JP" sz="800" err="1">
                <a:solidFill>
                  <a:srgbClr val="7F7F7F"/>
                </a:solidFill>
              </a:rPr>
              <a:t>Solasto</a:t>
            </a:r>
            <a:r>
              <a:rPr lang="en-US" altLang="ja-JP" sz="800">
                <a:solidFill>
                  <a:srgbClr val="7F7F7F"/>
                </a:solidFill>
              </a:rPr>
              <a:t> Corporation. All rights reserved.</a:t>
            </a:r>
          </a:p>
        </p:txBody>
      </p:sp>
      <p:sp>
        <p:nvSpPr>
          <p:cNvPr id="17" name="正方形/長方形 16"/>
          <p:cNvSpPr/>
          <p:nvPr userDrawn="1"/>
        </p:nvSpPr>
        <p:spPr>
          <a:xfrm>
            <a:off x="10416481" y="-40805"/>
            <a:ext cx="1773933" cy="261610"/>
          </a:xfrm>
          <a:prstGeom prst="rect">
            <a:avLst/>
          </a:prstGeom>
          <a:solidFill>
            <a:srgbClr val="F39800"/>
          </a:solidFill>
          <a:ln>
            <a:noFill/>
          </a:ln>
        </p:spPr>
        <p:txBody>
          <a:bodyPr wrap="square" rtlCol="0" anchor="ctr">
            <a:spAutoFit/>
          </a:bodyPr>
          <a:lstStyle/>
          <a:p>
            <a:pPr marL="57147" algn="ctr">
              <a:lnSpc>
                <a:spcPts val="1350"/>
              </a:lnSpc>
              <a:spcAft>
                <a:spcPts val="0"/>
              </a:spcAft>
            </a:pPr>
            <a:endParaRPr kumimoji="1" lang="ja-JP" altLang="en-US" sz="900" kern="10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273152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93400"/>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Lst>
  <p:txStyles>
    <p:titleStyle>
      <a:lvl1pPr algn="ctr" defTabSz="914369" rtl="0" eaLnBrk="1" latinLnBrk="0" hangingPunct="1">
        <a:spcBef>
          <a:spcPct val="0"/>
        </a:spcBef>
        <a:buNone/>
        <a:defRPr kumimoji="1" sz="4400" kern="1200">
          <a:solidFill>
            <a:schemeClr val="tx1"/>
          </a:solidFill>
          <a:latin typeface="+mj-lt"/>
          <a:ea typeface="+mj-ea"/>
          <a:cs typeface="+mj-cs"/>
        </a:defRPr>
      </a:lvl1pPr>
    </p:titleStyle>
    <p:bodyStyle>
      <a:lvl1pPr marL="0" indent="0" algn="l" defTabSz="914369"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742924" indent="-285740" algn="l" defTabSz="914369"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2960" indent="-228592" algn="l" defTabSz="914369"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144" indent="-228592" algn="l" defTabSz="914369" rtl="0" eaLnBrk="1" latinLnBrk="0" hangingPunct="1">
        <a:spcBef>
          <a:spcPct val="20000"/>
        </a:spcBef>
        <a:buFont typeface="Arial" pitchFamily="34" charset="0"/>
        <a:buChar char="–"/>
        <a:defRPr kumimoji="1" sz="2400" kern="1200">
          <a:solidFill>
            <a:schemeClr val="tx1"/>
          </a:solidFill>
          <a:latin typeface="+mn-lt"/>
          <a:ea typeface="+mn-ea"/>
          <a:cs typeface="+mn-cs"/>
        </a:defRPr>
      </a:lvl4pPr>
      <a:lvl5pPr marL="2057328" indent="-228592" algn="l" defTabSz="914369" rtl="0" eaLnBrk="1" latinLnBrk="0" hangingPunct="1">
        <a:spcBef>
          <a:spcPct val="20000"/>
        </a:spcBef>
        <a:buFont typeface="Arial" pitchFamily="34" charset="0"/>
        <a:buChar char="»"/>
        <a:defRPr kumimoji="1" sz="2400" kern="1200">
          <a:solidFill>
            <a:schemeClr val="tx1"/>
          </a:solidFill>
          <a:latin typeface="+mn-lt"/>
          <a:ea typeface="+mn-ea"/>
          <a:cs typeface="+mn-cs"/>
        </a:defRPr>
      </a:lvl5pPr>
      <a:lvl6pPr marL="2514512" indent="-228592" algn="l" defTabSz="914369" rtl="0" eaLnBrk="1" latinLnBrk="0" hangingPunct="1">
        <a:spcBef>
          <a:spcPct val="20000"/>
        </a:spcBef>
        <a:buFont typeface="Arial" pitchFamily="34" charset="0"/>
        <a:buChar char="•"/>
        <a:defRPr kumimoji="1" sz="2001" kern="1200">
          <a:solidFill>
            <a:schemeClr val="tx1"/>
          </a:solidFill>
          <a:latin typeface="+mn-lt"/>
          <a:ea typeface="+mn-ea"/>
          <a:cs typeface="+mn-cs"/>
        </a:defRPr>
      </a:lvl6pPr>
      <a:lvl7pPr marL="2971696" indent="-228592" algn="l" defTabSz="914369" rtl="0" eaLnBrk="1" latinLnBrk="0" hangingPunct="1">
        <a:spcBef>
          <a:spcPct val="20000"/>
        </a:spcBef>
        <a:buFont typeface="Arial" pitchFamily="34" charset="0"/>
        <a:buChar char="•"/>
        <a:defRPr kumimoji="1" sz="2001" kern="1200">
          <a:solidFill>
            <a:schemeClr val="tx1"/>
          </a:solidFill>
          <a:latin typeface="+mn-lt"/>
          <a:ea typeface="+mn-ea"/>
          <a:cs typeface="+mn-cs"/>
        </a:defRPr>
      </a:lvl7pPr>
      <a:lvl8pPr marL="3428880" indent="-228592" algn="l" defTabSz="914369" rtl="0" eaLnBrk="1" latinLnBrk="0" hangingPunct="1">
        <a:spcBef>
          <a:spcPct val="20000"/>
        </a:spcBef>
        <a:buFont typeface="Arial" pitchFamily="34" charset="0"/>
        <a:buChar char="•"/>
        <a:defRPr kumimoji="1" sz="2001" kern="1200">
          <a:solidFill>
            <a:schemeClr val="tx1"/>
          </a:solidFill>
          <a:latin typeface="+mn-lt"/>
          <a:ea typeface="+mn-ea"/>
          <a:cs typeface="+mn-cs"/>
        </a:defRPr>
      </a:lvl8pPr>
      <a:lvl9pPr marL="3886064" indent="-228592" algn="l" defTabSz="914369" rtl="0" eaLnBrk="1" latinLnBrk="0" hangingPunct="1">
        <a:spcBef>
          <a:spcPct val="20000"/>
        </a:spcBef>
        <a:buFont typeface="Arial" pitchFamily="34" charset="0"/>
        <a:buChar char="•"/>
        <a:defRPr kumimoji="1" sz="2001" kern="1200">
          <a:solidFill>
            <a:schemeClr val="tx1"/>
          </a:solidFill>
          <a:latin typeface="+mn-lt"/>
          <a:ea typeface="+mn-ea"/>
          <a:cs typeface="+mn-cs"/>
        </a:defRPr>
      </a:lvl9pPr>
    </p:bodyStyle>
    <p:otherStyle>
      <a:defPPr>
        <a:defRPr lang="ja-JP"/>
      </a:defPPr>
      <a:lvl1pPr marL="0" algn="l" defTabSz="914369" rtl="0" eaLnBrk="1" latinLnBrk="0" hangingPunct="1">
        <a:defRPr kumimoji="1" sz="1800" kern="1200">
          <a:solidFill>
            <a:schemeClr val="tx1"/>
          </a:solidFill>
          <a:latin typeface="+mn-lt"/>
          <a:ea typeface="+mn-ea"/>
          <a:cs typeface="+mn-cs"/>
        </a:defRPr>
      </a:lvl1pPr>
      <a:lvl2pPr marL="457184" algn="l" defTabSz="914369" rtl="0" eaLnBrk="1" latinLnBrk="0" hangingPunct="1">
        <a:defRPr kumimoji="1" sz="1800" kern="1200">
          <a:solidFill>
            <a:schemeClr val="tx1"/>
          </a:solidFill>
          <a:latin typeface="+mn-lt"/>
          <a:ea typeface="+mn-ea"/>
          <a:cs typeface="+mn-cs"/>
        </a:defRPr>
      </a:lvl2pPr>
      <a:lvl3pPr marL="914369" algn="l" defTabSz="914369" rtl="0" eaLnBrk="1" latinLnBrk="0" hangingPunct="1">
        <a:defRPr kumimoji="1" sz="1800" kern="1200">
          <a:solidFill>
            <a:schemeClr val="tx1"/>
          </a:solidFill>
          <a:latin typeface="+mn-lt"/>
          <a:ea typeface="+mn-ea"/>
          <a:cs typeface="+mn-cs"/>
        </a:defRPr>
      </a:lvl3pPr>
      <a:lvl4pPr marL="1371552" algn="l" defTabSz="914369" rtl="0" eaLnBrk="1" latinLnBrk="0" hangingPunct="1">
        <a:defRPr kumimoji="1" sz="1800" kern="1200">
          <a:solidFill>
            <a:schemeClr val="tx1"/>
          </a:solidFill>
          <a:latin typeface="+mn-lt"/>
          <a:ea typeface="+mn-ea"/>
          <a:cs typeface="+mn-cs"/>
        </a:defRPr>
      </a:lvl4pPr>
      <a:lvl5pPr marL="1828736" algn="l" defTabSz="914369" rtl="0" eaLnBrk="1" latinLnBrk="0" hangingPunct="1">
        <a:defRPr kumimoji="1" sz="1800" kern="1200">
          <a:solidFill>
            <a:schemeClr val="tx1"/>
          </a:solidFill>
          <a:latin typeface="+mn-lt"/>
          <a:ea typeface="+mn-ea"/>
          <a:cs typeface="+mn-cs"/>
        </a:defRPr>
      </a:lvl5pPr>
      <a:lvl6pPr marL="2285920" algn="l" defTabSz="914369" rtl="0" eaLnBrk="1" latinLnBrk="0" hangingPunct="1">
        <a:defRPr kumimoji="1" sz="1800" kern="1200">
          <a:solidFill>
            <a:schemeClr val="tx1"/>
          </a:solidFill>
          <a:latin typeface="+mn-lt"/>
          <a:ea typeface="+mn-ea"/>
          <a:cs typeface="+mn-cs"/>
        </a:defRPr>
      </a:lvl6pPr>
      <a:lvl7pPr marL="2743105" algn="l" defTabSz="914369" rtl="0" eaLnBrk="1" latinLnBrk="0" hangingPunct="1">
        <a:defRPr kumimoji="1" sz="1800" kern="1200">
          <a:solidFill>
            <a:schemeClr val="tx1"/>
          </a:solidFill>
          <a:latin typeface="+mn-lt"/>
          <a:ea typeface="+mn-ea"/>
          <a:cs typeface="+mn-cs"/>
        </a:defRPr>
      </a:lvl7pPr>
      <a:lvl8pPr marL="3200288" algn="l" defTabSz="914369" rtl="0" eaLnBrk="1" latinLnBrk="0" hangingPunct="1">
        <a:defRPr kumimoji="1" sz="1800" kern="1200">
          <a:solidFill>
            <a:schemeClr val="tx1"/>
          </a:solidFill>
          <a:latin typeface="+mn-lt"/>
          <a:ea typeface="+mn-ea"/>
          <a:cs typeface="+mn-cs"/>
        </a:defRPr>
      </a:lvl8pPr>
      <a:lvl9pPr marL="3657471" algn="l" defTabSz="914369"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724008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txStyles>
    <p:titleStyle>
      <a:lvl1pPr algn="ctr" defTabSz="914369" rtl="0" eaLnBrk="1" latinLnBrk="0" hangingPunct="1">
        <a:spcBef>
          <a:spcPct val="0"/>
        </a:spcBef>
        <a:buNone/>
        <a:defRPr kumimoji="1" sz="4400" kern="1200">
          <a:solidFill>
            <a:schemeClr val="tx1"/>
          </a:solidFill>
          <a:latin typeface="+mj-lt"/>
          <a:ea typeface="+mj-ea"/>
          <a:cs typeface="+mj-cs"/>
        </a:defRPr>
      </a:lvl1pPr>
    </p:titleStyle>
    <p:bodyStyle>
      <a:lvl1pPr marL="0" indent="0" algn="l" defTabSz="914369"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742924" indent="-285740" algn="l" defTabSz="914369"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2960" indent="-228592" algn="l" defTabSz="914369"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144" indent="-228592" algn="l" defTabSz="914369" rtl="0" eaLnBrk="1" latinLnBrk="0" hangingPunct="1">
        <a:spcBef>
          <a:spcPct val="20000"/>
        </a:spcBef>
        <a:buFont typeface="Arial" pitchFamily="34" charset="0"/>
        <a:buChar char="–"/>
        <a:defRPr kumimoji="1" sz="2400" kern="1200">
          <a:solidFill>
            <a:schemeClr val="tx1"/>
          </a:solidFill>
          <a:latin typeface="+mn-lt"/>
          <a:ea typeface="+mn-ea"/>
          <a:cs typeface="+mn-cs"/>
        </a:defRPr>
      </a:lvl4pPr>
      <a:lvl5pPr marL="2057328" indent="-228592" algn="l" defTabSz="914369" rtl="0" eaLnBrk="1" latinLnBrk="0" hangingPunct="1">
        <a:spcBef>
          <a:spcPct val="20000"/>
        </a:spcBef>
        <a:buFont typeface="Arial" pitchFamily="34" charset="0"/>
        <a:buChar char="»"/>
        <a:defRPr kumimoji="1" sz="2400" kern="1200">
          <a:solidFill>
            <a:schemeClr val="tx1"/>
          </a:solidFill>
          <a:latin typeface="+mn-lt"/>
          <a:ea typeface="+mn-ea"/>
          <a:cs typeface="+mn-cs"/>
        </a:defRPr>
      </a:lvl5pPr>
      <a:lvl6pPr marL="2514512" indent="-228592" algn="l" defTabSz="914369" rtl="0" eaLnBrk="1" latinLnBrk="0" hangingPunct="1">
        <a:spcBef>
          <a:spcPct val="20000"/>
        </a:spcBef>
        <a:buFont typeface="Arial" pitchFamily="34" charset="0"/>
        <a:buChar char="•"/>
        <a:defRPr kumimoji="1" sz="2001" kern="1200">
          <a:solidFill>
            <a:schemeClr val="tx1"/>
          </a:solidFill>
          <a:latin typeface="+mn-lt"/>
          <a:ea typeface="+mn-ea"/>
          <a:cs typeface="+mn-cs"/>
        </a:defRPr>
      </a:lvl6pPr>
      <a:lvl7pPr marL="2971696" indent="-228592" algn="l" defTabSz="914369" rtl="0" eaLnBrk="1" latinLnBrk="0" hangingPunct="1">
        <a:spcBef>
          <a:spcPct val="20000"/>
        </a:spcBef>
        <a:buFont typeface="Arial" pitchFamily="34" charset="0"/>
        <a:buChar char="•"/>
        <a:defRPr kumimoji="1" sz="2001" kern="1200">
          <a:solidFill>
            <a:schemeClr val="tx1"/>
          </a:solidFill>
          <a:latin typeface="+mn-lt"/>
          <a:ea typeface="+mn-ea"/>
          <a:cs typeface="+mn-cs"/>
        </a:defRPr>
      </a:lvl7pPr>
      <a:lvl8pPr marL="3428880" indent="-228592" algn="l" defTabSz="914369" rtl="0" eaLnBrk="1" latinLnBrk="0" hangingPunct="1">
        <a:spcBef>
          <a:spcPct val="20000"/>
        </a:spcBef>
        <a:buFont typeface="Arial" pitchFamily="34" charset="0"/>
        <a:buChar char="•"/>
        <a:defRPr kumimoji="1" sz="2001" kern="1200">
          <a:solidFill>
            <a:schemeClr val="tx1"/>
          </a:solidFill>
          <a:latin typeface="+mn-lt"/>
          <a:ea typeface="+mn-ea"/>
          <a:cs typeface="+mn-cs"/>
        </a:defRPr>
      </a:lvl8pPr>
      <a:lvl9pPr marL="3886064" indent="-228592" algn="l" defTabSz="914369" rtl="0" eaLnBrk="1" latinLnBrk="0" hangingPunct="1">
        <a:spcBef>
          <a:spcPct val="20000"/>
        </a:spcBef>
        <a:buFont typeface="Arial" pitchFamily="34" charset="0"/>
        <a:buChar char="•"/>
        <a:defRPr kumimoji="1" sz="2001" kern="1200">
          <a:solidFill>
            <a:schemeClr val="tx1"/>
          </a:solidFill>
          <a:latin typeface="+mn-lt"/>
          <a:ea typeface="+mn-ea"/>
          <a:cs typeface="+mn-cs"/>
        </a:defRPr>
      </a:lvl9pPr>
    </p:bodyStyle>
    <p:otherStyle>
      <a:defPPr>
        <a:defRPr lang="ja-JP"/>
      </a:defPPr>
      <a:lvl1pPr marL="0" algn="l" defTabSz="914369" rtl="0" eaLnBrk="1" latinLnBrk="0" hangingPunct="1">
        <a:defRPr kumimoji="1" sz="1800" kern="1200">
          <a:solidFill>
            <a:schemeClr val="tx1"/>
          </a:solidFill>
          <a:latin typeface="+mn-lt"/>
          <a:ea typeface="+mn-ea"/>
          <a:cs typeface="+mn-cs"/>
        </a:defRPr>
      </a:lvl1pPr>
      <a:lvl2pPr marL="457184" algn="l" defTabSz="914369" rtl="0" eaLnBrk="1" latinLnBrk="0" hangingPunct="1">
        <a:defRPr kumimoji="1" sz="1800" kern="1200">
          <a:solidFill>
            <a:schemeClr val="tx1"/>
          </a:solidFill>
          <a:latin typeface="+mn-lt"/>
          <a:ea typeface="+mn-ea"/>
          <a:cs typeface="+mn-cs"/>
        </a:defRPr>
      </a:lvl2pPr>
      <a:lvl3pPr marL="914369" algn="l" defTabSz="914369" rtl="0" eaLnBrk="1" latinLnBrk="0" hangingPunct="1">
        <a:defRPr kumimoji="1" sz="1800" kern="1200">
          <a:solidFill>
            <a:schemeClr val="tx1"/>
          </a:solidFill>
          <a:latin typeface="+mn-lt"/>
          <a:ea typeface="+mn-ea"/>
          <a:cs typeface="+mn-cs"/>
        </a:defRPr>
      </a:lvl3pPr>
      <a:lvl4pPr marL="1371552" algn="l" defTabSz="914369" rtl="0" eaLnBrk="1" latinLnBrk="0" hangingPunct="1">
        <a:defRPr kumimoji="1" sz="1800" kern="1200">
          <a:solidFill>
            <a:schemeClr val="tx1"/>
          </a:solidFill>
          <a:latin typeface="+mn-lt"/>
          <a:ea typeface="+mn-ea"/>
          <a:cs typeface="+mn-cs"/>
        </a:defRPr>
      </a:lvl4pPr>
      <a:lvl5pPr marL="1828736" algn="l" defTabSz="914369" rtl="0" eaLnBrk="1" latinLnBrk="0" hangingPunct="1">
        <a:defRPr kumimoji="1" sz="1800" kern="1200">
          <a:solidFill>
            <a:schemeClr val="tx1"/>
          </a:solidFill>
          <a:latin typeface="+mn-lt"/>
          <a:ea typeface="+mn-ea"/>
          <a:cs typeface="+mn-cs"/>
        </a:defRPr>
      </a:lvl5pPr>
      <a:lvl6pPr marL="2285920" algn="l" defTabSz="914369" rtl="0" eaLnBrk="1" latinLnBrk="0" hangingPunct="1">
        <a:defRPr kumimoji="1" sz="1800" kern="1200">
          <a:solidFill>
            <a:schemeClr val="tx1"/>
          </a:solidFill>
          <a:latin typeface="+mn-lt"/>
          <a:ea typeface="+mn-ea"/>
          <a:cs typeface="+mn-cs"/>
        </a:defRPr>
      </a:lvl6pPr>
      <a:lvl7pPr marL="2743105" algn="l" defTabSz="914369" rtl="0" eaLnBrk="1" latinLnBrk="0" hangingPunct="1">
        <a:defRPr kumimoji="1" sz="1800" kern="1200">
          <a:solidFill>
            <a:schemeClr val="tx1"/>
          </a:solidFill>
          <a:latin typeface="+mn-lt"/>
          <a:ea typeface="+mn-ea"/>
          <a:cs typeface="+mn-cs"/>
        </a:defRPr>
      </a:lvl7pPr>
      <a:lvl8pPr marL="3200288" algn="l" defTabSz="914369" rtl="0" eaLnBrk="1" latinLnBrk="0" hangingPunct="1">
        <a:defRPr kumimoji="1" sz="1800" kern="1200">
          <a:solidFill>
            <a:schemeClr val="tx1"/>
          </a:solidFill>
          <a:latin typeface="+mn-lt"/>
          <a:ea typeface="+mn-ea"/>
          <a:cs typeface="+mn-cs"/>
        </a:defRPr>
      </a:lvl8pPr>
      <a:lvl9pPr marL="3657471" algn="l" defTabSz="914369"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sv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a:t>次期レセプト</a:t>
            </a:r>
            <a:r>
              <a:rPr kumimoji="1" lang="ja-JP" altLang="en-US"/>
              <a:t>システム構築　提案依頼書</a:t>
            </a:r>
          </a:p>
        </p:txBody>
      </p:sp>
      <p:sp>
        <p:nvSpPr>
          <p:cNvPr id="3" name="サブタイトル 2"/>
          <p:cNvSpPr>
            <a:spLocks noGrp="1"/>
          </p:cNvSpPr>
          <p:nvPr>
            <p:ph type="subTitle" idx="1"/>
          </p:nvPr>
        </p:nvSpPr>
        <p:spPr/>
        <p:txBody>
          <a:bodyPr/>
          <a:lstStyle/>
          <a:p>
            <a:r>
              <a:rPr kumimoji="1" lang="ja-JP" altLang="en-US"/>
              <a:t>株式会社ソラスト</a:t>
            </a:r>
          </a:p>
        </p:txBody>
      </p:sp>
    </p:spTree>
    <p:extLst>
      <p:ext uri="{BB962C8B-B14F-4D97-AF65-F5344CB8AC3E}">
        <p14:creationId xmlns:p14="http://schemas.microsoft.com/office/powerpoint/2010/main" val="889731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080F33EB-DA79-BAC4-922D-79925CF377F1}"/>
              </a:ext>
            </a:extLst>
          </p:cNvPr>
          <p:cNvSpPr>
            <a:spLocks noGrp="1"/>
          </p:cNvSpPr>
          <p:nvPr>
            <p:ph type="title"/>
          </p:nvPr>
        </p:nvSpPr>
        <p:spPr>
          <a:xfrm>
            <a:off x="374401" y="208806"/>
            <a:ext cx="10042079" cy="523220"/>
          </a:xfrm>
        </p:spPr>
        <p:txBody>
          <a:bodyPr wrap="square" lIns="91440" tIns="45720" rIns="91440" bIns="45720" anchor="ctr" anchorCtr="0">
            <a:spAutoFit/>
          </a:bodyPr>
          <a:lstStyle/>
          <a:p>
            <a:r>
              <a:rPr lang="en-US" altLang="ja-JP"/>
              <a:t>1-6</a:t>
            </a:r>
            <a:r>
              <a:rPr lang="ja-JP" altLang="en-US"/>
              <a:t> </a:t>
            </a:r>
            <a:r>
              <a:rPr lang="en-US" altLang="ja-JP"/>
              <a:t>AI</a:t>
            </a:r>
            <a:r>
              <a:rPr lang="ja-JP" altLang="en-US"/>
              <a:t>機能の追加について</a:t>
            </a:r>
            <a:endParaRPr kumimoji="1" lang="ja-JP" altLang="en-US"/>
          </a:p>
        </p:txBody>
      </p:sp>
      <p:sp>
        <p:nvSpPr>
          <p:cNvPr id="4" name="テキスト ボックス 3">
            <a:extLst>
              <a:ext uri="{FF2B5EF4-FFF2-40B4-BE49-F238E27FC236}">
                <a16:creationId xmlns:a16="http://schemas.microsoft.com/office/drawing/2014/main" id="{BE1F7194-30CC-7F7F-AEA1-5D178EAFB796}"/>
              </a:ext>
            </a:extLst>
          </p:cNvPr>
          <p:cNvSpPr txBox="1"/>
          <p:nvPr/>
        </p:nvSpPr>
        <p:spPr>
          <a:xfrm>
            <a:off x="442578" y="1072902"/>
            <a:ext cx="11305256" cy="6048671"/>
          </a:xfrm>
          <a:prstGeom prst="rect">
            <a:avLst/>
          </a:prstGeom>
          <a:noFill/>
        </p:spPr>
        <p:txBody>
          <a:bodyPr wrap="square" lIns="91440" tIns="45720" rIns="91440" bIns="45720" rtlCol="0" anchor="t" anchorCtr="0">
            <a:noAutofit/>
          </a:bodyPr>
          <a:lstStyle/>
          <a:p>
            <a:pPr marL="285750" indent="-285750">
              <a:spcBef>
                <a:spcPct val="20000"/>
              </a:spcBef>
              <a:buFont typeface="Wingdings" panose="05000000000000000000" pitchFamily="2" charset="2"/>
              <a:buChar char="n"/>
            </a:pPr>
            <a:r>
              <a:rPr lang="en-US" altLang="ja-JP" sz="2000">
                <a:latin typeface="Meiryo UI" panose="020B0604030504040204" pitchFamily="50" charset="-128"/>
                <a:ea typeface="Meiryo UI" panose="020B0604030504040204" pitchFamily="50" charset="-128"/>
              </a:rPr>
              <a:t>AI</a:t>
            </a:r>
            <a:r>
              <a:rPr lang="ja-JP" altLang="en-US" sz="2000">
                <a:latin typeface="Meiryo UI" panose="020B0604030504040204" pitchFamily="50" charset="-128"/>
                <a:ea typeface="Meiryo UI" panose="020B0604030504040204" pitchFamily="50" charset="-128"/>
              </a:rPr>
              <a:t>機能を用いて以下の</a:t>
            </a:r>
            <a:r>
              <a:rPr lang="en-US" altLang="ja-JP" sz="2000">
                <a:latin typeface="Meiryo UI" panose="020B0604030504040204" pitchFamily="50" charset="-128"/>
                <a:ea typeface="Meiryo UI" panose="020B0604030504040204" pitchFamily="50" charset="-128"/>
              </a:rPr>
              <a:t>3</a:t>
            </a:r>
            <a:r>
              <a:rPr lang="ja-JP" altLang="en-US" sz="2000">
                <a:latin typeface="Meiryo UI" panose="020B0604030504040204" pitchFamily="50" charset="-128"/>
                <a:ea typeface="Meiryo UI" panose="020B0604030504040204" pitchFamily="50" charset="-128"/>
              </a:rPr>
              <a:t>つの機能を弊社で検討している。</a:t>
            </a:r>
            <a:endParaRPr lang="en-US" altLang="ja-JP" sz="2000">
              <a:latin typeface="Meiryo UI" panose="020B0604030504040204" pitchFamily="50" charset="-128"/>
              <a:ea typeface="Meiryo UI" panose="020B0604030504040204" pitchFamily="50" charset="-128"/>
            </a:endParaRPr>
          </a:p>
          <a:p>
            <a:pPr>
              <a:spcBef>
                <a:spcPct val="20000"/>
              </a:spcBef>
            </a:pPr>
            <a:endParaRPr lang="ja-JP" altLang="en-US">
              <a:latin typeface="Meiryo UI" panose="020B0604030504040204" pitchFamily="50" charset="-128"/>
              <a:ea typeface="Meiryo UI" panose="020B0604030504040204" pitchFamily="50" charset="-128"/>
            </a:endParaRPr>
          </a:p>
          <a:p>
            <a:pPr marL="342900" indent="-342900">
              <a:spcBef>
                <a:spcPct val="20000"/>
              </a:spcBef>
              <a:buFont typeface="+mj-lt"/>
              <a:buAutoNum type="arabicPeriod"/>
            </a:pPr>
            <a:r>
              <a:rPr lang="ja-JP" altLang="en-US">
                <a:latin typeface="Meiryo UI" panose="020B0604030504040204" pitchFamily="50" charset="-128"/>
                <a:ea typeface="Meiryo UI" panose="020B0604030504040204" pitchFamily="50" charset="-128"/>
              </a:rPr>
              <a:t>チェックマスタ更新の自動化</a:t>
            </a:r>
            <a:endParaRPr lang="en-US" altLang="ja-JP">
              <a:latin typeface="Meiryo UI" panose="020B0604030504040204" pitchFamily="50" charset="-128"/>
              <a:ea typeface="Meiryo UI" panose="020B0604030504040204" pitchFamily="50" charset="-128"/>
            </a:endParaRPr>
          </a:p>
          <a:p>
            <a:pPr marL="742950" lvl="1" indent="-285750">
              <a:spcBef>
                <a:spcPct val="20000"/>
              </a:spcBef>
              <a:buFont typeface="Wingdings" panose="05000000000000000000" pitchFamily="2" charset="2"/>
              <a:buChar char="ü"/>
            </a:pPr>
            <a:r>
              <a:rPr lang="ja-JP" altLang="en-US">
                <a:latin typeface="Meiryo UI"/>
                <a:ea typeface="Meiryo UI"/>
              </a:rPr>
              <a:t>毎月の査定・返戻結果をもとに、チェックマスタを手動で確認し更新している部分を、</a:t>
            </a:r>
            <a:r>
              <a:rPr lang="en-US" altLang="ja-JP">
                <a:latin typeface="Meiryo UI"/>
                <a:ea typeface="Meiryo UI"/>
              </a:rPr>
              <a:t>AI</a:t>
            </a:r>
            <a:r>
              <a:rPr lang="ja-JP" altLang="en-US">
                <a:latin typeface="Meiryo UI"/>
                <a:ea typeface="Meiryo UI"/>
              </a:rPr>
              <a:t>機能を用いて自動化を行う。</a:t>
            </a:r>
            <a:br>
              <a:rPr lang="en-US" altLang="ja-JP">
                <a:latin typeface="Meiryo UI" panose="020B0604030504040204" pitchFamily="50" charset="-128"/>
                <a:ea typeface="Meiryo UI" panose="020B0604030504040204" pitchFamily="50" charset="-128"/>
              </a:rPr>
            </a:br>
            <a:endParaRPr lang="ja-JP" altLang="en-US">
              <a:latin typeface="Meiryo UI" panose="020B0604030504040204" pitchFamily="50" charset="-128"/>
              <a:ea typeface="Meiryo UI" panose="020B0604030504040204" pitchFamily="50" charset="-128"/>
            </a:endParaRPr>
          </a:p>
          <a:p>
            <a:pPr marL="342900" indent="-342900">
              <a:spcBef>
                <a:spcPct val="20000"/>
              </a:spcBef>
              <a:buFont typeface="+mj-lt"/>
              <a:buAutoNum type="arabicPeriod"/>
            </a:pPr>
            <a:r>
              <a:rPr lang="ja-JP" altLang="en-US">
                <a:latin typeface="Meiryo UI" panose="020B0604030504040204" pitchFamily="50" charset="-128"/>
                <a:ea typeface="Meiryo UI" panose="020B0604030504040204" pitchFamily="50" charset="-128"/>
              </a:rPr>
              <a:t>チェック機能への</a:t>
            </a:r>
            <a:r>
              <a:rPr lang="en-US" altLang="ja-JP">
                <a:latin typeface="Meiryo UI" panose="020B0604030504040204" pitchFamily="50" charset="-128"/>
                <a:ea typeface="Meiryo UI" panose="020B0604030504040204" pitchFamily="50" charset="-128"/>
              </a:rPr>
              <a:t>AI</a:t>
            </a:r>
            <a:r>
              <a:rPr lang="ja-JP" altLang="en-US">
                <a:latin typeface="Meiryo UI" panose="020B0604030504040204" pitchFamily="50" charset="-128"/>
                <a:ea typeface="Meiryo UI" panose="020B0604030504040204" pitchFamily="50" charset="-128"/>
              </a:rPr>
              <a:t>チェックの追加</a:t>
            </a:r>
            <a:endParaRPr lang="en-US" altLang="ja-JP">
              <a:latin typeface="Meiryo UI" panose="020B0604030504040204" pitchFamily="50" charset="-128"/>
              <a:ea typeface="Meiryo UI" panose="020B0604030504040204" pitchFamily="50" charset="-128"/>
            </a:endParaRPr>
          </a:p>
          <a:p>
            <a:pPr marL="800100" lvl="1" indent="-342900">
              <a:spcBef>
                <a:spcPct val="20000"/>
              </a:spcBef>
              <a:buFont typeface="Wingdings" panose="05000000000000000000" pitchFamily="2" charset="2"/>
              <a:buChar char="ü"/>
            </a:pPr>
            <a:r>
              <a:rPr lang="ja-JP" altLang="en-US">
                <a:latin typeface="Meiryo UI" panose="020B0604030504040204" pitchFamily="50" charset="-128"/>
                <a:ea typeface="Meiryo UI" panose="020B0604030504040204" pitchFamily="50" charset="-128"/>
              </a:rPr>
              <a:t>ルールベースのチェックに対して、機械学習を用いたチェックロジックを追加する。</a:t>
            </a:r>
            <a:endParaRPr lang="en-US" altLang="ja-JP">
              <a:latin typeface="Meiryo UI" panose="020B0604030504040204" pitchFamily="50" charset="-128"/>
              <a:ea typeface="Meiryo UI" panose="020B0604030504040204" pitchFamily="50" charset="-128"/>
            </a:endParaRPr>
          </a:p>
          <a:p>
            <a:pPr lvl="1">
              <a:spcBef>
                <a:spcPct val="20000"/>
              </a:spcBef>
            </a:pPr>
            <a:endParaRPr lang="en-US" altLang="ja-JP">
              <a:latin typeface="Meiryo UI" panose="020B0604030504040204" pitchFamily="50" charset="-128"/>
              <a:ea typeface="Meiryo UI" panose="020B0604030504040204" pitchFamily="50" charset="-128"/>
            </a:endParaRPr>
          </a:p>
          <a:p>
            <a:pPr marL="342900" indent="-342900">
              <a:spcBef>
                <a:spcPct val="20000"/>
              </a:spcBef>
              <a:buFont typeface="+mj-lt"/>
              <a:buAutoNum type="arabicPeriod"/>
            </a:pPr>
            <a:r>
              <a:rPr lang="ja-JP" altLang="en-US">
                <a:latin typeface="Meiryo UI" panose="020B0604030504040204" pitchFamily="50" charset="-128"/>
                <a:ea typeface="Meiryo UI" panose="020B0604030504040204" pitchFamily="50" charset="-128"/>
              </a:rPr>
              <a:t>チェック機能の</a:t>
            </a:r>
            <a:r>
              <a:rPr lang="en-US" altLang="ja-JP">
                <a:latin typeface="Meiryo UI" panose="020B0604030504040204" pitchFamily="50" charset="-128"/>
                <a:ea typeface="Meiryo UI" panose="020B0604030504040204" pitchFamily="50" charset="-128"/>
              </a:rPr>
              <a:t>AI</a:t>
            </a:r>
            <a:r>
              <a:rPr lang="ja-JP" altLang="en-US">
                <a:latin typeface="Meiryo UI" panose="020B0604030504040204" pitchFamily="50" charset="-128"/>
                <a:ea typeface="Meiryo UI" panose="020B0604030504040204" pitchFamily="50" charset="-128"/>
              </a:rPr>
              <a:t>化</a:t>
            </a:r>
            <a:endParaRPr lang="en-US" altLang="ja-JP">
              <a:latin typeface="Meiryo UI" panose="020B0604030504040204" pitchFamily="50" charset="-128"/>
              <a:ea typeface="Meiryo UI" panose="020B0604030504040204" pitchFamily="50" charset="-128"/>
            </a:endParaRPr>
          </a:p>
          <a:p>
            <a:pPr marL="742950" lvl="1" indent="-285750">
              <a:spcBef>
                <a:spcPct val="20000"/>
              </a:spcBef>
              <a:buFont typeface="Wingdings" panose="05000000000000000000" pitchFamily="2" charset="2"/>
              <a:buChar char="ü"/>
            </a:pPr>
            <a:r>
              <a:rPr lang="ja-JP" altLang="en-US">
                <a:latin typeface="Meiryo UI" panose="020B0604030504040204" pitchFamily="50" charset="-128"/>
                <a:ea typeface="Meiryo UI" panose="020B0604030504040204" pitchFamily="50" charset="-128"/>
              </a:rPr>
              <a:t>現状ルールベースで実施しているチェックを、</a:t>
            </a:r>
            <a:r>
              <a:rPr lang="en-US" altLang="ja-JP">
                <a:latin typeface="Meiryo UI" panose="020B0604030504040204" pitchFamily="50" charset="-128"/>
                <a:ea typeface="Meiryo UI" panose="020B0604030504040204" pitchFamily="50" charset="-128"/>
              </a:rPr>
              <a:t>AI</a:t>
            </a:r>
            <a:r>
              <a:rPr lang="ja-JP" altLang="en-US">
                <a:latin typeface="Meiryo UI" panose="020B0604030504040204" pitchFamily="50" charset="-128"/>
                <a:ea typeface="Meiryo UI" panose="020B0604030504040204" pitchFamily="50" charset="-128"/>
              </a:rPr>
              <a:t>化したチェックへの置き換えを行う。</a:t>
            </a:r>
            <a:endParaRPr lang="en-US" altLang="ja-JP">
              <a:latin typeface="Meiryo UI" panose="020B0604030504040204" pitchFamily="50" charset="-128"/>
              <a:ea typeface="Meiryo UI" panose="020B0604030504040204" pitchFamily="50" charset="-128"/>
            </a:endParaRPr>
          </a:p>
          <a:p>
            <a:pPr lvl="1">
              <a:spcBef>
                <a:spcPct val="20000"/>
              </a:spcBef>
            </a:pPr>
            <a:endParaRPr lang="ja-JP" altLang="en-US">
              <a:latin typeface="Meiryo UI" panose="020B0604030504040204" pitchFamily="50" charset="-128"/>
              <a:ea typeface="Meiryo UI" panose="020B0604030504040204" pitchFamily="50" charset="-128"/>
            </a:endParaRPr>
          </a:p>
          <a:p>
            <a:pPr marL="285750" indent="-285750">
              <a:spcBef>
                <a:spcPct val="20000"/>
              </a:spcBef>
              <a:buFont typeface="Wingdings" panose="05000000000000000000" pitchFamily="2" charset="2"/>
              <a:buChar char="n"/>
            </a:pPr>
            <a:r>
              <a:rPr lang="ja-JP" altLang="en-US" sz="2000">
                <a:latin typeface="Meiryo UI" panose="020B0604030504040204" pitchFamily="50" charset="-128"/>
                <a:ea typeface="Meiryo UI" panose="020B0604030504040204" pitchFamily="50" charset="-128"/>
              </a:rPr>
              <a:t>提案時に考慮してもらいたい事項</a:t>
            </a:r>
            <a:endParaRPr lang="en-US" altLang="ja-JP" sz="2000">
              <a:latin typeface="Meiryo UI" panose="020B0604030504040204" pitchFamily="50" charset="-128"/>
              <a:ea typeface="Meiryo UI" panose="020B0604030504040204" pitchFamily="50" charset="-128"/>
            </a:endParaRPr>
          </a:p>
          <a:p>
            <a:pPr lvl="1">
              <a:spcBef>
                <a:spcPct val="20000"/>
              </a:spcBef>
            </a:pPr>
            <a:r>
              <a:rPr lang="ja-JP" altLang="en-US">
                <a:latin typeface="Meiryo UI" panose="020B0604030504040204" pitchFamily="50" charset="-128"/>
                <a:ea typeface="Meiryo UI" panose="020B0604030504040204" pitchFamily="50" charset="-128"/>
              </a:rPr>
              <a:t>貴社のシステムに対して、弊社で構築する</a:t>
            </a:r>
            <a:r>
              <a:rPr lang="en-US" altLang="ja-JP">
                <a:latin typeface="Meiryo UI" panose="020B0604030504040204" pitchFamily="50" charset="-128"/>
                <a:ea typeface="Meiryo UI" panose="020B0604030504040204" pitchFamily="50" charset="-128"/>
              </a:rPr>
              <a:t>AI</a:t>
            </a:r>
            <a:r>
              <a:rPr lang="ja-JP" altLang="en-US">
                <a:latin typeface="Meiryo UI" panose="020B0604030504040204" pitchFamily="50" charset="-128"/>
                <a:ea typeface="Meiryo UI" panose="020B0604030504040204" pitchFamily="50" charset="-128"/>
              </a:rPr>
              <a:t>機能の追加が可能であるか、その場合の制約条件を提案に含めてもらいたい。</a:t>
            </a:r>
          </a:p>
        </p:txBody>
      </p:sp>
    </p:spTree>
    <p:extLst>
      <p:ext uri="{BB962C8B-B14F-4D97-AF65-F5344CB8AC3E}">
        <p14:creationId xmlns:p14="http://schemas.microsoft.com/office/powerpoint/2010/main" val="830804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080F33EB-DA79-BAC4-922D-79925CF377F1}"/>
              </a:ext>
            </a:extLst>
          </p:cNvPr>
          <p:cNvSpPr>
            <a:spLocks noGrp="1"/>
          </p:cNvSpPr>
          <p:nvPr>
            <p:ph type="title"/>
          </p:nvPr>
        </p:nvSpPr>
        <p:spPr>
          <a:xfrm>
            <a:off x="374401" y="208806"/>
            <a:ext cx="10042079" cy="523220"/>
          </a:xfrm>
        </p:spPr>
        <p:txBody>
          <a:bodyPr wrap="square" lIns="91440" tIns="45720" rIns="91440" bIns="45720" anchor="ctr" anchorCtr="0">
            <a:spAutoFit/>
          </a:bodyPr>
          <a:lstStyle/>
          <a:p>
            <a:r>
              <a:rPr lang="en-US" altLang="ja-JP"/>
              <a:t>1-7</a:t>
            </a:r>
            <a:r>
              <a:rPr lang="ja-JP" altLang="en-US"/>
              <a:t> システムの提供形態について</a:t>
            </a:r>
            <a:endParaRPr kumimoji="1" lang="ja-JP" altLang="en-US"/>
          </a:p>
        </p:txBody>
      </p:sp>
      <p:sp>
        <p:nvSpPr>
          <p:cNvPr id="4" name="テキスト ボックス 3">
            <a:extLst>
              <a:ext uri="{FF2B5EF4-FFF2-40B4-BE49-F238E27FC236}">
                <a16:creationId xmlns:a16="http://schemas.microsoft.com/office/drawing/2014/main" id="{BE1F7194-30CC-7F7F-AEA1-5D178EAFB796}"/>
              </a:ext>
            </a:extLst>
          </p:cNvPr>
          <p:cNvSpPr txBox="1"/>
          <p:nvPr/>
        </p:nvSpPr>
        <p:spPr>
          <a:xfrm>
            <a:off x="442578" y="1072902"/>
            <a:ext cx="11305256" cy="906023"/>
          </a:xfrm>
          <a:prstGeom prst="rect">
            <a:avLst/>
          </a:prstGeom>
          <a:noFill/>
        </p:spPr>
        <p:txBody>
          <a:bodyPr wrap="square" rtlCol="0" anchor="t" anchorCtr="0">
            <a:noAutofit/>
          </a:bodyPr>
          <a:lstStyle/>
          <a:p>
            <a:pPr marL="285750" indent="-285750">
              <a:spcBef>
                <a:spcPct val="20000"/>
              </a:spcBef>
              <a:buFont typeface="Wingdings" panose="05000000000000000000" pitchFamily="2" charset="2"/>
              <a:buChar char="n"/>
            </a:pPr>
            <a:r>
              <a:rPr lang="ja-JP" altLang="en-US" sz="2000">
                <a:latin typeface="Meiryo UI" panose="020B0604030504040204" pitchFamily="50" charset="-128"/>
                <a:ea typeface="Meiryo UI" panose="020B0604030504040204" pitchFamily="50" charset="-128"/>
              </a:rPr>
              <a:t>弊社として貴社と協力して、独自のチェックシステムを構築していくことを計画している。そのため、以下</a:t>
            </a:r>
            <a:r>
              <a:rPr lang="en-US" altLang="ja-JP" sz="2000">
                <a:latin typeface="Meiryo UI" panose="020B0604030504040204" pitchFamily="50" charset="-128"/>
                <a:ea typeface="Meiryo UI" panose="020B0604030504040204" pitchFamily="50" charset="-128"/>
              </a:rPr>
              <a:t>2</a:t>
            </a:r>
            <a:r>
              <a:rPr lang="ja-JP" altLang="en-US" sz="2000">
                <a:latin typeface="Meiryo UI" panose="020B0604030504040204" pitchFamily="50" charset="-128"/>
                <a:ea typeface="Meiryo UI" panose="020B0604030504040204" pitchFamily="50" charset="-128"/>
              </a:rPr>
              <a:t>パターンのシステムの提供形態が可能であるか、またそれぞれの費用を提案に含めてもらいたい。</a:t>
            </a:r>
            <a:endParaRPr lang="en-US" altLang="ja-JP" sz="2000">
              <a:latin typeface="Meiryo UI" panose="020B0604030504040204" pitchFamily="50" charset="-128"/>
              <a:ea typeface="Meiryo UI" panose="020B0604030504040204" pitchFamily="50" charset="-128"/>
            </a:endParaRPr>
          </a:p>
        </p:txBody>
      </p:sp>
      <p:graphicFrame>
        <p:nvGraphicFramePr>
          <p:cNvPr id="2" name="表 1">
            <a:extLst>
              <a:ext uri="{FF2B5EF4-FFF2-40B4-BE49-F238E27FC236}">
                <a16:creationId xmlns:a16="http://schemas.microsoft.com/office/drawing/2014/main" id="{FBF18FC1-F055-B0C5-8562-4C72C5691A9F}"/>
              </a:ext>
            </a:extLst>
          </p:cNvPr>
          <p:cNvGraphicFramePr>
            <a:graphicFrameLocks noGrp="1"/>
          </p:cNvGraphicFramePr>
          <p:nvPr/>
        </p:nvGraphicFramePr>
        <p:xfrm>
          <a:off x="795522" y="2181692"/>
          <a:ext cx="10684339" cy="2801004"/>
        </p:xfrm>
        <a:graphic>
          <a:graphicData uri="http://schemas.openxmlformats.org/drawingml/2006/table">
            <a:tbl>
              <a:tblPr firstRow="1" bandRow="1">
                <a:tableStyleId>{93296810-A885-4BE3-A3E7-6D5BEEA58F35}</a:tableStyleId>
              </a:tblPr>
              <a:tblGrid>
                <a:gridCol w="396000">
                  <a:extLst>
                    <a:ext uri="{9D8B030D-6E8A-4147-A177-3AD203B41FA5}">
                      <a16:colId xmlns:a16="http://schemas.microsoft.com/office/drawing/2014/main" val="1737185733"/>
                    </a:ext>
                  </a:extLst>
                </a:gridCol>
                <a:gridCol w="1972339">
                  <a:extLst>
                    <a:ext uri="{9D8B030D-6E8A-4147-A177-3AD203B41FA5}">
                      <a16:colId xmlns:a16="http://schemas.microsoft.com/office/drawing/2014/main" val="2123402354"/>
                    </a:ext>
                  </a:extLst>
                </a:gridCol>
                <a:gridCol w="3708000">
                  <a:extLst>
                    <a:ext uri="{9D8B030D-6E8A-4147-A177-3AD203B41FA5}">
                      <a16:colId xmlns:a16="http://schemas.microsoft.com/office/drawing/2014/main" val="3676101057"/>
                    </a:ext>
                  </a:extLst>
                </a:gridCol>
                <a:gridCol w="2304000">
                  <a:extLst>
                    <a:ext uri="{9D8B030D-6E8A-4147-A177-3AD203B41FA5}">
                      <a16:colId xmlns:a16="http://schemas.microsoft.com/office/drawing/2014/main" val="3190685705"/>
                    </a:ext>
                  </a:extLst>
                </a:gridCol>
                <a:gridCol w="2304000">
                  <a:extLst>
                    <a:ext uri="{9D8B030D-6E8A-4147-A177-3AD203B41FA5}">
                      <a16:colId xmlns:a16="http://schemas.microsoft.com/office/drawing/2014/main" val="3216797066"/>
                    </a:ext>
                  </a:extLst>
                </a:gridCol>
              </a:tblGrid>
              <a:tr h="540000">
                <a:tc>
                  <a:txBody>
                    <a:bodyPr/>
                    <a:lstStyle/>
                    <a:p>
                      <a:pPr algn="r"/>
                      <a:r>
                        <a:rPr kumimoji="1" lang="en-US" altLang="ja-JP" sz="1400"/>
                        <a:t>#</a:t>
                      </a:r>
                    </a:p>
                  </a:txBody>
                  <a:tcPr/>
                </a:tc>
                <a:tc>
                  <a:txBody>
                    <a:bodyPr/>
                    <a:lstStyle/>
                    <a:p>
                      <a:r>
                        <a:rPr kumimoji="1" lang="ja-JP" altLang="en-US" sz="1400"/>
                        <a:t>パターン</a:t>
                      </a:r>
                    </a:p>
                  </a:txBody>
                  <a:tcPr/>
                </a:tc>
                <a:tc>
                  <a:txBody>
                    <a:bodyPr/>
                    <a:lstStyle/>
                    <a:p>
                      <a:r>
                        <a:rPr kumimoji="1" lang="ja-JP" altLang="en-US" sz="1400"/>
                        <a:t>内容</a:t>
                      </a:r>
                    </a:p>
                  </a:txBody>
                  <a:tcPr/>
                </a:tc>
                <a:tc>
                  <a:txBody>
                    <a:bodyPr/>
                    <a:lstStyle/>
                    <a:p>
                      <a:r>
                        <a:rPr kumimoji="1" lang="ja-JP" altLang="en-US" sz="1400"/>
                        <a:t>開発費用</a:t>
                      </a:r>
                    </a:p>
                  </a:txBody>
                  <a:tcPr/>
                </a:tc>
                <a:tc>
                  <a:txBody>
                    <a:bodyPr/>
                    <a:lstStyle/>
                    <a:p>
                      <a:r>
                        <a:rPr kumimoji="1" lang="ja-JP" altLang="en-US" sz="1400"/>
                        <a:t>システム利用料</a:t>
                      </a:r>
                    </a:p>
                  </a:txBody>
                  <a:tcPr/>
                </a:tc>
                <a:extLst>
                  <a:ext uri="{0D108BD9-81ED-4DB2-BD59-A6C34878D82A}">
                    <a16:rowId xmlns:a16="http://schemas.microsoft.com/office/drawing/2014/main" val="1411927690"/>
                  </a:ext>
                </a:extLst>
              </a:tr>
              <a:tr h="1130502">
                <a:tc>
                  <a:txBody>
                    <a:bodyPr/>
                    <a:lstStyle/>
                    <a:p>
                      <a:pPr algn="r"/>
                      <a:r>
                        <a:rPr kumimoji="1" lang="en-US" altLang="ja-JP" sz="1400"/>
                        <a:t>1</a:t>
                      </a:r>
                      <a:endParaRPr kumimoji="1" lang="ja-JP" altLang="en-US" sz="1400"/>
                    </a:p>
                  </a:txBody>
                  <a:tcPr/>
                </a:tc>
                <a:tc>
                  <a:txBody>
                    <a:bodyPr/>
                    <a:lstStyle/>
                    <a:p>
                      <a:r>
                        <a:rPr kumimoji="1" lang="en-US" altLang="ja-JP" sz="1400"/>
                        <a:t>OEM</a:t>
                      </a:r>
                      <a:endParaRPr kumimoji="1" lang="ja-JP" altLang="en-US" sz="1400"/>
                    </a:p>
                  </a:txBody>
                  <a:tcPr/>
                </a:tc>
                <a:tc>
                  <a:txBody>
                    <a:bodyPr/>
                    <a:lstStyle/>
                    <a:p>
                      <a:pPr marL="285750" indent="-285750">
                        <a:buFont typeface="Wingdings" panose="05000000000000000000" pitchFamily="2" charset="2"/>
                        <a:buChar char="ü"/>
                      </a:pPr>
                      <a:r>
                        <a:rPr kumimoji="1" lang="ja-JP" altLang="en-US" sz="1400"/>
                        <a:t>要件定義にて定めた機能に対して、貴社にて弊社独自のシステムを構築する。</a:t>
                      </a:r>
                      <a:endParaRPr kumimoji="1" lang="en-US" altLang="ja-JP" sz="1400"/>
                    </a:p>
                    <a:p>
                      <a:pPr marL="285750" indent="-285750">
                        <a:buFont typeface="Wingdings" panose="05000000000000000000" pitchFamily="2" charset="2"/>
                        <a:buChar char="ü"/>
                      </a:pPr>
                      <a:r>
                        <a:rPr kumimoji="1" lang="ja-JP" altLang="en-US" sz="1400"/>
                        <a:t>貴社パッケージの機能を流用し、システムの構築を行うことは可能とする</a:t>
                      </a:r>
                      <a:endParaRPr kumimoji="1" lang="en-US" altLang="ja-JP" sz="1400"/>
                    </a:p>
                  </a:txBody>
                  <a:tcPr/>
                </a:tc>
                <a:tc gridSpan="2">
                  <a:txBody>
                    <a:bodyPr/>
                    <a:lstStyle/>
                    <a:p>
                      <a:pPr algn="ctr"/>
                      <a:r>
                        <a:rPr kumimoji="1" lang="en-US" altLang="ja-JP" sz="1400"/>
                        <a:t>※1. </a:t>
                      </a:r>
                      <a:r>
                        <a:rPr kumimoji="1" lang="ja-JP" altLang="en-US" sz="1400"/>
                        <a:t>要相談</a:t>
                      </a:r>
                    </a:p>
                  </a:txBody>
                  <a:tcPr anchor="ctr"/>
                </a:tc>
                <a:tc hMerge="1">
                  <a:txBody>
                    <a:bodyPr/>
                    <a:lstStyle/>
                    <a:p>
                      <a:endParaRPr/>
                    </a:p>
                  </a:txBody>
                  <a:tcPr/>
                </a:tc>
                <a:extLst>
                  <a:ext uri="{0D108BD9-81ED-4DB2-BD59-A6C34878D82A}">
                    <a16:rowId xmlns:a16="http://schemas.microsoft.com/office/drawing/2014/main" val="2520711692"/>
                  </a:ext>
                </a:extLst>
              </a:tr>
              <a:tr h="1130502">
                <a:tc>
                  <a:txBody>
                    <a:bodyPr/>
                    <a:lstStyle/>
                    <a:p>
                      <a:pPr algn="r"/>
                      <a:r>
                        <a:rPr kumimoji="1" lang="en-US" altLang="ja-JP" sz="1400"/>
                        <a:t>2</a:t>
                      </a:r>
                      <a:endParaRPr kumimoji="1" lang="ja-JP" altLang="en-US" sz="1400"/>
                    </a:p>
                  </a:txBody>
                  <a:tcPr/>
                </a:tc>
                <a:tc>
                  <a:txBody>
                    <a:bodyPr/>
                    <a:lstStyle/>
                    <a:p>
                      <a:r>
                        <a:rPr kumimoji="1" lang="ja-JP" altLang="en-US" sz="1400"/>
                        <a:t>パッケージへのアドオン</a:t>
                      </a:r>
                    </a:p>
                  </a:txBody>
                  <a:tcPr/>
                </a:tc>
                <a:tc>
                  <a:txBody>
                    <a:bodyPr/>
                    <a:lstStyle/>
                    <a:p>
                      <a:pPr marL="285750" indent="-285750">
                        <a:buFont typeface="Wingdings" panose="05000000000000000000" pitchFamily="2" charset="2"/>
                        <a:buChar char="ü"/>
                      </a:pPr>
                      <a:r>
                        <a:rPr kumimoji="1" lang="ja-JP" altLang="en-US" sz="1400"/>
                        <a:t>貴社パッケージ製品を利用し、追加が必要な機能をアドオン開発する</a:t>
                      </a:r>
                      <a:endParaRPr kumimoji="1" lang="en-US" altLang="ja-JP" sz="1400"/>
                    </a:p>
                  </a:txBody>
                  <a:tcPr/>
                </a:tc>
                <a:tc>
                  <a:txBody>
                    <a:bodyPr/>
                    <a:lstStyle/>
                    <a:p>
                      <a:r>
                        <a:rPr kumimoji="1" lang="ja-JP" altLang="en-US" sz="1400"/>
                        <a:t>弊社独自の機能追加に対する開発費用のみ弊社で負担</a:t>
                      </a:r>
                    </a:p>
                  </a:txBody>
                  <a:tcPr/>
                </a:tc>
                <a:tc>
                  <a:txBody>
                    <a:bodyPr/>
                    <a:lstStyle/>
                    <a:p>
                      <a:r>
                        <a:rPr kumimoji="1" lang="ja-JP" altLang="en-US" sz="1400"/>
                        <a:t>パッケージ利用料</a:t>
                      </a:r>
                      <a:endParaRPr kumimoji="1" lang="en-US" altLang="ja-JP" sz="1400"/>
                    </a:p>
                    <a:p>
                      <a:endParaRPr kumimoji="1" lang="ja-JP" altLang="en-US" sz="1400"/>
                    </a:p>
                  </a:txBody>
                  <a:tcPr/>
                </a:tc>
                <a:extLst>
                  <a:ext uri="{0D108BD9-81ED-4DB2-BD59-A6C34878D82A}">
                    <a16:rowId xmlns:a16="http://schemas.microsoft.com/office/drawing/2014/main" val="2420211508"/>
                  </a:ext>
                </a:extLst>
              </a:tr>
            </a:tbl>
          </a:graphicData>
        </a:graphic>
      </p:graphicFrame>
      <p:sp>
        <p:nvSpPr>
          <p:cNvPr id="5" name="テキスト ボックス 4">
            <a:extLst>
              <a:ext uri="{FF2B5EF4-FFF2-40B4-BE49-F238E27FC236}">
                <a16:creationId xmlns:a16="http://schemas.microsoft.com/office/drawing/2014/main" id="{01E23851-650E-022C-FC6D-52FCC528F798}"/>
              </a:ext>
            </a:extLst>
          </p:cNvPr>
          <p:cNvSpPr txBox="1"/>
          <p:nvPr/>
        </p:nvSpPr>
        <p:spPr>
          <a:xfrm>
            <a:off x="795521" y="4974554"/>
            <a:ext cx="8961795" cy="500695"/>
          </a:xfrm>
          <a:prstGeom prst="rect">
            <a:avLst/>
          </a:prstGeom>
          <a:noFill/>
        </p:spPr>
        <p:txBody>
          <a:bodyPr wrap="square" rtlCol="0" anchor="t" anchorCtr="0">
            <a:noAutofit/>
          </a:bodyPr>
          <a:lstStyle/>
          <a:p>
            <a:pPr>
              <a:spcBef>
                <a:spcPct val="20000"/>
              </a:spcBef>
            </a:pPr>
            <a:r>
              <a:rPr lang="en-US" altLang="ja-JP" sz="1400">
                <a:latin typeface="Meiryo UI" panose="020B0604030504040204" pitchFamily="50" charset="-128"/>
                <a:ea typeface="Meiryo UI" panose="020B0604030504040204" pitchFamily="50" charset="-128"/>
              </a:rPr>
              <a:t>※1. </a:t>
            </a:r>
            <a:r>
              <a:rPr lang="ja-JP" altLang="en-US" sz="1400">
                <a:latin typeface="Meiryo UI" panose="020B0604030504040204" pitchFamily="50" charset="-128"/>
                <a:ea typeface="Meiryo UI" panose="020B0604030504040204" pitchFamily="50" charset="-128"/>
              </a:rPr>
              <a:t>まずは実現可能性・コストバランスの両面から、貴社・弊社双方にとって合理的な内容となる提案をお願いしたい。</a:t>
            </a:r>
            <a:br>
              <a:rPr lang="en-US" altLang="ja-JP" sz="1400">
                <a:latin typeface="Meiryo UI" panose="020B0604030504040204" pitchFamily="50" charset="-128"/>
                <a:ea typeface="Meiryo UI" panose="020B0604030504040204" pitchFamily="50" charset="-128"/>
              </a:rPr>
            </a:br>
            <a:r>
              <a:rPr lang="ja-JP" altLang="en-US" sz="1400">
                <a:latin typeface="Meiryo UI" panose="020B0604030504040204" pitchFamily="50" charset="-128"/>
                <a:ea typeface="Meiryo UI" panose="020B0604030504040204" pitchFamily="50" charset="-128"/>
              </a:rPr>
              <a:t>　　　　具体的な契約条件等については、提案内容を踏まえ、別途相談させていただきたい。</a:t>
            </a:r>
            <a:endParaRPr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0473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wrap="square" lIns="91440" tIns="45720" rIns="91440" bIns="45720" anchor="ctr" anchorCtr="0">
            <a:spAutoFit/>
          </a:bodyPr>
          <a:lstStyle/>
          <a:p>
            <a:r>
              <a:rPr lang="en-US" altLang="ja-JP"/>
              <a:t>1-8 </a:t>
            </a:r>
            <a:r>
              <a:rPr lang="ja-JP" altLang="en-US"/>
              <a:t>新システム構築スケジュール案</a:t>
            </a:r>
            <a:endParaRPr kumimoji="1" lang="ja-JP" altLang="en-US"/>
          </a:p>
        </p:txBody>
      </p:sp>
      <p:graphicFrame>
        <p:nvGraphicFramePr>
          <p:cNvPr id="83" name="Content Placeholder 20">
            <a:extLst>
              <a:ext uri="{FF2B5EF4-FFF2-40B4-BE49-F238E27FC236}">
                <a16:creationId xmlns:a16="http://schemas.microsoft.com/office/drawing/2014/main" id="{038D69C9-1F3A-9329-8D38-7E01B1C36DF4}"/>
              </a:ext>
            </a:extLst>
          </p:cNvPr>
          <p:cNvGraphicFramePr>
            <a:graphicFrameLocks/>
          </p:cNvGraphicFramePr>
          <p:nvPr>
            <p:extLst>
              <p:ext uri="{D42A27DB-BD31-4B8C-83A1-F6EECF244321}">
                <p14:modId xmlns:p14="http://schemas.microsoft.com/office/powerpoint/2010/main" val="2987008744"/>
              </p:ext>
            </p:extLst>
          </p:nvPr>
        </p:nvGraphicFramePr>
        <p:xfrm>
          <a:off x="258948" y="2401942"/>
          <a:ext cx="11672515" cy="4647304"/>
        </p:xfrm>
        <a:graphic>
          <a:graphicData uri="http://schemas.openxmlformats.org/drawingml/2006/table">
            <a:tbl>
              <a:tblPr firstRow="1" bandRow="1">
                <a:tableStyleId>{08FB837D-C827-4EFA-A057-4D05807E0F7C}</a:tableStyleId>
              </a:tblPr>
              <a:tblGrid>
                <a:gridCol w="1736515">
                  <a:extLst>
                    <a:ext uri="{9D8B030D-6E8A-4147-A177-3AD203B41FA5}">
                      <a16:colId xmlns:a16="http://schemas.microsoft.com/office/drawing/2014/main" val="20000"/>
                    </a:ext>
                  </a:extLst>
                </a:gridCol>
                <a:gridCol w="828000">
                  <a:extLst>
                    <a:ext uri="{9D8B030D-6E8A-4147-A177-3AD203B41FA5}">
                      <a16:colId xmlns:a16="http://schemas.microsoft.com/office/drawing/2014/main" val="3310150913"/>
                    </a:ext>
                  </a:extLst>
                </a:gridCol>
                <a:gridCol w="828000">
                  <a:extLst>
                    <a:ext uri="{9D8B030D-6E8A-4147-A177-3AD203B41FA5}">
                      <a16:colId xmlns:a16="http://schemas.microsoft.com/office/drawing/2014/main" val="3815908173"/>
                    </a:ext>
                  </a:extLst>
                </a:gridCol>
                <a:gridCol w="828000">
                  <a:extLst>
                    <a:ext uri="{9D8B030D-6E8A-4147-A177-3AD203B41FA5}">
                      <a16:colId xmlns:a16="http://schemas.microsoft.com/office/drawing/2014/main" val="65115005"/>
                    </a:ext>
                  </a:extLst>
                </a:gridCol>
                <a:gridCol w="828000">
                  <a:extLst>
                    <a:ext uri="{9D8B030D-6E8A-4147-A177-3AD203B41FA5}">
                      <a16:colId xmlns:a16="http://schemas.microsoft.com/office/drawing/2014/main" val="2574188905"/>
                    </a:ext>
                  </a:extLst>
                </a:gridCol>
                <a:gridCol w="828000">
                  <a:extLst>
                    <a:ext uri="{9D8B030D-6E8A-4147-A177-3AD203B41FA5}">
                      <a16:colId xmlns:a16="http://schemas.microsoft.com/office/drawing/2014/main" val="80461612"/>
                    </a:ext>
                  </a:extLst>
                </a:gridCol>
                <a:gridCol w="828000">
                  <a:extLst>
                    <a:ext uri="{9D8B030D-6E8A-4147-A177-3AD203B41FA5}">
                      <a16:colId xmlns:a16="http://schemas.microsoft.com/office/drawing/2014/main" val="1132982192"/>
                    </a:ext>
                  </a:extLst>
                </a:gridCol>
                <a:gridCol w="828000">
                  <a:extLst>
                    <a:ext uri="{9D8B030D-6E8A-4147-A177-3AD203B41FA5}">
                      <a16:colId xmlns:a16="http://schemas.microsoft.com/office/drawing/2014/main" val="1109248995"/>
                    </a:ext>
                  </a:extLst>
                </a:gridCol>
                <a:gridCol w="828000">
                  <a:extLst>
                    <a:ext uri="{9D8B030D-6E8A-4147-A177-3AD203B41FA5}">
                      <a16:colId xmlns:a16="http://schemas.microsoft.com/office/drawing/2014/main" val="245122989"/>
                    </a:ext>
                  </a:extLst>
                </a:gridCol>
                <a:gridCol w="828000">
                  <a:extLst>
                    <a:ext uri="{9D8B030D-6E8A-4147-A177-3AD203B41FA5}">
                      <a16:colId xmlns:a16="http://schemas.microsoft.com/office/drawing/2014/main" val="1685600391"/>
                    </a:ext>
                  </a:extLst>
                </a:gridCol>
                <a:gridCol w="828000">
                  <a:extLst>
                    <a:ext uri="{9D8B030D-6E8A-4147-A177-3AD203B41FA5}">
                      <a16:colId xmlns:a16="http://schemas.microsoft.com/office/drawing/2014/main" val="1919742952"/>
                    </a:ext>
                  </a:extLst>
                </a:gridCol>
                <a:gridCol w="828000">
                  <a:extLst>
                    <a:ext uri="{9D8B030D-6E8A-4147-A177-3AD203B41FA5}">
                      <a16:colId xmlns:a16="http://schemas.microsoft.com/office/drawing/2014/main" val="2332824455"/>
                    </a:ext>
                  </a:extLst>
                </a:gridCol>
                <a:gridCol w="828000">
                  <a:extLst>
                    <a:ext uri="{9D8B030D-6E8A-4147-A177-3AD203B41FA5}">
                      <a16:colId xmlns:a16="http://schemas.microsoft.com/office/drawing/2014/main" val="1827626045"/>
                    </a:ext>
                  </a:extLst>
                </a:gridCol>
              </a:tblGrid>
              <a:tr h="181462">
                <a:tc>
                  <a:txBody>
                    <a:bodyPr/>
                    <a:lstStyle>
                      <a:lvl1pPr marL="0" algn="l" defTabSz="945969" rtl="0" eaLnBrk="1" latinLnBrk="0" hangingPunct="1">
                        <a:defRPr kumimoji="1" sz="1904" kern="1200">
                          <a:solidFill>
                            <a:schemeClr val="tx1"/>
                          </a:solidFill>
                          <a:latin typeface="Calibri" panose="020F0502020204030204"/>
                          <a:ea typeface="Meiryo UI"/>
                        </a:defRPr>
                      </a:lvl1pPr>
                      <a:lvl2pPr marL="472985" algn="l" defTabSz="945969" rtl="0" eaLnBrk="1" latinLnBrk="0" hangingPunct="1">
                        <a:defRPr kumimoji="1" sz="1904" kern="1200">
                          <a:solidFill>
                            <a:schemeClr val="tx1"/>
                          </a:solidFill>
                          <a:latin typeface="Calibri" panose="020F0502020204030204"/>
                          <a:ea typeface="Meiryo UI"/>
                        </a:defRPr>
                      </a:lvl2pPr>
                      <a:lvl3pPr marL="945969" algn="l" defTabSz="945969" rtl="0" eaLnBrk="1" latinLnBrk="0" hangingPunct="1">
                        <a:defRPr kumimoji="1" sz="1904" kern="1200">
                          <a:solidFill>
                            <a:schemeClr val="tx1"/>
                          </a:solidFill>
                          <a:latin typeface="Calibri" panose="020F0502020204030204"/>
                          <a:ea typeface="Meiryo UI"/>
                        </a:defRPr>
                      </a:lvl3pPr>
                      <a:lvl4pPr marL="1418954" algn="l" defTabSz="945969" rtl="0" eaLnBrk="1" latinLnBrk="0" hangingPunct="1">
                        <a:defRPr kumimoji="1" sz="1904" kern="1200">
                          <a:solidFill>
                            <a:schemeClr val="tx1"/>
                          </a:solidFill>
                          <a:latin typeface="Calibri" panose="020F0502020204030204"/>
                          <a:ea typeface="Meiryo UI"/>
                        </a:defRPr>
                      </a:lvl4pPr>
                      <a:lvl5pPr marL="1891939" algn="l" defTabSz="945969" rtl="0" eaLnBrk="1" latinLnBrk="0" hangingPunct="1">
                        <a:defRPr kumimoji="1" sz="1904" kern="1200">
                          <a:solidFill>
                            <a:schemeClr val="tx1"/>
                          </a:solidFill>
                          <a:latin typeface="Calibri" panose="020F0502020204030204"/>
                          <a:ea typeface="Meiryo UI"/>
                        </a:defRPr>
                      </a:lvl5pPr>
                      <a:lvl6pPr marL="2364923" algn="l" defTabSz="945969" rtl="0" eaLnBrk="1" latinLnBrk="0" hangingPunct="1">
                        <a:defRPr kumimoji="1" sz="1904" kern="1200">
                          <a:solidFill>
                            <a:schemeClr val="tx1"/>
                          </a:solidFill>
                          <a:latin typeface="Calibri" panose="020F0502020204030204"/>
                          <a:ea typeface="Meiryo UI"/>
                        </a:defRPr>
                      </a:lvl6pPr>
                      <a:lvl7pPr marL="2837908" algn="l" defTabSz="945969" rtl="0" eaLnBrk="1" latinLnBrk="0" hangingPunct="1">
                        <a:defRPr kumimoji="1" sz="1904" kern="1200">
                          <a:solidFill>
                            <a:schemeClr val="tx1"/>
                          </a:solidFill>
                          <a:latin typeface="Calibri" panose="020F0502020204030204"/>
                          <a:ea typeface="Meiryo UI"/>
                        </a:defRPr>
                      </a:lvl7pPr>
                      <a:lvl8pPr marL="3310892" algn="l" defTabSz="945969" rtl="0" eaLnBrk="1" latinLnBrk="0" hangingPunct="1">
                        <a:defRPr kumimoji="1" sz="1904" kern="1200">
                          <a:solidFill>
                            <a:schemeClr val="tx1"/>
                          </a:solidFill>
                          <a:latin typeface="Calibri" panose="020F0502020204030204"/>
                          <a:ea typeface="Meiryo UI"/>
                        </a:defRPr>
                      </a:lvl8pPr>
                      <a:lvl9pPr marL="3783877" algn="l" defTabSz="945969" rtl="0" eaLnBrk="1" latinLnBrk="0" hangingPunct="1">
                        <a:defRPr kumimoji="1" sz="1904" kern="1200">
                          <a:solidFill>
                            <a:schemeClr val="tx1"/>
                          </a:solidFill>
                          <a:latin typeface="Calibri" panose="020F0502020204030204"/>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GB" altLang="ja-JP" sz="1200" b="0" kern="1200">
                        <a:solidFill>
                          <a:schemeClr val="tx1"/>
                        </a:solidFill>
                        <a:latin typeface="EYInterstate"/>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39800"/>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latin typeface="+mn-lt"/>
                          <a:ea typeface="+mn-ea"/>
                          <a:cs typeface="+mn-cs"/>
                        </a:rPr>
                        <a:t>4</a:t>
                      </a:r>
                      <a:r>
                        <a:rPr kumimoji="1" lang="ja-JP" altLang="en-US" sz="1200" b="1" kern="1200">
                          <a:solidFill>
                            <a:schemeClr val="tx1"/>
                          </a:solidFill>
                          <a:latin typeface="+mn-lt"/>
                          <a:ea typeface="+mn-ea"/>
                          <a:cs typeface="+mn-cs"/>
                        </a:rPr>
                        <a:t>月</a:t>
                      </a: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latin typeface="+mn-lt"/>
                          <a:ea typeface="+mn-ea"/>
                          <a:cs typeface="+mn-cs"/>
                        </a:rPr>
                        <a:t>5</a:t>
                      </a:r>
                      <a:r>
                        <a:rPr kumimoji="1" lang="ja-JP" altLang="en-US" sz="1200" b="1" kern="1200">
                          <a:solidFill>
                            <a:schemeClr val="tx1"/>
                          </a:solidFill>
                          <a:latin typeface="+mn-lt"/>
                          <a:ea typeface="+mn-ea"/>
                          <a:cs typeface="+mn-cs"/>
                        </a:rPr>
                        <a:t>月</a:t>
                      </a: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latin typeface="+mn-lt"/>
                          <a:ea typeface="+mn-ea"/>
                          <a:cs typeface="+mn-cs"/>
                        </a:rPr>
                        <a:t>6</a:t>
                      </a:r>
                      <a:r>
                        <a:rPr kumimoji="1" lang="ja-JP" altLang="en-US" sz="1200" b="1" kern="1200">
                          <a:solidFill>
                            <a:schemeClr val="tx1"/>
                          </a:solidFill>
                          <a:latin typeface="+mn-lt"/>
                          <a:ea typeface="+mn-ea"/>
                          <a:cs typeface="+mn-cs"/>
                        </a:rPr>
                        <a:t>月</a:t>
                      </a: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rPr>
                        <a:t>7</a:t>
                      </a:r>
                      <a:r>
                        <a:rPr kumimoji="1" lang="ja-JP" altLang="en-US" sz="1200" b="1" kern="1200">
                          <a:solidFill>
                            <a:schemeClr val="tx1"/>
                          </a:solidFill>
                        </a:rPr>
                        <a:t>月</a:t>
                      </a:r>
                      <a:endParaRPr kumimoji="1" lang="ja-JP" altLang="en-US" sz="1200" b="1" kern="1200">
                        <a:solidFill>
                          <a:schemeClr val="tx1"/>
                        </a:solidFill>
                        <a:latin typeface="+mj-lt"/>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rPr>
                        <a:t>8</a:t>
                      </a:r>
                      <a:r>
                        <a:rPr kumimoji="1" lang="ja-JP" altLang="en-US" sz="1200" b="1" kern="1200">
                          <a:solidFill>
                            <a:schemeClr val="tx1"/>
                          </a:solidFill>
                        </a:rPr>
                        <a:t>月</a:t>
                      </a:r>
                      <a:endParaRPr kumimoji="1" lang="ja-JP" altLang="en-US" sz="1200" b="1" kern="1200">
                        <a:solidFill>
                          <a:schemeClr val="tx1"/>
                        </a:solidFill>
                        <a:latin typeface="+mj-lt"/>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rPr>
                        <a:t>9</a:t>
                      </a:r>
                      <a:r>
                        <a:rPr kumimoji="1" lang="ja-JP" altLang="en-US" sz="1200" b="1" kern="1200">
                          <a:solidFill>
                            <a:schemeClr val="tx1"/>
                          </a:solidFill>
                        </a:rPr>
                        <a:t>月</a:t>
                      </a:r>
                      <a:endParaRPr kumimoji="1" lang="ja-JP" altLang="en-US" sz="1200" b="1" kern="1200">
                        <a:solidFill>
                          <a:schemeClr val="tx1"/>
                        </a:solidFill>
                        <a:latin typeface="+mj-lt"/>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rPr>
                        <a:t>10</a:t>
                      </a:r>
                      <a:endParaRPr kumimoji="1" lang="ja-JP" altLang="en-US" sz="1200" b="1" kern="1200">
                        <a:solidFill>
                          <a:schemeClr val="tx1"/>
                        </a:solidFill>
                        <a:latin typeface="+mj-lt"/>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rPr>
                        <a:t>11</a:t>
                      </a:r>
                      <a:r>
                        <a:rPr kumimoji="1" lang="ja-JP" altLang="en-US" sz="1200" b="1" kern="1200">
                          <a:solidFill>
                            <a:schemeClr val="tx1"/>
                          </a:solidFill>
                        </a:rPr>
                        <a:t>月</a:t>
                      </a:r>
                      <a:endParaRPr kumimoji="1" lang="ja-JP" altLang="en-US" sz="1200" b="1" kern="1200">
                        <a:solidFill>
                          <a:schemeClr val="tx1"/>
                        </a:solidFill>
                        <a:latin typeface="+mj-lt"/>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rPr>
                        <a:t>12</a:t>
                      </a:r>
                      <a:r>
                        <a:rPr kumimoji="1" lang="ja-JP" altLang="en-US" sz="1200" b="1" kern="1200">
                          <a:solidFill>
                            <a:schemeClr val="tx1"/>
                          </a:solidFill>
                        </a:rPr>
                        <a:t>月</a:t>
                      </a:r>
                      <a:endParaRPr kumimoji="1" lang="ja-JP" altLang="en-US" sz="1200" b="1" kern="1200">
                        <a:solidFill>
                          <a:schemeClr val="tx1"/>
                        </a:solidFill>
                        <a:latin typeface="+mj-lt"/>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rPr>
                        <a:t>1</a:t>
                      </a:r>
                      <a:r>
                        <a:rPr kumimoji="1" lang="ja-JP" altLang="en-US" sz="1200" b="1" kern="1200">
                          <a:solidFill>
                            <a:schemeClr val="tx1"/>
                          </a:solidFill>
                        </a:rPr>
                        <a:t>月</a:t>
                      </a:r>
                      <a:endParaRPr kumimoji="1" lang="ja-JP" altLang="en-US" sz="1200" b="1" kern="1200">
                        <a:solidFill>
                          <a:schemeClr val="tx1"/>
                        </a:solidFill>
                        <a:latin typeface="+mj-lt"/>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rPr>
                        <a:t>2</a:t>
                      </a:r>
                      <a:r>
                        <a:rPr kumimoji="1" lang="ja-JP" altLang="en-US" sz="1200" b="1" kern="1200">
                          <a:solidFill>
                            <a:schemeClr val="tx1"/>
                          </a:solidFill>
                        </a:rPr>
                        <a:t>月</a:t>
                      </a:r>
                      <a:endParaRPr kumimoji="1" lang="ja-JP" altLang="en-US" sz="1200" b="1" kern="1200">
                        <a:solidFill>
                          <a:schemeClr val="tx1"/>
                        </a:solidFill>
                        <a:latin typeface="+mj-lt"/>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rPr>
                        <a:t>3</a:t>
                      </a:r>
                      <a:r>
                        <a:rPr kumimoji="1" lang="ja-JP" altLang="en-US" sz="1200" b="1" kern="1200">
                          <a:solidFill>
                            <a:schemeClr val="tx1"/>
                          </a:solidFill>
                        </a:rPr>
                        <a:t>月</a:t>
                      </a:r>
                      <a:endParaRPr kumimoji="1" lang="ja-JP" altLang="en-US" sz="1200" b="1" kern="1200">
                        <a:solidFill>
                          <a:schemeClr val="tx1"/>
                        </a:solidFill>
                        <a:latin typeface="+mj-lt"/>
                        <a:ea typeface="Meiryo UI"/>
                        <a:cs typeface="+mn-cs"/>
                      </a:endParaRPr>
                    </a:p>
                  </a:txBody>
                  <a:tcPr marL="63146" marR="6314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39800"/>
                    </a:solidFill>
                  </a:tcPr>
                </a:tc>
                <a:extLst>
                  <a:ext uri="{0D108BD9-81ED-4DB2-BD59-A6C34878D82A}">
                    <a16:rowId xmlns:a16="http://schemas.microsoft.com/office/drawing/2014/main" val="10000"/>
                  </a:ext>
                </a:extLst>
              </a:tr>
              <a:tr h="241123">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kern="1200">
                          <a:solidFill>
                            <a:schemeClr val="tx1"/>
                          </a:solidFill>
                        </a:rPr>
                        <a:t>マイルストン</a:t>
                      </a:r>
                      <a:endParaRPr kumimoji="1" lang="ja-JP" altLang="en-US" sz="1200" b="1" kern="1200">
                        <a:solidFill>
                          <a:schemeClr val="tx1"/>
                        </a:solidFill>
                        <a:latin typeface="+mj-ea"/>
                        <a:ea typeface="+mj-ea"/>
                        <a:cs typeface="+mn-cs"/>
                      </a:endParaRPr>
                    </a:p>
                  </a:txBody>
                  <a:tcPr marL="63146" marR="63146" marT="30064" marB="30064"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tx1"/>
                      </a:solidFill>
                      <a:prstDash val="solid"/>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697996779"/>
                  </a:ext>
                </a:extLst>
              </a:tr>
              <a:tr h="1055354">
                <a:tc>
                  <a:txBody>
                    <a:bodyPr/>
                    <a:lstStyle>
                      <a:lvl1pPr marL="0" algn="l" defTabSz="945969" rtl="0" eaLnBrk="1" latinLnBrk="0" hangingPunct="1">
                        <a:defRPr kumimoji="1" sz="1904" kern="1200">
                          <a:solidFill>
                            <a:schemeClr val="tx1"/>
                          </a:solidFill>
                          <a:latin typeface="Calibri" panose="020F0502020204030204"/>
                          <a:ea typeface="Meiryo UI"/>
                        </a:defRPr>
                      </a:lvl1pPr>
                      <a:lvl2pPr marL="472985" algn="l" defTabSz="945969" rtl="0" eaLnBrk="1" latinLnBrk="0" hangingPunct="1">
                        <a:defRPr kumimoji="1" sz="1904" kern="1200">
                          <a:solidFill>
                            <a:schemeClr val="tx1"/>
                          </a:solidFill>
                          <a:latin typeface="Calibri" panose="020F0502020204030204"/>
                          <a:ea typeface="Meiryo UI"/>
                        </a:defRPr>
                      </a:lvl2pPr>
                      <a:lvl3pPr marL="945969" algn="l" defTabSz="945969" rtl="0" eaLnBrk="1" latinLnBrk="0" hangingPunct="1">
                        <a:defRPr kumimoji="1" sz="1904" kern="1200">
                          <a:solidFill>
                            <a:schemeClr val="tx1"/>
                          </a:solidFill>
                          <a:latin typeface="Calibri" panose="020F0502020204030204"/>
                          <a:ea typeface="Meiryo UI"/>
                        </a:defRPr>
                      </a:lvl3pPr>
                      <a:lvl4pPr marL="1418954" algn="l" defTabSz="945969" rtl="0" eaLnBrk="1" latinLnBrk="0" hangingPunct="1">
                        <a:defRPr kumimoji="1" sz="1904" kern="1200">
                          <a:solidFill>
                            <a:schemeClr val="tx1"/>
                          </a:solidFill>
                          <a:latin typeface="Calibri" panose="020F0502020204030204"/>
                          <a:ea typeface="Meiryo UI"/>
                        </a:defRPr>
                      </a:lvl4pPr>
                      <a:lvl5pPr marL="1891939" algn="l" defTabSz="945969" rtl="0" eaLnBrk="1" latinLnBrk="0" hangingPunct="1">
                        <a:defRPr kumimoji="1" sz="1904" kern="1200">
                          <a:solidFill>
                            <a:schemeClr val="tx1"/>
                          </a:solidFill>
                          <a:latin typeface="Calibri" panose="020F0502020204030204"/>
                          <a:ea typeface="Meiryo UI"/>
                        </a:defRPr>
                      </a:lvl5pPr>
                      <a:lvl6pPr marL="2364923" algn="l" defTabSz="945969" rtl="0" eaLnBrk="1" latinLnBrk="0" hangingPunct="1">
                        <a:defRPr kumimoji="1" sz="1904" kern="1200">
                          <a:solidFill>
                            <a:schemeClr val="tx1"/>
                          </a:solidFill>
                          <a:latin typeface="Calibri" panose="020F0502020204030204"/>
                          <a:ea typeface="Meiryo UI"/>
                        </a:defRPr>
                      </a:lvl6pPr>
                      <a:lvl7pPr marL="2837908" algn="l" defTabSz="945969" rtl="0" eaLnBrk="1" latinLnBrk="0" hangingPunct="1">
                        <a:defRPr kumimoji="1" sz="1904" kern="1200">
                          <a:solidFill>
                            <a:schemeClr val="tx1"/>
                          </a:solidFill>
                          <a:latin typeface="Calibri" panose="020F0502020204030204"/>
                          <a:ea typeface="Meiryo UI"/>
                        </a:defRPr>
                      </a:lvl7pPr>
                      <a:lvl8pPr marL="3310892" algn="l" defTabSz="945969" rtl="0" eaLnBrk="1" latinLnBrk="0" hangingPunct="1">
                        <a:defRPr kumimoji="1" sz="1904" kern="1200">
                          <a:solidFill>
                            <a:schemeClr val="tx1"/>
                          </a:solidFill>
                          <a:latin typeface="Calibri" panose="020F0502020204030204"/>
                          <a:ea typeface="Meiryo UI"/>
                        </a:defRPr>
                      </a:lvl8pPr>
                      <a:lvl9pPr marL="3783877" algn="l" defTabSz="945969" rtl="0" eaLnBrk="1" latinLnBrk="0" hangingPunct="1">
                        <a:defRPr kumimoji="1" sz="1904" kern="1200">
                          <a:solidFill>
                            <a:schemeClr val="tx1"/>
                          </a:solidFill>
                          <a:latin typeface="Calibri" panose="020F0502020204030204"/>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latin typeface="EYInterstate"/>
                          <a:ea typeface="Meiryo UI"/>
                          <a:cs typeface="+mn-cs"/>
                        </a:rPr>
                        <a:t>Scope1</a:t>
                      </a:r>
                      <a:r>
                        <a:rPr kumimoji="1" lang="ja-JP" altLang="en-US" sz="1200" b="1" kern="1200">
                          <a:solidFill>
                            <a:schemeClr val="tx1"/>
                          </a:solidFill>
                          <a:latin typeface="EYInterstate"/>
                          <a:ea typeface="Meiryo UI"/>
                          <a:cs typeface="+mn-cs"/>
                        </a:rPr>
                        <a:t>①（</a:t>
                      </a:r>
                      <a:r>
                        <a:rPr kumimoji="1" lang="en-US" altLang="ja-JP" sz="1200" b="1" kern="1200">
                          <a:solidFill>
                            <a:schemeClr val="tx1"/>
                          </a:solidFill>
                          <a:latin typeface="EYInterstate"/>
                          <a:ea typeface="Meiryo UI"/>
                          <a:cs typeface="+mn-cs"/>
                        </a:rPr>
                        <a:t>PKG</a:t>
                      </a:r>
                      <a:r>
                        <a:rPr kumimoji="1" lang="ja-JP" altLang="en-US" sz="1200" b="1" kern="1200">
                          <a:solidFill>
                            <a:schemeClr val="tx1"/>
                          </a:solidFill>
                          <a:latin typeface="EYInterstate"/>
                          <a:ea typeface="Meiryo UI"/>
                          <a:cs typeface="+mn-cs"/>
                        </a:rPr>
                        <a:t>）</a:t>
                      </a:r>
                      <a:endParaRPr kumimoji="1" lang="en-US" altLang="ja-JP" sz="1200" b="1" kern="1200">
                        <a:solidFill>
                          <a:schemeClr val="tx1"/>
                        </a:solidFill>
                        <a:latin typeface="EYInterstate"/>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kern="1200">
                          <a:solidFill>
                            <a:schemeClr val="tx1"/>
                          </a:solidFill>
                          <a:latin typeface="EYInterstate"/>
                          <a:ea typeface="Meiryo UI"/>
                          <a:cs typeface="+mn-cs"/>
                        </a:rPr>
                        <a:t>次期レセプト</a:t>
                      </a:r>
                    </a:p>
                    <a:p>
                      <a:pPr marL="0" algn="ctr" defTabSz="914400" rtl="0" eaLnBrk="1" latinLnBrk="0" hangingPunct="1"/>
                      <a:r>
                        <a:rPr kumimoji="1" lang="ja-JP" altLang="en-US" sz="1200" b="1" kern="1200">
                          <a:solidFill>
                            <a:schemeClr val="tx1"/>
                          </a:solidFill>
                        </a:rPr>
                        <a:t>システム導入</a:t>
                      </a:r>
                      <a:endParaRPr kumimoji="1" lang="ja-JP" altLang="en-US" sz="1200" b="1" kern="1200">
                        <a:solidFill>
                          <a:schemeClr val="tx1"/>
                        </a:solidFill>
                        <a:latin typeface="+mj-ea"/>
                        <a:ea typeface="Meiryo UI"/>
                        <a:cs typeface="+mn-cs"/>
                      </a:endParaRPr>
                    </a:p>
                  </a:txBody>
                  <a:tcPr marL="63146" marR="63146" marT="30064" marB="30064" anchor="ctr">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tx1"/>
                      </a:solidFill>
                      <a:prstDash val="solid"/>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05535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latin typeface="EYInterstate"/>
                          <a:ea typeface="+mn-ea"/>
                          <a:cs typeface="+mn-cs"/>
                        </a:rPr>
                        <a:t>Scope1</a:t>
                      </a:r>
                      <a:r>
                        <a:rPr kumimoji="1" lang="ja-JP" altLang="en-US" sz="1200" b="1" kern="1200">
                          <a:solidFill>
                            <a:schemeClr val="tx1"/>
                          </a:solidFill>
                          <a:latin typeface="EYInterstate"/>
                          <a:ea typeface="+mn-ea"/>
                          <a:cs typeface="+mn-cs"/>
                        </a:rPr>
                        <a:t>（</a:t>
                      </a:r>
                      <a:r>
                        <a:rPr kumimoji="1" lang="en-US" altLang="ja-JP" sz="1200" b="1" kern="1200">
                          <a:solidFill>
                            <a:schemeClr val="tx1"/>
                          </a:solidFill>
                          <a:latin typeface="EYInterstate"/>
                          <a:ea typeface="+mn-ea"/>
                          <a:cs typeface="+mn-cs"/>
                        </a:rPr>
                        <a:t>OEM</a:t>
                      </a:r>
                      <a:r>
                        <a:rPr kumimoji="1" lang="ja-JP" altLang="en-US" sz="1200" b="1" kern="1200">
                          <a:solidFill>
                            <a:schemeClr val="tx1"/>
                          </a:solidFill>
                          <a:latin typeface="EYInterstate"/>
                          <a:ea typeface="+mn-ea"/>
                          <a:cs typeface="+mn-cs"/>
                        </a:rPr>
                        <a:t>）</a:t>
                      </a:r>
                      <a:endParaRPr kumimoji="1" lang="en-US" altLang="ja-JP" sz="1200" b="1" kern="1200">
                        <a:solidFill>
                          <a:schemeClr val="tx1"/>
                        </a:solidFill>
                        <a:latin typeface="EYInterstate"/>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kern="1200">
                          <a:solidFill>
                            <a:schemeClr val="tx1"/>
                          </a:solidFill>
                          <a:latin typeface="EYInterstate"/>
                          <a:ea typeface="+mn-ea"/>
                          <a:cs typeface="+mn-cs"/>
                        </a:rPr>
                        <a:t>次期レセプト</a:t>
                      </a:r>
                    </a:p>
                    <a:p>
                      <a:pPr marL="0" algn="ctr" defTabSz="914400" rtl="0" eaLnBrk="1" latinLnBrk="0" hangingPunct="1"/>
                      <a:r>
                        <a:rPr kumimoji="1" lang="ja-JP" altLang="en-US" sz="1200" b="1" kern="1200">
                          <a:solidFill>
                            <a:schemeClr val="tx1"/>
                          </a:solidFill>
                        </a:rPr>
                        <a:t>システム導入</a:t>
                      </a:r>
                      <a:endParaRPr kumimoji="1" lang="ja-JP" altLang="en-US" sz="1200" b="1" kern="1200">
                        <a:solidFill>
                          <a:schemeClr val="tx1"/>
                        </a:solidFill>
                        <a:latin typeface="+mj-e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1" kern="1200">
                        <a:solidFill>
                          <a:schemeClr val="tx1"/>
                        </a:solidFill>
                        <a:latin typeface="+mj-ea"/>
                        <a:ea typeface="Meiryo UI"/>
                        <a:cs typeface="+mn-cs"/>
                      </a:endParaRPr>
                    </a:p>
                  </a:txBody>
                  <a:tcPr marL="63146" marR="63146" marT="30064" marB="30064" anchor="ctr">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baseline="0">
                        <a:latin typeface="+mn-lt"/>
                      </a:endParaRPr>
                    </a:p>
                  </a:txBody>
                  <a:tcPr marL="63146" marR="63146" marT="30064" marB="30064" anchor="ctr">
                    <a:lnL w="19050" cap="flat" cmpd="sng" algn="ctr">
                      <a:solidFill>
                        <a:schemeClr val="tx1"/>
                      </a:solidFill>
                      <a:prstDash val="solid"/>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baseline="0">
                        <a:latin typeface="+mn-lt"/>
                      </a:endParaRPr>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28575" cap="flat" cmpd="sng" algn="ctr">
                      <a:solidFill>
                        <a:srgbClr val="FF0000"/>
                      </a:solidFill>
                      <a:prstDash val="solid"/>
                      <a:round/>
                      <a:headEnd type="none" w="med" len="med"/>
                      <a:tailEnd type="none" w="med" len="med"/>
                    </a:lnR>
                    <a:lnT w="19050" cap="flat" cmpd="sng" algn="ctr">
                      <a:solidFill>
                        <a:schemeClr val="bg1">
                          <a:lumMod val="65000"/>
                        </a:schemeClr>
                      </a:solidFill>
                      <a:prstDash val="sysDot"/>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1026463375"/>
                  </a:ext>
                </a:extLst>
              </a:tr>
              <a:tr h="1055354">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latin typeface="Calibri" panose="020F0502020204030204"/>
                          <a:ea typeface="Meiryo UI"/>
                          <a:cs typeface="+mn-cs"/>
                        </a:rPr>
                        <a:t>Scope2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kern="1200">
                          <a:solidFill>
                            <a:schemeClr val="tx1"/>
                          </a:solidFill>
                          <a:latin typeface="+mj-ea"/>
                          <a:ea typeface="Meiryo UI"/>
                          <a:cs typeface="+mn-cs"/>
                        </a:rPr>
                        <a:t>アップロードツール</a:t>
                      </a:r>
                      <a:endParaRPr kumimoji="1" lang="en-US" altLang="ja-JP" sz="1200" b="1" kern="1200">
                        <a:solidFill>
                          <a:schemeClr val="tx1"/>
                        </a:solidFill>
                        <a:latin typeface="+mj-ea"/>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latin typeface="+mj-ea"/>
                          <a:ea typeface="Meiryo UI"/>
                          <a:cs typeface="+mn-cs"/>
                        </a:rPr>
                        <a:t>Web</a:t>
                      </a:r>
                      <a:r>
                        <a:rPr kumimoji="1" lang="ja-JP" altLang="en-US" sz="1200" b="1" kern="1200">
                          <a:solidFill>
                            <a:schemeClr val="tx1"/>
                          </a:solidFill>
                          <a:latin typeface="+mj-ea"/>
                          <a:ea typeface="Meiryo UI"/>
                          <a:cs typeface="+mn-cs"/>
                        </a:rPr>
                        <a:t>化</a:t>
                      </a:r>
                    </a:p>
                  </a:txBody>
                  <a:tcPr marL="63146" marR="63146" marT="30064" marB="30064"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baseline="0">
                        <a:latin typeface="+mn-lt"/>
                      </a:endParaRPr>
                    </a:p>
                  </a:txBody>
                  <a:tcPr marL="63146" marR="63146" marT="30064" marB="30064" anchor="ctr">
                    <a:lnL w="19050" cap="flat" cmpd="sng" algn="ctr">
                      <a:solidFill>
                        <a:schemeClr val="tx1"/>
                      </a:solidFill>
                      <a:prstDash val="solid"/>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baseline="0">
                        <a:latin typeface="+mn-lt"/>
                      </a:endParaRPr>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tx1"/>
                      </a:solidFill>
                      <a:prstDash val="solid"/>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lumMod val="65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2787411199"/>
                  </a:ext>
                </a:extLst>
              </a:tr>
              <a:tr h="1055354">
                <a:tc>
                  <a:txBody>
                    <a:bodyPr/>
                    <a:lstStyle>
                      <a:lvl1pPr marL="0" algn="l" defTabSz="945969" rtl="0" eaLnBrk="1" latinLnBrk="0" hangingPunct="1">
                        <a:defRPr kumimoji="1" sz="1904" kern="1200">
                          <a:solidFill>
                            <a:schemeClr val="tx1"/>
                          </a:solidFill>
                          <a:latin typeface="Calibri" panose="020F0502020204030204"/>
                          <a:ea typeface="Meiryo UI"/>
                        </a:defRPr>
                      </a:lvl1pPr>
                      <a:lvl2pPr marL="472985" algn="l" defTabSz="945969" rtl="0" eaLnBrk="1" latinLnBrk="0" hangingPunct="1">
                        <a:defRPr kumimoji="1" sz="1904" kern="1200">
                          <a:solidFill>
                            <a:schemeClr val="tx1"/>
                          </a:solidFill>
                          <a:latin typeface="Calibri" panose="020F0502020204030204"/>
                          <a:ea typeface="Meiryo UI"/>
                        </a:defRPr>
                      </a:lvl2pPr>
                      <a:lvl3pPr marL="945969" algn="l" defTabSz="945969" rtl="0" eaLnBrk="1" latinLnBrk="0" hangingPunct="1">
                        <a:defRPr kumimoji="1" sz="1904" kern="1200">
                          <a:solidFill>
                            <a:schemeClr val="tx1"/>
                          </a:solidFill>
                          <a:latin typeface="Calibri" panose="020F0502020204030204"/>
                          <a:ea typeface="Meiryo UI"/>
                        </a:defRPr>
                      </a:lvl3pPr>
                      <a:lvl4pPr marL="1418954" algn="l" defTabSz="945969" rtl="0" eaLnBrk="1" latinLnBrk="0" hangingPunct="1">
                        <a:defRPr kumimoji="1" sz="1904" kern="1200">
                          <a:solidFill>
                            <a:schemeClr val="tx1"/>
                          </a:solidFill>
                          <a:latin typeface="Calibri" panose="020F0502020204030204"/>
                          <a:ea typeface="Meiryo UI"/>
                        </a:defRPr>
                      </a:lvl4pPr>
                      <a:lvl5pPr marL="1891939" algn="l" defTabSz="945969" rtl="0" eaLnBrk="1" latinLnBrk="0" hangingPunct="1">
                        <a:defRPr kumimoji="1" sz="1904" kern="1200">
                          <a:solidFill>
                            <a:schemeClr val="tx1"/>
                          </a:solidFill>
                          <a:latin typeface="Calibri" panose="020F0502020204030204"/>
                          <a:ea typeface="Meiryo UI"/>
                        </a:defRPr>
                      </a:lvl5pPr>
                      <a:lvl6pPr marL="2364923" algn="l" defTabSz="945969" rtl="0" eaLnBrk="1" latinLnBrk="0" hangingPunct="1">
                        <a:defRPr kumimoji="1" sz="1904" kern="1200">
                          <a:solidFill>
                            <a:schemeClr val="tx1"/>
                          </a:solidFill>
                          <a:latin typeface="Calibri" panose="020F0502020204030204"/>
                          <a:ea typeface="Meiryo UI"/>
                        </a:defRPr>
                      </a:lvl6pPr>
                      <a:lvl7pPr marL="2837908" algn="l" defTabSz="945969" rtl="0" eaLnBrk="1" latinLnBrk="0" hangingPunct="1">
                        <a:defRPr kumimoji="1" sz="1904" kern="1200">
                          <a:solidFill>
                            <a:schemeClr val="tx1"/>
                          </a:solidFill>
                          <a:latin typeface="Calibri" panose="020F0502020204030204"/>
                          <a:ea typeface="Meiryo UI"/>
                        </a:defRPr>
                      </a:lvl7pPr>
                      <a:lvl8pPr marL="3310892" algn="l" defTabSz="945969" rtl="0" eaLnBrk="1" latinLnBrk="0" hangingPunct="1">
                        <a:defRPr kumimoji="1" sz="1904" kern="1200">
                          <a:solidFill>
                            <a:schemeClr val="tx1"/>
                          </a:solidFill>
                          <a:latin typeface="Calibri" panose="020F0502020204030204"/>
                          <a:ea typeface="Meiryo UI"/>
                        </a:defRPr>
                      </a:lvl8pPr>
                      <a:lvl9pPr marL="3783877" algn="l" defTabSz="945969" rtl="0" eaLnBrk="1" latinLnBrk="0" hangingPunct="1">
                        <a:defRPr kumimoji="1" sz="1904" kern="1200">
                          <a:solidFill>
                            <a:schemeClr val="tx1"/>
                          </a:solidFill>
                          <a:latin typeface="Calibri" panose="020F0502020204030204"/>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kern="1200">
                          <a:solidFill>
                            <a:schemeClr val="tx1"/>
                          </a:solidFill>
                          <a:latin typeface="EYInterstate"/>
                          <a:ea typeface="Meiryo UI"/>
                          <a:cs typeface="+mn-cs"/>
                        </a:rPr>
                        <a:t>Scope3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kern="1200">
                          <a:solidFill>
                            <a:schemeClr val="tx1"/>
                          </a:solidFill>
                        </a:rPr>
                        <a:t>生成</a:t>
                      </a:r>
                      <a:r>
                        <a:rPr kumimoji="1" lang="en-US" altLang="ja-JP" sz="1200" b="1" kern="1200">
                          <a:solidFill>
                            <a:schemeClr val="tx1"/>
                          </a:solidFill>
                        </a:rPr>
                        <a:t>AI</a:t>
                      </a:r>
                      <a:r>
                        <a:rPr kumimoji="1" lang="ja-JP" altLang="en-US" sz="1200" b="1" kern="1200">
                          <a:solidFill>
                            <a:schemeClr val="tx1"/>
                          </a:solidFill>
                        </a:rPr>
                        <a:t>検討</a:t>
                      </a:r>
                    </a:p>
                  </a:txBody>
                  <a:tcPr marL="63146" marR="63146" marT="30064" marB="30064"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tx1"/>
                      </a:solidFill>
                      <a:prstDash val="solid"/>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tx1"/>
                          </a:solidFill>
                          <a:latin typeface="EYInterstate"/>
                          <a:ea typeface="Meiryo UI"/>
                        </a:defRPr>
                      </a:lvl1pPr>
                      <a:lvl2pPr marL="457200" algn="l" defTabSz="914400" rtl="0" eaLnBrk="1" latinLnBrk="0" hangingPunct="1">
                        <a:defRPr kumimoji="1" sz="1800" kern="1200">
                          <a:solidFill>
                            <a:schemeClr val="tx1"/>
                          </a:solidFill>
                          <a:latin typeface="EYInterstate"/>
                          <a:ea typeface="Meiryo UI"/>
                        </a:defRPr>
                      </a:lvl2pPr>
                      <a:lvl3pPr marL="914400" algn="l" defTabSz="914400" rtl="0" eaLnBrk="1" latinLnBrk="0" hangingPunct="1">
                        <a:defRPr kumimoji="1" sz="1800" kern="1200">
                          <a:solidFill>
                            <a:schemeClr val="tx1"/>
                          </a:solidFill>
                          <a:latin typeface="EYInterstate"/>
                          <a:ea typeface="Meiryo UI"/>
                        </a:defRPr>
                      </a:lvl3pPr>
                      <a:lvl4pPr marL="1371600" algn="l" defTabSz="914400" rtl="0" eaLnBrk="1" latinLnBrk="0" hangingPunct="1">
                        <a:defRPr kumimoji="1" sz="1800" kern="1200">
                          <a:solidFill>
                            <a:schemeClr val="tx1"/>
                          </a:solidFill>
                          <a:latin typeface="EYInterstate"/>
                          <a:ea typeface="Meiryo UI"/>
                        </a:defRPr>
                      </a:lvl4pPr>
                      <a:lvl5pPr marL="1828800" algn="l" defTabSz="914400" rtl="0" eaLnBrk="1" latinLnBrk="0" hangingPunct="1">
                        <a:defRPr kumimoji="1" sz="1800" kern="1200">
                          <a:solidFill>
                            <a:schemeClr val="tx1"/>
                          </a:solidFill>
                          <a:latin typeface="EYInterstate"/>
                          <a:ea typeface="Meiryo UI"/>
                        </a:defRPr>
                      </a:lvl5pPr>
                      <a:lvl6pPr marL="2286000" algn="l" defTabSz="914400" rtl="0" eaLnBrk="1" latinLnBrk="0" hangingPunct="1">
                        <a:defRPr kumimoji="1" sz="1800" kern="1200">
                          <a:solidFill>
                            <a:schemeClr val="tx1"/>
                          </a:solidFill>
                          <a:latin typeface="EYInterstate"/>
                          <a:ea typeface="Meiryo UI"/>
                        </a:defRPr>
                      </a:lvl6pPr>
                      <a:lvl7pPr marL="2743200" algn="l" defTabSz="914400" rtl="0" eaLnBrk="1" latinLnBrk="0" hangingPunct="1">
                        <a:defRPr kumimoji="1" sz="1800" kern="1200">
                          <a:solidFill>
                            <a:schemeClr val="tx1"/>
                          </a:solidFill>
                          <a:latin typeface="EYInterstate"/>
                          <a:ea typeface="Meiryo UI"/>
                        </a:defRPr>
                      </a:lvl7pPr>
                      <a:lvl8pPr marL="3200400" algn="l" defTabSz="914400" rtl="0" eaLnBrk="1" latinLnBrk="0" hangingPunct="1">
                        <a:defRPr kumimoji="1" sz="1800" kern="1200">
                          <a:solidFill>
                            <a:schemeClr val="tx1"/>
                          </a:solidFill>
                          <a:latin typeface="EYInterstate"/>
                          <a:ea typeface="Meiryo UI"/>
                        </a:defRPr>
                      </a:lvl8pPr>
                      <a:lvl9pPr marL="3657600" algn="l" defTabSz="914400" rtl="0" eaLnBrk="1" latinLnBrk="0" hangingPunct="1">
                        <a:defRPr kumimoji="1" sz="1800" kern="1200">
                          <a:solidFill>
                            <a:schemeClr val="tx1"/>
                          </a:solidFill>
                          <a:latin typeface="EYInterstate"/>
                          <a:ea typeface="Meiryo UI"/>
                        </a:defRPr>
                      </a:lvl9p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a:p>
                  </a:txBody>
                  <a:tcPr marL="63146" marR="63146" marT="30064" marB="30064" anchor="ctr">
                    <a:lnL w="19050" cap="flat" cmpd="sng" algn="ctr">
                      <a:solidFill>
                        <a:schemeClr val="bg1">
                          <a:lumMod val="65000"/>
                        </a:schemeClr>
                      </a:solid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bg1">
                          <a:lumMod val="65000"/>
                        </a:schemeClr>
                      </a:solidFill>
                      <a:prstDash val="sysDot"/>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84" name="Rectangle 61">
            <a:extLst>
              <a:ext uri="{FF2B5EF4-FFF2-40B4-BE49-F238E27FC236}">
                <a16:creationId xmlns:a16="http://schemas.microsoft.com/office/drawing/2014/main" id="{41B8D3A7-6114-136A-EDD5-B943F7035197}"/>
              </a:ext>
            </a:extLst>
          </p:cNvPr>
          <p:cNvSpPr/>
          <p:nvPr/>
        </p:nvSpPr>
        <p:spPr>
          <a:xfrm>
            <a:off x="3423910" y="2697527"/>
            <a:ext cx="720000" cy="112349"/>
          </a:xfrm>
          <a:prstGeom prst="rect">
            <a:avLst/>
          </a:prstGeom>
          <a:solidFill>
            <a:srgbClr val="FFFFFF"/>
          </a:solidFill>
          <a:ln w="19050" cap="flat" cmpd="sng" algn="ctr">
            <a:noFill/>
            <a:prstDash val="solid"/>
          </a:ln>
          <a:effectLst/>
        </p:spPr>
        <p:txBody>
          <a:bodyPr rot="0" spcFirstLastPara="0" vertOverflow="overflow" horzOverflow="overflow" vert="horz" wrap="none" lIns="36000" tIns="36000" rIns="36000" bIns="36000" numCol="1" spcCol="0" rtlCol="0" fromWordArt="0" anchor="b" anchorCtr="0" forceAA="0" compatLnSpc="1">
            <a:prstTxWarp prst="textNoShape">
              <a:avLst/>
            </a:prstTxWarp>
            <a:noAutofit/>
          </a:bodyPr>
          <a:lstStyle/>
          <a:p>
            <a:pPr fontAlgn="base">
              <a:spcAft>
                <a:spcPct val="0"/>
              </a:spcAft>
              <a:buClr>
                <a:srgbClr val="747480"/>
              </a:buClr>
              <a:defRPr/>
            </a:pPr>
            <a:r>
              <a:rPr kumimoji="0" lang="ja-JP" altLang="en-US" sz="1100" b="1" kern="0">
                <a:solidFill>
                  <a:srgbClr val="747480"/>
                </a:solidFill>
                <a:latin typeface="EYInterstate"/>
                <a:ea typeface="Meiryo UI"/>
              </a:rPr>
              <a:t>★</a:t>
            </a:r>
            <a:r>
              <a:rPr kumimoji="0" lang="en-US" altLang="ja-JP" sz="1100" b="1" kern="0">
                <a:solidFill>
                  <a:srgbClr val="747480"/>
                </a:solidFill>
                <a:latin typeface="EYInterstate"/>
                <a:ea typeface="Meiryo UI"/>
              </a:rPr>
              <a:t>5/29 </a:t>
            </a:r>
            <a:r>
              <a:rPr kumimoji="0" lang="ja-JP" altLang="en-US" sz="1100" b="1" kern="0">
                <a:solidFill>
                  <a:srgbClr val="747480"/>
                </a:solidFill>
                <a:latin typeface="EYInterstate"/>
                <a:ea typeface="Meiryo UI"/>
              </a:rPr>
              <a:t>戦略会議</a:t>
            </a:r>
          </a:p>
        </p:txBody>
      </p:sp>
      <p:sp>
        <p:nvSpPr>
          <p:cNvPr id="85" name="矢印: 五方向 117">
            <a:extLst>
              <a:ext uri="{FF2B5EF4-FFF2-40B4-BE49-F238E27FC236}">
                <a16:creationId xmlns:a16="http://schemas.microsoft.com/office/drawing/2014/main" id="{8231AF36-7759-B9CE-BFE1-2044DD352A45}"/>
              </a:ext>
            </a:extLst>
          </p:cNvPr>
          <p:cNvSpPr/>
          <p:nvPr/>
        </p:nvSpPr>
        <p:spPr bwMode="auto">
          <a:xfrm>
            <a:off x="2083088" y="3015146"/>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en-US" altLang="ja-JP" sz="1100" kern="0">
                <a:solidFill>
                  <a:srgbClr val="2E2E38"/>
                </a:solidFill>
                <a:latin typeface="EYInterstate"/>
                <a:ea typeface="Meiryo UI"/>
              </a:rPr>
              <a:t>RFP</a:t>
            </a:r>
            <a:r>
              <a:rPr kumimoji="0" lang="ja-JP" altLang="en-US" sz="1100" kern="0">
                <a:solidFill>
                  <a:srgbClr val="2E2E38"/>
                </a:solidFill>
                <a:latin typeface="EYInterstate"/>
                <a:ea typeface="Meiryo UI"/>
              </a:rPr>
              <a:t>収集</a:t>
            </a:r>
          </a:p>
        </p:txBody>
      </p:sp>
      <p:sp>
        <p:nvSpPr>
          <p:cNvPr id="86" name="Rectangle 61">
            <a:extLst>
              <a:ext uri="{FF2B5EF4-FFF2-40B4-BE49-F238E27FC236}">
                <a16:creationId xmlns:a16="http://schemas.microsoft.com/office/drawing/2014/main" id="{68E74576-AC4F-9C8D-B57C-2ABF44F2CE54}"/>
              </a:ext>
            </a:extLst>
          </p:cNvPr>
          <p:cNvSpPr/>
          <p:nvPr/>
        </p:nvSpPr>
        <p:spPr>
          <a:xfrm>
            <a:off x="2268371" y="2631374"/>
            <a:ext cx="727200" cy="188327"/>
          </a:xfrm>
          <a:prstGeom prst="rect">
            <a:avLst/>
          </a:prstGeom>
          <a:solidFill>
            <a:srgbClr val="FFFFFF"/>
          </a:solidFill>
          <a:ln w="19050" cap="flat" cmpd="sng" algn="ctr">
            <a:noFill/>
            <a:prstDash val="solid"/>
          </a:ln>
          <a:effectLst/>
        </p:spPr>
        <p:txBody>
          <a:bodyPr rot="0" spcFirstLastPara="0" vertOverflow="overflow" horzOverflow="overflow" vert="horz" wrap="none" lIns="36000" tIns="36000" rIns="36000" bIns="36000" numCol="1" spcCol="0" rtlCol="0" fromWordArt="0" anchor="b" anchorCtr="0" forceAA="0" compatLnSpc="1">
            <a:prstTxWarp prst="textNoShape">
              <a:avLst/>
            </a:prstTxWarp>
            <a:noAutofit/>
          </a:bodyPr>
          <a:lstStyle/>
          <a:p>
            <a:pPr fontAlgn="base">
              <a:spcAft>
                <a:spcPct val="0"/>
              </a:spcAft>
              <a:buClr>
                <a:srgbClr val="747480"/>
              </a:buClr>
              <a:defRPr/>
            </a:pPr>
            <a:r>
              <a:rPr kumimoji="0" lang="ja-JP" altLang="en-US" sz="1100" b="1" kern="0">
                <a:solidFill>
                  <a:srgbClr val="747480"/>
                </a:solidFill>
                <a:latin typeface="EYInterstate"/>
                <a:ea typeface="Meiryo UI"/>
              </a:rPr>
              <a:t>★</a:t>
            </a:r>
            <a:r>
              <a:rPr kumimoji="0" lang="en-US" altLang="ja-JP" sz="1100" b="1" kern="0">
                <a:solidFill>
                  <a:srgbClr val="747480"/>
                </a:solidFill>
                <a:latin typeface="EYInterstate"/>
                <a:ea typeface="Meiryo UI"/>
              </a:rPr>
              <a:t>4/17 RFP</a:t>
            </a:r>
            <a:r>
              <a:rPr kumimoji="0" lang="ja-JP" altLang="en-US" sz="1100" b="1" kern="0">
                <a:solidFill>
                  <a:srgbClr val="747480"/>
                </a:solidFill>
                <a:latin typeface="EYInterstate"/>
                <a:ea typeface="Meiryo UI"/>
              </a:rPr>
              <a:t>発出</a:t>
            </a:r>
          </a:p>
        </p:txBody>
      </p:sp>
      <p:sp>
        <p:nvSpPr>
          <p:cNvPr id="87" name="矢印: 五方向 117">
            <a:extLst>
              <a:ext uri="{FF2B5EF4-FFF2-40B4-BE49-F238E27FC236}">
                <a16:creationId xmlns:a16="http://schemas.microsoft.com/office/drawing/2014/main" id="{2AC31642-6BFB-6D52-D7ED-876068AB293A}"/>
              </a:ext>
            </a:extLst>
          </p:cNvPr>
          <p:cNvSpPr/>
          <p:nvPr/>
        </p:nvSpPr>
        <p:spPr bwMode="auto">
          <a:xfrm>
            <a:off x="2890926" y="3015147"/>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ベンダ契約</a:t>
            </a:r>
          </a:p>
        </p:txBody>
      </p:sp>
      <p:sp>
        <p:nvSpPr>
          <p:cNvPr id="88" name="矢印: 五方向 117">
            <a:extLst>
              <a:ext uri="{FF2B5EF4-FFF2-40B4-BE49-F238E27FC236}">
                <a16:creationId xmlns:a16="http://schemas.microsoft.com/office/drawing/2014/main" id="{59B0E3E9-FE07-50CC-5D9C-AD6B79E78227}"/>
              </a:ext>
            </a:extLst>
          </p:cNvPr>
          <p:cNvSpPr/>
          <p:nvPr/>
        </p:nvSpPr>
        <p:spPr bwMode="auto">
          <a:xfrm>
            <a:off x="3686630" y="3393327"/>
            <a:ext cx="1587558"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要件定義</a:t>
            </a:r>
          </a:p>
        </p:txBody>
      </p:sp>
      <p:sp>
        <p:nvSpPr>
          <p:cNvPr id="89" name="矢印: 五方向 117">
            <a:extLst>
              <a:ext uri="{FF2B5EF4-FFF2-40B4-BE49-F238E27FC236}">
                <a16:creationId xmlns:a16="http://schemas.microsoft.com/office/drawing/2014/main" id="{1B12E452-04CB-5FCA-0F4E-0CB0F079DE8E}"/>
              </a:ext>
            </a:extLst>
          </p:cNvPr>
          <p:cNvSpPr/>
          <p:nvPr/>
        </p:nvSpPr>
        <p:spPr bwMode="auto">
          <a:xfrm>
            <a:off x="2890926" y="3393327"/>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要件整理</a:t>
            </a:r>
          </a:p>
        </p:txBody>
      </p:sp>
      <p:sp>
        <p:nvSpPr>
          <p:cNvPr id="90" name="矢印: 五方向 117">
            <a:extLst>
              <a:ext uri="{FF2B5EF4-FFF2-40B4-BE49-F238E27FC236}">
                <a16:creationId xmlns:a16="http://schemas.microsoft.com/office/drawing/2014/main" id="{1631A544-BCDF-3348-A64A-C1F7B72F706F}"/>
              </a:ext>
            </a:extLst>
          </p:cNvPr>
          <p:cNvSpPr/>
          <p:nvPr/>
        </p:nvSpPr>
        <p:spPr bwMode="auto">
          <a:xfrm>
            <a:off x="5337093" y="3393326"/>
            <a:ext cx="2399979"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アドオン開発</a:t>
            </a:r>
          </a:p>
        </p:txBody>
      </p:sp>
      <p:sp>
        <p:nvSpPr>
          <p:cNvPr id="91" name="矢印: 五方向 117">
            <a:extLst>
              <a:ext uri="{FF2B5EF4-FFF2-40B4-BE49-F238E27FC236}">
                <a16:creationId xmlns:a16="http://schemas.microsoft.com/office/drawing/2014/main" id="{014379E4-C4D1-88ED-E179-15AFA59A0BCC}"/>
              </a:ext>
            </a:extLst>
          </p:cNvPr>
          <p:cNvSpPr/>
          <p:nvPr/>
        </p:nvSpPr>
        <p:spPr bwMode="auto">
          <a:xfrm>
            <a:off x="8649088" y="3015146"/>
            <a:ext cx="2006376"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パイロットリリース</a:t>
            </a:r>
            <a:endParaRPr kumimoji="0" lang="en-US" altLang="ja-JP" sz="1100" kern="0">
              <a:solidFill>
                <a:srgbClr val="2E2E38"/>
              </a:solidFill>
              <a:latin typeface="EYInterstate"/>
              <a:ea typeface="Meiryo UI"/>
            </a:endParaRPr>
          </a:p>
          <a:p>
            <a:pPr fontAlgn="base">
              <a:spcBef>
                <a:spcPts val="300"/>
              </a:spcBef>
              <a:spcAft>
                <a:spcPct val="0"/>
              </a:spcAft>
              <a:buClr>
                <a:srgbClr val="747480"/>
              </a:buClr>
            </a:pPr>
            <a:r>
              <a:rPr kumimoji="0" lang="ja-JP" altLang="en-US" sz="1100" kern="0">
                <a:solidFill>
                  <a:srgbClr val="2E2E38"/>
                </a:solidFill>
                <a:latin typeface="EYInterstate"/>
                <a:ea typeface="Meiryo UI"/>
              </a:rPr>
              <a:t>（一部施設にて現システムと並行稼働）</a:t>
            </a:r>
          </a:p>
        </p:txBody>
      </p:sp>
      <p:sp>
        <p:nvSpPr>
          <p:cNvPr id="92" name="矢印: 五方向 117">
            <a:extLst>
              <a:ext uri="{FF2B5EF4-FFF2-40B4-BE49-F238E27FC236}">
                <a16:creationId xmlns:a16="http://schemas.microsoft.com/office/drawing/2014/main" id="{F6E66973-D0C5-BF20-53DD-B55ADB4A5B64}"/>
              </a:ext>
            </a:extLst>
          </p:cNvPr>
          <p:cNvSpPr/>
          <p:nvPr/>
        </p:nvSpPr>
        <p:spPr bwMode="auto">
          <a:xfrm>
            <a:off x="10724666" y="3015145"/>
            <a:ext cx="758987"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本格</a:t>
            </a:r>
            <a:endParaRPr kumimoji="0" lang="en-US" altLang="ja-JP" sz="1100" kern="0">
              <a:solidFill>
                <a:srgbClr val="2E2E38"/>
              </a:solidFill>
              <a:latin typeface="EYInterstate"/>
              <a:ea typeface="Meiryo UI"/>
            </a:endParaRPr>
          </a:p>
          <a:p>
            <a:pPr fontAlgn="base">
              <a:spcBef>
                <a:spcPts val="300"/>
              </a:spcBef>
              <a:spcAft>
                <a:spcPct val="0"/>
              </a:spcAft>
              <a:buClr>
                <a:srgbClr val="747480"/>
              </a:buClr>
            </a:pPr>
            <a:r>
              <a:rPr kumimoji="0" lang="ja-JP" altLang="en-US" sz="1100" kern="0">
                <a:solidFill>
                  <a:srgbClr val="2E2E38"/>
                </a:solidFill>
                <a:latin typeface="EYInterstate"/>
                <a:ea typeface="Meiryo UI"/>
              </a:rPr>
              <a:t>リリース</a:t>
            </a:r>
            <a:br>
              <a:rPr kumimoji="0" lang="en-US" altLang="ja-JP" sz="1100" kern="0">
                <a:solidFill>
                  <a:srgbClr val="2E2E38"/>
                </a:solidFill>
                <a:latin typeface="EYInterstate"/>
                <a:ea typeface="Meiryo UI"/>
              </a:rPr>
            </a:br>
            <a:r>
              <a:rPr kumimoji="0" lang="ja-JP" altLang="en-US" sz="1100" kern="0">
                <a:solidFill>
                  <a:srgbClr val="2E2E38"/>
                </a:solidFill>
                <a:latin typeface="EYInterstate"/>
                <a:ea typeface="Meiryo UI"/>
              </a:rPr>
              <a:t>（全国展開）</a:t>
            </a:r>
          </a:p>
        </p:txBody>
      </p:sp>
      <p:sp>
        <p:nvSpPr>
          <p:cNvPr id="93" name="Rectangle 61">
            <a:extLst>
              <a:ext uri="{FF2B5EF4-FFF2-40B4-BE49-F238E27FC236}">
                <a16:creationId xmlns:a16="http://schemas.microsoft.com/office/drawing/2014/main" id="{183153DC-CF1A-10EE-F6A9-483D786137D1}"/>
              </a:ext>
            </a:extLst>
          </p:cNvPr>
          <p:cNvSpPr/>
          <p:nvPr/>
        </p:nvSpPr>
        <p:spPr>
          <a:xfrm>
            <a:off x="10579855" y="2654443"/>
            <a:ext cx="720000" cy="142187"/>
          </a:xfrm>
          <a:prstGeom prst="rect">
            <a:avLst/>
          </a:prstGeom>
          <a:solidFill>
            <a:srgbClr val="FFFFFF"/>
          </a:solidFill>
          <a:ln w="19050" cap="flat" cmpd="sng" algn="ctr">
            <a:noFill/>
            <a:prstDash val="solid"/>
          </a:ln>
          <a:effectLst/>
        </p:spPr>
        <p:txBody>
          <a:bodyPr rot="0" spcFirstLastPara="0" vertOverflow="overflow" horzOverflow="overflow" vert="horz" wrap="none" lIns="36000" tIns="36000" rIns="36000" bIns="36000" numCol="1" spcCol="0" rtlCol="0" fromWordArt="0" anchor="b" anchorCtr="0" forceAA="0" compatLnSpc="1">
            <a:prstTxWarp prst="textNoShape">
              <a:avLst/>
            </a:prstTxWarp>
            <a:noAutofit/>
          </a:bodyPr>
          <a:lstStyle/>
          <a:p>
            <a:pPr fontAlgn="base">
              <a:spcAft>
                <a:spcPct val="0"/>
              </a:spcAft>
              <a:buClr>
                <a:srgbClr val="747480"/>
              </a:buClr>
              <a:defRPr/>
            </a:pPr>
            <a:r>
              <a:rPr kumimoji="0" lang="ja-JP" altLang="en-US" sz="1100" b="1" kern="0">
                <a:solidFill>
                  <a:srgbClr val="747480"/>
                </a:solidFill>
                <a:latin typeface="EYInterstate"/>
                <a:ea typeface="Meiryo UI"/>
              </a:rPr>
              <a:t>★</a:t>
            </a:r>
            <a:r>
              <a:rPr kumimoji="0" lang="en-US" altLang="ja-JP" sz="1100" b="1" kern="0">
                <a:solidFill>
                  <a:srgbClr val="747480"/>
                </a:solidFill>
                <a:latin typeface="EYInterstate"/>
                <a:ea typeface="Meiryo UI"/>
              </a:rPr>
              <a:t>2/X </a:t>
            </a:r>
            <a:r>
              <a:rPr kumimoji="0" lang="ja-JP" altLang="en-US" sz="1100" b="1" kern="0">
                <a:solidFill>
                  <a:srgbClr val="747480"/>
                </a:solidFill>
                <a:latin typeface="EYInterstate"/>
                <a:ea typeface="Meiryo UI"/>
              </a:rPr>
              <a:t>リリース</a:t>
            </a:r>
          </a:p>
        </p:txBody>
      </p:sp>
      <p:sp>
        <p:nvSpPr>
          <p:cNvPr id="94" name="矢印: 五方向 117">
            <a:extLst>
              <a:ext uri="{FF2B5EF4-FFF2-40B4-BE49-F238E27FC236}">
                <a16:creationId xmlns:a16="http://schemas.microsoft.com/office/drawing/2014/main" id="{53B5A62E-66EC-0E91-4704-E11489F19B98}"/>
              </a:ext>
            </a:extLst>
          </p:cNvPr>
          <p:cNvSpPr/>
          <p:nvPr/>
        </p:nvSpPr>
        <p:spPr bwMode="auto">
          <a:xfrm>
            <a:off x="2890926" y="5177167"/>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ベンダ契約</a:t>
            </a:r>
          </a:p>
        </p:txBody>
      </p:sp>
      <p:sp>
        <p:nvSpPr>
          <p:cNvPr id="95" name="矢印: 五方向 117">
            <a:extLst>
              <a:ext uri="{FF2B5EF4-FFF2-40B4-BE49-F238E27FC236}">
                <a16:creationId xmlns:a16="http://schemas.microsoft.com/office/drawing/2014/main" id="{D34C5666-7005-03C9-1A0E-508BDC848170}"/>
              </a:ext>
            </a:extLst>
          </p:cNvPr>
          <p:cNvSpPr/>
          <p:nvPr/>
        </p:nvSpPr>
        <p:spPr bwMode="auto">
          <a:xfrm>
            <a:off x="5337093" y="5172047"/>
            <a:ext cx="2410390"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開発</a:t>
            </a:r>
          </a:p>
        </p:txBody>
      </p:sp>
      <p:sp>
        <p:nvSpPr>
          <p:cNvPr id="96" name="矢印: 五方向 117">
            <a:extLst>
              <a:ext uri="{FF2B5EF4-FFF2-40B4-BE49-F238E27FC236}">
                <a16:creationId xmlns:a16="http://schemas.microsoft.com/office/drawing/2014/main" id="{6A1DC56C-527D-6574-2AB1-D932ED1BAB57}"/>
              </a:ext>
            </a:extLst>
          </p:cNvPr>
          <p:cNvSpPr/>
          <p:nvPr/>
        </p:nvSpPr>
        <p:spPr bwMode="auto">
          <a:xfrm>
            <a:off x="7794852" y="5180842"/>
            <a:ext cx="758987"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運用試験</a:t>
            </a:r>
          </a:p>
        </p:txBody>
      </p:sp>
      <p:sp>
        <p:nvSpPr>
          <p:cNvPr id="97" name="矢印: 五方向 117">
            <a:extLst>
              <a:ext uri="{FF2B5EF4-FFF2-40B4-BE49-F238E27FC236}">
                <a16:creationId xmlns:a16="http://schemas.microsoft.com/office/drawing/2014/main" id="{2101298F-48E4-AEC9-62F2-8AF2BC54D328}"/>
              </a:ext>
            </a:extLst>
          </p:cNvPr>
          <p:cNvSpPr/>
          <p:nvPr/>
        </p:nvSpPr>
        <p:spPr bwMode="auto">
          <a:xfrm>
            <a:off x="8643756" y="5180841"/>
            <a:ext cx="758987"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本格</a:t>
            </a:r>
            <a:endParaRPr kumimoji="0" lang="en-US" altLang="ja-JP" sz="1100" kern="0">
              <a:solidFill>
                <a:srgbClr val="2E2E38"/>
              </a:solidFill>
              <a:latin typeface="EYInterstate"/>
              <a:ea typeface="Meiryo UI"/>
            </a:endParaRPr>
          </a:p>
          <a:p>
            <a:pPr fontAlgn="base">
              <a:spcBef>
                <a:spcPts val="300"/>
              </a:spcBef>
              <a:spcAft>
                <a:spcPct val="0"/>
              </a:spcAft>
              <a:buClr>
                <a:srgbClr val="747480"/>
              </a:buClr>
            </a:pPr>
            <a:r>
              <a:rPr kumimoji="0" lang="ja-JP" altLang="en-US" sz="1100" kern="0">
                <a:solidFill>
                  <a:srgbClr val="2E2E38"/>
                </a:solidFill>
                <a:latin typeface="EYInterstate"/>
                <a:ea typeface="Meiryo UI"/>
              </a:rPr>
              <a:t>リリース</a:t>
            </a:r>
          </a:p>
        </p:txBody>
      </p:sp>
      <p:sp>
        <p:nvSpPr>
          <p:cNvPr id="100" name="矢印: 五方向 117">
            <a:extLst>
              <a:ext uri="{FF2B5EF4-FFF2-40B4-BE49-F238E27FC236}">
                <a16:creationId xmlns:a16="http://schemas.microsoft.com/office/drawing/2014/main" id="{76E7737A-81CF-2ADD-6BAA-C6DA76DB7B0F}"/>
              </a:ext>
            </a:extLst>
          </p:cNvPr>
          <p:cNvSpPr/>
          <p:nvPr/>
        </p:nvSpPr>
        <p:spPr bwMode="auto">
          <a:xfrm>
            <a:off x="3686630" y="3015146"/>
            <a:ext cx="1587558"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パッケージ運用試験</a:t>
            </a:r>
          </a:p>
        </p:txBody>
      </p:sp>
      <p:sp>
        <p:nvSpPr>
          <p:cNvPr id="101" name="矢印: 五方向 117">
            <a:extLst>
              <a:ext uri="{FF2B5EF4-FFF2-40B4-BE49-F238E27FC236}">
                <a16:creationId xmlns:a16="http://schemas.microsoft.com/office/drawing/2014/main" id="{D74328D9-A83F-5FFC-ED26-88AD5A3B3FDB}"/>
              </a:ext>
            </a:extLst>
          </p:cNvPr>
          <p:cNvSpPr/>
          <p:nvPr/>
        </p:nvSpPr>
        <p:spPr bwMode="auto">
          <a:xfrm>
            <a:off x="5337093" y="3015146"/>
            <a:ext cx="2399978"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マスタデータ整備</a:t>
            </a:r>
          </a:p>
        </p:txBody>
      </p:sp>
      <p:sp>
        <p:nvSpPr>
          <p:cNvPr id="104" name="矢印: 五方向 117">
            <a:extLst>
              <a:ext uri="{FF2B5EF4-FFF2-40B4-BE49-F238E27FC236}">
                <a16:creationId xmlns:a16="http://schemas.microsoft.com/office/drawing/2014/main" id="{42D48DE5-E35E-2777-C27C-DDBD57242927}"/>
              </a:ext>
            </a:extLst>
          </p:cNvPr>
          <p:cNvSpPr/>
          <p:nvPr/>
        </p:nvSpPr>
        <p:spPr bwMode="auto">
          <a:xfrm>
            <a:off x="2083088" y="5177167"/>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ベンダ選定</a:t>
            </a:r>
          </a:p>
        </p:txBody>
      </p:sp>
      <p:sp>
        <p:nvSpPr>
          <p:cNvPr id="105" name="矢印: 五方向 117">
            <a:extLst>
              <a:ext uri="{FF2B5EF4-FFF2-40B4-BE49-F238E27FC236}">
                <a16:creationId xmlns:a16="http://schemas.microsoft.com/office/drawing/2014/main" id="{F9919023-A4C2-EC75-2A02-34BDD324D9C6}"/>
              </a:ext>
            </a:extLst>
          </p:cNvPr>
          <p:cNvSpPr/>
          <p:nvPr/>
        </p:nvSpPr>
        <p:spPr bwMode="auto">
          <a:xfrm>
            <a:off x="3686630" y="5172047"/>
            <a:ext cx="1587558"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要件定義</a:t>
            </a:r>
          </a:p>
        </p:txBody>
      </p:sp>
      <p:sp>
        <p:nvSpPr>
          <p:cNvPr id="106" name="矢印: 五方向 117">
            <a:extLst>
              <a:ext uri="{FF2B5EF4-FFF2-40B4-BE49-F238E27FC236}">
                <a16:creationId xmlns:a16="http://schemas.microsoft.com/office/drawing/2014/main" id="{9C09DC45-9D95-38E6-07E3-2E434083118B}"/>
              </a:ext>
            </a:extLst>
          </p:cNvPr>
          <p:cNvSpPr/>
          <p:nvPr/>
        </p:nvSpPr>
        <p:spPr bwMode="auto">
          <a:xfrm>
            <a:off x="2890926" y="5579797"/>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要件整理</a:t>
            </a:r>
          </a:p>
        </p:txBody>
      </p:sp>
      <p:sp>
        <p:nvSpPr>
          <p:cNvPr id="110" name="四角形吹き出し 54">
            <a:extLst>
              <a:ext uri="{FF2B5EF4-FFF2-40B4-BE49-F238E27FC236}">
                <a16:creationId xmlns:a16="http://schemas.microsoft.com/office/drawing/2014/main" id="{9888A047-903F-AB65-EF27-EF51E1235392}"/>
              </a:ext>
            </a:extLst>
          </p:cNvPr>
          <p:cNvSpPr/>
          <p:nvPr/>
        </p:nvSpPr>
        <p:spPr>
          <a:xfrm>
            <a:off x="9995763" y="5281577"/>
            <a:ext cx="1703387" cy="572118"/>
          </a:xfrm>
          <a:prstGeom prst="wedgeRectCallout">
            <a:avLst>
              <a:gd name="adj1" fmla="val 26678"/>
              <a:gd name="adj2" fmla="val -111441"/>
            </a:avLst>
          </a:prstGeom>
          <a:solidFill>
            <a:schemeClr val="accent6">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ja-JP" altLang="en-US" b="1">
                <a:solidFill>
                  <a:srgbClr val="FF0000"/>
                </a:solidFill>
                <a:latin typeface="Meiryo UI" panose="020B0604030504040204" pitchFamily="50" charset="-128"/>
                <a:ea typeface="Meiryo UI" panose="020B0604030504040204" pitchFamily="50" charset="-128"/>
                <a:cs typeface="Meiryo UI" panose="020B0604030504040204" pitchFamily="50" charset="-128"/>
              </a:rPr>
              <a:t>本提案依頼の</a:t>
            </a:r>
            <a:endParaRPr lang="en-US" altLang="ja-JP" b="1">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b="1">
                <a:solidFill>
                  <a:srgbClr val="FF0000"/>
                </a:solidFill>
                <a:latin typeface="Meiryo UI" panose="020B0604030504040204" pitchFamily="50" charset="-128"/>
                <a:ea typeface="Meiryo UI" panose="020B0604030504040204" pitchFamily="50" charset="-128"/>
                <a:cs typeface="Meiryo UI" panose="020B0604030504040204" pitchFamily="50" charset="-128"/>
              </a:rPr>
              <a:t>スコープ</a:t>
            </a:r>
          </a:p>
        </p:txBody>
      </p:sp>
      <p:sp>
        <p:nvSpPr>
          <p:cNvPr id="4" name="矢印: 山形 3">
            <a:extLst>
              <a:ext uri="{FF2B5EF4-FFF2-40B4-BE49-F238E27FC236}">
                <a16:creationId xmlns:a16="http://schemas.microsoft.com/office/drawing/2014/main" id="{AA4A5C8D-8C99-3272-0EA6-FB0EAEF3DC9B}"/>
              </a:ext>
            </a:extLst>
          </p:cNvPr>
          <p:cNvSpPr/>
          <p:nvPr/>
        </p:nvSpPr>
        <p:spPr>
          <a:xfrm>
            <a:off x="11377630" y="3015145"/>
            <a:ext cx="484632" cy="666181"/>
          </a:xfrm>
          <a:prstGeom prst="chevron">
            <a:avLst>
              <a:gd name="adj" fmla="val 38495"/>
            </a:avLst>
          </a:prstGeom>
          <a:noFill/>
          <a:ln w="1905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正方形/長方形 7">
            <a:extLst>
              <a:ext uri="{FF2B5EF4-FFF2-40B4-BE49-F238E27FC236}">
                <a16:creationId xmlns:a16="http://schemas.microsoft.com/office/drawing/2014/main" id="{8356EC1A-A4F1-CD32-1219-D0A20B24967E}"/>
              </a:ext>
            </a:extLst>
          </p:cNvPr>
          <p:cNvSpPr/>
          <p:nvPr/>
        </p:nvSpPr>
        <p:spPr>
          <a:xfrm>
            <a:off x="258949" y="820319"/>
            <a:ext cx="11672514" cy="17842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Wingdings" panose="05000000000000000000" pitchFamily="2" charset="2"/>
              <a:buChar char="n"/>
            </a:pPr>
            <a:r>
              <a:rPr lang="en-US" altLang="ja-JP" sz="1400" i="0">
                <a:solidFill>
                  <a:schemeClr val="tx1"/>
                </a:solidFill>
                <a:effectLst/>
                <a:latin typeface="Meiryo UI" panose="020B0604030504040204" pitchFamily="50" charset="-128"/>
                <a:ea typeface="Meiryo UI" panose="020B0604030504040204" pitchFamily="50" charset="-128"/>
              </a:rPr>
              <a:t>Scope1</a:t>
            </a:r>
            <a:r>
              <a:rPr lang="ja-JP" altLang="en-US" sz="1400" i="0">
                <a:solidFill>
                  <a:schemeClr val="tx1"/>
                </a:solidFill>
                <a:effectLst/>
                <a:latin typeface="Meiryo UI" panose="020B0604030504040204" pitchFamily="50" charset="-128"/>
                <a:ea typeface="Meiryo UI" panose="020B0604030504040204" pitchFamily="50" charset="-128"/>
              </a:rPr>
              <a:t>（次期レセプトチェックシステム導入）</a:t>
            </a:r>
            <a:endParaRPr lang="en-US" altLang="ja-JP" sz="1400" i="0">
              <a:solidFill>
                <a:schemeClr val="tx1"/>
              </a:solidFill>
              <a:effectLst/>
              <a:latin typeface="Meiryo UI" panose="020B0604030504040204" pitchFamily="50" charset="-128"/>
              <a:ea typeface="Meiryo UI" panose="020B0604030504040204" pitchFamily="50" charset="-128"/>
            </a:endParaRPr>
          </a:p>
          <a:p>
            <a:pPr marL="360000"/>
            <a:r>
              <a:rPr lang="ja-JP" altLang="en-US" sz="1400">
                <a:solidFill>
                  <a:schemeClr val="tx1"/>
                </a:solidFill>
                <a:latin typeface="Meiryo UI" panose="020B0604030504040204" pitchFamily="50" charset="-128"/>
                <a:ea typeface="Meiryo UI" panose="020B0604030504040204" pitchFamily="50" charset="-128"/>
              </a:rPr>
              <a:t>次期レセプトチェック機能の導入を目的とした領域。本提案依頼の対象であり、パッケージのアドオン開発または</a:t>
            </a:r>
            <a:r>
              <a:rPr lang="en-US" altLang="ja-JP" sz="1400">
                <a:solidFill>
                  <a:schemeClr val="tx1"/>
                </a:solidFill>
                <a:latin typeface="Meiryo UI" panose="020B0604030504040204" pitchFamily="50" charset="-128"/>
                <a:ea typeface="Meiryo UI" panose="020B0604030504040204" pitchFamily="50" charset="-128"/>
              </a:rPr>
              <a:t>OEM</a:t>
            </a:r>
            <a:r>
              <a:rPr lang="ja-JP" altLang="en-US" sz="1400">
                <a:solidFill>
                  <a:schemeClr val="tx1"/>
                </a:solidFill>
                <a:latin typeface="Meiryo UI" panose="020B0604030504040204" pitchFamily="50" charset="-128"/>
                <a:ea typeface="Meiryo UI" panose="020B0604030504040204" pitchFamily="50" charset="-128"/>
              </a:rPr>
              <a:t>開発を想定。</a:t>
            </a:r>
            <a:endParaRPr lang="en-US" altLang="ja-JP" sz="1400" i="0">
              <a:solidFill>
                <a:schemeClr val="tx1"/>
              </a:solidFill>
              <a:effectLst/>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n"/>
            </a:pPr>
            <a:r>
              <a:rPr lang="en-US" altLang="ja-JP" sz="1400" i="0">
                <a:solidFill>
                  <a:schemeClr val="tx1"/>
                </a:solidFill>
                <a:effectLst/>
                <a:latin typeface="Meiryo UI" panose="020B0604030504040204" pitchFamily="50" charset="-128"/>
                <a:ea typeface="Meiryo UI" panose="020B0604030504040204" pitchFamily="50" charset="-128"/>
              </a:rPr>
              <a:t>Scope2</a:t>
            </a:r>
            <a:r>
              <a:rPr lang="ja-JP" altLang="en-US" sz="1400" i="0">
                <a:solidFill>
                  <a:schemeClr val="tx1"/>
                </a:solidFill>
                <a:effectLst/>
                <a:latin typeface="Meiryo UI" panose="020B0604030504040204" pitchFamily="50" charset="-128"/>
                <a:ea typeface="Meiryo UI" panose="020B0604030504040204" pitchFamily="50" charset="-128"/>
              </a:rPr>
              <a:t>（アップロードツール</a:t>
            </a:r>
            <a:r>
              <a:rPr lang="en-US" altLang="ja-JP" sz="1400" i="0">
                <a:solidFill>
                  <a:schemeClr val="tx1"/>
                </a:solidFill>
                <a:effectLst/>
                <a:latin typeface="Meiryo UI" panose="020B0604030504040204" pitchFamily="50" charset="-128"/>
                <a:ea typeface="Meiryo UI" panose="020B0604030504040204" pitchFamily="50" charset="-128"/>
              </a:rPr>
              <a:t>Web</a:t>
            </a:r>
            <a:r>
              <a:rPr lang="ja-JP" altLang="en-US" sz="1400" i="0">
                <a:solidFill>
                  <a:schemeClr val="tx1"/>
                </a:solidFill>
                <a:effectLst/>
                <a:latin typeface="Meiryo UI" panose="020B0604030504040204" pitchFamily="50" charset="-128"/>
                <a:ea typeface="Meiryo UI" panose="020B0604030504040204" pitchFamily="50" charset="-128"/>
              </a:rPr>
              <a:t>化）</a:t>
            </a:r>
            <a:endParaRPr lang="en-US" altLang="ja-JP" sz="1400" i="0">
              <a:solidFill>
                <a:schemeClr val="tx1"/>
              </a:solidFill>
              <a:effectLst/>
              <a:latin typeface="Meiryo UI" panose="020B0604030504040204" pitchFamily="50" charset="-128"/>
              <a:ea typeface="Meiryo UI" panose="020B0604030504040204" pitchFamily="50" charset="-128"/>
            </a:endParaRPr>
          </a:p>
          <a:p>
            <a:pPr marL="360000"/>
            <a:r>
              <a:rPr lang="ja-JP" altLang="en-US" sz="1400">
                <a:solidFill>
                  <a:schemeClr val="tx1"/>
                </a:solidFill>
                <a:latin typeface="Meiryo UI" panose="020B0604030504040204" pitchFamily="50" charset="-128"/>
                <a:ea typeface="Meiryo UI" panose="020B0604030504040204" pitchFamily="50" charset="-128"/>
              </a:rPr>
              <a:t>現在使用しているアップロードツールを</a:t>
            </a:r>
            <a:r>
              <a:rPr lang="en-US" altLang="ja-JP" sz="1400">
                <a:solidFill>
                  <a:schemeClr val="tx1"/>
                </a:solidFill>
                <a:latin typeface="Meiryo UI" panose="020B0604030504040204" pitchFamily="50" charset="-128"/>
                <a:ea typeface="Meiryo UI" panose="020B0604030504040204" pitchFamily="50" charset="-128"/>
              </a:rPr>
              <a:t>Web</a:t>
            </a:r>
            <a:r>
              <a:rPr lang="ja-JP" altLang="en-US" sz="1400">
                <a:solidFill>
                  <a:schemeClr val="tx1"/>
                </a:solidFill>
                <a:latin typeface="Meiryo UI" panose="020B0604030504040204" pitchFamily="50" charset="-128"/>
                <a:ea typeface="Meiryo UI" panose="020B0604030504040204" pitchFamily="50" charset="-128"/>
              </a:rPr>
              <a:t>化し、チェック結果の提出・集約プロセスの効率化を目指す。</a:t>
            </a:r>
            <a:r>
              <a:rPr lang="en-US" altLang="ja-JP" sz="1400">
                <a:solidFill>
                  <a:schemeClr val="tx1"/>
                </a:solidFill>
                <a:latin typeface="Meiryo UI" panose="020B0604030504040204" pitchFamily="50" charset="-128"/>
                <a:ea typeface="Meiryo UI" panose="020B0604030504040204" pitchFamily="50" charset="-128"/>
              </a:rPr>
              <a:t>Scope1</a:t>
            </a:r>
            <a:r>
              <a:rPr lang="ja-JP" altLang="en-US" sz="1400">
                <a:solidFill>
                  <a:schemeClr val="tx1"/>
                </a:solidFill>
                <a:latin typeface="Meiryo UI" panose="020B0604030504040204" pitchFamily="50" charset="-128"/>
                <a:ea typeface="Meiryo UI" panose="020B0604030504040204" pitchFamily="50" charset="-128"/>
              </a:rPr>
              <a:t>と連携する構成。</a:t>
            </a:r>
            <a:endParaRPr lang="en-US" altLang="ja-JP" sz="1400" i="0">
              <a:solidFill>
                <a:schemeClr val="tx1"/>
              </a:solidFill>
              <a:effectLst/>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n"/>
            </a:pPr>
            <a:r>
              <a:rPr lang="en-US" altLang="ja-JP" sz="1400" i="0">
                <a:solidFill>
                  <a:schemeClr val="tx1"/>
                </a:solidFill>
                <a:effectLst/>
                <a:latin typeface="Meiryo UI" panose="020B0604030504040204" pitchFamily="50" charset="-128"/>
                <a:ea typeface="Meiryo UI" panose="020B0604030504040204" pitchFamily="50" charset="-128"/>
              </a:rPr>
              <a:t>Scope3</a:t>
            </a:r>
            <a:r>
              <a:rPr lang="ja-JP" altLang="en-US" sz="1400" i="0">
                <a:solidFill>
                  <a:schemeClr val="tx1"/>
                </a:solidFill>
                <a:effectLst/>
                <a:latin typeface="Meiryo UI" panose="020B0604030504040204" pitchFamily="50" charset="-128"/>
                <a:ea typeface="Meiryo UI" panose="020B0604030504040204" pitchFamily="50" charset="-128"/>
              </a:rPr>
              <a:t>（生成</a:t>
            </a:r>
            <a:r>
              <a:rPr lang="en-US" altLang="ja-JP" sz="1400" i="0">
                <a:solidFill>
                  <a:schemeClr val="tx1"/>
                </a:solidFill>
                <a:effectLst/>
                <a:latin typeface="Meiryo UI" panose="020B0604030504040204" pitchFamily="50" charset="-128"/>
                <a:ea typeface="Meiryo UI" panose="020B0604030504040204" pitchFamily="50" charset="-128"/>
              </a:rPr>
              <a:t>AI</a:t>
            </a:r>
            <a:r>
              <a:rPr lang="ja-JP" altLang="en-US" sz="1400" i="0">
                <a:solidFill>
                  <a:schemeClr val="tx1"/>
                </a:solidFill>
                <a:effectLst/>
                <a:latin typeface="Meiryo UI" panose="020B0604030504040204" pitchFamily="50" charset="-128"/>
                <a:ea typeface="Meiryo UI" panose="020B0604030504040204" pitchFamily="50" charset="-128"/>
              </a:rPr>
              <a:t>の活用検討）</a:t>
            </a:r>
            <a:endParaRPr lang="en-US" altLang="ja-JP" sz="1400" i="0">
              <a:solidFill>
                <a:schemeClr val="tx1"/>
              </a:solidFill>
              <a:effectLst/>
              <a:latin typeface="Meiryo UI" panose="020B0604030504040204" pitchFamily="50" charset="-128"/>
              <a:ea typeface="Meiryo UI" panose="020B0604030504040204" pitchFamily="50" charset="-128"/>
            </a:endParaRPr>
          </a:p>
          <a:p>
            <a:pPr marL="360000"/>
            <a:r>
              <a:rPr lang="en-US" altLang="ja-JP" sz="1400">
                <a:solidFill>
                  <a:schemeClr val="tx1"/>
                </a:solidFill>
                <a:latin typeface="Meiryo UI" panose="020B0604030504040204" pitchFamily="50" charset="-128"/>
                <a:ea typeface="Meiryo UI" panose="020B0604030504040204" pitchFamily="50" charset="-128"/>
              </a:rPr>
              <a:t>DWH</a:t>
            </a:r>
            <a:r>
              <a:rPr lang="ja-JP" altLang="en-US" sz="1400">
                <a:solidFill>
                  <a:schemeClr val="tx1"/>
                </a:solidFill>
                <a:latin typeface="Meiryo UI" panose="020B0604030504040204" pitchFamily="50" charset="-128"/>
                <a:ea typeface="Meiryo UI" panose="020B0604030504040204" pitchFamily="50" charset="-128"/>
              </a:rPr>
              <a:t>に蓄積されたデータを活用し、生成</a:t>
            </a:r>
            <a:r>
              <a:rPr lang="en-US" altLang="ja-JP" sz="1400">
                <a:solidFill>
                  <a:schemeClr val="tx1"/>
                </a:solidFill>
                <a:latin typeface="Meiryo UI" panose="020B0604030504040204" pitchFamily="50" charset="-128"/>
                <a:ea typeface="Meiryo UI" panose="020B0604030504040204" pitchFamily="50" charset="-128"/>
              </a:rPr>
              <a:t>AI</a:t>
            </a:r>
            <a:r>
              <a:rPr lang="ja-JP" altLang="en-US" sz="1400">
                <a:solidFill>
                  <a:schemeClr val="tx1"/>
                </a:solidFill>
                <a:latin typeface="Meiryo UI" panose="020B0604030504040204" pitchFamily="50" charset="-128"/>
                <a:ea typeface="Meiryo UI" panose="020B0604030504040204" pitchFamily="50" charset="-128"/>
              </a:rPr>
              <a:t>によるレセプトチェックの精度向上・チェックマスタ更新の自動化を検討するプロジェクト。将来的には、</a:t>
            </a:r>
            <a:r>
              <a:rPr lang="en-US" altLang="ja-JP" sz="1400">
                <a:solidFill>
                  <a:schemeClr val="tx1"/>
                </a:solidFill>
                <a:latin typeface="Meiryo UI" panose="020B0604030504040204" pitchFamily="50" charset="-128"/>
                <a:ea typeface="Meiryo UI" panose="020B0604030504040204" pitchFamily="50" charset="-128"/>
              </a:rPr>
              <a:t>Scope1</a:t>
            </a:r>
            <a:r>
              <a:rPr lang="ja-JP" altLang="en-US" sz="1400">
                <a:solidFill>
                  <a:schemeClr val="tx1"/>
                </a:solidFill>
                <a:latin typeface="Meiryo UI" panose="020B0604030504040204" pitchFamily="50" charset="-128"/>
                <a:ea typeface="Meiryo UI" panose="020B0604030504040204" pitchFamily="50" charset="-128"/>
              </a:rPr>
              <a:t>に統合することを見据えており、構成・拡張性の観点からもその前提で提案頂きたい。</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3" name="矢印: 五方向 117">
            <a:extLst>
              <a:ext uri="{FF2B5EF4-FFF2-40B4-BE49-F238E27FC236}">
                <a16:creationId xmlns:a16="http://schemas.microsoft.com/office/drawing/2014/main" id="{4DD6DB60-A9F0-1073-AFEF-54060F1A6737}"/>
              </a:ext>
            </a:extLst>
          </p:cNvPr>
          <p:cNvSpPr/>
          <p:nvPr/>
        </p:nvSpPr>
        <p:spPr bwMode="auto">
          <a:xfrm>
            <a:off x="2083088" y="4061737"/>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en-US" altLang="ja-JP" sz="1100" kern="0">
                <a:solidFill>
                  <a:srgbClr val="2E2E38"/>
                </a:solidFill>
                <a:latin typeface="EYInterstate"/>
                <a:ea typeface="Meiryo UI"/>
              </a:rPr>
              <a:t>RFP</a:t>
            </a:r>
            <a:r>
              <a:rPr kumimoji="0" lang="ja-JP" altLang="en-US" sz="1100" kern="0">
                <a:solidFill>
                  <a:srgbClr val="2E2E38"/>
                </a:solidFill>
                <a:latin typeface="EYInterstate"/>
                <a:ea typeface="Meiryo UI"/>
              </a:rPr>
              <a:t>収集</a:t>
            </a:r>
          </a:p>
        </p:txBody>
      </p:sp>
      <p:sp>
        <p:nvSpPr>
          <p:cNvPr id="14" name="矢印: 五方向 117">
            <a:extLst>
              <a:ext uri="{FF2B5EF4-FFF2-40B4-BE49-F238E27FC236}">
                <a16:creationId xmlns:a16="http://schemas.microsoft.com/office/drawing/2014/main" id="{1D8018F0-9EDD-F68B-C152-CA7D13E43D5E}"/>
              </a:ext>
            </a:extLst>
          </p:cNvPr>
          <p:cNvSpPr/>
          <p:nvPr/>
        </p:nvSpPr>
        <p:spPr bwMode="auto">
          <a:xfrm>
            <a:off x="2890926" y="4061738"/>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ベンダ契約</a:t>
            </a:r>
          </a:p>
        </p:txBody>
      </p:sp>
      <p:sp>
        <p:nvSpPr>
          <p:cNvPr id="15" name="矢印: 五方向 117">
            <a:extLst>
              <a:ext uri="{FF2B5EF4-FFF2-40B4-BE49-F238E27FC236}">
                <a16:creationId xmlns:a16="http://schemas.microsoft.com/office/drawing/2014/main" id="{A0037EE7-10F8-7586-E386-8030F3578075}"/>
              </a:ext>
            </a:extLst>
          </p:cNvPr>
          <p:cNvSpPr/>
          <p:nvPr/>
        </p:nvSpPr>
        <p:spPr bwMode="auto">
          <a:xfrm>
            <a:off x="3686630" y="4071654"/>
            <a:ext cx="1587558" cy="656265"/>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要件定義</a:t>
            </a:r>
          </a:p>
        </p:txBody>
      </p:sp>
      <p:sp>
        <p:nvSpPr>
          <p:cNvPr id="16" name="矢印: 五方向 117">
            <a:extLst>
              <a:ext uri="{FF2B5EF4-FFF2-40B4-BE49-F238E27FC236}">
                <a16:creationId xmlns:a16="http://schemas.microsoft.com/office/drawing/2014/main" id="{F3322173-43FB-8F12-2CB1-2029C1248404}"/>
              </a:ext>
            </a:extLst>
          </p:cNvPr>
          <p:cNvSpPr/>
          <p:nvPr/>
        </p:nvSpPr>
        <p:spPr bwMode="auto">
          <a:xfrm>
            <a:off x="2890926" y="4439918"/>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要件整理</a:t>
            </a:r>
          </a:p>
        </p:txBody>
      </p:sp>
      <p:sp>
        <p:nvSpPr>
          <p:cNvPr id="17" name="矢印: 五方向 117">
            <a:extLst>
              <a:ext uri="{FF2B5EF4-FFF2-40B4-BE49-F238E27FC236}">
                <a16:creationId xmlns:a16="http://schemas.microsoft.com/office/drawing/2014/main" id="{B85B31E9-B8C2-CBD7-0BD6-2DFF54E4AB01}"/>
              </a:ext>
            </a:extLst>
          </p:cNvPr>
          <p:cNvSpPr/>
          <p:nvPr/>
        </p:nvSpPr>
        <p:spPr bwMode="auto">
          <a:xfrm>
            <a:off x="5337093" y="4071655"/>
            <a:ext cx="2399979" cy="656264"/>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システム構築</a:t>
            </a:r>
          </a:p>
        </p:txBody>
      </p:sp>
      <p:sp>
        <p:nvSpPr>
          <p:cNvPr id="18" name="矢印: 五方向 117">
            <a:extLst>
              <a:ext uri="{FF2B5EF4-FFF2-40B4-BE49-F238E27FC236}">
                <a16:creationId xmlns:a16="http://schemas.microsoft.com/office/drawing/2014/main" id="{420D1385-8216-2A18-0FCB-728EDB523CC2}"/>
              </a:ext>
            </a:extLst>
          </p:cNvPr>
          <p:cNvSpPr/>
          <p:nvPr/>
        </p:nvSpPr>
        <p:spPr bwMode="auto">
          <a:xfrm>
            <a:off x="8649087" y="4061737"/>
            <a:ext cx="2006377"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パイロットリリース</a:t>
            </a:r>
            <a:endParaRPr kumimoji="0" lang="en-US" altLang="ja-JP" sz="1100" kern="0">
              <a:solidFill>
                <a:srgbClr val="2E2E38"/>
              </a:solidFill>
              <a:latin typeface="EYInterstate"/>
              <a:ea typeface="Meiryo UI"/>
            </a:endParaRPr>
          </a:p>
          <a:p>
            <a:pPr fontAlgn="base">
              <a:spcBef>
                <a:spcPts val="300"/>
              </a:spcBef>
              <a:spcAft>
                <a:spcPct val="0"/>
              </a:spcAft>
              <a:buClr>
                <a:srgbClr val="747480"/>
              </a:buClr>
            </a:pPr>
            <a:r>
              <a:rPr kumimoji="0" lang="ja-JP" altLang="en-US" sz="1100" kern="0">
                <a:solidFill>
                  <a:srgbClr val="2E2E38"/>
                </a:solidFill>
                <a:latin typeface="EYInterstate"/>
                <a:ea typeface="Meiryo UI"/>
              </a:rPr>
              <a:t>（一部施設にて現システムと並行稼働）</a:t>
            </a:r>
          </a:p>
        </p:txBody>
      </p:sp>
      <p:sp>
        <p:nvSpPr>
          <p:cNvPr id="19" name="矢印: 五方向 117">
            <a:extLst>
              <a:ext uri="{FF2B5EF4-FFF2-40B4-BE49-F238E27FC236}">
                <a16:creationId xmlns:a16="http://schemas.microsoft.com/office/drawing/2014/main" id="{40679C6F-CCFC-F66A-D736-82849D4FCD53}"/>
              </a:ext>
            </a:extLst>
          </p:cNvPr>
          <p:cNvSpPr/>
          <p:nvPr/>
        </p:nvSpPr>
        <p:spPr bwMode="auto">
          <a:xfrm>
            <a:off x="10724666" y="4061736"/>
            <a:ext cx="758987"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本格</a:t>
            </a:r>
            <a:endParaRPr kumimoji="0" lang="en-US" altLang="ja-JP" sz="1100" kern="0">
              <a:solidFill>
                <a:srgbClr val="2E2E38"/>
              </a:solidFill>
              <a:latin typeface="EYInterstate"/>
              <a:ea typeface="Meiryo UI"/>
            </a:endParaRPr>
          </a:p>
          <a:p>
            <a:pPr fontAlgn="base">
              <a:spcBef>
                <a:spcPts val="300"/>
              </a:spcBef>
              <a:spcAft>
                <a:spcPct val="0"/>
              </a:spcAft>
              <a:buClr>
                <a:srgbClr val="747480"/>
              </a:buClr>
            </a:pPr>
            <a:r>
              <a:rPr kumimoji="0" lang="ja-JP" altLang="en-US" sz="1100" kern="0">
                <a:solidFill>
                  <a:srgbClr val="2E2E38"/>
                </a:solidFill>
                <a:latin typeface="EYInterstate"/>
                <a:ea typeface="Meiryo UI"/>
              </a:rPr>
              <a:t>リリース</a:t>
            </a:r>
            <a:br>
              <a:rPr kumimoji="0" lang="en-US" altLang="ja-JP" sz="1100" kern="0">
                <a:solidFill>
                  <a:srgbClr val="2E2E38"/>
                </a:solidFill>
                <a:latin typeface="EYInterstate"/>
                <a:ea typeface="Meiryo UI"/>
              </a:rPr>
            </a:br>
            <a:r>
              <a:rPr kumimoji="0" lang="ja-JP" altLang="en-US" sz="1100" kern="0">
                <a:solidFill>
                  <a:srgbClr val="2E2E38"/>
                </a:solidFill>
                <a:latin typeface="EYInterstate"/>
                <a:ea typeface="Meiryo UI"/>
              </a:rPr>
              <a:t>（全国展開）</a:t>
            </a:r>
          </a:p>
        </p:txBody>
      </p:sp>
      <p:sp>
        <p:nvSpPr>
          <p:cNvPr id="22" name="矢印: 山形 21">
            <a:extLst>
              <a:ext uri="{FF2B5EF4-FFF2-40B4-BE49-F238E27FC236}">
                <a16:creationId xmlns:a16="http://schemas.microsoft.com/office/drawing/2014/main" id="{2FA6C6AF-9945-88B3-3F3B-77F2EDF2C3D9}"/>
              </a:ext>
            </a:extLst>
          </p:cNvPr>
          <p:cNvSpPr/>
          <p:nvPr/>
        </p:nvSpPr>
        <p:spPr>
          <a:xfrm>
            <a:off x="11377630" y="4061736"/>
            <a:ext cx="484632" cy="666181"/>
          </a:xfrm>
          <a:prstGeom prst="chevron">
            <a:avLst>
              <a:gd name="adj" fmla="val 38495"/>
            </a:avLst>
          </a:prstGeom>
          <a:noFill/>
          <a:ln w="1905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矢印: 五方向 117">
            <a:extLst>
              <a:ext uri="{FF2B5EF4-FFF2-40B4-BE49-F238E27FC236}">
                <a16:creationId xmlns:a16="http://schemas.microsoft.com/office/drawing/2014/main" id="{19300A67-C817-874D-41E2-5294426FF728}"/>
              </a:ext>
            </a:extLst>
          </p:cNvPr>
          <p:cNvSpPr/>
          <p:nvPr/>
        </p:nvSpPr>
        <p:spPr bwMode="auto">
          <a:xfrm>
            <a:off x="3685014" y="6170854"/>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ベンダ契約</a:t>
            </a:r>
          </a:p>
        </p:txBody>
      </p:sp>
      <p:sp>
        <p:nvSpPr>
          <p:cNvPr id="21" name="矢印: 五方向 117">
            <a:extLst>
              <a:ext uri="{FF2B5EF4-FFF2-40B4-BE49-F238E27FC236}">
                <a16:creationId xmlns:a16="http://schemas.microsoft.com/office/drawing/2014/main" id="{524248D9-67CE-156B-5227-CA2741AC1ABD}"/>
              </a:ext>
            </a:extLst>
          </p:cNvPr>
          <p:cNvSpPr/>
          <p:nvPr/>
        </p:nvSpPr>
        <p:spPr bwMode="auto">
          <a:xfrm>
            <a:off x="3685014" y="6568151"/>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要件整理</a:t>
            </a:r>
          </a:p>
        </p:txBody>
      </p:sp>
      <p:sp>
        <p:nvSpPr>
          <p:cNvPr id="24" name="矢印: 五方向 117">
            <a:extLst>
              <a:ext uri="{FF2B5EF4-FFF2-40B4-BE49-F238E27FC236}">
                <a16:creationId xmlns:a16="http://schemas.microsoft.com/office/drawing/2014/main" id="{FC53162C-7766-5170-E519-EC03EE9F612C}"/>
              </a:ext>
            </a:extLst>
          </p:cNvPr>
          <p:cNvSpPr/>
          <p:nvPr/>
        </p:nvSpPr>
        <p:spPr bwMode="auto">
          <a:xfrm>
            <a:off x="2877176" y="6170854"/>
            <a:ext cx="684000" cy="28800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en-US" altLang="ja-JP" sz="1100" kern="0">
                <a:solidFill>
                  <a:srgbClr val="2E2E38"/>
                </a:solidFill>
                <a:latin typeface="EYInterstate"/>
                <a:ea typeface="Meiryo UI"/>
              </a:rPr>
              <a:t>RFP</a:t>
            </a:r>
            <a:r>
              <a:rPr kumimoji="0" lang="ja-JP" altLang="en-US" sz="1100" kern="0">
                <a:solidFill>
                  <a:srgbClr val="2E2E38"/>
                </a:solidFill>
                <a:latin typeface="EYInterstate"/>
                <a:ea typeface="Meiryo UI"/>
              </a:rPr>
              <a:t>収集</a:t>
            </a:r>
          </a:p>
        </p:txBody>
      </p:sp>
      <p:sp>
        <p:nvSpPr>
          <p:cNvPr id="25" name="矢印: 五方向 117">
            <a:extLst>
              <a:ext uri="{FF2B5EF4-FFF2-40B4-BE49-F238E27FC236}">
                <a16:creationId xmlns:a16="http://schemas.microsoft.com/office/drawing/2014/main" id="{C8A5940A-D1BC-0846-A00C-B7F487C5A6A5}"/>
              </a:ext>
            </a:extLst>
          </p:cNvPr>
          <p:cNvSpPr/>
          <p:nvPr/>
        </p:nvSpPr>
        <p:spPr bwMode="auto">
          <a:xfrm>
            <a:off x="4491130" y="6063089"/>
            <a:ext cx="7420137" cy="936000"/>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アジャイル開発</a:t>
            </a:r>
          </a:p>
        </p:txBody>
      </p:sp>
      <p:sp>
        <p:nvSpPr>
          <p:cNvPr id="29" name="矢印: 五方向 117">
            <a:extLst>
              <a:ext uri="{FF2B5EF4-FFF2-40B4-BE49-F238E27FC236}">
                <a16:creationId xmlns:a16="http://schemas.microsoft.com/office/drawing/2014/main" id="{13F0E282-8D4C-6849-313D-350E72F51471}"/>
              </a:ext>
            </a:extLst>
          </p:cNvPr>
          <p:cNvSpPr/>
          <p:nvPr/>
        </p:nvSpPr>
        <p:spPr bwMode="auto">
          <a:xfrm>
            <a:off x="7837199" y="3015146"/>
            <a:ext cx="756000"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結合</a:t>
            </a:r>
          </a:p>
        </p:txBody>
      </p:sp>
      <p:sp>
        <p:nvSpPr>
          <p:cNvPr id="30" name="矢印: 五方向 117">
            <a:extLst>
              <a:ext uri="{FF2B5EF4-FFF2-40B4-BE49-F238E27FC236}">
                <a16:creationId xmlns:a16="http://schemas.microsoft.com/office/drawing/2014/main" id="{14458B95-7019-D437-04FC-D8F982F908E1}"/>
              </a:ext>
            </a:extLst>
          </p:cNvPr>
          <p:cNvSpPr/>
          <p:nvPr/>
        </p:nvSpPr>
        <p:spPr bwMode="auto">
          <a:xfrm>
            <a:off x="7815452" y="4061738"/>
            <a:ext cx="756000" cy="666181"/>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kumimoji="0" lang="ja-JP" altLang="en-US" sz="1100" kern="0">
                <a:solidFill>
                  <a:srgbClr val="2E2E38"/>
                </a:solidFill>
                <a:latin typeface="EYInterstate"/>
                <a:ea typeface="Meiryo UI"/>
              </a:rPr>
              <a:t>結合</a:t>
            </a:r>
          </a:p>
        </p:txBody>
      </p:sp>
      <p:sp>
        <p:nvSpPr>
          <p:cNvPr id="12" name="正方形/長方形 11">
            <a:extLst>
              <a:ext uri="{FF2B5EF4-FFF2-40B4-BE49-F238E27FC236}">
                <a16:creationId xmlns:a16="http://schemas.microsoft.com/office/drawing/2014/main" id="{C13346ED-A10B-8FE9-AFEB-7A992D5185D6}"/>
              </a:ext>
            </a:extLst>
          </p:cNvPr>
          <p:cNvSpPr/>
          <p:nvPr/>
        </p:nvSpPr>
        <p:spPr>
          <a:xfrm>
            <a:off x="2853955" y="2949653"/>
            <a:ext cx="6892792" cy="1903462"/>
          </a:xfrm>
          <a:prstGeom prst="rect">
            <a:avLst/>
          </a:prstGeom>
          <a:solidFill>
            <a:srgbClr val="F2F2F2">
              <a:alpha val="50196"/>
            </a:srgbClr>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a:solidFill>
                  <a:srgbClr val="FF0000"/>
                </a:solidFill>
              </a:rPr>
              <a:t>パッケージへのアドオンもしくは、</a:t>
            </a:r>
            <a:r>
              <a:rPr kumimoji="1" lang="en-US" altLang="ja-JP" sz="1600">
                <a:solidFill>
                  <a:srgbClr val="FF0000"/>
                </a:solidFill>
              </a:rPr>
              <a:t>OEM</a:t>
            </a:r>
            <a:r>
              <a:rPr kumimoji="1" lang="ja-JP" altLang="en-US" sz="1600">
                <a:solidFill>
                  <a:srgbClr val="FF0000"/>
                </a:solidFill>
              </a:rPr>
              <a:t>を想定</a:t>
            </a:r>
            <a:br>
              <a:rPr kumimoji="1" lang="en-US" altLang="ja-JP" sz="1600">
                <a:solidFill>
                  <a:srgbClr val="FF0000"/>
                </a:solidFill>
              </a:rPr>
            </a:br>
            <a:r>
              <a:rPr kumimoji="1" lang="ja-JP" altLang="en-US" sz="1600">
                <a:solidFill>
                  <a:srgbClr val="FF0000"/>
                </a:solidFill>
              </a:rPr>
              <a:t>（</a:t>
            </a:r>
            <a:r>
              <a:rPr kumimoji="1" lang="en-US" altLang="ja-JP" sz="1600">
                <a:solidFill>
                  <a:srgbClr val="FF0000"/>
                </a:solidFill>
              </a:rPr>
              <a:t>1-6</a:t>
            </a:r>
            <a:r>
              <a:rPr kumimoji="1" lang="ja-JP" altLang="en-US" sz="1600">
                <a:solidFill>
                  <a:srgbClr val="FF0000"/>
                </a:solidFill>
              </a:rPr>
              <a:t>、スライド参照）</a:t>
            </a:r>
          </a:p>
        </p:txBody>
      </p:sp>
      <p:cxnSp>
        <p:nvCxnSpPr>
          <p:cNvPr id="35" name="コネクタ: カギ線 34">
            <a:extLst>
              <a:ext uri="{FF2B5EF4-FFF2-40B4-BE49-F238E27FC236}">
                <a16:creationId xmlns:a16="http://schemas.microsoft.com/office/drawing/2014/main" id="{582B6331-F59C-398D-E90C-12F246BC0A86}"/>
              </a:ext>
            </a:extLst>
          </p:cNvPr>
          <p:cNvCxnSpPr>
            <a:cxnSpLocks/>
            <a:stCxn id="95" idx="3"/>
          </p:cNvCxnSpPr>
          <p:nvPr/>
        </p:nvCxnSpPr>
        <p:spPr>
          <a:xfrm flipV="1">
            <a:off x="7747483" y="4940993"/>
            <a:ext cx="183285" cy="56414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矢印: 五方向 117">
            <a:extLst>
              <a:ext uri="{FF2B5EF4-FFF2-40B4-BE49-F238E27FC236}">
                <a16:creationId xmlns:a16="http://schemas.microsoft.com/office/drawing/2014/main" id="{23FAF61E-F477-4816-23AC-4C59020C8E54}"/>
              </a:ext>
            </a:extLst>
          </p:cNvPr>
          <p:cNvSpPr/>
          <p:nvPr/>
        </p:nvSpPr>
        <p:spPr bwMode="auto">
          <a:xfrm>
            <a:off x="4577997" y="6315089"/>
            <a:ext cx="3132000" cy="144000"/>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lang="ja-JP" altLang="en-US" sz="1100">
                <a:latin typeface="Meiryo UI" panose="020B0604030504040204" pitchFamily="50" charset="-128"/>
                <a:ea typeface="Meiryo UI" panose="020B0604030504040204" pitchFamily="50" charset="-128"/>
              </a:rPr>
              <a:t>チェックマスタ更新の自動化</a:t>
            </a:r>
            <a:r>
              <a:rPr kumimoji="0" lang="ja-JP" altLang="en-US" sz="1100" kern="0">
                <a:solidFill>
                  <a:srgbClr val="2E2E38"/>
                </a:solidFill>
                <a:latin typeface="EYInterstate"/>
                <a:ea typeface="Meiryo UI"/>
              </a:rPr>
              <a:t>（</a:t>
            </a:r>
            <a:r>
              <a:rPr kumimoji="0" lang="en-US" altLang="ja-JP" sz="1100" kern="0">
                <a:solidFill>
                  <a:srgbClr val="2E2E38"/>
                </a:solidFill>
                <a:latin typeface="EYInterstate"/>
                <a:ea typeface="Meiryo UI"/>
              </a:rPr>
              <a:t>※1-5</a:t>
            </a:r>
            <a:r>
              <a:rPr kumimoji="0" lang="ja-JP" altLang="en-US" sz="1100" kern="0">
                <a:solidFill>
                  <a:srgbClr val="2E2E38"/>
                </a:solidFill>
                <a:latin typeface="EYInterstate"/>
                <a:ea typeface="Meiryo UI"/>
              </a:rPr>
              <a:t>参照）</a:t>
            </a:r>
            <a:endParaRPr lang="en-US" altLang="ja-JP" sz="1100">
              <a:latin typeface="Meiryo UI" panose="020B0604030504040204" pitchFamily="50" charset="-128"/>
              <a:ea typeface="Meiryo UI" panose="020B0604030504040204" pitchFamily="50" charset="-128"/>
            </a:endParaRPr>
          </a:p>
        </p:txBody>
      </p:sp>
      <p:sp>
        <p:nvSpPr>
          <p:cNvPr id="46" name="矢印: 五方向 117">
            <a:extLst>
              <a:ext uri="{FF2B5EF4-FFF2-40B4-BE49-F238E27FC236}">
                <a16:creationId xmlns:a16="http://schemas.microsoft.com/office/drawing/2014/main" id="{7301021A-8390-99E0-5D67-6D287B7E7562}"/>
              </a:ext>
            </a:extLst>
          </p:cNvPr>
          <p:cNvSpPr/>
          <p:nvPr/>
        </p:nvSpPr>
        <p:spPr bwMode="auto">
          <a:xfrm>
            <a:off x="4577997" y="6554600"/>
            <a:ext cx="3132000" cy="144000"/>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lang="ja-JP" altLang="en-US" sz="1100">
                <a:latin typeface="Meiryo UI" panose="020B0604030504040204" pitchFamily="50" charset="-128"/>
                <a:ea typeface="Meiryo UI" panose="020B0604030504040204" pitchFamily="50" charset="-128"/>
              </a:rPr>
              <a:t>チェック機能への</a:t>
            </a:r>
            <a:r>
              <a:rPr lang="en-US" altLang="ja-JP" sz="1100">
                <a:latin typeface="Meiryo UI" panose="020B0604030504040204" pitchFamily="50" charset="-128"/>
                <a:ea typeface="Meiryo UI" panose="020B0604030504040204" pitchFamily="50" charset="-128"/>
              </a:rPr>
              <a:t>AI</a:t>
            </a:r>
            <a:r>
              <a:rPr lang="ja-JP" altLang="en-US" sz="1100">
                <a:latin typeface="Meiryo UI" panose="020B0604030504040204" pitchFamily="50" charset="-128"/>
                <a:ea typeface="Meiryo UI" panose="020B0604030504040204" pitchFamily="50" charset="-128"/>
              </a:rPr>
              <a:t>チェックの追加</a:t>
            </a:r>
            <a:r>
              <a:rPr kumimoji="0" lang="ja-JP" altLang="en-US" sz="1100" kern="0">
                <a:solidFill>
                  <a:srgbClr val="2E2E38"/>
                </a:solidFill>
                <a:latin typeface="EYInterstate"/>
                <a:ea typeface="Meiryo UI"/>
              </a:rPr>
              <a:t>（</a:t>
            </a:r>
            <a:r>
              <a:rPr kumimoji="0" lang="en-US" altLang="ja-JP" sz="1100" kern="0">
                <a:solidFill>
                  <a:srgbClr val="2E2E38"/>
                </a:solidFill>
                <a:latin typeface="EYInterstate"/>
                <a:ea typeface="Meiryo UI"/>
              </a:rPr>
              <a:t>※1-5</a:t>
            </a:r>
            <a:r>
              <a:rPr kumimoji="0" lang="ja-JP" altLang="en-US" sz="1100" kern="0">
                <a:solidFill>
                  <a:srgbClr val="2E2E38"/>
                </a:solidFill>
                <a:latin typeface="EYInterstate"/>
                <a:ea typeface="Meiryo UI"/>
              </a:rPr>
              <a:t>参照）</a:t>
            </a:r>
            <a:endParaRPr lang="en-US" altLang="ja-JP" sz="1100">
              <a:latin typeface="Meiryo UI" panose="020B0604030504040204" pitchFamily="50" charset="-128"/>
              <a:ea typeface="Meiryo UI" panose="020B0604030504040204" pitchFamily="50" charset="-128"/>
            </a:endParaRPr>
          </a:p>
        </p:txBody>
      </p:sp>
      <p:sp>
        <p:nvSpPr>
          <p:cNvPr id="47" name="矢印: 五方向 117">
            <a:extLst>
              <a:ext uri="{FF2B5EF4-FFF2-40B4-BE49-F238E27FC236}">
                <a16:creationId xmlns:a16="http://schemas.microsoft.com/office/drawing/2014/main" id="{6E2E7D1C-DB9C-2F08-061B-EBA09F167481}"/>
              </a:ext>
            </a:extLst>
          </p:cNvPr>
          <p:cNvSpPr/>
          <p:nvPr/>
        </p:nvSpPr>
        <p:spPr bwMode="auto">
          <a:xfrm>
            <a:off x="4577997" y="6794110"/>
            <a:ext cx="7128000" cy="144000"/>
          </a:xfrm>
          <a:prstGeom prst="homePlate">
            <a:avLst>
              <a:gd name="adj" fmla="val 25795"/>
            </a:avLst>
          </a:prstGeom>
          <a:solidFill>
            <a:schemeClr val="bg1"/>
          </a:solidFill>
          <a:ln w="19050" cap="flat" cmpd="sng" algn="ctr">
            <a:solidFill>
              <a:srgbClr val="C4C4CD"/>
            </a:solidFill>
            <a:prstDash val="solid"/>
          </a:ln>
          <a:effectLst/>
        </p:spPr>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fontAlgn="base">
              <a:spcBef>
                <a:spcPts val="300"/>
              </a:spcBef>
              <a:spcAft>
                <a:spcPct val="0"/>
              </a:spcAft>
              <a:buClr>
                <a:srgbClr val="747480"/>
              </a:buClr>
            </a:pPr>
            <a:r>
              <a:rPr lang="ja-JP" altLang="en-US" sz="1100">
                <a:latin typeface="Meiryo UI" panose="020B0604030504040204" pitchFamily="50" charset="-128"/>
                <a:ea typeface="Meiryo UI" panose="020B0604030504040204" pitchFamily="50" charset="-128"/>
              </a:rPr>
              <a:t>チェック機能の</a:t>
            </a:r>
            <a:r>
              <a:rPr lang="en-US" altLang="ja-JP" sz="1100">
                <a:latin typeface="Meiryo UI" panose="020B0604030504040204" pitchFamily="50" charset="-128"/>
                <a:ea typeface="Meiryo UI" panose="020B0604030504040204" pitchFamily="50" charset="-128"/>
              </a:rPr>
              <a:t>AI</a:t>
            </a:r>
            <a:r>
              <a:rPr lang="ja-JP" altLang="en-US" sz="1100">
                <a:latin typeface="Meiryo UI" panose="020B0604030504040204" pitchFamily="50" charset="-128"/>
                <a:ea typeface="Meiryo UI" panose="020B0604030504040204" pitchFamily="50" charset="-128"/>
              </a:rPr>
              <a:t>化</a:t>
            </a:r>
            <a:r>
              <a:rPr kumimoji="0" lang="ja-JP" altLang="en-US" sz="1100" kern="0">
                <a:solidFill>
                  <a:srgbClr val="2E2E38"/>
                </a:solidFill>
                <a:latin typeface="EYInterstate"/>
                <a:ea typeface="Meiryo UI"/>
              </a:rPr>
              <a:t>（</a:t>
            </a:r>
            <a:r>
              <a:rPr kumimoji="0" lang="en-US" altLang="ja-JP" sz="1100" kern="0">
                <a:solidFill>
                  <a:srgbClr val="2E2E38"/>
                </a:solidFill>
                <a:latin typeface="EYInterstate"/>
                <a:ea typeface="Meiryo UI"/>
              </a:rPr>
              <a:t>※1-5</a:t>
            </a:r>
            <a:r>
              <a:rPr kumimoji="0" lang="ja-JP" altLang="en-US" sz="1100" kern="0">
                <a:solidFill>
                  <a:srgbClr val="2E2E38"/>
                </a:solidFill>
                <a:latin typeface="EYInterstate"/>
                <a:ea typeface="Meiryo UI"/>
              </a:rPr>
              <a:t>参照）</a:t>
            </a:r>
            <a:endParaRPr lang="en-US" altLang="ja-JP" sz="1100">
              <a:latin typeface="Meiryo UI" panose="020B0604030504040204" pitchFamily="50" charset="-128"/>
              <a:ea typeface="Meiryo UI" panose="020B0604030504040204" pitchFamily="50" charset="-128"/>
            </a:endParaRPr>
          </a:p>
        </p:txBody>
      </p:sp>
      <p:cxnSp>
        <p:nvCxnSpPr>
          <p:cNvPr id="49" name="コネクタ: カギ線 48">
            <a:extLst>
              <a:ext uri="{FF2B5EF4-FFF2-40B4-BE49-F238E27FC236}">
                <a16:creationId xmlns:a16="http://schemas.microsoft.com/office/drawing/2014/main" id="{2ECB0CEF-94B1-BB73-F5DE-96902B760C8A}"/>
              </a:ext>
            </a:extLst>
          </p:cNvPr>
          <p:cNvCxnSpPr>
            <a:cxnSpLocks/>
            <a:stCxn id="45" idx="3"/>
          </p:cNvCxnSpPr>
          <p:nvPr/>
        </p:nvCxnSpPr>
        <p:spPr>
          <a:xfrm flipV="1">
            <a:off x="7709997" y="4943985"/>
            <a:ext cx="432000" cy="144310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コネクタ: カギ線 49">
            <a:extLst>
              <a:ext uri="{FF2B5EF4-FFF2-40B4-BE49-F238E27FC236}">
                <a16:creationId xmlns:a16="http://schemas.microsoft.com/office/drawing/2014/main" id="{9899993D-F343-631C-5852-E33C6B0ED94E}"/>
              </a:ext>
            </a:extLst>
          </p:cNvPr>
          <p:cNvCxnSpPr>
            <a:cxnSpLocks/>
            <a:stCxn id="46" idx="3"/>
          </p:cNvCxnSpPr>
          <p:nvPr/>
        </p:nvCxnSpPr>
        <p:spPr>
          <a:xfrm flipV="1">
            <a:off x="7709997" y="4943985"/>
            <a:ext cx="630506" cy="168261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F231B615-8F2A-9635-D958-CD7CB4716928}"/>
              </a:ext>
            </a:extLst>
          </p:cNvPr>
          <p:cNvSpPr/>
          <p:nvPr/>
        </p:nvSpPr>
        <p:spPr>
          <a:xfrm>
            <a:off x="2853955" y="5033085"/>
            <a:ext cx="6892792" cy="1903462"/>
          </a:xfrm>
          <a:prstGeom prst="rect">
            <a:avLst/>
          </a:prstGeom>
          <a:solidFill>
            <a:srgbClr val="F2F2F2">
              <a:alpha val="50196"/>
            </a:srgbClr>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a:solidFill>
                  <a:srgbClr val="FF0000"/>
                </a:solidFill>
              </a:rPr>
              <a:t>想定</a:t>
            </a:r>
            <a:endParaRPr kumimoji="1" lang="ja-JP" altLang="en-US" sz="1600">
              <a:solidFill>
                <a:srgbClr val="FF0000"/>
              </a:solidFill>
            </a:endParaRPr>
          </a:p>
        </p:txBody>
      </p:sp>
    </p:spTree>
    <p:extLst>
      <p:ext uri="{BB962C8B-B14F-4D97-AF65-F5344CB8AC3E}">
        <p14:creationId xmlns:p14="http://schemas.microsoft.com/office/powerpoint/2010/main" val="3080859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74801" y="3234306"/>
            <a:ext cx="10442489" cy="430887"/>
          </a:xfrm>
        </p:spPr>
        <p:txBody>
          <a:bodyPr/>
          <a:lstStyle/>
          <a:p>
            <a:r>
              <a:rPr lang="en-US" altLang="ja-JP"/>
              <a:t>2</a:t>
            </a:r>
            <a:r>
              <a:rPr kumimoji="1" lang="en-US" altLang="ja-JP"/>
              <a:t>.</a:t>
            </a:r>
            <a:r>
              <a:rPr lang="ja-JP" altLang="en-US"/>
              <a:t>依頼事項</a:t>
            </a:r>
            <a:endParaRPr kumimoji="1" lang="ja-JP" altLang="en-US"/>
          </a:p>
        </p:txBody>
      </p:sp>
      <p:sp>
        <p:nvSpPr>
          <p:cNvPr id="5" name="テキスト プレースホルダー 4"/>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427901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a:t>2-1</a:t>
            </a:r>
            <a:r>
              <a:rPr lang="en-US" altLang="ja-JP"/>
              <a:t> </a:t>
            </a:r>
            <a:r>
              <a:rPr kumimoji="1" lang="ja-JP" altLang="en-US"/>
              <a:t>依頼範囲</a:t>
            </a:r>
          </a:p>
        </p:txBody>
      </p:sp>
      <p:sp>
        <p:nvSpPr>
          <p:cNvPr id="3" name="コンテンツ プレースホルダー 4"/>
          <p:cNvSpPr>
            <a:spLocks noGrp="1"/>
          </p:cNvSpPr>
          <p:nvPr/>
        </p:nvSpPr>
        <p:spPr bwMode="auto">
          <a:xfrm>
            <a:off x="478582" y="1144911"/>
            <a:ext cx="11017226" cy="49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ja-JP" altLang="en-US" sz="2001"/>
              <a:t>本</a:t>
            </a:r>
            <a:r>
              <a:rPr lang="en-US" altLang="ja-JP" sz="2001"/>
              <a:t>RFP</a:t>
            </a:r>
            <a:r>
              <a:rPr lang="ja-JP" altLang="en-US" sz="2001"/>
              <a:t>における貴社への依頼範囲は以下の通り。</a:t>
            </a:r>
          </a:p>
          <a:p>
            <a:pPr lvl="1" fontAlgn="t">
              <a:buFont typeface="Wingdings" panose="05000000000000000000" pitchFamily="2" charset="2"/>
              <a:buChar char="ü"/>
            </a:pPr>
            <a:r>
              <a:rPr lang="ja-JP" altLang="en-US" sz="1800"/>
              <a:t>弊社重要課題に対する解決策・システム実現方法提案に関する作業</a:t>
            </a:r>
            <a:endParaRPr lang="en-US" altLang="ja-JP" sz="1800"/>
          </a:p>
          <a:p>
            <a:pPr lvl="1" fontAlgn="t">
              <a:buFont typeface="Wingdings" panose="05000000000000000000" pitchFamily="2" charset="2"/>
              <a:buChar char="ü"/>
            </a:pPr>
            <a:r>
              <a:rPr lang="ja-JP" altLang="en-US" sz="1800"/>
              <a:t>プロジェクト管理に関する作業</a:t>
            </a:r>
            <a:endParaRPr lang="ja-JP" altLang="ja-JP" sz="1800"/>
          </a:p>
          <a:p>
            <a:pPr lvl="1" fontAlgn="t">
              <a:buFont typeface="Wingdings" panose="05000000000000000000" pitchFamily="2" charset="2"/>
              <a:buChar char="ü"/>
            </a:pPr>
            <a:r>
              <a:rPr lang="ja-JP" altLang="ja-JP" sz="1800"/>
              <a:t>要件定義</a:t>
            </a:r>
            <a:r>
              <a:rPr lang="ja-JP" altLang="en-US" sz="1800"/>
              <a:t>に関する作業</a:t>
            </a:r>
            <a:endParaRPr lang="ja-JP" altLang="ja-JP" sz="1800"/>
          </a:p>
          <a:p>
            <a:pPr lvl="1" fontAlgn="t">
              <a:buFont typeface="Wingdings" panose="05000000000000000000" pitchFamily="2" charset="2"/>
              <a:buChar char="ü"/>
            </a:pPr>
            <a:r>
              <a:rPr lang="ja-JP" altLang="ja-JP" sz="1800"/>
              <a:t>設計～開発・システムテスト</a:t>
            </a:r>
            <a:r>
              <a:rPr lang="ja-JP" altLang="en-US" sz="1800"/>
              <a:t>に関する作業</a:t>
            </a:r>
            <a:endParaRPr lang="ja-JP" altLang="ja-JP" sz="1800"/>
          </a:p>
          <a:p>
            <a:pPr lvl="1" fontAlgn="t">
              <a:buFont typeface="Wingdings" panose="05000000000000000000" pitchFamily="2" charset="2"/>
              <a:buChar char="ü"/>
            </a:pPr>
            <a:r>
              <a:rPr lang="ja-JP" altLang="ja-JP" sz="1800"/>
              <a:t>ユーザーテスト</a:t>
            </a:r>
            <a:r>
              <a:rPr lang="ja-JP" altLang="en-US" sz="1800"/>
              <a:t>に関する</a:t>
            </a:r>
            <a:r>
              <a:rPr lang="ja-JP" altLang="ja-JP" sz="1800"/>
              <a:t>支援</a:t>
            </a:r>
            <a:r>
              <a:rPr lang="ja-JP" altLang="en-US" sz="1800"/>
              <a:t>作業</a:t>
            </a:r>
            <a:endParaRPr lang="ja-JP" altLang="ja-JP" sz="1800"/>
          </a:p>
          <a:p>
            <a:pPr lvl="1" fontAlgn="t">
              <a:buFont typeface="Wingdings" panose="05000000000000000000" pitchFamily="2" charset="2"/>
              <a:buChar char="ü"/>
            </a:pPr>
            <a:r>
              <a:rPr lang="ja-JP" altLang="ja-JP" sz="1800"/>
              <a:t>教育</a:t>
            </a:r>
            <a:r>
              <a:rPr lang="ja-JP" altLang="en-US" sz="1800"/>
              <a:t>に関する支援作業</a:t>
            </a:r>
            <a:endParaRPr lang="ja-JP" altLang="ja-JP" sz="1800"/>
          </a:p>
          <a:p>
            <a:pPr lvl="1" fontAlgn="t">
              <a:buFont typeface="Wingdings" panose="05000000000000000000" pitchFamily="2" charset="2"/>
              <a:buChar char="ü"/>
            </a:pPr>
            <a:r>
              <a:rPr lang="ja-JP" altLang="ja-JP" sz="1800"/>
              <a:t>移行</a:t>
            </a:r>
            <a:r>
              <a:rPr lang="ja-JP" altLang="en-US" sz="1800"/>
              <a:t>に関する開発・作業</a:t>
            </a:r>
            <a:endParaRPr lang="en-US" altLang="ja-JP" sz="1800"/>
          </a:p>
          <a:p>
            <a:pPr lvl="1" fontAlgn="t">
              <a:buFont typeface="Wingdings" panose="05000000000000000000" pitchFamily="2" charset="2"/>
              <a:buChar char="ü"/>
            </a:pPr>
            <a:r>
              <a:rPr lang="ja-JP" altLang="en-US" sz="1800"/>
              <a:t>アプリケーション</a:t>
            </a:r>
            <a:r>
              <a:rPr lang="ja-JP" altLang="ja-JP" sz="1800"/>
              <a:t>保守</a:t>
            </a:r>
            <a:endParaRPr lang="en-US" altLang="ja-JP" sz="1800"/>
          </a:p>
          <a:p>
            <a:pPr lvl="1" fontAlgn="t">
              <a:buFont typeface="Wingdings" panose="05000000000000000000" pitchFamily="2" charset="2"/>
              <a:buChar char="ü"/>
            </a:pPr>
            <a:r>
              <a:rPr lang="ja-JP" altLang="en-US" sz="1800"/>
              <a:t>ベンダーマネジメントに関する作業（要相談）</a:t>
            </a:r>
            <a:endParaRPr lang="ja-JP" altLang="ja-JP" sz="1800"/>
          </a:p>
          <a:p>
            <a:pPr lvl="1" fontAlgn="t">
              <a:buFont typeface="Wingdings" panose="05000000000000000000" pitchFamily="2" charset="2"/>
              <a:buChar char="ü"/>
            </a:pPr>
            <a:r>
              <a:rPr lang="ja-JP" altLang="ja-JP" sz="1800"/>
              <a:t>インフラ</a:t>
            </a:r>
            <a:r>
              <a:rPr lang="ja-JP" altLang="en-US" sz="1800"/>
              <a:t>調達・保守（要相談）</a:t>
            </a:r>
            <a:endParaRPr lang="en-US" altLang="ja-JP" sz="1800"/>
          </a:p>
          <a:p>
            <a:pPr lvl="1" fontAlgn="t">
              <a:buFont typeface="Wingdings" panose="05000000000000000000" pitchFamily="2" charset="2"/>
              <a:buChar char="ü"/>
            </a:pPr>
            <a:r>
              <a:rPr lang="ja-JP" altLang="en-US" sz="1800"/>
              <a:t>その他貴社が必要と考える作業</a:t>
            </a:r>
            <a:endParaRPr lang="ja-JP" altLang="ja-JP" sz="1800"/>
          </a:p>
          <a:p>
            <a:pPr>
              <a:lnSpc>
                <a:spcPct val="150000"/>
              </a:lnSpc>
              <a:buFont typeface="Wingdings" panose="05000000000000000000" pitchFamily="2" charset="2"/>
              <a:buChar char="ü"/>
            </a:pPr>
            <a:endParaRPr lang="en-US" altLang="ja-JP" sz="2001">
              <a:latin typeface="+mn-ea"/>
            </a:endParaRPr>
          </a:p>
          <a:p>
            <a:pPr marL="0" indent="0">
              <a:lnSpc>
                <a:spcPct val="150000"/>
              </a:lnSpc>
              <a:buNone/>
            </a:pPr>
            <a:endParaRPr lang="en-US" altLang="ja-JP" sz="2001"/>
          </a:p>
          <a:p>
            <a:pPr marL="0" indent="0">
              <a:lnSpc>
                <a:spcPct val="150000"/>
              </a:lnSpc>
              <a:buNone/>
            </a:pPr>
            <a:endParaRPr lang="en-US" altLang="ja-JP" sz="2400"/>
          </a:p>
        </p:txBody>
      </p:sp>
    </p:spTree>
    <p:extLst>
      <p:ext uri="{BB962C8B-B14F-4D97-AF65-F5344CB8AC3E}">
        <p14:creationId xmlns:p14="http://schemas.microsoft.com/office/powerpoint/2010/main" val="2453273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a:t>2-2</a:t>
            </a:r>
            <a:r>
              <a:rPr lang="en-US" altLang="ja-JP"/>
              <a:t> </a:t>
            </a:r>
            <a:r>
              <a:rPr kumimoji="1" lang="ja-JP" altLang="en-US"/>
              <a:t>依頼内容</a:t>
            </a:r>
          </a:p>
        </p:txBody>
      </p:sp>
      <p:sp>
        <p:nvSpPr>
          <p:cNvPr id="3" name="コンテンツ プレースホルダー 4"/>
          <p:cNvSpPr>
            <a:spLocks noGrp="1"/>
          </p:cNvSpPr>
          <p:nvPr/>
        </p:nvSpPr>
        <p:spPr bwMode="auto">
          <a:xfrm>
            <a:off x="478582" y="1144911"/>
            <a:ext cx="11017226" cy="49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ja-JP" altLang="en-US" sz="2001"/>
              <a:t>本</a:t>
            </a:r>
            <a:r>
              <a:rPr lang="en-US" altLang="ja-JP" sz="2001"/>
              <a:t>RFP</a:t>
            </a:r>
            <a:r>
              <a:rPr lang="ja-JP" altLang="en-US" sz="2001"/>
              <a:t>を踏まえ、以下</a:t>
            </a:r>
            <a:r>
              <a:rPr lang="en-US" altLang="ja-JP" sz="2001"/>
              <a:t>2</a:t>
            </a:r>
            <a:r>
              <a:rPr lang="ja-JP" altLang="en-US" sz="2001"/>
              <a:t>点のドキュメントを提出いただきたい。</a:t>
            </a:r>
          </a:p>
          <a:p>
            <a:pPr lvl="1" fontAlgn="t">
              <a:buFont typeface="Wingdings" panose="05000000000000000000" pitchFamily="2" charset="2"/>
              <a:buChar char="ü"/>
            </a:pPr>
            <a:r>
              <a:rPr lang="ja-JP" altLang="en-US" sz="1800"/>
              <a:t>提案書</a:t>
            </a:r>
            <a:endParaRPr lang="ja-JP" altLang="ja-JP" sz="1800"/>
          </a:p>
          <a:p>
            <a:pPr lvl="1" fontAlgn="t">
              <a:buFont typeface="Wingdings" panose="05000000000000000000" pitchFamily="2" charset="2"/>
              <a:buChar char="ü"/>
            </a:pPr>
            <a:r>
              <a:rPr lang="ja-JP" altLang="en-US" sz="1800"/>
              <a:t>見積書</a:t>
            </a:r>
            <a:endParaRPr lang="en-US" altLang="ja-JP" sz="1800"/>
          </a:p>
          <a:p>
            <a:pPr marL="0" indent="0" fontAlgn="t">
              <a:buNone/>
            </a:pPr>
            <a:endParaRPr lang="en-US" altLang="ja-JP" sz="2400"/>
          </a:p>
          <a:p>
            <a:pPr marL="0" indent="0" fontAlgn="t">
              <a:buNone/>
            </a:pPr>
            <a:r>
              <a:rPr lang="ja-JP" altLang="en-US" sz="2001"/>
              <a:t>各ドキュメントの記載要領については次ページ以降参照。</a:t>
            </a:r>
            <a:endParaRPr lang="ja-JP" altLang="ja-JP" sz="2001"/>
          </a:p>
          <a:p>
            <a:pPr>
              <a:lnSpc>
                <a:spcPct val="150000"/>
              </a:lnSpc>
              <a:buFont typeface="Wingdings" panose="05000000000000000000" pitchFamily="2" charset="2"/>
              <a:buChar char="ü"/>
            </a:pPr>
            <a:endParaRPr lang="en-US" altLang="ja-JP" sz="1800">
              <a:latin typeface="+mn-ea"/>
            </a:endParaRPr>
          </a:p>
          <a:p>
            <a:pPr marL="0" indent="0">
              <a:lnSpc>
                <a:spcPct val="150000"/>
              </a:lnSpc>
              <a:buNone/>
            </a:pPr>
            <a:endParaRPr lang="en-US" altLang="ja-JP" sz="1800"/>
          </a:p>
          <a:p>
            <a:pPr marL="0" indent="0">
              <a:lnSpc>
                <a:spcPct val="150000"/>
              </a:lnSpc>
              <a:buNone/>
            </a:pPr>
            <a:endParaRPr lang="en-US" altLang="ja-JP" sz="2001"/>
          </a:p>
        </p:txBody>
      </p:sp>
    </p:spTree>
    <p:extLst>
      <p:ext uri="{BB962C8B-B14F-4D97-AF65-F5344CB8AC3E}">
        <p14:creationId xmlns:p14="http://schemas.microsoft.com/office/powerpoint/2010/main" val="3783245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a:t>2-3</a:t>
            </a:r>
            <a:r>
              <a:rPr lang="en-US" altLang="ja-JP"/>
              <a:t> </a:t>
            </a:r>
            <a:r>
              <a:rPr lang="ja-JP" altLang="en-US"/>
              <a:t>提案書について</a:t>
            </a:r>
            <a:endParaRPr kumimoji="1" lang="ja-JP" altLang="en-US"/>
          </a:p>
        </p:txBody>
      </p:sp>
      <p:sp>
        <p:nvSpPr>
          <p:cNvPr id="3" name="コンテンツ プレースホルダー 4"/>
          <p:cNvSpPr>
            <a:spLocks noGrp="1"/>
          </p:cNvSpPr>
          <p:nvPr/>
        </p:nvSpPr>
        <p:spPr bwMode="auto">
          <a:xfrm>
            <a:off x="478582" y="914007"/>
            <a:ext cx="11017226" cy="49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buNone/>
            </a:pPr>
            <a:r>
              <a:rPr lang="en-US" altLang="ja-JP" sz="2001" b="1"/>
              <a:t>2-3-1 </a:t>
            </a:r>
            <a:r>
              <a:rPr lang="ja-JP" altLang="en-US" sz="2001" b="1"/>
              <a:t>提案書構成</a:t>
            </a:r>
            <a:r>
              <a:rPr lang="ja-JP" altLang="en-US" sz="2001"/>
              <a:t>　</a:t>
            </a:r>
            <a:endParaRPr lang="en-US" altLang="ja-JP" sz="1800"/>
          </a:p>
          <a:p>
            <a:pPr marL="0" indent="0">
              <a:buNone/>
            </a:pPr>
            <a:r>
              <a:rPr lang="ja-JP" altLang="en-US" sz="1800"/>
              <a:t>　　　以下</a:t>
            </a:r>
            <a:r>
              <a:rPr lang="en-US" altLang="ja-JP" sz="1800"/>
              <a:t>1</a:t>
            </a:r>
            <a:r>
              <a:rPr lang="ja-JP" altLang="en-US" sz="1800"/>
              <a:t>章～</a:t>
            </a:r>
            <a:r>
              <a:rPr lang="en-US" altLang="ja-JP" sz="1800"/>
              <a:t>7</a:t>
            </a:r>
            <a:r>
              <a:rPr lang="ja-JP" altLang="en-US" sz="1800"/>
              <a:t>章の構成で記載すること。</a:t>
            </a:r>
          </a:p>
          <a:p>
            <a:pPr marL="0" indent="0" fontAlgn="t">
              <a:buNone/>
            </a:pPr>
            <a:endParaRPr lang="en-US" altLang="ja-JP" sz="2400"/>
          </a:p>
          <a:p>
            <a:pPr marL="0" indent="0" fontAlgn="t">
              <a:buNone/>
            </a:pPr>
            <a:endParaRPr lang="ja-JP" altLang="ja-JP" sz="2001"/>
          </a:p>
          <a:p>
            <a:pPr>
              <a:lnSpc>
                <a:spcPct val="150000"/>
              </a:lnSpc>
              <a:buFont typeface="Wingdings" panose="05000000000000000000" pitchFamily="2" charset="2"/>
              <a:buChar char="ü"/>
            </a:pPr>
            <a:endParaRPr lang="en-US" altLang="ja-JP" sz="1800">
              <a:latin typeface="+mn-ea"/>
            </a:endParaRPr>
          </a:p>
          <a:p>
            <a:pPr marL="0" indent="0">
              <a:lnSpc>
                <a:spcPct val="150000"/>
              </a:lnSpc>
              <a:buNone/>
            </a:pPr>
            <a:endParaRPr lang="en-US" altLang="ja-JP" sz="1800"/>
          </a:p>
          <a:p>
            <a:pPr marL="0" indent="0">
              <a:lnSpc>
                <a:spcPct val="150000"/>
              </a:lnSpc>
              <a:buNone/>
            </a:pPr>
            <a:endParaRPr lang="en-US" altLang="ja-JP" sz="2001"/>
          </a:p>
        </p:txBody>
      </p:sp>
      <p:graphicFrame>
        <p:nvGraphicFramePr>
          <p:cNvPr id="4" name="表 3"/>
          <p:cNvGraphicFramePr>
            <a:graphicFrameLocks noGrp="1"/>
          </p:cNvGraphicFramePr>
          <p:nvPr>
            <p:extLst>
              <p:ext uri="{D42A27DB-BD31-4B8C-83A1-F6EECF244321}">
                <p14:modId xmlns:p14="http://schemas.microsoft.com/office/powerpoint/2010/main" val="3263002625"/>
              </p:ext>
            </p:extLst>
          </p:nvPr>
        </p:nvGraphicFramePr>
        <p:xfrm>
          <a:off x="982639" y="1658166"/>
          <a:ext cx="10873209" cy="5515730"/>
        </p:xfrm>
        <a:graphic>
          <a:graphicData uri="http://schemas.openxmlformats.org/drawingml/2006/table">
            <a:tbl>
              <a:tblPr firstRow="1" bandRow="1">
                <a:tableStyleId>{93296810-A885-4BE3-A3E7-6D5BEEA58F35}</a:tableStyleId>
              </a:tblPr>
              <a:tblGrid>
                <a:gridCol w="504057">
                  <a:extLst>
                    <a:ext uri="{9D8B030D-6E8A-4147-A177-3AD203B41FA5}">
                      <a16:colId xmlns:a16="http://schemas.microsoft.com/office/drawing/2014/main" val="1737185733"/>
                    </a:ext>
                  </a:extLst>
                </a:gridCol>
                <a:gridCol w="1872208">
                  <a:extLst>
                    <a:ext uri="{9D8B030D-6E8A-4147-A177-3AD203B41FA5}">
                      <a16:colId xmlns:a16="http://schemas.microsoft.com/office/drawing/2014/main" val="2123402354"/>
                    </a:ext>
                  </a:extLst>
                </a:gridCol>
                <a:gridCol w="576065">
                  <a:extLst>
                    <a:ext uri="{9D8B030D-6E8A-4147-A177-3AD203B41FA5}">
                      <a16:colId xmlns:a16="http://schemas.microsoft.com/office/drawing/2014/main" val="3838541040"/>
                    </a:ext>
                  </a:extLst>
                </a:gridCol>
                <a:gridCol w="2088231">
                  <a:extLst>
                    <a:ext uri="{9D8B030D-6E8A-4147-A177-3AD203B41FA5}">
                      <a16:colId xmlns:a16="http://schemas.microsoft.com/office/drawing/2014/main" val="2299946238"/>
                    </a:ext>
                  </a:extLst>
                </a:gridCol>
                <a:gridCol w="5832648">
                  <a:extLst>
                    <a:ext uri="{9D8B030D-6E8A-4147-A177-3AD203B41FA5}">
                      <a16:colId xmlns:a16="http://schemas.microsoft.com/office/drawing/2014/main" val="3676101057"/>
                    </a:ext>
                  </a:extLst>
                </a:gridCol>
              </a:tblGrid>
              <a:tr h="310903">
                <a:tc>
                  <a:txBody>
                    <a:bodyPr/>
                    <a:lstStyle/>
                    <a:p>
                      <a:r>
                        <a:rPr kumimoji="1" lang="ja-JP" altLang="en-US" sz="1400"/>
                        <a:t>章</a:t>
                      </a:r>
                      <a:endParaRPr kumimoji="1" lang="en-US" altLang="ja-JP" sz="1400"/>
                    </a:p>
                  </a:txBody>
                  <a:tcPr/>
                </a:tc>
                <a:tc>
                  <a:txBody>
                    <a:bodyPr/>
                    <a:lstStyle/>
                    <a:p>
                      <a:r>
                        <a:rPr kumimoji="1" lang="ja-JP" altLang="en-US" sz="1400"/>
                        <a:t>章タイトル</a:t>
                      </a:r>
                    </a:p>
                  </a:txBody>
                  <a:tcPr/>
                </a:tc>
                <a:tc>
                  <a:txBody>
                    <a:bodyPr/>
                    <a:lstStyle/>
                    <a:p>
                      <a:r>
                        <a:rPr kumimoji="1" lang="ja-JP" altLang="en-US" sz="1400"/>
                        <a:t>項番</a:t>
                      </a:r>
                    </a:p>
                  </a:txBody>
                  <a:tcPr/>
                </a:tc>
                <a:tc>
                  <a:txBody>
                    <a:bodyPr/>
                    <a:lstStyle/>
                    <a:p>
                      <a:r>
                        <a:rPr kumimoji="1" lang="ja-JP" altLang="en-US" sz="1400"/>
                        <a:t>項番タイトル</a:t>
                      </a:r>
                    </a:p>
                  </a:txBody>
                  <a:tcPr/>
                </a:tc>
                <a:tc>
                  <a:txBody>
                    <a:bodyPr/>
                    <a:lstStyle/>
                    <a:p>
                      <a:r>
                        <a:rPr kumimoji="1" lang="ja-JP" altLang="en-US" sz="1400"/>
                        <a:t>内容</a:t>
                      </a:r>
                    </a:p>
                  </a:txBody>
                  <a:tcPr/>
                </a:tc>
                <a:extLst>
                  <a:ext uri="{0D108BD9-81ED-4DB2-BD59-A6C34878D82A}">
                    <a16:rowId xmlns:a16="http://schemas.microsoft.com/office/drawing/2014/main" val="1411927690"/>
                  </a:ext>
                </a:extLst>
              </a:tr>
              <a:tr h="310903">
                <a:tc>
                  <a:txBody>
                    <a:bodyPr/>
                    <a:lstStyle/>
                    <a:p>
                      <a:r>
                        <a:rPr kumimoji="1" lang="en-US" altLang="ja-JP" sz="1400"/>
                        <a:t>1</a:t>
                      </a:r>
                      <a:endParaRPr kumimoji="1" lang="ja-JP" altLang="en-US" sz="1400"/>
                    </a:p>
                  </a:txBody>
                  <a:tcPr/>
                </a:tc>
                <a:tc>
                  <a:txBody>
                    <a:bodyPr/>
                    <a:lstStyle/>
                    <a:p>
                      <a:r>
                        <a:rPr kumimoji="1" lang="ja-JP" altLang="en-US" sz="1400"/>
                        <a:t>提案概要</a:t>
                      </a:r>
                    </a:p>
                  </a:txBody>
                  <a:tcPr/>
                </a:tc>
                <a:tc>
                  <a:txBody>
                    <a:bodyPr/>
                    <a:lstStyle/>
                    <a:p>
                      <a:r>
                        <a:rPr kumimoji="1" lang="en-US" altLang="ja-JP" sz="1400"/>
                        <a:t>1-1</a:t>
                      </a:r>
                      <a:endParaRPr kumimoji="1" lang="ja-JP" altLang="en-US" sz="1400"/>
                    </a:p>
                  </a:txBody>
                  <a:tcPr/>
                </a:tc>
                <a:tc>
                  <a:txBody>
                    <a:bodyPr/>
                    <a:lstStyle/>
                    <a:p>
                      <a:r>
                        <a:rPr kumimoji="1" lang="ja-JP" altLang="en-US" sz="1400"/>
                        <a:t>提案のコンセプト</a:t>
                      </a:r>
                    </a:p>
                  </a:txBody>
                  <a:tcPr/>
                </a:tc>
                <a:tc>
                  <a:txBody>
                    <a:bodyPr/>
                    <a:lstStyle/>
                    <a:p>
                      <a:endParaRPr kumimoji="1" lang="ja-JP" altLang="en-US" sz="1400"/>
                    </a:p>
                  </a:txBody>
                  <a:tcPr/>
                </a:tc>
                <a:extLst>
                  <a:ext uri="{0D108BD9-81ED-4DB2-BD59-A6C34878D82A}">
                    <a16:rowId xmlns:a16="http://schemas.microsoft.com/office/drawing/2014/main" val="2520711692"/>
                  </a:ext>
                </a:extLst>
              </a:tr>
              <a:tr h="310903">
                <a:tc>
                  <a:txBody>
                    <a:bodyPr/>
                    <a:lstStyle/>
                    <a:p>
                      <a:endParaRPr kumimoji="1" lang="ja-JP" altLang="en-US" sz="1400"/>
                    </a:p>
                  </a:txBody>
                  <a:tcPr/>
                </a:tc>
                <a:tc>
                  <a:txBody>
                    <a:bodyPr/>
                    <a:lstStyle/>
                    <a:p>
                      <a:endParaRPr kumimoji="1" lang="ja-JP" altLang="en-US" sz="1400"/>
                    </a:p>
                  </a:txBody>
                  <a:tcPr/>
                </a:tc>
                <a:tc>
                  <a:txBody>
                    <a:bodyPr/>
                    <a:lstStyle/>
                    <a:p>
                      <a:r>
                        <a:rPr kumimoji="1" lang="en-US" altLang="ja-JP" sz="1400"/>
                        <a:t>1-2</a:t>
                      </a:r>
                      <a:endParaRPr kumimoji="1" lang="ja-JP" altLang="en-US" sz="1400"/>
                    </a:p>
                  </a:txBody>
                  <a:tcPr/>
                </a:tc>
                <a:tc>
                  <a:txBody>
                    <a:bodyPr/>
                    <a:lstStyle/>
                    <a:p>
                      <a:r>
                        <a:rPr kumimoji="1" lang="ja-JP" altLang="en-US" sz="1400"/>
                        <a:t>重要課題に対する解決策</a:t>
                      </a:r>
                    </a:p>
                  </a:txBody>
                  <a:tcPr/>
                </a:tc>
                <a:tc>
                  <a:txBody>
                    <a:bodyPr/>
                    <a:lstStyle/>
                    <a:p>
                      <a:r>
                        <a:rPr kumimoji="1" lang="ja-JP" altLang="en-US" sz="1400"/>
                        <a:t>「</a:t>
                      </a:r>
                      <a:r>
                        <a:rPr lang="en-US" altLang="ja-JP" sz="1400"/>
                        <a:t>1-4</a:t>
                      </a:r>
                      <a:r>
                        <a:rPr kumimoji="1" lang="en-US" altLang="ja-JP" sz="1400"/>
                        <a:t> </a:t>
                      </a:r>
                      <a:r>
                        <a:rPr kumimoji="1" lang="ja-JP" altLang="en-US" sz="1400"/>
                        <a:t>本プロジェクトの目的」について貴社の見解と解決策を記載すること</a:t>
                      </a:r>
                    </a:p>
                  </a:txBody>
                  <a:tcPr/>
                </a:tc>
                <a:extLst>
                  <a:ext uri="{0D108BD9-81ED-4DB2-BD59-A6C34878D82A}">
                    <a16:rowId xmlns:a16="http://schemas.microsoft.com/office/drawing/2014/main" val="2420211508"/>
                  </a:ext>
                </a:extLst>
              </a:tr>
              <a:tr h="310903">
                <a:tc>
                  <a:txBody>
                    <a:bodyPr/>
                    <a:lstStyle/>
                    <a:p>
                      <a:endParaRPr kumimoji="1" lang="ja-JP" altLang="en-US" sz="1400"/>
                    </a:p>
                  </a:txBody>
                  <a:tcPr/>
                </a:tc>
                <a:tc>
                  <a:txBody>
                    <a:bodyPr/>
                    <a:lstStyle/>
                    <a:p>
                      <a:endParaRPr kumimoji="1" lang="ja-JP" altLang="en-US" sz="1400"/>
                    </a:p>
                  </a:txBody>
                  <a:tcPr/>
                </a:tc>
                <a:tc>
                  <a:txBody>
                    <a:bodyPr/>
                    <a:lstStyle/>
                    <a:p>
                      <a:r>
                        <a:rPr kumimoji="1" lang="en-US" altLang="ja-JP" sz="1400"/>
                        <a:t>1-3</a:t>
                      </a:r>
                      <a:endParaRPr kumimoji="1" lang="ja-JP" altLang="en-US" sz="1400"/>
                    </a:p>
                  </a:txBody>
                  <a:tcPr/>
                </a:tc>
                <a:tc>
                  <a:txBody>
                    <a:bodyPr/>
                    <a:lstStyle/>
                    <a:p>
                      <a:r>
                        <a:rPr kumimoji="1" lang="ja-JP" altLang="en-US" sz="1400"/>
                        <a:t>システムの実現方法</a:t>
                      </a:r>
                    </a:p>
                  </a:txBody>
                  <a:tcPr/>
                </a:tc>
                <a:tc>
                  <a:txBody>
                    <a:bodyPr/>
                    <a:lstStyle/>
                    <a:p>
                      <a:r>
                        <a:rPr kumimoji="1" lang="ja-JP" altLang="en-US" sz="1400"/>
                        <a:t>新システムの範囲に対する提案を記載すること</a:t>
                      </a:r>
                    </a:p>
                  </a:txBody>
                  <a:tcPr/>
                </a:tc>
                <a:extLst>
                  <a:ext uri="{0D108BD9-81ED-4DB2-BD59-A6C34878D82A}">
                    <a16:rowId xmlns:a16="http://schemas.microsoft.com/office/drawing/2014/main" val="294631196"/>
                  </a:ext>
                </a:extLst>
              </a:tr>
              <a:tr h="310903">
                <a:tc>
                  <a:txBody>
                    <a:bodyPr/>
                    <a:lstStyle/>
                    <a:p>
                      <a:r>
                        <a:rPr kumimoji="1" lang="en-US" altLang="ja-JP" sz="1400"/>
                        <a:t>2</a:t>
                      </a:r>
                      <a:endParaRPr kumimoji="1" lang="ja-JP" altLang="en-US" sz="1400"/>
                    </a:p>
                  </a:txBody>
                  <a:tcPr/>
                </a:tc>
                <a:tc>
                  <a:txBody>
                    <a:bodyPr/>
                    <a:lstStyle/>
                    <a:p>
                      <a:r>
                        <a:rPr kumimoji="1" lang="ja-JP" altLang="en-US" sz="1400"/>
                        <a:t>プロジェクト推進方法</a:t>
                      </a:r>
                    </a:p>
                  </a:txBody>
                  <a:tcPr/>
                </a:tc>
                <a:tc>
                  <a:txBody>
                    <a:bodyPr/>
                    <a:lstStyle/>
                    <a:p>
                      <a:r>
                        <a:rPr kumimoji="1" lang="en-US" altLang="ja-JP" sz="1400"/>
                        <a:t>2-1</a:t>
                      </a:r>
                      <a:endParaRPr kumimoji="1" lang="ja-JP" altLang="en-US" sz="1400"/>
                    </a:p>
                  </a:txBody>
                  <a:tcPr/>
                </a:tc>
                <a:tc>
                  <a:txBody>
                    <a:bodyPr/>
                    <a:lstStyle/>
                    <a:p>
                      <a:r>
                        <a:rPr kumimoji="1" lang="ja-JP" altLang="en-US" sz="1400"/>
                        <a:t>プロジェクトスケジュール</a:t>
                      </a:r>
                    </a:p>
                  </a:txBody>
                  <a:tcPr/>
                </a:tc>
                <a:tc>
                  <a:txBody>
                    <a:bodyPr/>
                    <a:lstStyle/>
                    <a:p>
                      <a:r>
                        <a:rPr kumimoji="1" lang="ja-JP" altLang="en-US" sz="1400"/>
                        <a:t>工程と役割が分かるスケジュールを記載すること</a:t>
                      </a:r>
                    </a:p>
                  </a:txBody>
                  <a:tcPr/>
                </a:tc>
                <a:extLst>
                  <a:ext uri="{0D108BD9-81ED-4DB2-BD59-A6C34878D82A}">
                    <a16:rowId xmlns:a16="http://schemas.microsoft.com/office/drawing/2014/main" val="656712338"/>
                  </a:ext>
                </a:extLst>
              </a:tr>
              <a:tr h="749827">
                <a:tc>
                  <a:txBody>
                    <a:bodyPr/>
                    <a:lstStyle/>
                    <a:p>
                      <a:endParaRPr kumimoji="1" lang="ja-JP" altLang="en-US" sz="1400"/>
                    </a:p>
                  </a:txBody>
                  <a:tcPr/>
                </a:tc>
                <a:tc>
                  <a:txBody>
                    <a:bodyPr/>
                    <a:lstStyle/>
                    <a:p>
                      <a:endParaRPr kumimoji="1" lang="ja-JP" altLang="en-US" sz="1400"/>
                    </a:p>
                  </a:txBody>
                  <a:tcPr/>
                </a:tc>
                <a:tc>
                  <a:txBody>
                    <a:bodyPr/>
                    <a:lstStyle/>
                    <a:p>
                      <a:r>
                        <a:rPr kumimoji="1" lang="en-US" altLang="ja-JP" sz="1400"/>
                        <a:t>2-2</a:t>
                      </a:r>
                      <a:endParaRPr kumimoji="1" lang="ja-JP" altLang="en-US" sz="1400"/>
                    </a:p>
                  </a:txBody>
                  <a:tcPr/>
                </a:tc>
                <a:tc>
                  <a:txBody>
                    <a:bodyPr/>
                    <a:lstStyle/>
                    <a:p>
                      <a:r>
                        <a:rPr kumimoji="1" lang="ja-JP" altLang="en-US" sz="1400"/>
                        <a:t>プロジェクト推進体制・役割分担</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t>・貴社／弊社体制と想定する役割分担を明記すること</a:t>
                      </a:r>
                      <a:endParaRPr kumimoji="1" lang="en-US" altLang="ja-JP" sz="1400"/>
                    </a:p>
                    <a:p>
                      <a:r>
                        <a:rPr kumimoji="1" lang="ja-JP" altLang="en-US" sz="1400"/>
                        <a:t>・プロジェクトマネージャー及び主要メンバーのプロフィールを記載すること</a:t>
                      </a:r>
                      <a:endParaRPr kumimoji="1" lang="en-US" altLang="ja-JP" sz="1400"/>
                    </a:p>
                    <a:p>
                      <a:r>
                        <a:rPr kumimoji="1" lang="en-US" altLang="ja-JP" sz="1400"/>
                        <a:t>※</a:t>
                      </a:r>
                      <a:r>
                        <a:rPr kumimoji="1" lang="ja-JP" altLang="en-US" sz="1400"/>
                        <a:t>弊社体制は「</a:t>
                      </a:r>
                      <a:r>
                        <a:rPr kumimoji="1" lang="en-US" altLang="ja-JP" sz="1400"/>
                        <a:t>2-3-2 </a:t>
                      </a:r>
                      <a:r>
                        <a:rPr kumimoji="1" lang="ja-JP" altLang="en-US" sz="1400"/>
                        <a:t>体制について」に記載</a:t>
                      </a:r>
                    </a:p>
                  </a:txBody>
                  <a:tcPr/>
                </a:tc>
                <a:extLst>
                  <a:ext uri="{0D108BD9-81ED-4DB2-BD59-A6C34878D82A}">
                    <a16:rowId xmlns:a16="http://schemas.microsoft.com/office/drawing/2014/main" val="1191554089"/>
                  </a:ext>
                </a:extLst>
              </a:tr>
              <a:tr h="749827">
                <a:tc>
                  <a:txBody>
                    <a:bodyPr/>
                    <a:lstStyle/>
                    <a:p>
                      <a:endParaRPr kumimoji="1" lang="ja-JP" altLang="en-US" sz="1400"/>
                    </a:p>
                  </a:txBody>
                  <a:tcPr/>
                </a:tc>
                <a:tc>
                  <a:txBody>
                    <a:bodyPr/>
                    <a:lstStyle/>
                    <a:p>
                      <a:endParaRPr kumimoji="1" lang="ja-JP" altLang="en-US" sz="1400"/>
                    </a:p>
                  </a:txBody>
                  <a:tcPr/>
                </a:tc>
                <a:tc>
                  <a:txBody>
                    <a:bodyPr/>
                    <a:lstStyle/>
                    <a:p>
                      <a:r>
                        <a:rPr kumimoji="1" lang="en-US" altLang="ja-JP" sz="1400"/>
                        <a:t>2-3</a:t>
                      </a:r>
                      <a:endParaRPr kumimoji="1" lang="ja-JP" altLang="en-US" sz="1400"/>
                    </a:p>
                  </a:txBody>
                  <a:tcPr/>
                </a:tc>
                <a:tc>
                  <a:txBody>
                    <a:bodyPr/>
                    <a:lstStyle/>
                    <a:p>
                      <a:r>
                        <a:rPr kumimoji="1" lang="ja-JP" altLang="en-US" sz="1400"/>
                        <a:t>作業場所、貸与物件</a:t>
                      </a:r>
                    </a:p>
                  </a:txBody>
                  <a:tcPr/>
                </a:tc>
                <a:tc>
                  <a:txBody>
                    <a:bodyPr/>
                    <a:lstStyle/>
                    <a:p>
                      <a:r>
                        <a:rPr kumimoji="1" lang="ja-JP" altLang="en-US" sz="1400"/>
                        <a:t>必要な作業場所や貸与物件を明記すること</a:t>
                      </a:r>
                      <a:endParaRPr kumimoji="1" lang="en-US" altLang="ja-JP" sz="140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a:t>※</a:t>
                      </a:r>
                      <a:r>
                        <a:rPr kumimoji="1" lang="ja-JP" altLang="en-US" sz="1400"/>
                        <a:t>弊社で提供できる作業場所・貸与物件は「</a:t>
                      </a:r>
                      <a:r>
                        <a:rPr kumimoji="1" lang="en-US" altLang="ja-JP" sz="1400"/>
                        <a:t>2-3-3 </a:t>
                      </a:r>
                      <a:r>
                        <a:rPr kumimoji="1" lang="ja-JP" altLang="en-US" sz="1400"/>
                        <a:t>弊社で提供可能な作業場所・貸与物件」に記載</a:t>
                      </a:r>
                    </a:p>
                  </a:txBody>
                  <a:tcPr/>
                </a:tc>
                <a:extLst>
                  <a:ext uri="{0D108BD9-81ED-4DB2-BD59-A6C34878D82A}">
                    <a16:rowId xmlns:a16="http://schemas.microsoft.com/office/drawing/2014/main" val="3052846387"/>
                  </a:ext>
                </a:extLst>
              </a:tr>
              <a:tr h="749827">
                <a:tc>
                  <a:txBody>
                    <a:bodyPr/>
                    <a:lstStyle/>
                    <a:p>
                      <a:endParaRPr kumimoji="1" lang="ja-JP" altLang="en-US" sz="1400"/>
                    </a:p>
                  </a:txBody>
                  <a:tcPr/>
                </a:tc>
                <a:tc>
                  <a:txBody>
                    <a:bodyPr/>
                    <a:lstStyle/>
                    <a:p>
                      <a:endParaRPr kumimoji="1" lang="ja-JP" altLang="en-US" sz="1400"/>
                    </a:p>
                  </a:txBody>
                  <a:tcPr/>
                </a:tc>
                <a:tc>
                  <a:txBody>
                    <a:bodyPr/>
                    <a:lstStyle/>
                    <a:p>
                      <a:r>
                        <a:rPr kumimoji="1" lang="en-US" altLang="ja-JP" sz="1400"/>
                        <a:t>2-4</a:t>
                      </a:r>
                      <a:endParaRPr kumimoji="1" lang="ja-JP" altLang="en-US" sz="1400"/>
                    </a:p>
                  </a:txBody>
                  <a:tcPr/>
                </a:tc>
                <a:tc>
                  <a:txBody>
                    <a:bodyPr/>
                    <a:lstStyle/>
                    <a:p>
                      <a:r>
                        <a:rPr kumimoji="1" lang="ja-JP" altLang="en-US" sz="1400"/>
                        <a:t>成果物・納品物</a:t>
                      </a:r>
                    </a:p>
                  </a:txBody>
                  <a:tcPr/>
                </a:tc>
                <a:tc>
                  <a:txBody>
                    <a:bodyPr/>
                    <a:lstStyle/>
                    <a:p>
                      <a:r>
                        <a:rPr kumimoji="1" lang="ja-JP" altLang="en-US" sz="1400"/>
                        <a:t>各工程の実施内容（貴社／弊社）と成果物（具体的なイメージ添付）を明確にすること</a:t>
                      </a:r>
                      <a:endParaRPr kumimoji="1" lang="en-US" altLang="ja-JP" sz="140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a:t>※</a:t>
                      </a:r>
                      <a:r>
                        <a:rPr kumimoji="1" lang="ja-JP" altLang="en-US" sz="1400"/>
                        <a:t>補足事項あり詳細は「</a:t>
                      </a:r>
                      <a:r>
                        <a:rPr kumimoji="1" lang="en-US" altLang="ja-JP" sz="1400"/>
                        <a:t>2-3-4</a:t>
                      </a:r>
                      <a:r>
                        <a:rPr kumimoji="1" lang="ja-JP" altLang="en-US" sz="1400"/>
                        <a:t>成果物・納品物補足」に記載</a:t>
                      </a:r>
                    </a:p>
                  </a:txBody>
                  <a:tcPr/>
                </a:tc>
                <a:extLst>
                  <a:ext uri="{0D108BD9-81ED-4DB2-BD59-A6C34878D82A}">
                    <a16:rowId xmlns:a16="http://schemas.microsoft.com/office/drawing/2014/main" val="2700420399"/>
                  </a:ext>
                </a:extLst>
              </a:tr>
              <a:tr h="530365">
                <a:tc>
                  <a:txBody>
                    <a:bodyPr/>
                    <a:lstStyle/>
                    <a:p>
                      <a:endParaRPr kumimoji="1" lang="ja-JP" altLang="en-US" sz="1400"/>
                    </a:p>
                  </a:txBody>
                  <a:tcPr/>
                </a:tc>
                <a:tc>
                  <a:txBody>
                    <a:bodyPr/>
                    <a:lstStyle/>
                    <a:p>
                      <a:endParaRPr kumimoji="1" lang="ja-JP" altLang="en-US" sz="1400"/>
                    </a:p>
                  </a:txBody>
                  <a:tcPr/>
                </a:tc>
                <a:tc>
                  <a:txBody>
                    <a:bodyPr/>
                    <a:lstStyle/>
                    <a:p>
                      <a:r>
                        <a:rPr kumimoji="1" lang="en-US" altLang="ja-JP" sz="1400"/>
                        <a:t>2-5</a:t>
                      </a:r>
                      <a:endParaRPr kumimoji="1" lang="ja-JP" altLang="en-US" sz="1400"/>
                    </a:p>
                  </a:txBody>
                  <a:tcPr/>
                </a:tc>
                <a:tc>
                  <a:txBody>
                    <a:bodyPr/>
                    <a:lstStyle/>
                    <a:p>
                      <a:r>
                        <a:rPr kumimoji="1" lang="ja-JP" altLang="en-US" sz="1400"/>
                        <a:t>開発について</a:t>
                      </a:r>
                    </a:p>
                  </a:txBody>
                  <a:tcPr/>
                </a:tc>
                <a:tc>
                  <a:txBody>
                    <a:bodyPr/>
                    <a:lstStyle/>
                    <a:p>
                      <a:r>
                        <a:rPr kumimoji="1" lang="ja-JP" altLang="en-US" sz="1400"/>
                        <a:t>パッケージ／フルスクラッチ／カスタマイズ等、開発手法と進め方について明確にすること</a:t>
                      </a:r>
                    </a:p>
                  </a:txBody>
                  <a:tcPr/>
                </a:tc>
                <a:extLst>
                  <a:ext uri="{0D108BD9-81ED-4DB2-BD59-A6C34878D82A}">
                    <a16:rowId xmlns:a16="http://schemas.microsoft.com/office/drawing/2014/main" val="2437477808"/>
                  </a:ext>
                </a:extLst>
              </a:tr>
              <a:tr h="325502">
                <a:tc>
                  <a:txBody>
                    <a:bodyPr/>
                    <a:lstStyle/>
                    <a:p>
                      <a:endParaRPr kumimoji="1" lang="ja-JP" altLang="en-US" sz="1400"/>
                    </a:p>
                  </a:txBody>
                  <a:tcPr/>
                </a:tc>
                <a:tc>
                  <a:txBody>
                    <a:bodyPr/>
                    <a:lstStyle/>
                    <a:p>
                      <a:endParaRPr kumimoji="1" lang="ja-JP" altLang="en-US" sz="1400"/>
                    </a:p>
                  </a:txBody>
                  <a:tcPr/>
                </a:tc>
                <a:tc>
                  <a:txBody>
                    <a:bodyPr/>
                    <a:lstStyle/>
                    <a:p>
                      <a:r>
                        <a:rPr kumimoji="1" lang="en-US" altLang="ja-JP" sz="1400"/>
                        <a:t>2-6</a:t>
                      </a:r>
                      <a:endParaRPr kumimoji="1" lang="ja-JP" altLang="en-US" sz="1400"/>
                    </a:p>
                  </a:txBody>
                  <a:tcPr/>
                </a:tc>
                <a:tc>
                  <a:txBody>
                    <a:bodyPr/>
                    <a:lstStyle/>
                    <a:p>
                      <a:r>
                        <a:rPr kumimoji="1" lang="ja-JP" altLang="en-US" sz="1400"/>
                        <a:t>テストについて</a:t>
                      </a:r>
                    </a:p>
                  </a:txBody>
                  <a:tcPr/>
                </a:tc>
                <a:tc>
                  <a:txBody>
                    <a:bodyPr/>
                    <a:lstStyle/>
                    <a:p>
                      <a:r>
                        <a:rPr kumimoji="1" lang="ja-JP" altLang="en-US" sz="1400"/>
                        <a:t>各工程のテストの進め方と目的・完了時点の状態を明確にすること</a:t>
                      </a:r>
                    </a:p>
                  </a:txBody>
                  <a:tcPr/>
                </a:tc>
                <a:extLst>
                  <a:ext uri="{0D108BD9-81ED-4DB2-BD59-A6C34878D82A}">
                    <a16:rowId xmlns:a16="http://schemas.microsoft.com/office/drawing/2014/main" val="1350295929"/>
                  </a:ext>
                </a:extLst>
              </a:tr>
              <a:tr h="530365">
                <a:tc>
                  <a:txBody>
                    <a:bodyPr/>
                    <a:lstStyle/>
                    <a:p>
                      <a:endParaRPr kumimoji="1" lang="ja-JP" altLang="en-US" sz="1400"/>
                    </a:p>
                  </a:txBody>
                  <a:tcPr/>
                </a:tc>
                <a:tc>
                  <a:txBody>
                    <a:bodyPr/>
                    <a:lstStyle/>
                    <a:p>
                      <a:endParaRPr kumimoji="1" lang="ja-JP" altLang="en-US" sz="1400"/>
                    </a:p>
                  </a:txBody>
                  <a:tcPr/>
                </a:tc>
                <a:tc>
                  <a:txBody>
                    <a:bodyPr/>
                    <a:lstStyle/>
                    <a:p>
                      <a:r>
                        <a:rPr kumimoji="1" lang="en-US" altLang="ja-JP" sz="1400"/>
                        <a:t>2-7</a:t>
                      </a:r>
                      <a:endParaRPr kumimoji="1" lang="ja-JP" altLang="en-US" sz="1400"/>
                    </a:p>
                  </a:txBody>
                  <a:tcPr/>
                </a:tc>
                <a:tc>
                  <a:txBody>
                    <a:bodyPr/>
                    <a:lstStyle/>
                    <a:p>
                      <a:r>
                        <a:rPr kumimoji="1" lang="ja-JP" altLang="en-US" sz="1400"/>
                        <a:t>教育について</a:t>
                      </a:r>
                    </a:p>
                  </a:txBody>
                  <a:tcPr/>
                </a:tc>
                <a:tc>
                  <a:txBody>
                    <a:bodyPr/>
                    <a:lstStyle/>
                    <a:p>
                      <a:r>
                        <a:rPr kumimoji="1" lang="ja-JP" altLang="en-US" sz="1400"/>
                        <a:t>教育の内容（目的・対象者・方法・時期）と貴社／弊社の役割を記載すること</a:t>
                      </a:r>
                    </a:p>
                  </a:txBody>
                  <a:tcPr/>
                </a:tc>
                <a:extLst>
                  <a:ext uri="{0D108BD9-81ED-4DB2-BD59-A6C34878D82A}">
                    <a16:rowId xmlns:a16="http://schemas.microsoft.com/office/drawing/2014/main" val="4099909323"/>
                  </a:ext>
                </a:extLst>
              </a:tr>
              <a:tr h="325502">
                <a:tc>
                  <a:txBody>
                    <a:bodyPr/>
                    <a:lstStyle/>
                    <a:p>
                      <a:endParaRPr kumimoji="1" lang="ja-JP" altLang="en-US" sz="1400"/>
                    </a:p>
                  </a:txBody>
                  <a:tcPr/>
                </a:tc>
                <a:tc>
                  <a:txBody>
                    <a:bodyPr/>
                    <a:lstStyle/>
                    <a:p>
                      <a:endParaRPr kumimoji="1" lang="ja-JP" altLang="en-US" sz="1400"/>
                    </a:p>
                  </a:txBody>
                  <a:tcPr/>
                </a:tc>
                <a:tc>
                  <a:txBody>
                    <a:bodyPr/>
                    <a:lstStyle/>
                    <a:p>
                      <a:r>
                        <a:rPr kumimoji="1" lang="en-US" altLang="ja-JP" sz="1400"/>
                        <a:t>2-8</a:t>
                      </a:r>
                      <a:endParaRPr kumimoji="1" lang="ja-JP" altLang="en-US" sz="1400"/>
                    </a:p>
                  </a:txBody>
                  <a:tcPr/>
                </a:tc>
                <a:tc>
                  <a:txBody>
                    <a:bodyPr/>
                    <a:lstStyle/>
                    <a:p>
                      <a:r>
                        <a:rPr kumimoji="1" lang="ja-JP" altLang="en-US" sz="1400"/>
                        <a:t>移行について</a:t>
                      </a:r>
                    </a:p>
                  </a:txBody>
                  <a:tcPr/>
                </a:tc>
                <a:tc>
                  <a:txBody>
                    <a:bodyPr/>
                    <a:lstStyle/>
                    <a:p>
                      <a:r>
                        <a:rPr kumimoji="1" lang="ja-JP" altLang="en-US" sz="1400"/>
                        <a:t>移行の進め方と貴社／弊社の役割を記載すること</a:t>
                      </a:r>
                    </a:p>
                  </a:txBody>
                  <a:tcPr/>
                </a:tc>
                <a:extLst>
                  <a:ext uri="{0D108BD9-81ED-4DB2-BD59-A6C34878D82A}">
                    <a16:rowId xmlns:a16="http://schemas.microsoft.com/office/drawing/2014/main" val="2004797609"/>
                  </a:ext>
                </a:extLst>
              </a:tr>
            </a:tbl>
          </a:graphicData>
        </a:graphic>
      </p:graphicFrame>
    </p:spTree>
    <p:extLst>
      <p:ext uri="{BB962C8B-B14F-4D97-AF65-F5344CB8AC3E}">
        <p14:creationId xmlns:p14="http://schemas.microsoft.com/office/powerpoint/2010/main" val="38222444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a:t>2-3</a:t>
            </a:r>
            <a:r>
              <a:rPr lang="en-US" altLang="ja-JP"/>
              <a:t> </a:t>
            </a:r>
            <a:r>
              <a:rPr lang="ja-JP" altLang="en-US"/>
              <a:t>提案書について</a:t>
            </a:r>
            <a:endParaRPr kumimoji="1" lang="ja-JP" altLang="en-US"/>
          </a:p>
        </p:txBody>
      </p:sp>
      <p:graphicFrame>
        <p:nvGraphicFramePr>
          <p:cNvPr id="4" name="表 3"/>
          <p:cNvGraphicFramePr>
            <a:graphicFrameLocks noGrp="1"/>
          </p:cNvGraphicFramePr>
          <p:nvPr>
            <p:extLst>
              <p:ext uri="{D42A27DB-BD31-4B8C-83A1-F6EECF244321}">
                <p14:modId xmlns:p14="http://schemas.microsoft.com/office/powerpoint/2010/main" val="3331336340"/>
              </p:ext>
            </p:extLst>
          </p:nvPr>
        </p:nvGraphicFramePr>
        <p:xfrm>
          <a:off x="838624" y="1072902"/>
          <a:ext cx="11017222" cy="5742894"/>
        </p:xfrm>
        <a:graphic>
          <a:graphicData uri="http://schemas.openxmlformats.org/drawingml/2006/table">
            <a:tbl>
              <a:tblPr firstRow="1" bandRow="1">
                <a:tableStyleId>{93296810-A885-4BE3-A3E7-6D5BEEA58F35}</a:tableStyleId>
              </a:tblPr>
              <a:tblGrid>
                <a:gridCol w="455884">
                  <a:extLst>
                    <a:ext uri="{9D8B030D-6E8A-4147-A177-3AD203B41FA5}">
                      <a16:colId xmlns:a16="http://schemas.microsoft.com/office/drawing/2014/main" val="1737185733"/>
                    </a:ext>
                  </a:extLst>
                </a:gridCol>
                <a:gridCol w="1930010">
                  <a:extLst>
                    <a:ext uri="{9D8B030D-6E8A-4147-A177-3AD203B41FA5}">
                      <a16:colId xmlns:a16="http://schemas.microsoft.com/office/drawing/2014/main" val="2123402354"/>
                    </a:ext>
                  </a:extLst>
                </a:gridCol>
                <a:gridCol w="631561">
                  <a:extLst>
                    <a:ext uri="{9D8B030D-6E8A-4147-A177-3AD203B41FA5}">
                      <a16:colId xmlns:a16="http://schemas.microsoft.com/office/drawing/2014/main" val="3838541040"/>
                    </a:ext>
                  </a:extLst>
                </a:gridCol>
                <a:gridCol w="2385896">
                  <a:extLst>
                    <a:ext uri="{9D8B030D-6E8A-4147-A177-3AD203B41FA5}">
                      <a16:colId xmlns:a16="http://schemas.microsoft.com/office/drawing/2014/main" val="2299946238"/>
                    </a:ext>
                  </a:extLst>
                </a:gridCol>
                <a:gridCol w="5613871">
                  <a:extLst>
                    <a:ext uri="{9D8B030D-6E8A-4147-A177-3AD203B41FA5}">
                      <a16:colId xmlns:a16="http://schemas.microsoft.com/office/drawing/2014/main" val="3676101057"/>
                    </a:ext>
                  </a:extLst>
                </a:gridCol>
              </a:tblGrid>
              <a:tr h="366422">
                <a:tc>
                  <a:txBody>
                    <a:bodyPr/>
                    <a:lstStyle/>
                    <a:p>
                      <a:r>
                        <a:rPr kumimoji="1" lang="ja-JP" altLang="en-US" sz="1400"/>
                        <a:t>章</a:t>
                      </a:r>
                      <a:endParaRPr kumimoji="1" lang="en-US" altLang="ja-JP" sz="1400"/>
                    </a:p>
                  </a:txBody>
                  <a:tcPr/>
                </a:tc>
                <a:tc>
                  <a:txBody>
                    <a:bodyPr/>
                    <a:lstStyle/>
                    <a:p>
                      <a:r>
                        <a:rPr kumimoji="1" lang="ja-JP" altLang="en-US" sz="1400"/>
                        <a:t>章タイトル</a:t>
                      </a:r>
                    </a:p>
                  </a:txBody>
                  <a:tcPr/>
                </a:tc>
                <a:tc>
                  <a:txBody>
                    <a:bodyPr/>
                    <a:lstStyle/>
                    <a:p>
                      <a:r>
                        <a:rPr kumimoji="1" lang="ja-JP" altLang="en-US" sz="1400"/>
                        <a:t>項番</a:t>
                      </a:r>
                    </a:p>
                  </a:txBody>
                  <a:tcPr/>
                </a:tc>
                <a:tc>
                  <a:txBody>
                    <a:bodyPr/>
                    <a:lstStyle/>
                    <a:p>
                      <a:r>
                        <a:rPr kumimoji="1" lang="ja-JP" altLang="en-US" sz="1400"/>
                        <a:t>項番タイトル</a:t>
                      </a:r>
                    </a:p>
                  </a:txBody>
                  <a:tcPr/>
                </a:tc>
                <a:tc>
                  <a:txBody>
                    <a:bodyPr/>
                    <a:lstStyle/>
                    <a:p>
                      <a:r>
                        <a:rPr kumimoji="1" lang="ja-JP" altLang="en-US" sz="1400"/>
                        <a:t>内容</a:t>
                      </a:r>
                    </a:p>
                  </a:txBody>
                  <a:tcPr/>
                </a:tc>
                <a:extLst>
                  <a:ext uri="{0D108BD9-81ED-4DB2-BD59-A6C34878D82A}">
                    <a16:rowId xmlns:a16="http://schemas.microsoft.com/office/drawing/2014/main" val="1411927690"/>
                  </a:ext>
                </a:extLst>
              </a:tr>
              <a:tr h="1408212">
                <a:tc>
                  <a:txBody>
                    <a:bodyPr/>
                    <a:lstStyle/>
                    <a:p>
                      <a:r>
                        <a:rPr kumimoji="1" lang="en-US" altLang="ja-JP" sz="1400"/>
                        <a:t>3</a:t>
                      </a:r>
                      <a:endParaRPr kumimoji="1" lang="ja-JP" altLang="en-US" sz="1400"/>
                    </a:p>
                  </a:txBody>
                  <a:tcPr/>
                </a:tc>
                <a:tc>
                  <a:txBody>
                    <a:bodyPr/>
                    <a:lstStyle/>
                    <a:p>
                      <a:r>
                        <a:rPr kumimoji="1" lang="ja-JP" altLang="en-US" sz="1400"/>
                        <a:t>プロジェクト管理について</a:t>
                      </a:r>
                    </a:p>
                  </a:txBody>
                  <a:tcPr/>
                </a:tc>
                <a:tc>
                  <a:txBody>
                    <a:bodyPr/>
                    <a:lstStyle/>
                    <a:p>
                      <a:r>
                        <a:rPr kumimoji="1" lang="en-US" altLang="ja-JP" sz="1400"/>
                        <a:t>3-1</a:t>
                      </a:r>
                      <a:endParaRPr kumimoji="1" lang="ja-JP" altLang="en-US" sz="1400"/>
                    </a:p>
                  </a:txBody>
                  <a:tcPr/>
                </a:tc>
                <a:tc>
                  <a:txBody>
                    <a:bodyPr/>
                    <a:lstStyle/>
                    <a:p>
                      <a:r>
                        <a:rPr kumimoji="1" lang="ja-JP" altLang="en-US" sz="1400"/>
                        <a:t>プロジェクト管理について</a:t>
                      </a:r>
                    </a:p>
                  </a:txBody>
                  <a:tcPr/>
                </a:tc>
                <a:tc>
                  <a:txBody>
                    <a:bodyPr/>
                    <a:lstStyle/>
                    <a:p>
                      <a:r>
                        <a:rPr kumimoji="1" lang="ja-JP" altLang="en-US" sz="1400"/>
                        <a:t>以下について明記すること</a:t>
                      </a:r>
                      <a:endParaRPr kumimoji="1" lang="en-US" altLang="ja-JP" sz="1400"/>
                    </a:p>
                    <a:p>
                      <a:r>
                        <a:rPr kumimoji="1" lang="ja-JP" altLang="en-US" sz="1400"/>
                        <a:t>・進捗管理</a:t>
                      </a:r>
                      <a:endParaRPr kumimoji="1" lang="en-US" altLang="ja-JP" sz="1400"/>
                    </a:p>
                    <a:p>
                      <a:r>
                        <a:rPr kumimoji="1" lang="ja-JP" altLang="en-US" sz="1400"/>
                        <a:t>・品質管理</a:t>
                      </a:r>
                      <a:endParaRPr kumimoji="1" lang="en-US" altLang="ja-JP" sz="1400"/>
                    </a:p>
                    <a:p>
                      <a:r>
                        <a:rPr kumimoji="1" lang="ja-JP" altLang="en-US" sz="1400"/>
                        <a:t>・課題管理</a:t>
                      </a:r>
                      <a:endParaRPr kumimoji="1" lang="en-US" altLang="ja-JP" sz="1400"/>
                    </a:p>
                    <a:p>
                      <a:r>
                        <a:rPr kumimoji="1" lang="ja-JP" altLang="en-US" sz="1400"/>
                        <a:t>・仕様変更管理</a:t>
                      </a:r>
                      <a:endParaRPr kumimoji="1" lang="en-US" altLang="ja-JP" sz="1400"/>
                    </a:p>
                    <a:p>
                      <a:r>
                        <a:rPr kumimoji="1" lang="ja-JP" altLang="en-US" sz="1400"/>
                        <a:t>・コミュニケーション計画</a:t>
                      </a:r>
                    </a:p>
                  </a:txBody>
                  <a:tcPr/>
                </a:tc>
                <a:extLst>
                  <a:ext uri="{0D108BD9-81ED-4DB2-BD59-A6C34878D82A}">
                    <a16:rowId xmlns:a16="http://schemas.microsoft.com/office/drawing/2014/main" val="656712338"/>
                  </a:ext>
                </a:extLst>
              </a:tr>
              <a:tr h="2066597">
                <a:tc>
                  <a:txBody>
                    <a:bodyPr/>
                    <a:lstStyle/>
                    <a:p>
                      <a:r>
                        <a:rPr kumimoji="1" lang="en-US" altLang="ja-JP" sz="1400">
                          <a:solidFill>
                            <a:schemeClr val="tx1"/>
                          </a:solidFill>
                        </a:rPr>
                        <a:t>4</a:t>
                      </a:r>
                      <a:endParaRPr kumimoji="1" lang="ja-JP" altLang="en-US" sz="1400">
                        <a:solidFill>
                          <a:schemeClr val="tx1"/>
                        </a:solidFill>
                      </a:endParaRPr>
                    </a:p>
                  </a:txBody>
                  <a:tcPr/>
                </a:tc>
                <a:tc>
                  <a:txBody>
                    <a:bodyPr/>
                    <a:lstStyle/>
                    <a:p>
                      <a:r>
                        <a:rPr kumimoji="1" lang="ja-JP" altLang="en-US" sz="1400">
                          <a:solidFill>
                            <a:schemeClr val="tx1"/>
                          </a:solidFill>
                        </a:rPr>
                        <a:t>要求事項への対応</a:t>
                      </a:r>
                    </a:p>
                  </a:txBody>
                  <a:tcPr/>
                </a:tc>
                <a:tc>
                  <a:txBody>
                    <a:bodyPr/>
                    <a:lstStyle/>
                    <a:p>
                      <a:r>
                        <a:rPr kumimoji="1" lang="en-US" altLang="ja-JP" sz="1400">
                          <a:solidFill>
                            <a:schemeClr val="tx1"/>
                          </a:solidFill>
                        </a:rPr>
                        <a:t>4-1</a:t>
                      </a:r>
                      <a:endParaRPr kumimoji="1" lang="ja-JP" altLang="en-US" sz="140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solidFill>
                            <a:schemeClr val="tx1"/>
                          </a:solidFill>
                        </a:rPr>
                        <a:t>要求事項への対応</a:t>
                      </a:r>
                    </a:p>
                  </a:txBody>
                  <a:tcPr/>
                </a:tc>
                <a:tc>
                  <a:txBody>
                    <a:bodyPr/>
                    <a:lstStyle/>
                    <a:p>
                      <a:r>
                        <a:rPr kumimoji="1" lang="ja-JP" altLang="en-US" sz="1400">
                          <a:solidFill>
                            <a:schemeClr val="tx1"/>
                          </a:solidFill>
                        </a:rPr>
                        <a:t>以下要求事項について貴社の対応案を明記すること</a:t>
                      </a:r>
                      <a:endParaRPr kumimoji="1" lang="en-US" altLang="ja-JP" sz="140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solidFill>
                            <a:schemeClr val="tx1"/>
                          </a:solidFill>
                        </a:rPr>
                        <a:t>・業務要求</a:t>
                      </a:r>
                      <a:endParaRPr kumimoji="1" lang="en-US" altLang="ja-JP" sz="140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solidFill>
                            <a:schemeClr val="tx1"/>
                          </a:solidFill>
                        </a:rPr>
                        <a:t>・機能要求</a:t>
                      </a:r>
                      <a:endParaRPr kumimoji="1" lang="en-US" altLang="ja-JP" sz="140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solidFill>
                            <a:schemeClr val="tx1"/>
                          </a:solidFill>
                        </a:rPr>
                        <a:t>・非機能要求</a:t>
                      </a:r>
                    </a:p>
                    <a:p>
                      <a:r>
                        <a:rPr kumimoji="1" lang="ja-JP" altLang="en-US" sz="1400">
                          <a:solidFill>
                            <a:schemeClr val="tx1"/>
                          </a:solidFill>
                        </a:rPr>
                        <a:t>・移行</a:t>
                      </a:r>
                      <a:endParaRPr kumimoji="1" lang="en-US" altLang="ja-JP" sz="1400">
                        <a:solidFill>
                          <a:schemeClr val="tx1"/>
                        </a:solidFill>
                      </a:endParaRPr>
                    </a:p>
                    <a:p>
                      <a:r>
                        <a:rPr kumimoji="1" lang="ja-JP" altLang="en-US" sz="1400">
                          <a:solidFill>
                            <a:schemeClr val="tx1"/>
                          </a:solidFill>
                        </a:rPr>
                        <a:t>・サポート体制</a:t>
                      </a:r>
                      <a:endParaRPr kumimoji="1" lang="en-US" altLang="ja-JP" sz="1400">
                        <a:solidFill>
                          <a:schemeClr val="tx1"/>
                        </a:solidFill>
                      </a:endParaRPr>
                    </a:p>
                    <a:p>
                      <a:r>
                        <a:rPr kumimoji="1" lang="ja-JP" altLang="en-US" sz="1400">
                          <a:solidFill>
                            <a:schemeClr val="tx1"/>
                          </a:solidFill>
                        </a:rPr>
                        <a:t>・セキュリティ</a:t>
                      </a:r>
                      <a:endParaRPr kumimoji="1" lang="en-US" altLang="ja-JP" sz="1400">
                        <a:solidFill>
                          <a:schemeClr val="tx1"/>
                        </a:solidFill>
                      </a:endParaRPr>
                    </a:p>
                    <a:p>
                      <a:r>
                        <a:rPr kumimoji="1" lang="en-US" altLang="ja-JP" sz="1400">
                          <a:solidFill>
                            <a:schemeClr val="tx1"/>
                          </a:solidFill>
                        </a:rPr>
                        <a:t>※</a:t>
                      </a:r>
                      <a:r>
                        <a:rPr kumimoji="1" lang="ja-JP" altLang="en-US" sz="1400">
                          <a:solidFill>
                            <a:schemeClr val="tx1"/>
                          </a:solidFill>
                        </a:rPr>
                        <a:t>弊社要求事項の内容は「</a:t>
                      </a:r>
                      <a:r>
                        <a:rPr lang="ja-JP" altLang="en-US" sz="1400">
                          <a:solidFill>
                            <a:schemeClr val="tx1"/>
                          </a:solidFill>
                        </a:rPr>
                        <a:t>次期レセプトシ</a:t>
                      </a:r>
                      <a:r>
                        <a:rPr kumimoji="1" lang="ja-JP" altLang="en-US" sz="1400">
                          <a:solidFill>
                            <a:schemeClr val="tx1"/>
                          </a:solidFill>
                        </a:rPr>
                        <a:t>ステム構築</a:t>
                      </a:r>
                      <a:r>
                        <a:rPr kumimoji="1" lang="en-US" altLang="ja-JP" sz="1400">
                          <a:solidFill>
                            <a:schemeClr val="tx1"/>
                          </a:solidFill>
                        </a:rPr>
                        <a:t>_</a:t>
                      </a:r>
                      <a:r>
                        <a:rPr kumimoji="1" lang="ja-JP" altLang="en-US" sz="1400">
                          <a:solidFill>
                            <a:schemeClr val="tx1"/>
                          </a:solidFill>
                        </a:rPr>
                        <a:t>提案依頼書</a:t>
                      </a:r>
                      <a:r>
                        <a:rPr kumimoji="1" lang="en-US" altLang="ja-JP" sz="1400">
                          <a:solidFill>
                            <a:schemeClr val="tx1"/>
                          </a:solidFill>
                        </a:rPr>
                        <a:t>_</a:t>
                      </a:r>
                      <a:r>
                        <a:rPr kumimoji="1" lang="ja-JP" altLang="en-US" sz="1400">
                          <a:solidFill>
                            <a:schemeClr val="tx1"/>
                          </a:solidFill>
                        </a:rPr>
                        <a:t>要求事項」を参照</a:t>
                      </a:r>
                      <a:endParaRPr kumimoji="1" lang="en-US" altLang="ja-JP" sz="1400">
                        <a:solidFill>
                          <a:schemeClr val="tx1"/>
                        </a:solidFill>
                      </a:endParaRPr>
                    </a:p>
                  </a:txBody>
                  <a:tcPr/>
                </a:tc>
                <a:extLst>
                  <a:ext uri="{0D108BD9-81ED-4DB2-BD59-A6C34878D82A}">
                    <a16:rowId xmlns:a16="http://schemas.microsoft.com/office/drawing/2014/main" val="4099909323"/>
                  </a:ext>
                </a:extLst>
              </a:tr>
              <a:tr h="749827">
                <a:tc>
                  <a:txBody>
                    <a:bodyPr/>
                    <a:lstStyle/>
                    <a:p>
                      <a:r>
                        <a:rPr kumimoji="1" lang="en-US" altLang="ja-JP" sz="1400"/>
                        <a:t>5</a:t>
                      </a:r>
                      <a:endParaRPr kumimoji="1" lang="ja-JP" altLang="en-US" sz="1400"/>
                    </a:p>
                  </a:txBody>
                  <a:tcPr/>
                </a:tc>
                <a:tc>
                  <a:txBody>
                    <a:bodyPr/>
                    <a:lstStyle/>
                    <a:p>
                      <a:r>
                        <a:rPr kumimoji="1" lang="ja-JP" altLang="en-US" sz="1400"/>
                        <a:t>工数および費用見積りについて</a:t>
                      </a:r>
                    </a:p>
                  </a:txBody>
                  <a:tcPr/>
                </a:tc>
                <a:tc>
                  <a:txBody>
                    <a:bodyPr/>
                    <a:lstStyle/>
                    <a:p>
                      <a:r>
                        <a:rPr kumimoji="1" lang="en-US" altLang="ja-JP" sz="1400"/>
                        <a:t>5-1</a:t>
                      </a:r>
                      <a:endParaRPr kumimoji="1" lang="ja-JP" altLang="en-US"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t>工数および費用見積りについて</a:t>
                      </a:r>
                    </a:p>
                  </a:txBody>
                  <a:tcPr/>
                </a:tc>
                <a:tc>
                  <a:txBody>
                    <a:bodyPr/>
                    <a:lstStyle/>
                    <a:p>
                      <a:r>
                        <a:rPr kumimoji="1" lang="ja-JP" altLang="en-US" sz="1400"/>
                        <a:t>・工数と費用見積りのサマリを記載すること</a:t>
                      </a:r>
                      <a:endParaRPr kumimoji="1" lang="en-US" altLang="ja-JP" sz="1400"/>
                    </a:p>
                    <a:p>
                      <a:r>
                        <a:rPr kumimoji="1" lang="ja-JP" altLang="en-US" sz="1400"/>
                        <a:t>・見積りの前提条件がある場合は明記すること</a:t>
                      </a:r>
                      <a:endParaRPr kumimoji="1" lang="en-US" altLang="ja-JP" sz="1400"/>
                    </a:p>
                    <a:p>
                      <a:r>
                        <a:rPr kumimoji="1" lang="en-US" altLang="ja-JP" sz="1400"/>
                        <a:t>※</a:t>
                      </a:r>
                      <a:r>
                        <a:rPr kumimoji="1" lang="ja-JP" altLang="en-US" sz="1400"/>
                        <a:t>見積りの詳細は「</a:t>
                      </a:r>
                      <a:r>
                        <a:rPr kumimoji="1" lang="en-US" altLang="ja-JP" sz="1400"/>
                        <a:t>2-4 </a:t>
                      </a:r>
                      <a:r>
                        <a:rPr kumimoji="1" lang="ja-JP" altLang="en-US" sz="1400"/>
                        <a:t>見積書について」を参照</a:t>
                      </a:r>
                    </a:p>
                  </a:txBody>
                  <a:tcPr/>
                </a:tc>
                <a:extLst>
                  <a:ext uri="{0D108BD9-81ED-4DB2-BD59-A6C34878D82A}">
                    <a16:rowId xmlns:a16="http://schemas.microsoft.com/office/drawing/2014/main" val="2004797609"/>
                  </a:ext>
                </a:extLst>
              </a:tr>
              <a:tr h="402009">
                <a:tc>
                  <a:txBody>
                    <a:bodyPr/>
                    <a:lstStyle/>
                    <a:p>
                      <a:r>
                        <a:rPr kumimoji="1" lang="en-US" altLang="ja-JP" sz="1400"/>
                        <a:t>6</a:t>
                      </a:r>
                      <a:endParaRPr kumimoji="1" lang="ja-JP" altLang="en-US" sz="1400"/>
                    </a:p>
                  </a:txBody>
                  <a:tcPr/>
                </a:tc>
                <a:tc>
                  <a:txBody>
                    <a:bodyPr/>
                    <a:lstStyle/>
                    <a:p>
                      <a:r>
                        <a:rPr kumimoji="1" lang="ja-JP" altLang="en-US" sz="1400"/>
                        <a:t>導入実績</a:t>
                      </a:r>
                    </a:p>
                  </a:txBody>
                  <a:tcPr/>
                </a:tc>
                <a:tc>
                  <a:txBody>
                    <a:bodyPr/>
                    <a:lstStyle/>
                    <a:p>
                      <a:r>
                        <a:rPr kumimoji="1" lang="en-US" altLang="ja-JP" sz="1400"/>
                        <a:t>6-1</a:t>
                      </a:r>
                      <a:endParaRPr kumimoji="1" lang="ja-JP" altLang="en-US"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t>導入実績</a:t>
                      </a:r>
                    </a:p>
                  </a:txBody>
                  <a:tcPr/>
                </a:tc>
                <a:tc>
                  <a:txBody>
                    <a:bodyPr/>
                    <a:lstStyle/>
                    <a:p>
                      <a:r>
                        <a:rPr kumimoji="1" lang="ja-JP" altLang="en-US" sz="1400"/>
                        <a:t>類似ケースの導入実績を記載すること</a:t>
                      </a:r>
                    </a:p>
                  </a:txBody>
                  <a:tcPr/>
                </a:tc>
                <a:extLst>
                  <a:ext uri="{0D108BD9-81ED-4DB2-BD59-A6C34878D82A}">
                    <a16:rowId xmlns:a16="http://schemas.microsoft.com/office/drawing/2014/main" val="1077171042"/>
                  </a:ext>
                </a:extLst>
              </a:tr>
              <a:tr h="749827">
                <a:tc>
                  <a:txBody>
                    <a:bodyPr/>
                    <a:lstStyle/>
                    <a:p>
                      <a:r>
                        <a:rPr kumimoji="1" lang="en-US" altLang="ja-JP" sz="1400"/>
                        <a:t>7</a:t>
                      </a:r>
                      <a:endParaRPr kumimoji="1" lang="ja-JP" altLang="en-US" sz="1400"/>
                    </a:p>
                  </a:txBody>
                  <a:tcPr/>
                </a:tc>
                <a:tc>
                  <a:txBody>
                    <a:bodyPr/>
                    <a:lstStyle/>
                    <a:p>
                      <a:r>
                        <a:rPr kumimoji="1" lang="ja-JP" altLang="en-US" sz="1400"/>
                        <a:t>その他</a:t>
                      </a:r>
                    </a:p>
                  </a:txBody>
                  <a:tcPr/>
                </a:tc>
                <a:tc>
                  <a:txBody>
                    <a:bodyPr/>
                    <a:lstStyle/>
                    <a:p>
                      <a:endParaRPr kumimoji="1" lang="ja-JP" altLang="en-US"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p>
                  </a:txBody>
                  <a:tcPr/>
                </a:tc>
                <a:tc>
                  <a:txBody>
                    <a:bodyPr/>
                    <a:lstStyle/>
                    <a:p>
                      <a:r>
                        <a:rPr kumimoji="1" lang="ja-JP" altLang="en-US" sz="1400"/>
                        <a:t>・本提案依頼書の依頼範囲には含まれないが、任意で提案いただける内容があれば記載すること</a:t>
                      </a:r>
                      <a:endParaRPr kumimoji="1" lang="en-US" altLang="ja-JP" sz="1400"/>
                    </a:p>
                    <a:p>
                      <a:r>
                        <a:rPr kumimoji="1" lang="ja-JP" altLang="en-US" sz="1400"/>
                        <a:t>・弊社へのメッセージがあれば記載</a:t>
                      </a:r>
                    </a:p>
                  </a:txBody>
                  <a:tcPr/>
                </a:tc>
                <a:extLst>
                  <a:ext uri="{0D108BD9-81ED-4DB2-BD59-A6C34878D82A}">
                    <a16:rowId xmlns:a16="http://schemas.microsoft.com/office/drawing/2014/main" val="3373912372"/>
                  </a:ext>
                </a:extLst>
              </a:tr>
            </a:tbl>
          </a:graphicData>
        </a:graphic>
      </p:graphicFrame>
    </p:spTree>
    <p:extLst>
      <p:ext uri="{BB962C8B-B14F-4D97-AF65-F5344CB8AC3E}">
        <p14:creationId xmlns:p14="http://schemas.microsoft.com/office/powerpoint/2010/main" val="3407868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6">
            <a:extLst>
              <a:ext uri="{FF2B5EF4-FFF2-40B4-BE49-F238E27FC236}">
                <a16:creationId xmlns:a16="http://schemas.microsoft.com/office/drawing/2014/main" id="{C50890AE-F0AF-30F6-71C0-F813C90B0B49}"/>
              </a:ext>
            </a:extLst>
          </p:cNvPr>
          <p:cNvSpPr/>
          <p:nvPr/>
        </p:nvSpPr>
        <p:spPr>
          <a:xfrm>
            <a:off x="589548" y="3928276"/>
            <a:ext cx="6930190" cy="2737219"/>
          </a:xfrm>
          <a:prstGeom prst="roundRect">
            <a:avLst>
              <a:gd name="adj" fmla="val 3982"/>
            </a:avLst>
          </a:prstGeom>
          <a:solidFill>
            <a:schemeClr val="bg1"/>
          </a:solid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四角形: 角を丸くする 28">
            <a:extLst>
              <a:ext uri="{FF2B5EF4-FFF2-40B4-BE49-F238E27FC236}">
                <a16:creationId xmlns:a16="http://schemas.microsoft.com/office/drawing/2014/main" id="{95D559AD-4D95-377B-007B-092DB7EF5E7B}"/>
              </a:ext>
            </a:extLst>
          </p:cNvPr>
          <p:cNvSpPr/>
          <p:nvPr/>
        </p:nvSpPr>
        <p:spPr>
          <a:xfrm>
            <a:off x="3260146" y="4068556"/>
            <a:ext cx="4106422" cy="2316192"/>
          </a:xfrm>
          <a:prstGeom prst="round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95CE8716-C1F5-24D1-1DA0-B319486700A1}"/>
              </a:ext>
            </a:extLst>
          </p:cNvPr>
          <p:cNvSpPr/>
          <p:nvPr/>
        </p:nvSpPr>
        <p:spPr>
          <a:xfrm>
            <a:off x="747757" y="4068556"/>
            <a:ext cx="2281229" cy="2316192"/>
          </a:xfrm>
          <a:prstGeom prst="round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9" name="コンテンツ プレースホルダー 4"/>
          <p:cNvSpPr>
            <a:spLocks noGrp="1"/>
          </p:cNvSpPr>
          <p:nvPr/>
        </p:nvSpPr>
        <p:spPr bwMode="auto">
          <a:xfrm>
            <a:off x="355833" y="732027"/>
            <a:ext cx="11017226" cy="496855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en-US" altLang="ja-JP" sz="2001" b="1"/>
              <a:t>2-3-2</a:t>
            </a:r>
            <a:r>
              <a:rPr lang="ja-JP" altLang="en-US" sz="2001" b="1"/>
              <a:t> 体制について</a:t>
            </a:r>
            <a:endParaRPr lang="en-US" altLang="ja-JP" sz="2001" b="1"/>
          </a:p>
          <a:p>
            <a:pPr marL="0" indent="0">
              <a:lnSpc>
                <a:spcPct val="150000"/>
              </a:lnSpc>
              <a:buNone/>
            </a:pPr>
            <a:r>
              <a:rPr lang="ja-JP" altLang="en-US" sz="1800" b="1"/>
              <a:t>■ソラスト体制（想定）</a:t>
            </a:r>
            <a:endParaRPr lang="en-US" altLang="ja-JP" sz="1800" b="1"/>
          </a:p>
          <a:p>
            <a:pPr marL="0" indent="0" fontAlgn="t">
              <a:buNone/>
            </a:pPr>
            <a:endParaRPr lang="en-US" altLang="ja-JP" sz="2400"/>
          </a:p>
          <a:p>
            <a:pPr>
              <a:lnSpc>
                <a:spcPct val="150000"/>
              </a:lnSpc>
              <a:buFont typeface="Wingdings" panose="05000000000000000000" pitchFamily="2" charset="2"/>
              <a:buChar char="ü"/>
            </a:pPr>
            <a:endParaRPr lang="en-US" altLang="ja-JP" sz="1800">
              <a:latin typeface="+mn-ea"/>
            </a:endParaRPr>
          </a:p>
          <a:p>
            <a:pPr marL="0" indent="0">
              <a:lnSpc>
                <a:spcPct val="150000"/>
              </a:lnSpc>
              <a:buNone/>
            </a:pPr>
            <a:endParaRPr lang="en-US" altLang="ja-JP" sz="1800"/>
          </a:p>
          <a:p>
            <a:pPr marL="0" indent="0">
              <a:lnSpc>
                <a:spcPct val="150000"/>
              </a:lnSpc>
              <a:buNone/>
            </a:pPr>
            <a:endParaRPr lang="en-US" altLang="ja-JP" sz="2001"/>
          </a:p>
        </p:txBody>
      </p:sp>
      <p:sp>
        <p:nvSpPr>
          <p:cNvPr id="4" name="タイトル 1"/>
          <p:cNvSpPr>
            <a:spLocks noGrp="1"/>
          </p:cNvSpPr>
          <p:nvPr>
            <p:ph type="title"/>
          </p:nvPr>
        </p:nvSpPr>
        <p:spPr>
          <a:xfrm>
            <a:off x="373606" y="208806"/>
            <a:ext cx="10042080" cy="523220"/>
          </a:xfrm>
        </p:spPr>
        <p:txBody>
          <a:bodyPr/>
          <a:lstStyle/>
          <a:p>
            <a:r>
              <a:rPr lang="en-US" altLang="ja-JP"/>
              <a:t>2-3 </a:t>
            </a:r>
            <a:r>
              <a:rPr lang="ja-JP" altLang="en-US"/>
              <a:t>提案書について</a:t>
            </a:r>
            <a:endParaRPr lang="ja-JP" altLang="en-US">
              <a:ea typeface="メイリオ" panose="020B0604030504040204" pitchFamily="50" charset="-128"/>
              <a:cs typeface="Meiryo UI" pitchFamily="50" charset="-128"/>
            </a:endParaRPr>
          </a:p>
        </p:txBody>
      </p:sp>
      <p:sp>
        <p:nvSpPr>
          <p:cNvPr id="8" name="左右矢印 7"/>
          <p:cNvSpPr/>
          <p:nvPr/>
        </p:nvSpPr>
        <p:spPr>
          <a:xfrm>
            <a:off x="2251061" y="3158505"/>
            <a:ext cx="518548" cy="205814"/>
          </a:xfrm>
          <a:prstGeom prst="leftRightArrow">
            <a:avLst/>
          </a:prstGeom>
          <a:noFill/>
          <a:ln>
            <a:solidFill>
              <a:srgbClr val="E087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aphicFrame>
        <p:nvGraphicFramePr>
          <p:cNvPr id="20" name="表 19"/>
          <p:cNvGraphicFramePr>
            <a:graphicFrameLocks noGrp="1"/>
          </p:cNvGraphicFramePr>
          <p:nvPr>
            <p:extLst>
              <p:ext uri="{D42A27DB-BD31-4B8C-83A1-F6EECF244321}">
                <p14:modId xmlns:p14="http://schemas.microsoft.com/office/powerpoint/2010/main" val="1410153618"/>
              </p:ext>
            </p:extLst>
          </p:nvPr>
        </p:nvGraphicFramePr>
        <p:xfrm>
          <a:off x="7816742" y="1349420"/>
          <a:ext cx="4006491" cy="4284583"/>
        </p:xfrm>
        <a:graphic>
          <a:graphicData uri="http://schemas.openxmlformats.org/drawingml/2006/table">
            <a:tbl>
              <a:tblPr firstRow="1" bandRow="1">
                <a:tableStyleId>{93296810-A885-4BE3-A3E7-6D5BEEA58F35}</a:tableStyleId>
              </a:tblPr>
              <a:tblGrid>
                <a:gridCol w="1656184">
                  <a:extLst>
                    <a:ext uri="{9D8B030D-6E8A-4147-A177-3AD203B41FA5}">
                      <a16:colId xmlns:a16="http://schemas.microsoft.com/office/drawing/2014/main" val="193446912"/>
                    </a:ext>
                  </a:extLst>
                </a:gridCol>
                <a:gridCol w="2350307">
                  <a:extLst>
                    <a:ext uri="{9D8B030D-6E8A-4147-A177-3AD203B41FA5}">
                      <a16:colId xmlns:a16="http://schemas.microsoft.com/office/drawing/2014/main" val="1039886642"/>
                    </a:ext>
                  </a:extLst>
                </a:gridCol>
              </a:tblGrid>
              <a:tr h="495752">
                <a:tc>
                  <a:txBody>
                    <a:bodyPr/>
                    <a:lstStyle/>
                    <a:p>
                      <a:r>
                        <a:rPr kumimoji="1" lang="ja-JP" altLang="en-US" sz="1400"/>
                        <a:t>役割</a:t>
                      </a:r>
                    </a:p>
                  </a:txBody>
                  <a:tcPr anchor="ctr"/>
                </a:tc>
                <a:tc>
                  <a:txBody>
                    <a:bodyPr/>
                    <a:lstStyle/>
                    <a:p>
                      <a:r>
                        <a:rPr kumimoji="1" lang="ja-JP" altLang="en-US" sz="1400"/>
                        <a:t>実施内容</a:t>
                      </a:r>
                    </a:p>
                  </a:txBody>
                  <a:tcPr anchor="ctr"/>
                </a:tc>
                <a:extLst>
                  <a:ext uri="{0D108BD9-81ED-4DB2-BD59-A6C34878D82A}">
                    <a16:rowId xmlns:a16="http://schemas.microsoft.com/office/drawing/2014/main" val="809313524"/>
                  </a:ext>
                </a:extLst>
              </a:tr>
              <a:tr h="471068">
                <a:tc>
                  <a:txBody>
                    <a:bodyPr/>
                    <a:lstStyle/>
                    <a:p>
                      <a:r>
                        <a:rPr kumimoji="1" lang="ja-JP" altLang="en-US" sz="1400"/>
                        <a:t>プロジェクトオーナー</a:t>
                      </a:r>
                    </a:p>
                  </a:txBody>
                  <a:tcPr anchor="ctr"/>
                </a:tc>
                <a:tc>
                  <a:txBody>
                    <a:bodyPr/>
                    <a:lstStyle/>
                    <a:p>
                      <a:r>
                        <a:rPr kumimoji="1" lang="ja-JP" altLang="en-US" sz="1400"/>
                        <a:t>・全体方針レビュー</a:t>
                      </a:r>
                      <a:r>
                        <a:rPr kumimoji="1" lang="en-US" altLang="ja-JP" sz="1400"/>
                        <a:t>/</a:t>
                      </a:r>
                      <a:r>
                        <a:rPr kumimoji="1" lang="ja-JP" altLang="en-US" sz="1400"/>
                        <a:t>承認</a:t>
                      </a:r>
                    </a:p>
                  </a:txBody>
                  <a:tcPr anchor="ctr"/>
                </a:tc>
                <a:extLst>
                  <a:ext uri="{0D108BD9-81ED-4DB2-BD59-A6C34878D82A}">
                    <a16:rowId xmlns:a16="http://schemas.microsoft.com/office/drawing/2014/main" val="1365641821"/>
                  </a:ext>
                </a:extLst>
              </a:tr>
              <a:tr h="1011150">
                <a:tc>
                  <a:txBody>
                    <a:bodyPr/>
                    <a:lstStyle/>
                    <a:p>
                      <a:r>
                        <a:rPr kumimoji="1" lang="en-US" altLang="ja-JP" sz="1400"/>
                        <a:t>PM</a:t>
                      </a:r>
                      <a:endParaRPr kumimoji="1" lang="ja-JP" altLang="en-US" sz="1400"/>
                    </a:p>
                  </a:txBody>
                  <a:tcPr anchor="ctr"/>
                </a:tc>
                <a:tc>
                  <a:txBody>
                    <a:bodyPr/>
                    <a:lstStyle/>
                    <a:p>
                      <a:r>
                        <a:rPr kumimoji="1" lang="ja-JP" altLang="en-US" sz="1400"/>
                        <a:t>・</a:t>
                      </a:r>
                      <a:r>
                        <a:rPr kumimoji="1" lang="en-US" altLang="ja-JP" sz="1400"/>
                        <a:t>QCD</a:t>
                      </a:r>
                      <a:r>
                        <a:rPr kumimoji="1" lang="ja-JP" altLang="en-US" sz="1400"/>
                        <a:t>把握</a:t>
                      </a:r>
                      <a:r>
                        <a:rPr kumimoji="1" lang="en-US" altLang="ja-JP" sz="1400"/>
                        <a:t>/</a:t>
                      </a:r>
                      <a:r>
                        <a:rPr kumimoji="1" lang="ja-JP" altLang="en-US" sz="1400"/>
                        <a:t>リスク管理</a:t>
                      </a:r>
                    </a:p>
                    <a:p>
                      <a:r>
                        <a:rPr kumimoji="1" lang="ja-JP" altLang="en-US" sz="1400"/>
                        <a:t>・全体課題推進</a:t>
                      </a:r>
                    </a:p>
                    <a:p>
                      <a:r>
                        <a:rPr kumimoji="1" lang="ja-JP" altLang="en-US" sz="1400"/>
                        <a:t>・方針書・成果物レビュー</a:t>
                      </a:r>
                      <a:r>
                        <a:rPr kumimoji="1" lang="en-US" altLang="ja-JP" sz="1400"/>
                        <a:t>/</a:t>
                      </a:r>
                      <a:r>
                        <a:rPr kumimoji="1" lang="ja-JP" altLang="en-US" sz="1400"/>
                        <a:t>承認</a:t>
                      </a:r>
                    </a:p>
                  </a:txBody>
                  <a:tcPr anchor="ctr"/>
                </a:tc>
                <a:extLst>
                  <a:ext uri="{0D108BD9-81ED-4DB2-BD59-A6C34878D82A}">
                    <a16:rowId xmlns:a16="http://schemas.microsoft.com/office/drawing/2014/main" val="246928928"/>
                  </a:ext>
                </a:extLst>
              </a:tr>
              <a:tr h="782825">
                <a:tc>
                  <a:txBody>
                    <a:bodyPr/>
                    <a:lstStyle/>
                    <a:p>
                      <a:r>
                        <a:rPr kumimoji="1" lang="en-US" altLang="ja-JP" sz="1400"/>
                        <a:t>PMO</a:t>
                      </a:r>
                      <a:endParaRPr kumimoji="1" lang="ja-JP" altLang="en-US" sz="1400"/>
                    </a:p>
                  </a:txBody>
                  <a:tcPr anchor="ctr"/>
                </a:tc>
                <a:tc>
                  <a:txBody>
                    <a:bodyPr/>
                    <a:lstStyle/>
                    <a:p>
                      <a:r>
                        <a:rPr kumimoji="1" lang="ja-JP" altLang="en-US" sz="1400"/>
                        <a:t>・ベンダーとの各種調整</a:t>
                      </a:r>
                      <a:endParaRPr kumimoji="1" lang="en-US" altLang="ja-JP" sz="1400"/>
                    </a:p>
                    <a:p>
                      <a:r>
                        <a:rPr kumimoji="1" lang="ja-JP" altLang="en-US" sz="1400"/>
                        <a:t>・</a:t>
                      </a:r>
                      <a:r>
                        <a:rPr kumimoji="1" lang="zh-TW" altLang="en-US" sz="1400"/>
                        <a:t>課題管理</a:t>
                      </a:r>
                    </a:p>
                    <a:p>
                      <a:r>
                        <a:rPr kumimoji="1" lang="ja-JP" altLang="en-US" sz="1400"/>
                        <a:t>・</a:t>
                      </a:r>
                      <a:r>
                        <a:rPr kumimoji="1" lang="zh-TW" altLang="en-US" sz="1400"/>
                        <a:t>進捗管理補佐</a:t>
                      </a:r>
                    </a:p>
                  </a:txBody>
                  <a:tcPr anchor="ctr"/>
                </a:tc>
                <a:extLst>
                  <a:ext uri="{0D108BD9-81ED-4DB2-BD59-A6C34878D82A}">
                    <a16:rowId xmlns:a16="http://schemas.microsoft.com/office/drawing/2014/main" val="504316927"/>
                  </a:ext>
                </a:extLst>
              </a:tr>
              <a:tr h="554500">
                <a:tc>
                  <a:txBody>
                    <a:bodyPr/>
                    <a:lstStyle/>
                    <a:p>
                      <a:r>
                        <a:rPr kumimoji="1" lang="ja-JP" altLang="en-US" sz="1400"/>
                        <a:t>医療事業本部</a:t>
                      </a:r>
                    </a:p>
                  </a:txBody>
                  <a:tcPr anchor="ctr"/>
                </a:tc>
                <a:tc>
                  <a:txBody>
                    <a:bodyPr/>
                    <a:lstStyle/>
                    <a:p>
                      <a:r>
                        <a:rPr kumimoji="1" lang="ja-JP" altLang="en-US" sz="1400"/>
                        <a:t>・医療専門職社員に係る要件検討</a:t>
                      </a:r>
                      <a:endParaRPr kumimoji="1" lang="en-US" altLang="ja-JP" sz="1400"/>
                    </a:p>
                  </a:txBody>
                  <a:tcPr anchor="ctr"/>
                </a:tc>
                <a:extLst>
                  <a:ext uri="{0D108BD9-81ED-4DB2-BD59-A6C34878D82A}">
                    <a16:rowId xmlns:a16="http://schemas.microsoft.com/office/drawing/2014/main" val="1134627583"/>
                  </a:ext>
                </a:extLst>
              </a:tr>
              <a:tr h="969288">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IT</a:t>
                      </a:r>
                      <a:r>
                        <a:rPr kumimoji="0" lang="ja-JP" altLang="en-US"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戦略本部</a:t>
                      </a:r>
                      <a:endParaRPr kumimoji="0" lang="en-US" altLang="ja-JP"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400"/>
                        <a:t>・システム構成に係る要件検討</a:t>
                      </a:r>
                      <a:endParaRPr kumimoji="1" lang="en-US" altLang="ja-JP" sz="1400"/>
                    </a:p>
                    <a:p>
                      <a:r>
                        <a:rPr kumimoji="1" lang="ja-JP" altLang="en-US" sz="1400"/>
                        <a:t>・基盤</a:t>
                      </a:r>
                      <a:r>
                        <a:rPr kumimoji="1" lang="en-US" altLang="ja-JP" sz="1400"/>
                        <a:t>/IF</a:t>
                      </a:r>
                      <a:r>
                        <a:rPr kumimoji="1" lang="ja-JP" altLang="en-US" sz="1400"/>
                        <a:t>に係る要件検討</a:t>
                      </a:r>
                      <a:endParaRPr kumimoji="1" lang="en-US" altLang="ja-JP" sz="1400"/>
                    </a:p>
                    <a:p>
                      <a:r>
                        <a:rPr kumimoji="1" lang="ja-JP" altLang="en-US" sz="1400"/>
                        <a:t>・進捗・課題管理</a:t>
                      </a:r>
                      <a:endParaRPr kumimoji="1" lang="en-US" altLang="ja-JP" sz="1400"/>
                    </a:p>
                  </a:txBody>
                  <a:tcPr anchor="ctr"/>
                </a:tc>
                <a:extLst>
                  <a:ext uri="{0D108BD9-81ED-4DB2-BD59-A6C34878D82A}">
                    <a16:rowId xmlns:a16="http://schemas.microsoft.com/office/drawing/2014/main" val="2339081259"/>
                  </a:ext>
                </a:extLst>
              </a:tr>
            </a:tbl>
          </a:graphicData>
        </a:graphic>
      </p:graphicFrame>
      <p:sp>
        <p:nvSpPr>
          <p:cNvPr id="16" name="左右矢印 15"/>
          <p:cNvSpPr/>
          <p:nvPr/>
        </p:nvSpPr>
        <p:spPr>
          <a:xfrm rot="16200000">
            <a:off x="1518093" y="3591703"/>
            <a:ext cx="360041" cy="256275"/>
          </a:xfrm>
          <a:prstGeom prst="leftRightArrow">
            <a:avLst/>
          </a:prstGeom>
          <a:noFill/>
          <a:ln>
            <a:solidFill>
              <a:srgbClr val="E087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正方形/長方形 16"/>
          <p:cNvSpPr/>
          <p:nvPr/>
        </p:nvSpPr>
        <p:spPr>
          <a:xfrm>
            <a:off x="1255552" y="2974391"/>
            <a:ext cx="980668" cy="549231"/>
          </a:xfrm>
          <a:prstGeom prst="rect">
            <a:avLst/>
          </a:prstGeom>
          <a:noFill/>
          <a:ln>
            <a:solidFill>
              <a:srgbClr val="E087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ベンダー</a:t>
            </a:r>
          </a:p>
        </p:txBody>
      </p:sp>
      <p:cxnSp>
        <p:nvCxnSpPr>
          <p:cNvPr id="6" name="直線コネクタ 47">
            <a:extLst>
              <a:ext uri="{FF2B5EF4-FFF2-40B4-BE49-F238E27FC236}">
                <a16:creationId xmlns:a16="http://schemas.microsoft.com/office/drawing/2014/main" id="{E74A6DFD-3BF5-35DB-2296-21DB16AFF47E}"/>
              </a:ext>
            </a:extLst>
          </p:cNvPr>
          <p:cNvCxnSpPr>
            <a:cxnSpLocks/>
            <a:stCxn id="5" idx="0"/>
            <a:endCxn id="11" idx="2"/>
          </p:cNvCxnSpPr>
          <p:nvPr/>
        </p:nvCxnSpPr>
        <p:spPr>
          <a:xfrm rot="5400000" flipH="1" flipV="1">
            <a:off x="3480077" y="3255324"/>
            <a:ext cx="1247518" cy="98386"/>
          </a:xfrm>
          <a:prstGeom prst="bentConnector3">
            <a:avLst>
              <a:gd name="adj1"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角丸四角形 46">
            <a:extLst>
              <a:ext uri="{FF2B5EF4-FFF2-40B4-BE49-F238E27FC236}">
                <a16:creationId xmlns:a16="http://schemas.microsoft.com/office/drawing/2014/main" id="{5A99FBA1-77A7-629A-BD17-8EC538C07223}"/>
              </a:ext>
            </a:extLst>
          </p:cNvPr>
          <p:cNvSpPr/>
          <p:nvPr/>
        </p:nvSpPr>
        <p:spPr>
          <a:xfrm>
            <a:off x="2787459" y="3013530"/>
            <a:ext cx="2887493" cy="538321"/>
          </a:xfrm>
          <a:prstGeom prst="roundRect">
            <a:avLst>
              <a:gd name="adj" fmla="val 9436"/>
            </a:avLst>
          </a:prstGeom>
          <a:solidFill>
            <a:schemeClr val="bg1"/>
          </a:solid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角丸四角形 46">
            <a:extLst>
              <a:ext uri="{FF2B5EF4-FFF2-40B4-BE49-F238E27FC236}">
                <a16:creationId xmlns:a16="http://schemas.microsoft.com/office/drawing/2014/main" id="{D3A33421-0F6E-0011-66EA-D7C3932F8F11}"/>
              </a:ext>
            </a:extLst>
          </p:cNvPr>
          <p:cNvSpPr/>
          <p:nvPr/>
        </p:nvSpPr>
        <p:spPr>
          <a:xfrm>
            <a:off x="2969435" y="3058123"/>
            <a:ext cx="1117321" cy="459764"/>
          </a:xfrm>
          <a:prstGeom prst="roundRect">
            <a:avLst>
              <a:gd name="adj" fmla="val 50000"/>
            </a:avLst>
          </a:prstGeom>
          <a:no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PM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小林 </a:t>
            </a:r>
            <a:endPar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角丸四角形 46">
            <a:extLst>
              <a:ext uri="{FF2B5EF4-FFF2-40B4-BE49-F238E27FC236}">
                <a16:creationId xmlns:a16="http://schemas.microsoft.com/office/drawing/2014/main" id="{2062C066-B3E5-CD1B-96E2-FB16819BDE4C}"/>
              </a:ext>
            </a:extLst>
          </p:cNvPr>
          <p:cNvSpPr/>
          <p:nvPr/>
        </p:nvSpPr>
        <p:spPr>
          <a:xfrm>
            <a:off x="3383532" y="2220994"/>
            <a:ext cx="1538993" cy="459764"/>
          </a:xfrm>
          <a:prstGeom prst="roundRect">
            <a:avLst>
              <a:gd name="adj" fmla="val 50000"/>
            </a:avLst>
          </a:prstGeom>
          <a:no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プロジェクトオーナー</a:t>
            </a:r>
            <a:endParaRPr kumimoji="0" lang="en-US" altLang="ja-JP"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北原 </a:t>
            </a:r>
            <a:endPar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角丸四角形 46">
            <a:extLst>
              <a:ext uri="{FF2B5EF4-FFF2-40B4-BE49-F238E27FC236}">
                <a16:creationId xmlns:a16="http://schemas.microsoft.com/office/drawing/2014/main" id="{37D25867-6E62-7FA5-428F-C2AC49F703D3}"/>
              </a:ext>
            </a:extLst>
          </p:cNvPr>
          <p:cNvSpPr/>
          <p:nvPr/>
        </p:nvSpPr>
        <p:spPr>
          <a:xfrm>
            <a:off x="4425375" y="3058123"/>
            <a:ext cx="1116000" cy="459764"/>
          </a:xfrm>
          <a:prstGeom prst="roundRect">
            <a:avLst>
              <a:gd name="adj" fmla="val 50000"/>
            </a:avLst>
          </a:prstGeom>
          <a:no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PMO</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大港 </a:t>
            </a:r>
            <a:endPar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角丸四角形 46">
            <a:extLst>
              <a:ext uri="{FF2B5EF4-FFF2-40B4-BE49-F238E27FC236}">
                <a16:creationId xmlns:a16="http://schemas.microsoft.com/office/drawing/2014/main" id="{68665ABD-2765-A7B5-29AB-82B3962AA09D}"/>
              </a:ext>
            </a:extLst>
          </p:cNvPr>
          <p:cNvSpPr/>
          <p:nvPr/>
        </p:nvSpPr>
        <p:spPr>
          <a:xfrm>
            <a:off x="5568420" y="4776976"/>
            <a:ext cx="1428007" cy="357121"/>
          </a:xfrm>
          <a:prstGeom prst="roundRect">
            <a:avLst>
              <a:gd name="adj" fmla="val 50000"/>
            </a:avLst>
          </a:prstGeom>
          <a:no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責任者</a:t>
            </a:r>
            <a:br>
              <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0" lang="ja-JP" altLang="en-US"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福山 </a:t>
            </a:r>
            <a:endPar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角丸四角形 46">
            <a:extLst>
              <a:ext uri="{FF2B5EF4-FFF2-40B4-BE49-F238E27FC236}">
                <a16:creationId xmlns:a16="http://schemas.microsoft.com/office/drawing/2014/main" id="{F9D09DFC-FFA5-9ECF-88B4-2C3791FFC04D}"/>
              </a:ext>
            </a:extLst>
          </p:cNvPr>
          <p:cNvSpPr/>
          <p:nvPr/>
        </p:nvSpPr>
        <p:spPr>
          <a:xfrm>
            <a:off x="1077154" y="4772834"/>
            <a:ext cx="1428007" cy="357121"/>
          </a:xfrm>
          <a:prstGeom prst="roundRect">
            <a:avLst>
              <a:gd name="adj" fmla="val 50000"/>
            </a:avLst>
          </a:prstGeom>
          <a:no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a:ea typeface="Meiryo UI"/>
                <a:cs typeface="Meiryo UI" panose="020B0604030504040204" pitchFamily="50" charset="-128"/>
              </a:rPr>
              <a:t>責任者</a:t>
            </a:r>
            <a:br>
              <a:rPr lang="en-US" altLang="ja-JP"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br>
            <a:r>
              <a:rPr kumimoji="0" lang="ja-JP" altLang="en-US" sz="1200" kern="0">
                <a:solidFill>
                  <a:srgbClr val="000000"/>
                </a:solidFill>
                <a:latin typeface="Meiryo UI"/>
                <a:ea typeface="Meiryo UI"/>
                <a:cs typeface="Meiryo UI" panose="020B0604030504040204" pitchFamily="50" charset="-128"/>
              </a:rPr>
              <a:t>大港</a:t>
            </a:r>
            <a:endParaRPr lang="en-US" altLang="ja-JP" sz="1200" b="0" i="0" u="none" strike="noStrike" kern="0" cap="none" spc="0" normalizeH="0" baseline="0" noProof="0">
              <a:ln>
                <a:noFill/>
              </a:ln>
              <a:solidFill>
                <a:srgbClr val="000000"/>
              </a:solidFill>
              <a:effectLst/>
              <a:uLnTx/>
              <a:uFillTx/>
              <a:latin typeface="Meiryo UI"/>
              <a:ea typeface="Meiryo UI"/>
              <a:cs typeface="Meiryo UI" panose="020B0604030504040204" pitchFamily="50" charset="-128"/>
            </a:endParaRPr>
          </a:p>
        </p:txBody>
      </p:sp>
      <p:sp>
        <p:nvSpPr>
          <p:cNvPr id="15" name="角丸四角形 46">
            <a:extLst>
              <a:ext uri="{FF2B5EF4-FFF2-40B4-BE49-F238E27FC236}">
                <a16:creationId xmlns:a16="http://schemas.microsoft.com/office/drawing/2014/main" id="{A7DB8F51-C7DB-303F-B279-9DD5EAA5B8F7}"/>
              </a:ext>
            </a:extLst>
          </p:cNvPr>
          <p:cNvSpPr/>
          <p:nvPr/>
        </p:nvSpPr>
        <p:spPr>
          <a:xfrm>
            <a:off x="5568420" y="4411589"/>
            <a:ext cx="1428007" cy="264992"/>
          </a:xfrm>
          <a:prstGeom prst="roundRect">
            <a:avLst>
              <a:gd name="adj" fmla="val 0"/>
            </a:avLst>
          </a:prstGeom>
          <a:solidFill>
            <a:schemeClr val="accent2">
              <a:lumMod val="20000"/>
              <a:lumOff val="80000"/>
            </a:schemeClr>
          </a:solidFill>
          <a:ln w="9525">
            <a:solidFill>
              <a:schemeClr val="bg1">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a:latin typeface="Meiryo UI" panose="020B0604030504040204" pitchFamily="50" charset="-128"/>
                <a:ea typeface="Meiryo UI" panose="020B0604030504040204" pitchFamily="50" charset="-128"/>
              </a:rPr>
              <a:t>システム</a:t>
            </a:r>
            <a:endParaRPr kumimoji="0" lang="en-US" altLang="ja-JP" sz="1200" b="1"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角丸四角形 46">
            <a:extLst>
              <a:ext uri="{FF2B5EF4-FFF2-40B4-BE49-F238E27FC236}">
                <a16:creationId xmlns:a16="http://schemas.microsoft.com/office/drawing/2014/main" id="{90823B86-32B1-D5BD-6000-C4735717A515}"/>
              </a:ext>
            </a:extLst>
          </p:cNvPr>
          <p:cNvSpPr/>
          <p:nvPr/>
        </p:nvSpPr>
        <p:spPr>
          <a:xfrm>
            <a:off x="1047337" y="4405442"/>
            <a:ext cx="1428007" cy="264992"/>
          </a:xfrm>
          <a:prstGeom prst="roundRect">
            <a:avLst>
              <a:gd name="adj" fmla="val 0"/>
            </a:avLst>
          </a:prstGeom>
          <a:solidFill>
            <a:schemeClr val="accent2">
              <a:lumMod val="20000"/>
              <a:lumOff val="80000"/>
            </a:schemeClr>
          </a:solidFill>
          <a:ln w="9525">
            <a:solidFill>
              <a:schemeClr val="bg1">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ja-JP" altLang="en-US" sz="1200" b="1"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業務・運用</a:t>
            </a:r>
            <a:endParaRPr kumimoji="0" lang="en-US" altLang="ja-JP" sz="1200" b="1"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角丸四角形 46">
            <a:extLst>
              <a:ext uri="{FF2B5EF4-FFF2-40B4-BE49-F238E27FC236}">
                <a16:creationId xmlns:a16="http://schemas.microsoft.com/office/drawing/2014/main" id="{883892E4-E598-F2F3-68E0-7056DB092695}"/>
              </a:ext>
            </a:extLst>
          </p:cNvPr>
          <p:cNvSpPr/>
          <p:nvPr/>
        </p:nvSpPr>
        <p:spPr>
          <a:xfrm>
            <a:off x="3636345" y="4411589"/>
            <a:ext cx="1428007" cy="264992"/>
          </a:xfrm>
          <a:prstGeom prst="roundRect">
            <a:avLst>
              <a:gd name="adj" fmla="val 0"/>
            </a:avLst>
          </a:prstGeom>
          <a:solidFill>
            <a:schemeClr val="accent2">
              <a:lumMod val="20000"/>
              <a:lumOff val="80000"/>
            </a:schemeClr>
          </a:solidFill>
          <a:ln w="9525">
            <a:solidFill>
              <a:schemeClr val="bg1">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a:latin typeface="Meiryo UI" panose="020B0604030504040204" pitchFamily="50" charset="-128"/>
                <a:ea typeface="Meiryo UI" panose="020B0604030504040204" pitchFamily="50" charset="-128"/>
              </a:rPr>
              <a:t>システム（基盤）</a:t>
            </a:r>
            <a:endParaRPr kumimoji="0" lang="en-US" altLang="ja-JP" sz="1200" b="1"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角丸四角形 46">
            <a:extLst>
              <a:ext uri="{FF2B5EF4-FFF2-40B4-BE49-F238E27FC236}">
                <a16:creationId xmlns:a16="http://schemas.microsoft.com/office/drawing/2014/main" id="{383ED651-CCF1-78EF-1214-99263DAF17E3}"/>
              </a:ext>
            </a:extLst>
          </p:cNvPr>
          <p:cNvSpPr/>
          <p:nvPr/>
        </p:nvSpPr>
        <p:spPr>
          <a:xfrm>
            <a:off x="3637799" y="4772834"/>
            <a:ext cx="1428007" cy="357121"/>
          </a:xfrm>
          <a:prstGeom prst="roundRect">
            <a:avLst>
              <a:gd name="adj" fmla="val 50000"/>
            </a:avLst>
          </a:prstGeom>
          <a:no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責任者</a:t>
            </a:r>
            <a:br>
              <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大澤</a:t>
            </a:r>
            <a:r>
              <a:rPr kumimoji="0" lang="ja-JP" altLang="en-US"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角丸四角形 46">
            <a:extLst>
              <a:ext uri="{FF2B5EF4-FFF2-40B4-BE49-F238E27FC236}">
                <a16:creationId xmlns:a16="http://schemas.microsoft.com/office/drawing/2014/main" id="{B95D4293-8C35-4EC7-9534-23DEE7AF43A3}"/>
              </a:ext>
            </a:extLst>
          </p:cNvPr>
          <p:cNvSpPr/>
          <p:nvPr/>
        </p:nvSpPr>
        <p:spPr>
          <a:xfrm>
            <a:off x="1077154" y="5199554"/>
            <a:ext cx="1428007" cy="357121"/>
          </a:xfrm>
          <a:prstGeom prst="roundRect">
            <a:avLst>
              <a:gd name="adj" fmla="val 50000"/>
            </a:avLst>
          </a:prstGeom>
          <a:no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下森 </a:t>
            </a:r>
            <a:endPar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46">
            <a:extLst>
              <a:ext uri="{FF2B5EF4-FFF2-40B4-BE49-F238E27FC236}">
                <a16:creationId xmlns:a16="http://schemas.microsoft.com/office/drawing/2014/main" id="{04A20A63-BB49-583A-2B20-FD2781EDBF9E}"/>
              </a:ext>
            </a:extLst>
          </p:cNvPr>
          <p:cNvSpPr/>
          <p:nvPr/>
        </p:nvSpPr>
        <p:spPr>
          <a:xfrm>
            <a:off x="1077154" y="5617001"/>
            <a:ext cx="1428007" cy="357121"/>
          </a:xfrm>
          <a:prstGeom prst="roundRect">
            <a:avLst>
              <a:gd name="adj" fmla="val 50000"/>
            </a:avLst>
          </a:prstGeom>
          <a:no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宮本 </a:t>
            </a:r>
            <a:endParaRPr kumimoji="0"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角丸四角形 46">
            <a:extLst>
              <a:ext uri="{FF2B5EF4-FFF2-40B4-BE49-F238E27FC236}">
                <a16:creationId xmlns:a16="http://schemas.microsoft.com/office/drawing/2014/main" id="{E2C77B37-3B5E-7DA2-8668-DC8B1605A9E6}"/>
              </a:ext>
            </a:extLst>
          </p:cNvPr>
          <p:cNvSpPr/>
          <p:nvPr/>
        </p:nvSpPr>
        <p:spPr>
          <a:xfrm>
            <a:off x="5568420" y="5214910"/>
            <a:ext cx="1428007" cy="357121"/>
          </a:xfrm>
          <a:prstGeom prst="roundRect">
            <a:avLst>
              <a:gd name="adj" fmla="val 50000"/>
            </a:avLst>
          </a:prstGeom>
          <a:noFill/>
          <a:ln w="9525">
            <a:solidFill>
              <a:schemeClr val="accent4">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福島</a:t>
            </a:r>
            <a:r>
              <a:rPr kumimoji="0" lang="en-US" altLang="ja-JP"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浩</a:t>
            </a:r>
            <a:r>
              <a:rPr kumimoji="0" lang="en-US" altLang="ja-JP" sz="1200" kern="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27" name="角丸四角形 46">
            <a:extLst>
              <a:ext uri="{FF2B5EF4-FFF2-40B4-BE49-F238E27FC236}">
                <a16:creationId xmlns:a16="http://schemas.microsoft.com/office/drawing/2014/main" id="{7F17D5CC-E57A-3C92-A798-4944FE3132C3}"/>
              </a:ext>
            </a:extLst>
          </p:cNvPr>
          <p:cNvSpPr/>
          <p:nvPr/>
        </p:nvSpPr>
        <p:spPr>
          <a:xfrm>
            <a:off x="1047336" y="3990968"/>
            <a:ext cx="1428007" cy="264992"/>
          </a:xfrm>
          <a:prstGeom prst="roundRect">
            <a:avLst>
              <a:gd name="adj" fmla="val 0"/>
            </a:avLst>
          </a:prstGeom>
          <a:solidFill>
            <a:schemeClr val="bg1"/>
          </a:solidFill>
          <a:ln w="9525">
            <a:solidFill>
              <a:schemeClr val="bg1">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ja-JP" altLang="en-US" sz="1200" b="1"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医療事業本部</a:t>
            </a:r>
            <a:endParaRPr kumimoji="0" lang="en-US" altLang="ja-JP" sz="1200" b="1"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角丸四角形 46">
            <a:extLst>
              <a:ext uri="{FF2B5EF4-FFF2-40B4-BE49-F238E27FC236}">
                <a16:creationId xmlns:a16="http://schemas.microsoft.com/office/drawing/2014/main" id="{882A0654-C27C-5682-5A11-D37703FE8290}"/>
              </a:ext>
            </a:extLst>
          </p:cNvPr>
          <p:cNvSpPr/>
          <p:nvPr/>
        </p:nvSpPr>
        <p:spPr>
          <a:xfrm>
            <a:off x="3601841" y="3988996"/>
            <a:ext cx="1428007" cy="264992"/>
          </a:xfrm>
          <a:prstGeom prst="roundRect">
            <a:avLst>
              <a:gd name="adj" fmla="val 0"/>
            </a:avLst>
          </a:prstGeom>
          <a:solidFill>
            <a:schemeClr val="bg1"/>
          </a:solidFill>
          <a:ln w="9525">
            <a:solidFill>
              <a:schemeClr val="bg1">
                <a:lumMod val="50000"/>
              </a:schemeClr>
            </a:solidFill>
          </a:ln>
        </p:spPr>
        <p:txBody>
          <a:bodyPr wrap="none" lIns="108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IT</a:t>
            </a:r>
            <a:r>
              <a:rPr kumimoji="0" lang="ja-JP" altLang="en-US" sz="1200" b="1"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戦略本部</a:t>
            </a:r>
            <a:endParaRPr kumimoji="0" lang="en-US" altLang="ja-JP" sz="1200" b="1"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722797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373606" y="208806"/>
            <a:ext cx="10042080" cy="523220"/>
          </a:xfrm>
        </p:spPr>
        <p:txBody>
          <a:bodyPr/>
          <a:lstStyle/>
          <a:p>
            <a:r>
              <a:rPr lang="en-US" altLang="ja-JP"/>
              <a:t>2-3 </a:t>
            </a:r>
            <a:r>
              <a:rPr lang="ja-JP" altLang="en-US"/>
              <a:t>提案書について</a:t>
            </a:r>
            <a:endParaRPr lang="ja-JP" altLang="en-US">
              <a:ea typeface="メイリオ" panose="020B0604030504040204" pitchFamily="50" charset="-128"/>
              <a:cs typeface="Meiryo UI" pitchFamily="50" charset="-128"/>
            </a:endParaRPr>
          </a:p>
        </p:txBody>
      </p:sp>
      <p:sp>
        <p:nvSpPr>
          <p:cNvPr id="19" name="コンテンツ プレースホルダー 4"/>
          <p:cNvSpPr>
            <a:spLocks noGrp="1"/>
          </p:cNvSpPr>
          <p:nvPr/>
        </p:nvSpPr>
        <p:spPr bwMode="auto">
          <a:xfrm>
            <a:off x="355833" y="1072903"/>
            <a:ext cx="11017226" cy="496855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buNone/>
            </a:pPr>
            <a:r>
              <a:rPr lang="ja-JP" altLang="en-US" sz="1800" b="1">
                <a:latin typeface="+mn-ea"/>
              </a:rPr>
              <a:t>■貴社体制</a:t>
            </a:r>
            <a:r>
              <a:rPr lang="ja-JP" altLang="en-US" sz="1800">
                <a:latin typeface="+mn-ea"/>
              </a:rPr>
              <a:t>　　　　　　　　　　　　　　　　　　　　 　　　　</a:t>
            </a:r>
            <a:endParaRPr lang="en-US" altLang="ja-JP" sz="1800">
              <a:latin typeface="+mn-ea"/>
            </a:endParaRPr>
          </a:p>
          <a:p>
            <a:pPr marL="0" indent="0">
              <a:buNone/>
            </a:pPr>
            <a:r>
              <a:rPr lang="ja-JP" altLang="en-US" sz="1800">
                <a:latin typeface="+mn-ea"/>
              </a:rPr>
              <a:t>　 貴社とは別のベンダーにて開発等を行う場合は、貴社にてベンダーマネジメントを行う前提の体制とすること。　</a:t>
            </a:r>
            <a:endParaRPr lang="en-US" altLang="ja-JP" sz="1800">
              <a:latin typeface="+mn-ea"/>
            </a:endParaRPr>
          </a:p>
          <a:p>
            <a:pPr marL="0" indent="0">
              <a:buNone/>
            </a:pPr>
            <a:r>
              <a:rPr lang="ja-JP" altLang="en-US" sz="1800">
                <a:latin typeface="+mn-ea"/>
              </a:rPr>
              <a:t>　 </a:t>
            </a:r>
            <a:r>
              <a:rPr lang="en-US" altLang="ja-JP" sz="1800">
                <a:latin typeface="+mn-ea"/>
              </a:rPr>
              <a:t>※</a:t>
            </a:r>
            <a:r>
              <a:rPr lang="ja-JP" altLang="en-US" sz="1800">
                <a:latin typeface="+mn-ea"/>
              </a:rPr>
              <a:t>ベンダーマネジメントを前提とした体制が難しい場合は、その旨明記すること。  </a:t>
            </a:r>
            <a:endParaRPr lang="en-US" altLang="ja-JP" sz="1800">
              <a:latin typeface="+mn-ea"/>
            </a:endParaRPr>
          </a:p>
          <a:p>
            <a:pPr marL="0" indent="0">
              <a:lnSpc>
                <a:spcPct val="150000"/>
              </a:lnSpc>
              <a:buNone/>
            </a:pPr>
            <a:endParaRPr lang="en-US" altLang="ja-JP" sz="1800"/>
          </a:p>
          <a:p>
            <a:pPr marL="0" indent="0">
              <a:lnSpc>
                <a:spcPct val="150000"/>
              </a:lnSpc>
              <a:buNone/>
            </a:pPr>
            <a:r>
              <a:rPr lang="ja-JP" altLang="en-US" sz="1800"/>
              <a:t>　　　＜貴社・開発ベンダー・弊社の関係図（イメージ）＞</a:t>
            </a:r>
            <a:endParaRPr lang="en-US" altLang="ja-JP" sz="1800"/>
          </a:p>
        </p:txBody>
      </p:sp>
      <p:sp>
        <p:nvSpPr>
          <p:cNvPr id="16" name="正方形/長方形 15"/>
          <p:cNvSpPr/>
          <p:nvPr/>
        </p:nvSpPr>
        <p:spPr>
          <a:xfrm>
            <a:off x="7679383" y="3644094"/>
            <a:ext cx="1224136" cy="504056"/>
          </a:xfrm>
          <a:prstGeom prst="rect">
            <a:avLst/>
          </a:prstGeom>
          <a:noFill/>
          <a:ln>
            <a:solidFill>
              <a:srgbClr val="E087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弊社</a:t>
            </a:r>
          </a:p>
        </p:txBody>
      </p:sp>
      <p:sp>
        <p:nvSpPr>
          <p:cNvPr id="17" name="左右矢印 16"/>
          <p:cNvSpPr/>
          <p:nvPr/>
        </p:nvSpPr>
        <p:spPr>
          <a:xfrm>
            <a:off x="7103320" y="3767986"/>
            <a:ext cx="557324" cy="256273"/>
          </a:xfrm>
          <a:prstGeom prst="leftRightArrow">
            <a:avLst/>
          </a:prstGeom>
          <a:noFill/>
          <a:ln>
            <a:solidFill>
              <a:srgbClr val="E087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正方形/長方形 17"/>
          <p:cNvSpPr/>
          <p:nvPr/>
        </p:nvSpPr>
        <p:spPr>
          <a:xfrm>
            <a:off x="2255907" y="3377159"/>
            <a:ext cx="4824536" cy="1275048"/>
          </a:xfrm>
          <a:prstGeom prst="rect">
            <a:avLst/>
          </a:prstGeom>
          <a:noFill/>
          <a:ln>
            <a:solidFill>
              <a:srgbClr val="E087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1">
                <a:solidFill>
                  <a:schemeClr val="tx1"/>
                </a:solidFill>
              </a:rPr>
              <a:t>貴社</a:t>
            </a:r>
            <a:endParaRPr lang="en-US" altLang="ja-JP">
              <a:solidFill>
                <a:schemeClr val="tx1"/>
              </a:solidFill>
            </a:endParaRPr>
          </a:p>
        </p:txBody>
      </p:sp>
      <p:sp>
        <p:nvSpPr>
          <p:cNvPr id="21" name="正方形/長方形 20"/>
          <p:cNvSpPr/>
          <p:nvPr/>
        </p:nvSpPr>
        <p:spPr>
          <a:xfrm>
            <a:off x="2255907" y="5662253"/>
            <a:ext cx="2313626" cy="811251"/>
          </a:xfrm>
          <a:prstGeom prst="rect">
            <a:avLst/>
          </a:prstGeom>
          <a:noFill/>
          <a:ln>
            <a:solidFill>
              <a:srgbClr val="E087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開発ベンダー</a:t>
            </a:r>
          </a:p>
        </p:txBody>
      </p:sp>
      <p:sp>
        <p:nvSpPr>
          <p:cNvPr id="22" name="正方形/長方形 21"/>
          <p:cNvSpPr/>
          <p:nvPr/>
        </p:nvSpPr>
        <p:spPr>
          <a:xfrm>
            <a:off x="4789693" y="5662252"/>
            <a:ext cx="2313626" cy="811251"/>
          </a:xfrm>
          <a:prstGeom prst="rect">
            <a:avLst/>
          </a:prstGeom>
          <a:noFill/>
          <a:ln>
            <a:solidFill>
              <a:srgbClr val="E087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開発ベンダー</a:t>
            </a:r>
          </a:p>
        </p:txBody>
      </p:sp>
      <p:cxnSp>
        <p:nvCxnSpPr>
          <p:cNvPr id="5" name="カギ線コネクタ 4"/>
          <p:cNvCxnSpPr>
            <a:stCxn id="18" idx="2"/>
            <a:endCxn id="21" idx="0"/>
          </p:cNvCxnSpPr>
          <p:nvPr/>
        </p:nvCxnSpPr>
        <p:spPr>
          <a:xfrm rot="5400000">
            <a:off x="3535425" y="4529502"/>
            <a:ext cx="1010046" cy="1255456"/>
          </a:xfrm>
          <a:prstGeom prst="bentConnector3">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カギ線コネクタ 23"/>
          <p:cNvCxnSpPr>
            <a:stCxn id="18" idx="2"/>
            <a:endCxn id="22" idx="0"/>
          </p:cNvCxnSpPr>
          <p:nvPr/>
        </p:nvCxnSpPr>
        <p:spPr>
          <a:xfrm rot="16200000" flipH="1">
            <a:off x="4802319" y="4518062"/>
            <a:ext cx="1010045" cy="1278331"/>
          </a:xfrm>
          <a:prstGeom prst="bentConnector3">
            <a:avLst>
              <a:gd name="adj1" fmla="val 50000"/>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0" name="四角形吹き出し 29"/>
          <p:cNvSpPr/>
          <p:nvPr/>
        </p:nvSpPr>
        <p:spPr>
          <a:xfrm>
            <a:off x="7463359" y="5033344"/>
            <a:ext cx="3384377" cy="1152127"/>
          </a:xfrm>
          <a:prstGeom prst="wedgeRectCallout">
            <a:avLst>
              <a:gd name="adj1" fmla="val -62162"/>
              <a:gd name="adj2" fmla="val 27141"/>
            </a:avLst>
          </a:prstGeom>
          <a:solidFill>
            <a:srgbClr val="FDEADA"/>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ja-JP" altLang="en-US" sz="1400" b="1">
                <a:solidFill>
                  <a:srgbClr val="FF0000"/>
                </a:solidFill>
              </a:rPr>
              <a:t>貴社とは別のベンダーが開発等を行う場合</a:t>
            </a:r>
            <a:endParaRPr lang="en-US" altLang="ja-JP" sz="1400" b="1">
              <a:solidFill>
                <a:srgbClr val="FF0000"/>
              </a:solidFill>
            </a:endParaRPr>
          </a:p>
          <a:p>
            <a:r>
              <a:rPr lang="en-US" altLang="ja-JP" sz="1400" b="1">
                <a:solidFill>
                  <a:srgbClr val="FF0000"/>
                </a:solidFill>
              </a:rPr>
              <a:t>※</a:t>
            </a:r>
            <a:r>
              <a:rPr lang="ja-JP" altLang="en-US" sz="1400" b="1">
                <a:solidFill>
                  <a:srgbClr val="FF0000"/>
                </a:solidFill>
              </a:rPr>
              <a:t>貴社内で開発等行う場合は記載不要</a:t>
            </a:r>
          </a:p>
        </p:txBody>
      </p:sp>
    </p:spTree>
    <p:extLst>
      <p:ext uri="{BB962C8B-B14F-4D97-AF65-F5344CB8AC3E}">
        <p14:creationId xmlns:p14="http://schemas.microsoft.com/office/powerpoint/2010/main" val="86158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改訂履歴</a:t>
            </a:r>
          </a:p>
        </p:txBody>
      </p:sp>
      <p:sp>
        <p:nvSpPr>
          <p:cNvPr id="30" name="コンテンツ プレースホルダー 4"/>
          <p:cNvSpPr>
            <a:spLocks noGrp="1"/>
          </p:cNvSpPr>
          <p:nvPr/>
        </p:nvSpPr>
        <p:spPr bwMode="auto">
          <a:xfrm>
            <a:off x="478582" y="1144911"/>
            <a:ext cx="11017226" cy="49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en-US" altLang="ja-JP" sz="1601"/>
              <a:t>2025/03/31 </a:t>
            </a:r>
            <a:r>
              <a:rPr lang="ja-JP" altLang="en-US" sz="1601"/>
              <a:t>初版作成</a:t>
            </a:r>
            <a:endParaRPr lang="en-US" altLang="ja-JP" sz="1601"/>
          </a:p>
          <a:p>
            <a:pPr marL="0" indent="0">
              <a:lnSpc>
                <a:spcPct val="150000"/>
              </a:lnSpc>
              <a:buNone/>
            </a:pPr>
            <a:endParaRPr lang="en-US" altLang="ja-JP" sz="1800"/>
          </a:p>
        </p:txBody>
      </p:sp>
    </p:spTree>
    <p:extLst>
      <p:ext uri="{BB962C8B-B14F-4D97-AF65-F5344CB8AC3E}">
        <p14:creationId xmlns:p14="http://schemas.microsoft.com/office/powerpoint/2010/main" val="2264210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2-3 </a:t>
            </a:r>
            <a:r>
              <a:rPr lang="ja-JP" altLang="en-US"/>
              <a:t>提案書について</a:t>
            </a:r>
            <a:endParaRPr kumimoji="1" lang="ja-JP" altLang="en-US"/>
          </a:p>
        </p:txBody>
      </p:sp>
      <p:sp>
        <p:nvSpPr>
          <p:cNvPr id="3" name="コンテンツ プレースホルダー 4"/>
          <p:cNvSpPr>
            <a:spLocks noGrp="1"/>
          </p:cNvSpPr>
          <p:nvPr/>
        </p:nvSpPr>
        <p:spPr bwMode="auto">
          <a:xfrm>
            <a:off x="334568" y="1000894"/>
            <a:ext cx="11521280" cy="648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57147" indent="0" fontAlgn="t">
              <a:buNone/>
            </a:pPr>
            <a:r>
              <a:rPr lang="en-US" altLang="ja-JP" sz="2001" b="1"/>
              <a:t>2-3-3</a:t>
            </a:r>
            <a:r>
              <a:rPr lang="ja-JP" altLang="en-US" sz="2001" b="1"/>
              <a:t> 弊社で提供可能な作業場所・貸与物件</a:t>
            </a:r>
            <a:endParaRPr lang="en-US" altLang="ja-JP" sz="2200" b="1"/>
          </a:p>
          <a:p>
            <a:pPr marL="57147" indent="0" fontAlgn="t">
              <a:buNone/>
            </a:pPr>
            <a:r>
              <a:rPr lang="ja-JP" altLang="en-US" sz="1800"/>
              <a:t>　　■作業場所</a:t>
            </a:r>
          </a:p>
          <a:p>
            <a:pPr marL="57147" indent="0" fontAlgn="t">
              <a:buNone/>
            </a:pPr>
            <a:r>
              <a:rPr lang="ja-JP" altLang="en-US" sz="1601"/>
              <a:t>　　　　開発場所の提供は行わない。</a:t>
            </a:r>
          </a:p>
          <a:p>
            <a:pPr marL="57147" indent="0" fontAlgn="t">
              <a:buNone/>
            </a:pPr>
            <a:r>
              <a:rPr lang="ja-JP" altLang="en-US" sz="1601"/>
              <a:t>　　　　常駐作業者用に弊社品川オフィスに席が必要な場合は、数と期間を提案すること。</a:t>
            </a:r>
          </a:p>
          <a:p>
            <a:pPr marL="57147" indent="0" fontAlgn="t">
              <a:buNone/>
            </a:pPr>
            <a:r>
              <a:rPr lang="ja-JP" altLang="en-US" sz="1601"/>
              <a:t>　　　　設計打ち合わせやレビューの場所、デモ・テストの場所、および進捗会議等の場所は弊社会議室を用意する。</a:t>
            </a:r>
          </a:p>
          <a:p>
            <a:pPr marL="57147" indent="0" fontAlgn="t">
              <a:buNone/>
            </a:pPr>
            <a:endParaRPr lang="ja-JP" altLang="en-US" sz="1800"/>
          </a:p>
          <a:p>
            <a:pPr marL="57147" indent="0" fontAlgn="t">
              <a:buNone/>
            </a:pPr>
            <a:r>
              <a:rPr lang="ja-JP" altLang="en-US" sz="1800"/>
              <a:t>　　■開発用機器・使用材料の負担</a:t>
            </a:r>
          </a:p>
          <a:p>
            <a:pPr marL="57147" indent="0" fontAlgn="t">
              <a:buNone/>
            </a:pPr>
            <a:r>
              <a:rPr lang="ja-JP" altLang="en-US" sz="1601"/>
              <a:t>　　　　開発に必要な資材（開発用の利用料金、端末や周辺装置の検収までの費用等）は貴社負担とする。</a:t>
            </a:r>
          </a:p>
          <a:p>
            <a:pPr marL="57147" indent="0" fontAlgn="t">
              <a:buNone/>
            </a:pPr>
            <a:r>
              <a:rPr lang="ja-JP" altLang="en-US" sz="1601"/>
              <a:t>　　　　弊社の提供する会議室や電気料金、通信費等および進捗会議等のコピー料金等、テストで使用する消耗品</a:t>
            </a:r>
            <a:endParaRPr lang="en-US" altLang="ja-JP" sz="1601"/>
          </a:p>
          <a:p>
            <a:pPr marL="57147" indent="0" fontAlgn="t">
              <a:buNone/>
            </a:pPr>
            <a:r>
              <a:rPr lang="ja-JP" altLang="en-US" sz="1601"/>
              <a:t>　　　　は弊社負担とする。</a:t>
            </a:r>
          </a:p>
          <a:p>
            <a:pPr marL="57147" indent="0" fontAlgn="t">
              <a:buNone/>
            </a:pPr>
            <a:endParaRPr lang="ja-JP" altLang="en-US" sz="1800"/>
          </a:p>
          <a:p>
            <a:pPr marL="57147" indent="0" fontAlgn="t">
              <a:buNone/>
            </a:pPr>
            <a:r>
              <a:rPr lang="ja-JP" altLang="en-US" sz="1800"/>
              <a:t>　　■貸与物・資料</a:t>
            </a:r>
          </a:p>
          <a:p>
            <a:pPr marL="57147" indent="0" fontAlgn="t">
              <a:buNone/>
            </a:pPr>
            <a:r>
              <a:rPr lang="ja-JP" altLang="en-US" sz="1601"/>
              <a:t>　　　　システム開発に必要な物件・資料のうち、返却の必要なもの、および持ち出し禁止条件に該当するものについては、</a:t>
            </a:r>
            <a:endParaRPr lang="en-US" altLang="ja-JP" sz="1601"/>
          </a:p>
          <a:p>
            <a:pPr marL="57147" indent="0" fontAlgn="t">
              <a:buNone/>
            </a:pPr>
            <a:r>
              <a:rPr lang="ja-JP" altLang="en-US" sz="1601"/>
              <a:t>　　　　契約書の機密保持条項に基づき、所定の手続きを行い、貸与する。</a:t>
            </a:r>
          </a:p>
          <a:p>
            <a:pPr marL="57147" indent="0" fontAlgn="t">
              <a:buNone/>
            </a:pPr>
            <a:r>
              <a:rPr lang="ja-JP" altLang="en-US" sz="1601"/>
              <a:t>　　　　システム開発に必要な前記の貸与物件・資料以外については、機密保持条件内で、所定の手続きを行い貸与する。</a:t>
            </a:r>
          </a:p>
          <a:p>
            <a:pPr marL="57147" indent="0" fontAlgn="t">
              <a:buNone/>
            </a:pPr>
            <a:endParaRPr lang="ja-JP" altLang="en-US" sz="1601"/>
          </a:p>
          <a:p>
            <a:pPr marL="57147" indent="0" fontAlgn="t">
              <a:buNone/>
            </a:pPr>
            <a:r>
              <a:rPr lang="ja-JP" altLang="en-US" sz="1800"/>
              <a:t>　　■ネットワーク</a:t>
            </a:r>
          </a:p>
          <a:p>
            <a:pPr marL="57147" indent="0" fontAlgn="t">
              <a:buNone/>
            </a:pPr>
            <a:r>
              <a:rPr lang="ja-JP" altLang="en-US" sz="1601"/>
              <a:t>　　　　弊社、社内ネットワークを使用する場合のネットワーク使用費用負担は弊社となるが、プロジェクトルームを</a:t>
            </a:r>
            <a:endParaRPr lang="en-US" altLang="ja-JP" sz="1601"/>
          </a:p>
          <a:p>
            <a:pPr marL="57147" indent="0" fontAlgn="t">
              <a:buNone/>
            </a:pPr>
            <a:r>
              <a:rPr lang="ja-JP" altLang="en-US" sz="1601"/>
              <a:t>　　　　弊社建屋外に設置する場合のネットワーク敷設及び使用費用は貴社負担となる。</a:t>
            </a:r>
            <a:endParaRPr lang="en-US" altLang="ja-JP" sz="1800"/>
          </a:p>
          <a:p>
            <a:pPr marL="0" indent="0">
              <a:lnSpc>
                <a:spcPct val="150000"/>
              </a:lnSpc>
              <a:buNone/>
            </a:pPr>
            <a:endParaRPr lang="en-US" altLang="ja-JP" sz="1800"/>
          </a:p>
        </p:txBody>
      </p:sp>
    </p:spTree>
    <p:extLst>
      <p:ext uri="{BB962C8B-B14F-4D97-AF65-F5344CB8AC3E}">
        <p14:creationId xmlns:p14="http://schemas.microsoft.com/office/powerpoint/2010/main" val="306047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2-3 </a:t>
            </a:r>
            <a:r>
              <a:rPr lang="ja-JP" altLang="en-US"/>
              <a:t>提案書について</a:t>
            </a:r>
            <a:endParaRPr kumimoji="1" lang="ja-JP" altLang="en-US"/>
          </a:p>
        </p:txBody>
      </p:sp>
      <p:sp>
        <p:nvSpPr>
          <p:cNvPr id="3" name="コンテンツ プレースホルダー 4"/>
          <p:cNvSpPr>
            <a:spLocks noGrp="1"/>
          </p:cNvSpPr>
          <p:nvPr/>
        </p:nvSpPr>
        <p:spPr bwMode="auto">
          <a:xfrm>
            <a:off x="334568" y="1000894"/>
            <a:ext cx="11521280" cy="648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57147" indent="0" fontAlgn="t">
              <a:buNone/>
            </a:pPr>
            <a:r>
              <a:rPr lang="en-US" altLang="zh-TW" sz="2001" b="1"/>
              <a:t>2-3-4 </a:t>
            </a:r>
            <a:r>
              <a:rPr lang="ja-JP" altLang="en-US" sz="2001" b="1"/>
              <a:t>成果物・納品物</a:t>
            </a:r>
            <a:r>
              <a:rPr lang="zh-TW" altLang="en-US" sz="2001" b="1"/>
              <a:t>補足</a:t>
            </a:r>
            <a:endParaRPr lang="en-US" altLang="ja-JP" sz="2200" b="1"/>
          </a:p>
          <a:p>
            <a:pPr marL="57147" indent="0" fontAlgn="t">
              <a:buNone/>
            </a:pPr>
            <a:r>
              <a:rPr lang="ja-JP" altLang="en-US" sz="1800"/>
              <a:t>　　■要件定義工程について</a:t>
            </a:r>
          </a:p>
          <a:p>
            <a:pPr marL="57147" indent="0" fontAlgn="t">
              <a:buNone/>
            </a:pPr>
            <a:r>
              <a:rPr lang="ja-JP" altLang="en-US" sz="1601"/>
              <a:t>　　　　要件定義中に、あるべき業務フローの検討を行うこと。</a:t>
            </a:r>
            <a:endParaRPr lang="en-US" altLang="ja-JP" sz="1601"/>
          </a:p>
          <a:p>
            <a:pPr marL="57147" indent="0" fontAlgn="t">
              <a:buNone/>
            </a:pPr>
            <a:r>
              <a:rPr lang="ja-JP" altLang="en-US" sz="1601"/>
              <a:t>　　　　検討した業務フローを実現するためのシステム要件を纏め、次工程以降の詳細見積を行うこと。</a:t>
            </a:r>
          </a:p>
          <a:p>
            <a:pPr marL="57147" indent="0" fontAlgn="t">
              <a:buNone/>
            </a:pPr>
            <a:endParaRPr lang="en-US" altLang="ja-JP" sz="2400" b="1"/>
          </a:p>
          <a:p>
            <a:pPr marL="57147" indent="0" fontAlgn="t">
              <a:buNone/>
            </a:pPr>
            <a:r>
              <a:rPr lang="ja-JP" altLang="en-US" sz="1800"/>
              <a:t>　　■テスト工程について</a:t>
            </a:r>
          </a:p>
          <a:p>
            <a:pPr marL="57147" indent="0" fontAlgn="t">
              <a:buNone/>
            </a:pPr>
            <a:r>
              <a:rPr lang="ja-JP" altLang="en-US" sz="1601"/>
              <a:t>　　　　並行プロジェクトとテストスケジュールを合わせること。</a:t>
            </a:r>
            <a:endParaRPr lang="en-US" altLang="ja-JP" sz="1601"/>
          </a:p>
          <a:p>
            <a:pPr marL="57147" indent="0" fontAlgn="t">
              <a:buNone/>
            </a:pPr>
            <a:endParaRPr lang="ja-JP" altLang="en-US" sz="1800"/>
          </a:p>
          <a:p>
            <a:pPr marL="57147" indent="0" fontAlgn="t">
              <a:spcBef>
                <a:spcPts val="240"/>
              </a:spcBef>
              <a:buNone/>
            </a:pPr>
            <a:r>
              <a:rPr lang="ja-JP" altLang="en-US" sz="2000"/>
              <a:t>　　</a:t>
            </a:r>
            <a:r>
              <a:rPr lang="ja-JP" altLang="en-US" sz="1800"/>
              <a:t>■パイロットリリースについて</a:t>
            </a:r>
            <a:endParaRPr lang="ja-JP" altLang="en-US" sz="2000"/>
          </a:p>
          <a:p>
            <a:pPr marL="57147" indent="0" fontAlgn="t">
              <a:spcBef>
                <a:spcPts val="240"/>
              </a:spcBef>
              <a:buNone/>
            </a:pPr>
            <a:r>
              <a:rPr lang="ja-JP" altLang="en-US" sz="2000"/>
              <a:t>　　　</a:t>
            </a:r>
            <a:r>
              <a:rPr lang="ja-JP" altLang="en-US" sz="1600">
                <a:solidFill>
                  <a:srgbClr val="1D1C1D"/>
                </a:solidFill>
                <a:latin typeface="Meiryo UI" panose="020B0604030504040204" pitchFamily="50" charset="-128"/>
                <a:ea typeface="Meiryo UI" panose="020B0604030504040204" pitchFamily="50" charset="-128"/>
              </a:rPr>
              <a:t>弊社では、正式導入に先立ち、一部医療機関においてパイロットリリースを実施する予定としている。</a:t>
            </a:r>
            <a:br>
              <a:rPr lang="en-US" altLang="ja-JP" sz="1600">
                <a:solidFill>
                  <a:srgbClr val="1D1C1D"/>
                </a:solidFill>
                <a:latin typeface="Meiryo UI" panose="020B0604030504040204" pitchFamily="50" charset="-128"/>
                <a:ea typeface="Meiryo UI" panose="020B0604030504040204" pitchFamily="50" charset="-128"/>
              </a:rPr>
            </a:br>
            <a:r>
              <a:rPr lang="ja-JP" altLang="en-US" sz="1600">
                <a:solidFill>
                  <a:srgbClr val="1D1C1D"/>
                </a:solidFill>
                <a:latin typeface="Meiryo UI" panose="020B0604030504040204" pitchFamily="50" charset="-128"/>
                <a:ea typeface="Meiryo UI" panose="020B0604030504040204" pitchFamily="50" charset="-128"/>
              </a:rPr>
              <a:t>　　　　そのため、パイロットリリース工程を前提としたスケジュールを提案いただきたい。</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24367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2-4 </a:t>
            </a:r>
            <a:r>
              <a:rPr lang="ja-JP" altLang="en-US"/>
              <a:t>見積書について</a:t>
            </a:r>
            <a:endParaRPr kumimoji="1" lang="ja-JP" altLang="en-US"/>
          </a:p>
        </p:txBody>
      </p:sp>
      <p:sp>
        <p:nvSpPr>
          <p:cNvPr id="3" name="コンテンツ プレースホルダー 4"/>
          <p:cNvSpPr>
            <a:spLocks noGrp="1"/>
          </p:cNvSpPr>
          <p:nvPr/>
        </p:nvSpPr>
        <p:spPr bwMode="auto">
          <a:xfrm>
            <a:off x="478582" y="1144911"/>
            <a:ext cx="11017226" cy="6091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ja-JP" altLang="en-US" sz="1800" dirty="0"/>
              <a:t>見積書は貴社様式にて記載すること。</a:t>
            </a:r>
            <a:endParaRPr lang="en-US" altLang="ja-JP" sz="1800" dirty="0"/>
          </a:p>
          <a:p>
            <a:pPr marL="0" indent="0">
              <a:lnSpc>
                <a:spcPct val="150000"/>
              </a:lnSpc>
              <a:buNone/>
            </a:pPr>
            <a:r>
              <a:rPr lang="ja-JP" altLang="en-US" sz="1800" dirty="0"/>
              <a:t>見積書は以下</a:t>
            </a:r>
            <a:r>
              <a:rPr lang="en-US" altLang="ja-JP" sz="1800" dirty="0"/>
              <a:t>3</a:t>
            </a:r>
            <a:r>
              <a:rPr lang="ja-JP" altLang="en-US" sz="1800" dirty="0"/>
              <a:t>種類。</a:t>
            </a:r>
            <a:endParaRPr lang="en-US" altLang="ja-JP" sz="1800" dirty="0"/>
          </a:p>
          <a:p>
            <a:pPr marL="0" indent="0">
              <a:lnSpc>
                <a:spcPct val="150000"/>
              </a:lnSpc>
              <a:buNone/>
            </a:pPr>
            <a:r>
              <a:rPr lang="ja-JP" altLang="en-US" sz="1800" dirty="0"/>
              <a:t>（</a:t>
            </a:r>
            <a:r>
              <a:rPr lang="en-US" altLang="ja-JP" sz="1800" dirty="0"/>
              <a:t>1</a:t>
            </a:r>
            <a:r>
              <a:rPr lang="ja-JP" altLang="en-US" sz="1800" dirty="0"/>
              <a:t>）稼働までの全体概算</a:t>
            </a:r>
            <a:endParaRPr lang="en-US" altLang="ja-JP" sz="1800" dirty="0"/>
          </a:p>
          <a:p>
            <a:pPr marL="0" indent="0">
              <a:lnSpc>
                <a:spcPct val="150000"/>
              </a:lnSpc>
              <a:buNone/>
            </a:pPr>
            <a:r>
              <a:rPr lang="ja-JP" altLang="en-US" sz="1800" dirty="0"/>
              <a:t>（</a:t>
            </a:r>
            <a:r>
              <a:rPr lang="en-US" altLang="ja-JP" sz="1800" dirty="0"/>
              <a:t>2</a:t>
            </a:r>
            <a:r>
              <a:rPr lang="ja-JP" altLang="en-US" sz="1800" dirty="0"/>
              <a:t>）要件定義工程の確定見積</a:t>
            </a:r>
            <a:endParaRPr lang="en-US" altLang="ja-JP" sz="1800" dirty="0"/>
          </a:p>
          <a:p>
            <a:pPr marL="0" indent="0">
              <a:lnSpc>
                <a:spcPct val="150000"/>
              </a:lnSpc>
              <a:buNone/>
            </a:pPr>
            <a:r>
              <a:rPr lang="ja-JP" altLang="en-US" sz="1800" dirty="0"/>
              <a:t>（</a:t>
            </a:r>
            <a:r>
              <a:rPr lang="en-US" altLang="ja-JP" sz="1800" dirty="0"/>
              <a:t>3</a:t>
            </a:r>
            <a:r>
              <a:rPr lang="ja-JP" altLang="en-US" sz="1800" dirty="0"/>
              <a:t>）稼働後</a:t>
            </a:r>
            <a:r>
              <a:rPr lang="en-US" altLang="ja-JP" sz="1800" dirty="0"/>
              <a:t>5</a:t>
            </a:r>
            <a:r>
              <a:rPr lang="ja-JP" altLang="en-US" sz="1800" dirty="0"/>
              <a:t>年間にかかる総額の概算</a:t>
            </a:r>
            <a:endParaRPr lang="en-US" altLang="ja-JP" sz="1800" dirty="0"/>
          </a:p>
          <a:p>
            <a:pPr marL="0" indent="0">
              <a:lnSpc>
                <a:spcPct val="150000"/>
              </a:lnSpc>
              <a:buNone/>
            </a:pPr>
            <a:endParaRPr lang="en-US" altLang="ja-JP" sz="1800" dirty="0"/>
          </a:p>
          <a:p>
            <a:pPr marL="0" indent="0">
              <a:lnSpc>
                <a:spcPct val="150000"/>
              </a:lnSpc>
              <a:buNone/>
            </a:pPr>
            <a:r>
              <a:rPr lang="ja-JP" altLang="en-US" sz="1800" dirty="0"/>
              <a:t>＜見積書記載時の留意事項＞</a:t>
            </a:r>
            <a:endParaRPr lang="en-US" altLang="ja-JP" sz="1800" dirty="0"/>
          </a:p>
          <a:p>
            <a:pPr>
              <a:lnSpc>
                <a:spcPct val="150000"/>
              </a:lnSpc>
              <a:buFont typeface="Wingdings" panose="05000000000000000000" pitchFamily="2" charset="2"/>
              <a:buChar char="ü"/>
            </a:pPr>
            <a:r>
              <a:rPr lang="ja-JP" altLang="en-US" sz="1800" dirty="0"/>
              <a:t>工程別の工数と費用を明記すること</a:t>
            </a:r>
            <a:endParaRPr lang="en-US" altLang="ja-JP" sz="1800" dirty="0"/>
          </a:p>
          <a:p>
            <a:pPr>
              <a:lnSpc>
                <a:spcPct val="150000"/>
              </a:lnSpc>
              <a:buFont typeface="Wingdings" panose="05000000000000000000" pitchFamily="2" charset="2"/>
              <a:buChar char="ü"/>
            </a:pPr>
            <a:r>
              <a:rPr lang="ja-JP" altLang="en-US" sz="1800" dirty="0"/>
              <a:t>見積りの前提条件がある場合、明確に記載すること</a:t>
            </a:r>
            <a:br>
              <a:rPr lang="en-US" altLang="ja-JP" sz="1800" dirty="0"/>
            </a:br>
            <a:r>
              <a:rPr lang="ja-JP" altLang="en-US" sz="1800" dirty="0"/>
              <a:t>（例：</a:t>
            </a:r>
            <a:r>
              <a:rPr lang="en-US" altLang="ja-JP" sz="1800" dirty="0"/>
              <a:t>PKG/SaaS</a:t>
            </a:r>
            <a:r>
              <a:rPr lang="ja-JP" altLang="en-US" sz="1800" dirty="0"/>
              <a:t>サービスの場合のライセンス費用体系）</a:t>
            </a:r>
            <a:endParaRPr lang="en-US" altLang="ja-JP" sz="1800" dirty="0"/>
          </a:p>
          <a:p>
            <a:pPr>
              <a:lnSpc>
                <a:spcPct val="150000"/>
              </a:lnSpc>
              <a:buFont typeface="Wingdings" panose="05000000000000000000" pitchFamily="2" charset="2"/>
              <a:buChar char="ü"/>
            </a:pPr>
            <a:r>
              <a:rPr lang="ja-JP" altLang="en-US" sz="1800" dirty="0"/>
              <a:t>ライセンスの課金体系について明示すること</a:t>
            </a:r>
            <a:br>
              <a:rPr lang="en-US" altLang="ja-JP" sz="1800" dirty="0"/>
            </a:br>
            <a:r>
              <a:rPr lang="ja-JP" altLang="en-US" sz="1800" dirty="0"/>
              <a:t>（同時接続数ベース </a:t>
            </a:r>
            <a:r>
              <a:rPr lang="en-US" altLang="ja-JP" sz="1800" dirty="0"/>
              <a:t>or </a:t>
            </a:r>
            <a:r>
              <a:rPr lang="ja-JP" altLang="en-US" sz="1800" dirty="0"/>
              <a:t>ユーザー単位課金</a:t>
            </a:r>
            <a:r>
              <a:rPr lang="en-US" altLang="ja-JP" sz="1800" dirty="0"/>
              <a:t>/</a:t>
            </a:r>
            <a:r>
              <a:rPr lang="ja-JP" altLang="en-US" sz="1800" dirty="0"/>
              <a:t>共有</a:t>
            </a:r>
            <a:r>
              <a:rPr lang="en-US" altLang="ja-JP" sz="1800" dirty="0"/>
              <a:t>ID</a:t>
            </a:r>
            <a:r>
              <a:rPr lang="ja-JP" altLang="en-US" sz="1800" dirty="0"/>
              <a:t>の利用可否 等）</a:t>
            </a:r>
            <a:endParaRPr lang="en-US" altLang="ja-JP" sz="1800" dirty="0"/>
          </a:p>
          <a:p>
            <a:pPr>
              <a:lnSpc>
                <a:spcPct val="150000"/>
              </a:lnSpc>
              <a:buFont typeface="Wingdings" panose="05000000000000000000" pitchFamily="2" charset="2"/>
              <a:buChar char="ü"/>
            </a:pPr>
            <a:r>
              <a:rPr lang="ja-JP" altLang="en-US" sz="1800" dirty="0"/>
              <a:t>任意の提案がある場合は別立ての見積りとして作成すること</a:t>
            </a:r>
            <a:endParaRPr lang="en-US" altLang="ja-JP" sz="1800" dirty="0"/>
          </a:p>
          <a:p>
            <a:pPr>
              <a:lnSpc>
                <a:spcPct val="150000"/>
              </a:lnSpc>
              <a:buFont typeface="Wingdings" panose="05000000000000000000" pitchFamily="2" charset="2"/>
              <a:buChar char="ü"/>
            </a:pPr>
            <a:endParaRPr lang="ja-JP" altLang="ja-JP" sz="1800" dirty="0"/>
          </a:p>
          <a:p>
            <a:pPr>
              <a:lnSpc>
                <a:spcPct val="150000"/>
              </a:lnSpc>
              <a:buFont typeface="Wingdings" panose="05000000000000000000" pitchFamily="2" charset="2"/>
              <a:buChar char="ü"/>
            </a:pPr>
            <a:endParaRPr lang="en-US" altLang="ja-JP" sz="1601" dirty="0">
              <a:latin typeface="+mn-ea"/>
            </a:endParaRPr>
          </a:p>
          <a:p>
            <a:pPr marL="0" indent="0">
              <a:lnSpc>
                <a:spcPct val="150000"/>
              </a:lnSpc>
              <a:buNone/>
            </a:pPr>
            <a:endParaRPr lang="en-US" altLang="ja-JP" sz="1601" dirty="0"/>
          </a:p>
          <a:p>
            <a:pPr marL="0" indent="0">
              <a:lnSpc>
                <a:spcPct val="150000"/>
              </a:lnSpc>
              <a:buNone/>
            </a:pPr>
            <a:endParaRPr lang="en-US" altLang="ja-JP" sz="1800" dirty="0"/>
          </a:p>
        </p:txBody>
      </p:sp>
    </p:spTree>
    <p:extLst>
      <p:ext uri="{BB962C8B-B14F-4D97-AF65-F5344CB8AC3E}">
        <p14:creationId xmlns:p14="http://schemas.microsoft.com/office/powerpoint/2010/main" val="3419441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74801" y="3234306"/>
            <a:ext cx="10442489" cy="430887"/>
          </a:xfrm>
        </p:spPr>
        <p:txBody>
          <a:bodyPr/>
          <a:lstStyle/>
          <a:p>
            <a:r>
              <a:rPr lang="en-US" altLang="ja-JP"/>
              <a:t>3</a:t>
            </a:r>
            <a:r>
              <a:rPr kumimoji="1" lang="en-US" altLang="ja-JP"/>
              <a:t>.</a:t>
            </a:r>
            <a:r>
              <a:rPr lang="ja-JP" altLang="en-US"/>
              <a:t>提案に係る各種手続きについて</a:t>
            </a:r>
            <a:endParaRPr kumimoji="1" lang="ja-JP" altLang="en-US"/>
          </a:p>
        </p:txBody>
      </p:sp>
      <p:sp>
        <p:nvSpPr>
          <p:cNvPr id="5" name="テキスト プレースホルダー 4"/>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090407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3-</a:t>
            </a:r>
            <a:r>
              <a:rPr kumimoji="1" lang="en-US" altLang="ja-JP"/>
              <a:t>1</a:t>
            </a:r>
            <a:r>
              <a:rPr lang="en-US" altLang="ja-JP"/>
              <a:t> </a:t>
            </a:r>
            <a:r>
              <a:rPr lang="ja-JP" altLang="en-US"/>
              <a:t>提案における遵守事項</a:t>
            </a:r>
            <a:endParaRPr kumimoji="1" lang="ja-JP" altLang="en-US"/>
          </a:p>
        </p:txBody>
      </p:sp>
      <p:sp>
        <p:nvSpPr>
          <p:cNvPr id="3" name="コンテンツ プレースホルダー 4"/>
          <p:cNvSpPr>
            <a:spLocks noGrp="1"/>
          </p:cNvSpPr>
          <p:nvPr/>
        </p:nvSpPr>
        <p:spPr bwMode="auto">
          <a:xfrm>
            <a:off x="478582" y="1144911"/>
            <a:ext cx="11017226" cy="49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a:lnSpc>
                <a:spcPct val="150000"/>
              </a:lnSpc>
              <a:buFont typeface="Wingdings" panose="05000000000000000000" pitchFamily="2" charset="2"/>
              <a:buChar char="ü"/>
            </a:pPr>
            <a:r>
              <a:rPr lang="ja-JP" altLang="en-US" sz="1800"/>
              <a:t>提案依頼書への回答にかかる貴社内コストは貴社負担とすること</a:t>
            </a:r>
            <a:endParaRPr lang="en-US" altLang="ja-JP" sz="1800"/>
          </a:p>
          <a:p>
            <a:pPr>
              <a:lnSpc>
                <a:spcPct val="150000"/>
              </a:lnSpc>
              <a:buFont typeface="Wingdings" panose="05000000000000000000" pitchFamily="2" charset="2"/>
              <a:buChar char="ü"/>
            </a:pPr>
            <a:r>
              <a:rPr lang="ja-JP" altLang="en-US" sz="1800"/>
              <a:t>提案依頼書への回答者は、弊社と締結の「機密保持契約書」に基づく守秘義務を遵守すること</a:t>
            </a:r>
            <a:endParaRPr lang="en-US" altLang="ja-JP" sz="1800"/>
          </a:p>
          <a:p>
            <a:pPr>
              <a:lnSpc>
                <a:spcPct val="150000"/>
              </a:lnSpc>
              <a:buFont typeface="Wingdings" panose="05000000000000000000" pitchFamily="2" charset="2"/>
              <a:buChar char="ü"/>
            </a:pPr>
            <a:r>
              <a:rPr lang="ja-JP" altLang="en-US" sz="1800"/>
              <a:t>弊社が決定した契約予定者は、弊社指定の基本契約書雛型での締結を前提とすること</a:t>
            </a:r>
            <a:endParaRPr lang="en-US" altLang="ja-JP" sz="1800"/>
          </a:p>
          <a:p>
            <a:pPr>
              <a:lnSpc>
                <a:spcPct val="150000"/>
              </a:lnSpc>
              <a:buFont typeface="Wingdings" panose="05000000000000000000" pitchFamily="2" charset="2"/>
              <a:buChar char="ü"/>
            </a:pPr>
            <a:r>
              <a:rPr lang="ja-JP" altLang="en-US" sz="1800"/>
              <a:t>弊社が決定した契約予定者は、基本契約とは別に開発にかかる「機密保持契約書」を新たに締結すること</a:t>
            </a:r>
            <a:endParaRPr lang="en-US" altLang="ja-JP" sz="1800"/>
          </a:p>
          <a:p>
            <a:pPr marL="0" indent="0">
              <a:lnSpc>
                <a:spcPct val="150000"/>
              </a:lnSpc>
              <a:buNone/>
            </a:pPr>
            <a:endParaRPr lang="en-US" altLang="ja-JP" sz="1800"/>
          </a:p>
          <a:p>
            <a:pPr marL="0" indent="0">
              <a:lnSpc>
                <a:spcPct val="150000"/>
              </a:lnSpc>
              <a:buNone/>
            </a:pPr>
            <a:endParaRPr lang="en-US" altLang="ja-JP" sz="1800"/>
          </a:p>
          <a:p>
            <a:pPr>
              <a:lnSpc>
                <a:spcPct val="150000"/>
              </a:lnSpc>
              <a:buFont typeface="Wingdings" panose="05000000000000000000" pitchFamily="2" charset="2"/>
              <a:buChar char="ü"/>
            </a:pPr>
            <a:endParaRPr lang="ja-JP" altLang="ja-JP" sz="1800"/>
          </a:p>
          <a:p>
            <a:pPr>
              <a:lnSpc>
                <a:spcPct val="150000"/>
              </a:lnSpc>
              <a:buFont typeface="Wingdings" panose="05000000000000000000" pitchFamily="2" charset="2"/>
              <a:buChar char="ü"/>
            </a:pPr>
            <a:endParaRPr lang="en-US" altLang="ja-JP" sz="1601">
              <a:latin typeface="+mn-ea"/>
            </a:endParaRPr>
          </a:p>
          <a:p>
            <a:pPr marL="0" indent="0">
              <a:lnSpc>
                <a:spcPct val="150000"/>
              </a:lnSpc>
              <a:buNone/>
            </a:pPr>
            <a:endParaRPr lang="en-US" altLang="ja-JP" sz="1601"/>
          </a:p>
          <a:p>
            <a:pPr marL="0" indent="0">
              <a:lnSpc>
                <a:spcPct val="150000"/>
              </a:lnSpc>
              <a:buNone/>
            </a:pPr>
            <a:endParaRPr lang="en-US" altLang="ja-JP" sz="1800"/>
          </a:p>
        </p:txBody>
      </p:sp>
    </p:spTree>
    <p:extLst>
      <p:ext uri="{BB962C8B-B14F-4D97-AF65-F5344CB8AC3E}">
        <p14:creationId xmlns:p14="http://schemas.microsoft.com/office/powerpoint/2010/main" val="397400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3-2 </a:t>
            </a:r>
            <a:r>
              <a:rPr lang="ja-JP" altLang="en-US"/>
              <a:t>選定スケジュール</a:t>
            </a:r>
            <a:endParaRPr kumimoji="1" lang="ja-JP" altLang="en-US"/>
          </a:p>
        </p:txBody>
      </p:sp>
      <p:graphicFrame>
        <p:nvGraphicFramePr>
          <p:cNvPr id="3" name="表 2"/>
          <p:cNvGraphicFramePr>
            <a:graphicFrameLocks noGrp="1"/>
          </p:cNvGraphicFramePr>
          <p:nvPr/>
        </p:nvGraphicFramePr>
        <p:xfrm>
          <a:off x="471948" y="1123080"/>
          <a:ext cx="11405419" cy="4913415"/>
        </p:xfrm>
        <a:graphic>
          <a:graphicData uri="http://schemas.openxmlformats.org/drawingml/2006/table">
            <a:tbl>
              <a:tblPr bandRow="1">
                <a:tableStyleId>{93296810-A885-4BE3-A3E7-6D5BEEA58F35}</a:tableStyleId>
              </a:tblPr>
              <a:tblGrid>
                <a:gridCol w="2477776">
                  <a:extLst>
                    <a:ext uri="{9D8B030D-6E8A-4147-A177-3AD203B41FA5}">
                      <a16:colId xmlns:a16="http://schemas.microsoft.com/office/drawing/2014/main" val="1506014540"/>
                    </a:ext>
                  </a:extLst>
                </a:gridCol>
                <a:gridCol w="3378787">
                  <a:extLst>
                    <a:ext uri="{9D8B030D-6E8A-4147-A177-3AD203B41FA5}">
                      <a16:colId xmlns:a16="http://schemas.microsoft.com/office/drawing/2014/main" val="1101350479"/>
                    </a:ext>
                  </a:extLst>
                </a:gridCol>
                <a:gridCol w="2828298">
                  <a:extLst>
                    <a:ext uri="{9D8B030D-6E8A-4147-A177-3AD203B41FA5}">
                      <a16:colId xmlns:a16="http://schemas.microsoft.com/office/drawing/2014/main" val="1374959901"/>
                    </a:ext>
                  </a:extLst>
                </a:gridCol>
                <a:gridCol w="2720558">
                  <a:extLst>
                    <a:ext uri="{9D8B030D-6E8A-4147-A177-3AD203B41FA5}">
                      <a16:colId xmlns:a16="http://schemas.microsoft.com/office/drawing/2014/main" val="2233265077"/>
                    </a:ext>
                  </a:extLst>
                </a:gridCol>
              </a:tblGrid>
              <a:tr h="389684">
                <a:tc rowSpan="2">
                  <a:txBody>
                    <a:bodyPr/>
                    <a:lstStyle/>
                    <a:p>
                      <a:pPr algn="ctr"/>
                      <a:r>
                        <a:rPr kumimoji="1" lang="ja-JP" altLang="en-US" sz="1500" b="1">
                          <a:solidFill>
                            <a:schemeClr val="bg1"/>
                          </a:solidFill>
                        </a:rPr>
                        <a:t>プロセス</a:t>
                      </a:r>
                    </a:p>
                  </a:txBody>
                  <a:tcPr marL="82298" marR="82298" marT="41149" marB="41149"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rowSpan="2">
                  <a:txBody>
                    <a:bodyPr/>
                    <a:lstStyle/>
                    <a:p>
                      <a:pPr algn="ctr"/>
                      <a:r>
                        <a:rPr kumimoji="1" lang="ja-JP" altLang="en-US" sz="1500" b="1">
                          <a:solidFill>
                            <a:schemeClr val="bg1"/>
                          </a:solidFill>
                        </a:rPr>
                        <a:t>日程</a:t>
                      </a:r>
                    </a:p>
                  </a:txBody>
                  <a:tcPr marL="82298" marR="82298" marT="41149" marB="41149"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gridSpan="2">
                  <a:txBody>
                    <a:bodyPr/>
                    <a:lstStyle/>
                    <a:p>
                      <a:pPr algn="ctr"/>
                      <a:r>
                        <a:rPr kumimoji="1" lang="ja-JP" altLang="en-US" sz="1500" b="1">
                          <a:solidFill>
                            <a:schemeClr val="bg1"/>
                          </a:solidFill>
                        </a:rPr>
                        <a:t>実施内容</a:t>
                      </a:r>
                    </a:p>
                  </a:txBody>
                  <a:tcPr marL="82298" marR="82298" marT="41149" marB="41149"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pPr algn="ctr"/>
                      <a:endParaRPr kumimoji="1" lang="ja-JP" altLang="en-US" b="1">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solidFill>
                  </a:tcPr>
                </a:tc>
                <a:extLst>
                  <a:ext uri="{0D108BD9-81ED-4DB2-BD59-A6C34878D82A}">
                    <a16:rowId xmlns:a16="http://schemas.microsoft.com/office/drawing/2014/main" val="2926457466"/>
                  </a:ext>
                </a:extLst>
              </a:tr>
              <a:tr h="389684">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1500" b="1">
                          <a:solidFill>
                            <a:schemeClr val="bg1"/>
                          </a:solidFill>
                        </a:rPr>
                        <a:t>貴社</a:t>
                      </a:r>
                    </a:p>
                  </a:txBody>
                  <a:tcPr marL="82298" marR="82298" marT="41149" marB="41149"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r>
                        <a:rPr kumimoji="1" lang="ja-JP" altLang="en-US" sz="1500" b="1">
                          <a:solidFill>
                            <a:schemeClr val="bg1"/>
                          </a:solidFill>
                        </a:rPr>
                        <a:t>弊社</a:t>
                      </a:r>
                    </a:p>
                  </a:txBody>
                  <a:tcPr marL="82298" marR="82298" marT="41149" marB="41149"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extLst>
                  <a:ext uri="{0D108BD9-81ED-4DB2-BD59-A6C34878D82A}">
                    <a16:rowId xmlns:a16="http://schemas.microsoft.com/office/drawing/2014/main" val="1930706343"/>
                  </a:ext>
                </a:extLst>
              </a:tr>
              <a:tr h="576056">
                <a:tc>
                  <a:txBody>
                    <a:bodyPr/>
                    <a:lstStyle/>
                    <a:p>
                      <a:r>
                        <a:rPr kumimoji="1" lang="en-US" altLang="ja-JP" sz="1300"/>
                        <a:t>RFP</a:t>
                      </a:r>
                      <a:r>
                        <a:rPr kumimoji="1" lang="ja-JP" altLang="en-US" sz="1300"/>
                        <a:t>発出</a:t>
                      </a:r>
                    </a:p>
                  </a:txBody>
                  <a:tcPr marL="82298" marR="82298" marT="41149" marB="41149" anchor="ctr">
                    <a:lnT w="3175" cap="flat" cmpd="sng" algn="ctr">
                      <a:solidFill>
                        <a:schemeClr val="bg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300">
                          <a:latin typeface="+mn-lt"/>
                        </a:rPr>
                        <a:t>4</a:t>
                      </a:r>
                      <a:r>
                        <a:rPr kumimoji="1" lang="ja-JP" altLang="en-US" sz="1300">
                          <a:latin typeface="+mn-lt"/>
                        </a:rPr>
                        <a:t>月</a:t>
                      </a:r>
                      <a:r>
                        <a:rPr lang="en-US" altLang="ja-JP" sz="1300">
                          <a:latin typeface="+mn-lt"/>
                        </a:rPr>
                        <a:t>17</a:t>
                      </a:r>
                      <a:r>
                        <a:rPr kumimoji="1" lang="ja-JP" altLang="en-US" sz="1300">
                          <a:latin typeface="+mn-lt"/>
                        </a:rPr>
                        <a:t>日</a:t>
                      </a:r>
                      <a:r>
                        <a:rPr lang="en-US" altLang="ja-JP" sz="1300">
                          <a:latin typeface="+mn-lt"/>
                        </a:rPr>
                        <a:t>(</a:t>
                      </a:r>
                      <a:r>
                        <a:rPr lang="ja-JP" altLang="en-US" sz="1300">
                          <a:latin typeface="+mn-lt"/>
                        </a:rPr>
                        <a:t>木</a:t>
                      </a:r>
                      <a:r>
                        <a:rPr lang="en-US" altLang="ja-JP" sz="1300">
                          <a:latin typeface="+mn-lt"/>
                        </a:rPr>
                        <a:t>)</a:t>
                      </a:r>
                      <a:endParaRPr kumimoji="1" lang="ja-JP" altLang="en-US" sz="1300">
                        <a:latin typeface="+mn-lt"/>
                      </a:endParaRPr>
                    </a:p>
                  </a:txBody>
                  <a:tcPr marL="82298" marR="82298" marT="41149" marB="41149" anchor="ctr">
                    <a:lnT w="3175" cap="flat" cmpd="sng" algn="ctr">
                      <a:solidFill>
                        <a:schemeClr val="bg1"/>
                      </a:solidFill>
                      <a:prstDash val="solid"/>
                      <a:round/>
                      <a:headEnd type="none" w="med" len="med"/>
                      <a:tailEnd type="none" w="med" len="med"/>
                    </a:lnT>
                  </a:tcPr>
                </a:tc>
                <a:tc>
                  <a:txBody>
                    <a:bodyPr/>
                    <a:lstStyle/>
                    <a:p>
                      <a:pPr marL="285750" indent="-285750">
                        <a:buFont typeface="Wingdings" panose="05000000000000000000" pitchFamily="2" charset="2"/>
                        <a:buChar char="ü"/>
                      </a:pPr>
                      <a:r>
                        <a:rPr kumimoji="1" lang="ja-JP" altLang="en-US" sz="1300"/>
                        <a:t>提案依頼書資料一式を受領する</a:t>
                      </a:r>
                    </a:p>
                  </a:txBody>
                  <a:tcPr marL="82298" marR="82298" marT="41149" marB="41149">
                    <a:lnT w="3175" cap="flat" cmpd="sng" algn="ctr">
                      <a:solidFill>
                        <a:schemeClr val="bg1"/>
                      </a:solidFill>
                      <a:prstDash val="solid"/>
                      <a:round/>
                      <a:headEnd type="none" w="med" len="med"/>
                      <a:tailEnd type="none" w="med" len="med"/>
                    </a:lnT>
                  </a:tcPr>
                </a:tc>
                <a:tc>
                  <a:txBody>
                    <a:bodyPr/>
                    <a:lstStyle/>
                    <a:p>
                      <a:pPr marL="285750" indent="-285750">
                        <a:buFont typeface="Wingdings" panose="05000000000000000000" pitchFamily="2" charset="2"/>
                        <a:buChar char="ü"/>
                      </a:pPr>
                      <a:r>
                        <a:rPr kumimoji="1" lang="ja-JP" altLang="en-US" sz="1300"/>
                        <a:t>提案依頼書資料一式を送付する</a:t>
                      </a:r>
                    </a:p>
                  </a:txBody>
                  <a:tcPr marL="82298" marR="82298" marT="41149" marB="41149">
                    <a:lnT w="31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999514583"/>
                  </a:ext>
                </a:extLst>
              </a:tr>
              <a:tr h="576056">
                <a:tc>
                  <a:txBody>
                    <a:bodyPr/>
                    <a:lstStyle/>
                    <a:p>
                      <a:r>
                        <a:rPr kumimoji="1" lang="ja-JP" altLang="en-US" sz="1300"/>
                        <a:t>質問受付</a:t>
                      </a:r>
                    </a:p>
                  </a:txBody>
                  <a:tcPr marL="82298" marR="82298" marT="41149" marB="41149" anchor="ctr"/>
                </a:tc>
                <a:tc>
                  <a:txBody>
                    <a:bodyPr/>
                    <a:lstStyle/>
                    <a:p>
                      <a:r>
                        <a:rPr kumimoji="1" lang="en-US" altLang="ja-JP" sz="1300">
                          <a:latin typeface="+mn-lt"/>
                        </a:rPr>
                        <a:t>4</a:t>
                      </a:r>
                      <a:r>
                        <a:rPr kumimoji="1" lang="ja-JP" altLang="en-US" sz="1300">
                          <a:latin typeface="+mn-lt"/>
                        </a:rPr>
                        <a:t>月</a:t>
                      </a:r>
                      <a:r>
                        <a:rPr kumimoji="1" lang="en-US" altLang="ja-JP" sz="1300">
                          <a:latin typeface="+mn-lt"/>
                        </a:rPr>
                        <a:t>17</a:t>
                      </a:r>
                      <a:r>
                        <a:rPr kumimoji="1" lang="ja-JP" altLang="en-US" sz="1300">
                          <a:latin typeface="+mn-lt"/>
                        </a:rPr>
                        <a:t>日</a:t>
                      </a:r>
                      <a:r>
                        <a:rPr kumimoji="1" lang="en-US" altLang="ja-JP" sz="1300">
                          <a:latin typeface="+mn-lt"/>
                        </a:rPr>
                        <a:t>(</a:t>
                      </a:r>
                      <a:r>
                        <a:rPr kumimoji="1" lang="ja-JP" altLang="en-US" sz="1300">
                          <a:latin typeface="+mn-lt"/>
                        </a:rPr>
                        <a:t>木</a:t>
                      </a:r>
                      <a:r>
                        <a:rPr kumimoji="1" lang="en-US" altLang="ja-JP" sz="1300">
                          <a:latin typeface="+mn-lt"/>
                        </a:rPr>
                        <a:t>)</a:t>
                      </a:r>
                      <a:r>
                        <a:rPr kumimoji="1" lang="ja-JP" altLang="en-US" sz="1300">
                          <a:latin typeface="+mn-lt"/>
                        </a:rPr>
                        <a:t>～</a:t>
                      </a:r>
                      <a:r>
                        <a:rPr kumimoji="1" lang="en-US" altLang="ja-JP" sz="1300">
                          <a:latin typeface="+mn-lt"/>
                        </a:rPr>
                        <a:t>5</a:t>
                      </a:r>
                      <a:r>
                        <a:rPr kumimoji="1" lang="ja-JP" altLang="en-US" sz="1300">
                          <a:latin typeface="+mn-lt"/>
                        </a:rPr>
                        <a:t>月</a:t>
                      </a:r>
                      <a:r>
                        <a:rPr kumimoji="1" lang="en-US" altLang="ja-JP" sz="1300">
                          <a:latin typeface="+mn-lt"/>
                        </a:rPr>
                        <a:t>13</a:t>
                      </a:r>
                      <a:r>
                        <a:rPr kumimoji="1" lang="ja-JP" altLang="en-US" sz="1300">
                          <a:latin typeface="+mn-lt"/>
                        </a:rPr>
                        <a:t>日</a:t>
                      </a:r>
                      <a:r>
                        <a:rPr kumimoji="1" lang="en-US" altLang="ja-JP" sz="1300">
                          <a:latin typeface="+mn-lt"/>
                        </a:rPr>
                        <a:t>(</a:t>
                      </a:r>
                      <a:r>
                        <a:rPr kumimoji="1" lang="ja-JP" altLang="en-US" sz="1300">
                          <a:latin typeface="+mn-lt"/>
                        </a:rPr>
                        <a:t>火</a:t>
                      </a:r>
                      <a:r>
                        <a:rPr kumimoji="1" lang="en-US" altLang="ja-JP" sz="1300">
                          <a:latin typeface="+mn-lt"/>
                        </a:rPr>
                        <a:t>) </a:t>
                      </a:r>
                      <a:endParaRPr kumimoji="1" lang="ja-JP" altLang="en-US" sz="1300">
                        <a:latin typeface="+mn-lt"/>
                      </a:endParaRPr>
                    </a:p>
                  </a:txBody>
                  <a:tcPr marL="82298" marR="82298" marT="41149" marB="41149" anchor="ctr"/>
                </a:tc>
                <a:tc>
                  <a:txBody>
                    <a:bodyPr/>
                    <a:lstStyle/>
                    <a:p>
                      <a:pPr marL="285750" indent="-285750">
                        <a:buFont typeface="Wingdings" panose="05000000000000000000" pitchFamily="2" charset="2"/>
                        <a:buChar char="ü"/>
                      </a:pPr>
                      <a:r>
                        <a:rPr kumimoji="1" lang="ja-JP" altLang="en-US" sz="1300"/>
                        <a:t>質問表に質問記入し送付する</a:t>
                      </a:r>
                    </a:p>
                  </a:txBody>
                  <a:tcPr marL="82298" marR="82298" marT="41149" marB="41149"/>
                </a:tc>
                <a:tc>
                  <a:txBody>
                    <a:bodyPr/>
                    <a:lstStyle/>
                    <a:p>
                      <a:pPr marL="285750" indent="-285750">
                        <a:buFont typeface="Wingdings" panose="05000000000000000000" pitchFamily="2" charset="2"/>
                        <a:buChar char="ü"/>
                      </a:pPr>
                      <a:r>
                        <a:rPr kumimoji="1" lang="ja-JP" altLang="en-US" sz="1300"/>
                        <a:t>質問表に回答記載し返送する</a:t>
                      </a:r>
                    </a:p>
                  </a:txBody>
                  <a:tcPr marL="82298" marR="82298" marT="41149" marB="41149"/>
                </a:tc>
                <a:extLst>
                  <a:ext uri="{0D108BD9-81ED-4DB2-BD59-A6C34878D82A}">
                    <a16:rowId xmlns:a16="http://schemas.microsoft.com/office/drawing/2014/main" val="1833571742"/>
                  </a:ext>
                </a:extLst>
              </a:tr>
              <a:tr h="338856">
                <a:tc>
                  <a:txBody>
                    <a:bodyPr/>
                    <a:lstStyle/>
                    <a:p>
                      <a:r>
                        <a:rPr kumimoji="1" lang="ja-JP" altLang="en-US" sz="1300"/>
                        <a:t>提案書提出</a:t>
                      </a:r>
                    </a:p>
                  </a:txBody>
                  <a:tcPr marL="82298" marR="82298" marT="41149" marB="41149" anchor="ctr"/>
                </a:tc>
                <a:tc>
                  <a:txBody>
                    <a:bodyPr/>
                    <a:lstStyle/>
                    <a:p>
                      <a:r>
                        <a:rPr kumimoji="1" lang="en-US" altLang="ja-JP" sz="1300">
                          <a:latin typeface="+mn-lt"/>
                        </a:rPr>
                        <a:t>5</a:t>
                      </a:r>
                      <a:r>
                        <a:rPr kumimoji="1" lang="ja-JP" altLang="en-US" sz="1300">
                          <a:latin typeface="+mn-lt"/>
                        </a:rPr>
                        <a:t>月</a:t>
                      </a:r>
                      <a:r>
                        <a:rPr kumimoji="1" lang="en-US" altLang="ja-JP" sz="1300">
                          <a:latin typeface="+mn-lt"/>
                        </a:rPr>
                        <a:t>19</a:t>
                      </a:r>
                      <a:r>
                        <a:rPr kumimoji="1" lang="ja-JP" altLang="en-US" sz="1300">
                          <a:latin typeface="+mn-lt"/>
                        </a:rPr>
                        <a:t>日</a:t>
                      </a:r>
                      <a:r>
                        <a:rPr kumimoji="1" lang="en-US" altLang="ja-JP" sz="1300">
                          <a:latin typeface="+mn-lt"/>
                        </a:rPr>
                        <a:t>(</a:t>
                      </a:r>
                      <a:r>
                        <a:rPr kumimoji="1" lang="ja-JP" altLang="en-US" sz="1300">
                          <a:latin typeface="+mn-lt"/>
                        </a:rPr>
                        <a:t>月</a:t>
                      </a:r>
                      <a:r>
                        <a:rPr kumimoji="1" lang="en-US" altLang="ja-JP" sz="1300">
                          <a:latin typeface="+mn-lt"/>
                        </a:rPr>
                        <a:t>)</a:t>
                      </a:r>
                      <a:endParaRPr kumimoji="1" lang="ja-JP" altLang="en-US" sz="1300">
                        <a:latin typeface="+mn-lt"/>
                      </a:endParaRPr>
                    </a:p>
                  </a:txBody>
                  <a:tcPr marL="82298" marR="82298" marT="41149" marB="41149" anchor="ctr"/>
                </a:tc>
                <a:tc>
                  <a:txBody>
                    <a:bodyPr/>
                    <a:lstStyle/>
                    <a:p>
                      <a:pPr marL="285750" indent="-285750">
                        <a:buFont typeface="Wingdings" panose="05000000000000000000" pitchFamily="2" charset="2"/>
                        <a:buChar char="ü"/>
                      </a:pPr>
                      <a:r>
                        <a:rPr kumimoji="1" lang="ja-JP" altLang="en-US" sz="1300"/>
                        <a:t>提案書・見積書を提出する</a:t>
                      </a:r>
                    </a:p>
                  </a:txBody>
                  <a:tcPr marL="82298" marR="82298" marT="41149" marB="41149"/>
                </a:tc>
                <a:tc>
                  <a:txBody>
                    <a:bodyPr/>
                    <a:lstStyle/>
                    <a:p>
                      <a:pPr marL="285750" indent="-285750">
                        <a:buFont typeface="Wingdings" panose="05000000000000000000" pitchFamily="2" charset="2"/>
                        <a:buChar char="ü"/>
                      </a:pPr>
                      <a:r>
                        <a:rPr kumimoji="1" lang="ja-JP" altLang="en-US" sz="1300"/>
                        <a:t>提案書・見積書を受領する</a:t>
                      </a:r>
                    </a:p>
                  </a:txBody>
                  <a:tcPr marL="82298" marR="82298" marT="41149" marB="41149"/>
                </a:tc>
                <a:extLst>
                  <a:ext uri="{0D108BD9-81ED-4DB2-BD59-A6C34878D82A}">
                    <a16:rowId xmlns:a16="http://schemas.microsoft.com/office/drawing/2014/main" val="1642082406"/>
                  </a:ext>
                </a:extLst>
              </a:tr>
              <a:tr h="576056">
                <a:tc>
                  <a:txBody>
                    <a:bodyPr/>
                    <a:lstStyle/>
                    <a:p>
                      <a:r>
                        <a:rPr kumimoji="1" lang="ja-JP" altLang="en-US" sz="1300"/>
                        <a:t>提案書プレゼンテーション</a:t>
                      </a:r>
                    </a:p>
                  </a:txBody>
                  <a:tcPr marL="82298" marR="82298" marT="41149" marB="4114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300">
                          <a:latin typeface="+mn-lt"/>
                        </a:rPr>
                        <a:t>5</a:t>
                      </a:r>
                      <a:r>
                        <a:rPr kumimoji="1" lang="ja-JP" altLang="en-US" sz="1300">
                          <a:latin typeface="+mn-lt"/>
                        </a:rPr>
                        <a:t>月</a:t>
                      </a:r>
                      <a:r>
                        <a:rPr kumimoji="1" lang="en-US" altLang="ja-JP" sz="1300">
                          <a:latin typeface="+mn-lt"/>
                        </a:rPr>
                        <a:t>20</a:t>
                      </a:r>
                      <a:r>
                        <a:rPr kumimoji="1" lang="ja-JP" altLang="en-US" sz="1300">
                          <a:latin typeface="+mn-lt"/>
                        </a:rPr>
                        <a:t>日</a:t>
                      </a:r>
                      <a:r>
                        <a:rPr kumimoji="1" lang="en-US" altLang="ja-JP" sz="1300">
                          <a:latin typeface="+mn-lt"/>
                        </a:rPr>
                        <a:t>(</a:t>
                      </a:r>
                      <a:r>
                        <a:rPr kumimoji="1" lang="ja-JP" altLang="en-US" sz="1300">
                          <a:latin typeface="+mn-lt"/>
                        </a:rPr>
                        <a:t>火</a:t>
                      </a:r>
                      <a:r>
                        <a:rPr kumimoji="1" lang="en-US" altLang="ja-JP" sz="1300">
                          <a:latin typeface="+mn-lt"/>
                        </a:rPr>
                        <a:t>)</a:t>
                      </a:r>
                      <a:r>
                        <a:rPr kumimoji="1" lang="ja-JP" altLang="en-US" sz="1300">
                          <a:latin typeface="+mn-lt"/>
                        </a:rPr>
                        <a:t>～</a:t>
                      </a:r>
                      <a:r>
                        <a:rPr kumimoji="1" lang="en-US" altLang="ja-JP" sz="1300">
                          <a:latin typeface="+mn-lt"/>
                        </a:rPr>
                        <a:t>5</a:t>
                      </a:r>
                      <a:r>
                        <a:rPr kumimoji="1" lang="ja-JP" altLang="en-US" sz="1300">
                          <a:latin typeface="+mn-lt"/>
                        </a:rPr>
                        <a:t>月</a:t>
                      </a:r>
                      <a:r>
                        <a:rPr kumimoji="1" lang="en-US" altLang="ja-JP" sz="1300">
                          <a:latin typeface="+mn-lt"/>
                        </a:rPr>
                        <a:t>22</a:t>
                      </a:r>
                      <a:r>
                        <a:rPr kumimoji="1" lang="ja-JP" altLang="en-US" sz="1300">
                          <a:latin typeface="+mn-lt"/>
                        </a:rPr>
                        <a:t>日</a:t>
                      </a:r>
                      <a:r>
                        <a:rPr kumimoji="1" lang="en-US" altLang="ja-JP" sz="1300">
                          <a:latin typeface="+mn-lt"/>
                        </a:rPr>
                        <a:t>(</a:t>
                      </a:r>
                      <a:r>
                        <a:rPr kumimoji="1" lang="ja-JP" altLang="en-US" sz="1300">
                          <a:latin typeface="+mn-lt"/>
                        </a:rPr>
                        <a:t>木</a:t>
                      </a:r>
                      <a:r>
                        <a:rPr kumimoji="1" lang="en-US" altLang="ja-JP" sz="1300">
                          <a:latin typeface="+mn-lt"/>
                        </a:rPr>
                        <a:t>)</a:t>
                      </a:r>
                      <a:r>
                        <a:rPr kumimoji="1" lang="en-US" altLang="ja-JP" sz="1300"/>
                        <a:t>※</a:t>
                      </a:r>
                      <a:endParaRPr kumimoji="1" lang="ja-JP" altLang="en-US" sz="1300"/>
                    </a:p>
                  </a:txBody>
                  <a:tcPr marL="82298" marR="82298" marT="41149" marB="41149" anchor="ctr"/>
                </a:tc>
                <a:tc>
                  <a:txBody>
                    <a:bodyPr/>
                    <a:lstStyle/>
                    <a:p>
                      <a:pPr marL="285750" indent="-285750">
                        <a:buFont typeface="Wingdings" panose="05000000000000000000" pitchFamily="2" charset="2"/>
                        <a:buChar char="ü"/>
                      </a:pPr>
                      <a:r>
                        <a:rPr kumimoji="1" lang="ja-JP" altLang="en-US" sz="1300"/>
                        <a:t>提案内容を説明する</a:t>
                      </a:r>
                      <a:endParaRPr kumimoji="1" lang="en-US" altLang="ja-JP" sz="1300"/>
                    </a:p>
                    <a:p>
                      <a:pPr marL="285750" indent="-285750">
                        <a:buFont typeface="Wingdings" panose="05000000000000000000" pitchFamily="2" charset="2"/>
                        <a:buChar char="ü"/>
                      </a:pPr>
                      <a:r>
                        <a:rPr kumimoji="1" lang="ja-JP" altLang="en-US" sz="1300"/>
                        <a:t>既存製品のデモを実施する</a:t>
                      </a:r>
                    </a:p>
                  </a:txBody>
                  <a:tcPr marL="82298" marR="82298" marT="41149" marB="41149"/>
                </a:tc>
                <a:tc>
                  <a:txBody>
                    <a:bodyPr/>
                    <a:lstStyle/>
                    <a:p>
                      <a:pPr marL="285750" indent="-285750">
                        <a:buFont typeface="Wingdings" panose="05000000000000000000" pitchFamily="2" charset="2"/>
                        <a:buChar char="ü"/>
                      </a:pPr>
                      <a:r>
                        <a:rPr kumimoji="1" lang="ja-JP" altLang="en-US" sz="1300"/>
                        <a:t>プレゼンを受領</a:t>
                      </a:r>
                    </a:p>
                  </a:txBody>
                  <a:tcPr marL="82298" marR="82298" marT="41149" marB="41149"/>
                </a:tc>
                <a:extLst>
                  <a:ext uri="{0D108BD9-81ED-4DB2-BD59-A6C34878D82A}">
                    <a16:rowId xmlns:a16="http://schemas.microsoft.com/office/drawing/2014/main" val="1315838700"/>
                  </a:ext>
                </a:extLst>
              </a:tr>
              <a:tr h="576056">
                <a:tc>
                  <a:txBody>
                    <a:bodyPr/>
                    <a:lstStyle/>
                    <a:p>
                      <a:r>
                        <a:rPr kumimoji="1" lang="ja-JP" altLang="en-US" sz="1300"/>
                        <a:t>提案内容確認・協議</a:t>
                      </a:r>
                    </a:p>
                  </a:txBody>
                  <a:tcPr marL="82298" marR="82298" marT="41149" marB="41149" anchor="ctr"/>
                </a:tc>
                <a:tc>
                  <a:txBody>
                    <a:bodyPr/>
                    <a:lstStyle/>
                    <a:p>
                      <a:r>
                        <a:rPr kumimoji="1" lang="en-US" altLang="ja-JP" sz="1300">
                          <a:latin typeface="+mn-lt"/>
                        </a:rPr>
                        <a:t>5</a:t>
                      </a:r>
                      <a:r>
                        <a:rPr kumimoji="1" lang="ja-JP" altLang="en-US" sz="1300">
                          <a:latin typeface="+mn-lt"/>
                        </a:rPr>
                        <a:t>月</a:t>
                      </a:r>
                      <a:r>
                        <a:rPr kumimoji="1" lang="en-US" altLang="ja-JP" sz="1300">
                          <a:latin typeface="+mn-lt"/>
                        </a:rPr>
                        <a:t>23</a:t>
                      </a:r>
                      <a:r>
                        <a:rPr kumimoji="1" lang="ja-JP" altLang="en-US" sz="1300">
                          <a:latin typeface="+mn-lt"/>
                        </a:rPr>
                        <a:t>日</a:t>
                      </a:r>
                      <a:r>
                        <a:rPr kumimoji="1" lang="en-US" altLang="ja-JP" sz="1300">
                          <a:latin typeface="+mn-lt"/>
                        </a:rPr>
                        <a:t>(</a:t>
                      </a:r>
                      <a:r>
                        <a:rPr kumimoji="1" lang="ja-JP" altLang="en-US" sz="1300">
                          <a:latin typeface="+mn-lt"/>
                        </a:rPr>
                        <a:t>金</a:t>
                      </a:r>
                      <a:r>
                        <a:rPr kumimoji="1" lang="en-US" altLang="ja-JP" sz="1300">
                          <a:latin typeface="+mn-lt"/>
                        </a:rPr>
                        <a:t>)</a:t>
                      </a:r>
                      <a:r>
                        <a:rPr kumimoji="1" lang="ja-JP" altLang="en-US" sz="1300">
                          <a:latin typeface="+mn-lt"/>
                        </a:rPr>
                        <a:t>～</a:t>
                      </a:r>
                      <a:r>
                        <a:rPr kumimoji="1" lang="en-US" altLang="ja-JP" sz="1300">
                          <a:latin typeface="+mn-lt"/>
                        </a:rPr>
                        <a:t>5</a:t>
                      </a:r>
                      <a:r>
                        <a:rPr kumimoji="1" lang="ja-JP" altLang="en-US" sz="1300">
                          <a:latin typeface="+mn-lt"/>
                        </a:rPr>
                        <a:t>月</a:t>
                      </a:r>
                      <a:r>
                        <a:rPr kumimoji="1" lang="en-US" altLang="ja-JP" sz="1300">
                          <a:latin typeface="+mn-lt"/>
                        </a:rPr>
                        <a:t>27</a:t>
                      </a:r>
                      <a:r>
                        <a:rPr kumimoji="1" lang="ja-JP" altLang="en-US" sz="1300">
                          <a:latin typeface="+mn-lt"/>
                        </a:rPr>
                        <a:t>日</a:t>
                      </a:r>
                      <a:r>
                        <a:rPr kumimoji="1" lang="en-US" altLang="ja-JP" sz="1300">
                          <a:latin typeface="+mn-lt"/>
                        </a:rPr>
                        <a:t>(</a:t>
                      </a:r>
                      <a:r>
                        <a:rPr kumimoji="1" lang="ja-JP" altLang="en-US" sz="1300">
                          <a:latin typeface="+mn-lt"/>
                        </a:rPr>
                        <a:t>火</a:t>
                      </a:r>
                      <a:r>
                        <a:rPr kumimoji="1" lang="en-US" altLang="ja-JP" sz="1300">
                          <a:latin typeface="+mn-lt"/>
                        </a:rPr>
                        <a:t>)</a:t>
                      </a:r>
                      <a:endParaRPr kumimoji="1" lang="ja-JP" altLang="en-US" sz="1300">
                        <a:latin typeface="+mn-lt"/>
                      </a:endParaRPr>
                    </a:p>
                  </a:txBody>
                  <a:tcPr marL="82298" marR="82298" marT="41149" marB="41149" anchor="ctr"/>
                </a:tc>
                <a:tc>
                  <a:txBody>
                    <a:bodyPr/>
                    <a:lstStyle/>
                    <a:p>
                      <a:endParaRPr kumimoji="1" lang="ja-JP" altLang="en-US" sz="1300"/>
                    </a:p>
                  </a:txBody>
                  <a:tcPr marL="82298" marR="82298" marT="41149" marB="41149"/>
                </a:tc>
                <a:tc>
                  <a:txBody>
                    <a:bodyPr/>
                    <a:lstStyle/>
                    <a:p>
                      <a:pPr marL="285750" indent="-285750">
                        <a:buFont typeface="Wingdings" panose="05000000000000000000" pitchFamily="2" charset="2"/>
                        <a:buChar char="ü"/>
                      </a:pPr>
                      <a:r>
                        <a:rPr kumimoji="1" lang="ja-JP" altLang="en-US" sz="1300"/>
                        <a:t>提案内容を確認し社内にて協議する</a:t>
                      </a:r>
                    </a:p>
                  </a:txBody>
                  <a:tcPr marL="82298" marR="82298" marT="41149" marB="41149"/>
                </a:tc>
                <a:extLst>
                  <a:ext uri="{0D108BD9-81ED-4DB2-BD59-A6C34878D82A}">
                    <a16:rowId xmlns:a16="http://schemas.microsoft.com/office/drawing/2014/main" val="1016460109"/>
                  </a:ext>
                </a:extLst>
              </a:tr>
              <a:tr h="338856">
                <a:tc>
                  <a:txBody>
                    <a:bodyPr/>
                    <a:lstStyle/>
                    <a:p>
                      <a:r>
                        <a:rPr kumimoji="1" lang="ja-JP" altLang="en-US" sz="1300"/>
                        <a:t>社内決裁</a:t>
                      </a:r>
                    </a:p>
                  </a:txBody>
                  <a:tcPr marL="82298" marR="82298" marT="41149" marB="41149" anchor="ctr"/>
                </a:tc>
                <a:tc>
                  <a:txBody>
                    <a:bodyPr/>
                    <a:lstStyle/>
                    <a:p>
                      <a:pPr marL="0" marR="0" lvl="0" indent="0" algn="l" defTabSz="914369" rtl="0" eaLnBrk="1" fontAlgn="auto" latinLnBrk="0" hangingPunct="1">
                        <a:lnSpc>
                          <a:spcPct val="100000"/>
                        </a:lnSpc>
                        <a:spcBef>
                          <a:spcPts val="0"/>
                        </a:spcBef>
                        <a:spcAft>
                          <a:spcPts val="0"/>
                        </a:spcAft>
                        <a:buClrTx/>
                        <a:buSzTx/>
                        <a:buFontTx/>
                        <a:buNone/>
                        <a:tabLst/>
                        <a:defRPr/>
                      </a:pPr>
                      <a:r>
                        <a:rPr kumimoji="1" lang="en-US" altLang="ja-JP" sz="1300">
                          <a:latin typeface="+mn-lt"/>
                        </a:rPr>
                        <a:t>5</a:t>
                      </a:r>
                      <a:r>
                        <a:rPr kumimoji="1" lang="ja-JP" altLang="en-US" sz="1300">
                          <a:latin typeface="+mn-lt"/>
                        </a:rPr>
                        <a:t>月</a:t>
                      </a:r>
                      <a:r>
                        <a:rPr kumimoji="1" lang="en-US" altLang="ja-JP" sz="1300">
                          <a:latin typeface="+mn-lt"/>
                        </a:rPr>
                        <a:t>28</a:t>
                      </a:r>
                      <a:r>
                        <a:rPr kumimoji="1" lang="ja-JP" altLang="en-US" sz="1300">
                          <a:latin typeface="+mn-lt"/>
                        </a:rPr>
                        <a:t>日</a:t>
                      </a:r>
                      <a:r>
                        <a:rPr kumimoji="1" lang="en-US" altLang="ja-JP" sz="1300">
                          <a:latin typeface="+mn-lt"/>
                        </a:rPr>
                        <a:t>(</a:t>
                      </a:r>
                      <a:r>
                        <a:rPr kumimoji="1" lang="ja-JP" altLang="en-US" sz="1300">
                          <a:latin typeface="+mn-lt"/>
                        </a:rPr>
                        <a:t>水</a:t>
                      </a:r>
                      <a:r>
                        <a:rPr kumimoji="1" lang="en-US" altLang="ja-JP" sz="1300">
                          <a:latin typeface="+mn-lt"/>
                        </a:rPr>
                        <a:t>)</a:t>
                      </a:r>
                      <a:r>
                        <a:rPr kumimoji="1" lang="ja-JP" altLang="en-US" sz="1300">
                          <a:latin typeface="+mn-lt"/>
                        </a:rPr>
                        <a:t>～</a:t>
                      </a:r>
                      <a:r>
                        <a:rPr kumimoji="1" lang="en-US" altLang="ja-JP" sz="1300">
                          <a:latin typeface="+mn-lt"/>
                        </a:rPr>
                        <a:t>5</a:t>
                      </a:r>
                      <a:r>
                        <a:rPr kumimoji="1" lang="ja-JP" altLang="en-US" sz="1300">
                          <a:latin typeface="+mn-lt"/>
                        </a:rPr>
                        <a:t>月</a:t>
                      </a:r>
                      <a:r>
                        <a:rPr kumimoji="1" lang="en-US" altLang="ja-JP" sz="1300">
                          <a:latin typeface="+mn-lt"/>
                        </a:rPr>
                        <a:t>29</a:t>
                      </a:r>
                      <a:r>
                        <a:rPr kumimoji="1" lang="ja-JP" altLang="en-US" sz="1300">
                          <a:latin typeface="+mn-lt"/>
                        </a:rPr>
                        <a:t>日</a:t>
                      </a:r>
                      <a:r>
                        <a:rPr kumimoji="1" lang="en-US" altLang="ja-JP" sz="1300">
                          <a:latin typeface="+mn-lt"/>
                        </a:rPr>
                        <a:t>(</a:t>
                      </a:r>
                      <a:r>
                        <a:rPr kumimoji="1" lang="ja-JP" altLang="en-US" sz="1300">
                          <a:latin typeface="+mn-lt"/>
                        </a:rPr>
                        <a:t>木</a:t>
                      </a:r>
                      <a:r>
                        <a:rPr kumimoji="1" lang="en-US" altLang="ja-JP" sz="1300">
                          <a:latin typeface="+mn-lt"/>
                        </a:rPr>
                        <a:t>)</a:t>
                      </a:r>
                      <a:r>
                        <a:rPr kumimoji="1" lang="ja-JP" altLang="en-US" sz="1300">
                          <a:latin typeface="+mn-lt"/>
                        </a:rPr>
                        <a:t>　</a:t>
                      </a:r>
                    </a:p>
                  </a:txBody>
                  <a:tcPr marL="82298" marR="82298" marT="41149" marB="41149" anchor="ctr"/>
                </a:tc>
                <a:tc>
                  <a:txBody>
                    <a:bodyPr/>
                    <a:lstStyle/>
                    <a:p>
                      <a:pPr marL="0" indent="0">
                        <a:buFont typeface="Wingdings" panose="05000000000000000000" pitchFamily="2" charset="2"/>
                        <a:buNone/>
                      </a:pPr>
                      <a:endParaRPr kumimoji="1" lang="ja-JP" altLang="en-US" sz="1300"/>
                    </a:p>
                  </a:txBody>
                  <a:tcPr marL="82298" marR="82298" marT="41149" marB="41149"/>
                </a:tc>
                <a:tc>
                  <a:txBody>
                    <a:bodyPr/>
                    <a:lstStyle/>
                    <a:p>
                      <a:pPr marL="285750" indent="-285750">
                        <a:buFont typeface="Wingdings" panose="05000000000000000000" pitchFamily="2" charset="2"/>
                        <a:buChar char="ü"/>
                      </a:pPr>
                      <a:r>
                        <a:rPr kumimoji="1" lang="ja-JP" altLang="en-US" sz="1300"/>
                        <a:t>社内稟議・承認取得</a:t>
                      </a:r>
                    </a:p>
                  </a:txBody>
                  <a:tcPr marL="82298" marR="82298" marT="41149" marB="41149"/>
                </a:tc>
                <a:extLst>
                  <a:ext uri="{0D108BD9-81ED-4DB2-BD59-A6C34878D82A}">
                    <a16:rowId xmlns:a16="http://schemas.microsoft.com/office/drawing/2014/main" val="606517247"/>
                  </a:ext>
                </a:extLst>
              </a:tr>
              <a:tr h="338856">
                <a:tc>
                  <a:txBody>
                    <a:bodyPr/>
                    <a:lstStyle/>
                    <a:p>
                      <a:r>
                        <a:rPr kumimoji="1" lang="ja-JP" altLang="en-US" sz="1300"/>
                        <a:t>選定結果通知</a:t>
                      </a:r>
                    </a:p>
                  </a:txBody>
                  <a:tcPr marL="82298" marR="82298" marT="41149" marB="41149" anchor="ctr"/>
                </a:tc>
                <a:tc>
                  <a:txBody>
                    <a:bodyPr/>
                    <a:lstStyle/>
                    <a:p>
                      <a:r>
                        <a:rPr kumimoji="1" lang="en-US" altLang="ja-JP" sz="1300">
                          <a:latin typeface="+mn-lt"/>
                        </a:rPr>
                        <a:t>5</a:t>
                      </a:r>
                      <a:r>
                        <a:rPr kumimoji="1" lang="ja-JP" altLang="en-US" sz="1300">
                          <a:latin typeface="+mn-lt"/>
                        </a:rPr>
                        <a:t>月</a:t>
                      </a:r>
                      <a:r>
                        <a:rPr kumimoji="1" lang="en-US" altLang="ja-JP" sz="1300">
                          <a:latin typeface="+mn-lt"/>
                        </a:rPr>
                        <a:t>30</a:t>
                      </a:r>
                      <a:r>
                        <a:rPr kumimoji="1" lang="ja-JP" altLang="en-US" sz="1300">
                          <a:latin typeface="+mn-lt"/>
                        </a:rPr>
                        <a:t>日</a:t>
                      </a:r>
                      <a:r>
                        <a:rPr kumimoji="1" lang="en-US" altLang="ja-JP" sz="1300">
                          <a:latin typeface="+mn-lt"/>
                        </a:rPr>
                        <a:t>(</a:t>
                      </a:r>
                      <a:r>
                        <a:rPr kumimoji="1" lang="ja-JP" altLang="en-US" sz="1300">
                          <a:latin typeface="+mn-lt"/>
                        </a:rPr>
                        <a:t>金</a:t>
                      </a:r>
                      <a:r>
                        <a:rPr kumimoji="1" lang="en-US" altLang="ja-JP" sz="1300">
                          <a:latin typeface="+mn-lt"/>
                        </a:rPr>
                        <a:t>)</a:t>
                      </a:r>
                      <a:endParaRPr kumimoji="1" lang="ja-JP" altLang="en-US" sz="1300">
                        <a:latin typeface="+mn-lt"/>
                      </a:endParaRPr>
                    </a:p>
                  </a:txBody>
                  <a:tcPr marL="82298" marR="82298" marT="41149" marB="41149" anchor="ctr"/>
                </a:tc>
                <a:tc>
                  <a:txBody>
                    <a:bodyPr/>
                    <a:lstStyle/>
                    <a:p>
                      <a:pPr marL="285750" indent="-285750">
                        <a:buFont typeface="Wingdings" panose="05000000000000000000" pitchFamily="2" charset="2"/>
                        <a:buChar char="ü"/>
                      </a:pPr>
                      <a:r>
                        <a:rPr kumimoji="1" lang="ja-JP" altLang="en-US" sz="1300"/>
                        <a:t>選定結果を受領する</a:t>
                      </a:r>
                    </a:p>
                  </a:txBody>
                  <a:tcPr marL="82298" marR="82298" marT="41149" marB="41149"/>
                </a:tc>
                <a:tc>
                  <a:txBody>
                    <a:bodyPr/>
                    <a:lstStyle/>
                    <a:p>
                      <a:pPr marL="285750" indent="-285750">
                        <a:buFont typeface="Wingdings" panose="05000000000000000000" pitchFamily="2" charset="2"/>
                        <a:buChar char="ü"/>
                      </a:pPr>
                      <a:r>
                        <a:rPr kumimoji="1" lang="ja-JP" altLang="en-US" sz="1300"/>
                        <a:t>選定結果を通知する</a:t>
                      </a:r>
                    </a:p>
                  </a:txBody>
                  <a:tcPr marL="82298" marR="82298" marT="41149" marB="41149"/>
                </a:tc>
                <a:extLst>
                  <a:ext uri="{0D108BD9-81ED-4DB2-BD59-A6C34878D82A}">
                    <a16:rowId xmlns:a16="http://schemas.microsoft.com/office/drawing/2014/main" val="2513705136"/>
                  </a:ext>
                </a:extLst>
              </a:tr>
              <a:tr h="813255">
                <a:tc>
                  <a:txBody>
                    <a:bodyPr/>
                    <a:lstStyle/>
                    <a:p>
                      <a:r>
                        <a:rPr kumimoji="1" lang="ja-JP" altLang="en-US" sz="1300"/>
                        <a:t>契約手続き開始</a:t>
                      </a:r>
                    </a:p>
                  </a:txBody>
                  <a:tcPr marL="82298" marR="82298" marT="41149" marB="41149" anchor="ctr"/>
                </a:tc>
                <a:tc>
                  <a:txBody>
                    <a:bodyPr/>
                    <a:lstStyle/>
                    <a:p>
                      <a:r>
                        <a:rPr kumimoji="1" lang="en-US" altLang="ja-JP" sz="1300">
                          <a:latin typeface="+mn-lt"/>
                        </a:rPr>
                        <a:t>5</a:t>
                      </a:r>
                      <a:r>
                        <a:rPr kumimoji="1" lang="ja-JP" altLang="en-US" sz="1300">
                          <a:latin typeface="+mn-lt"/>
                        </a:rPr>
                        <a:t>月</a:t>
                      </a:r>
                      <a:r>
                        <a:rPr kumimoji="1" lang="en-US" altLang="ja-JP" sz="1300">
                          <a:latin typeface="+mn-lt"/>
                        </a:rPr>
                        <a:t>30</a:t>
                      </a:r>
                      <a:r>
                        <a:rPr kumimoji="1" lang="ja-JP" altLang="en-US" sz="1300">
                          <a:latin typeface="+mn-lt"/>
                        </a:rPr>
                        <a:t>日</a:t>
                      </a:r>
                      <a:r>
                        <a:rPr kumimoji="1" lang="en-US" altLang="ja-JP" sz="1300">
                          <a:latin typeface="+mn-lt"/>
                        </a:rPr>
                        <a:t>(</a:t>
                      </a:r>
                      <a:r>
                        <a:rPr kumimoji="1" lang="ja-JP" altLang="en-US" sz="1300">
                          <a:latin typeface="+mn-lt"/>
                        </a:rPr>
                        <a:t>金</a:t>
                      </a:r>
                      <a:r>
                        <a:rPr kumimoji="1" lang="en-US" altLang="ja-JP" sz="1300">
                          <a:latin typeface="+mn-lt"/>
                        </a:rPr>
                        <a:t>)</a:t>
                      </a:r>
                      <a:r>
                        <a:rPr kumimoji="1" lang="ja-JP" altLang="en-US" sz="1300">
                          <a:latin typeface="+mn-lt"/>
                        </a:rPr>
                        <a:t>～</a:t>
                      </a:r>
                      <a:r>
                        <a:rPr kumimoji="1" lang="en-US" altLang="ja-JP" sz="1300">
                          <a:latin typeface="+mn-lt"/>
                        </a:rPr>
                        <a:t>6</a:t>
                      </a:r>
                      <a:r>
                        <a:rPr kumimoji="1" lang="ja-JP" altLang="en-US" sz="1300">
                          <a:latin typeface="+mn-lt"/>
                        </a:rPr>
                        <a:t>月</a:t>
                      </a:r>
                      <a:r>
                        <a:rPr kumimoji="1" lang="en-US" altLang="ja-JP" sz="1300">
                          <a:latin typeface="+mn-lt"/>
                        </a:rPr>
                        <a:t>6</a:t>
                      </a:r>
                      <a:r>
                        <a:rPr kumimoji="1" lang="ja-JP" altLang="en-US" sz="1300">
                          <a:latin typeface="+mn-lt"/>
                        </a:rPr>
                        <a:t>日</a:t>
                      </a:r>
                      <a:r>
                        <a:rPr kumimoji="1" lang="en-US" altLang="ja-JP" sz="1300">
                          <a:latin typeface="+mn-lt"/>
                        </a:rPr>
                        <a:t>(</a:t>
                      </a:r>
                      <a:r>
                        <a:rPr kumimoji="1" lang="ja-JP" altLang="en-US" sz="1300">
                          <a:latin typeface="+mn-lt"/>
                        </a:rPr>
                        <a:t>金</a:t>
                      </a:r>
                      <a:r>
                        <a:rPr kumimoji="1" lang="en-US" altLang="ja-JP" sz="1300">
                          <a:latin typeface="+mn-lt"/>
                        </a:rPr>
                        <a:t>)</a:t>
                      </a:r>
                      <a:endParaRPr kumimoji="1" lang="ja-JP" altLang="en-US" sz="1300">
                        <a:latin typeface="+mn-lt"/>
                      </a:endParaRPr>
                    </a:p>
                  </a:txBody>
                  <a:tcPr marL="82298" marR="82298" marT="41149" marB="41149" anchor="ctr"/>
                </a:tc>
                <a:tc>
                  <a:txBody>
                    <a:bodyPr/>
                    <a:lstStyle/>
                    <a:p>
                      <a:pPr marL="285750" indent="-285750">
                        <a:buFont typeface="Wingdings" panose="05000000000000000000" pitchFamily="2" charset="2"/>
                        <a:buChar char="ü"/>
                      </a:pPr>
                      <a:r>
                        <a:rPr kumimoji="1" lang="ja-JP" altLang="en-US" sz="1300"/>
                        <a:t>提示された契約書雛型の記載内容を確認する</a:t>
                      </a:r>
                      <a:endParaRPr kumimoji="1" lang="en-US" altLang="ja-JP" sz="1300"/>
                    </a:p>
                    <a:p>
                      <a:pPr marL="285750" indent="-285750">
                        <a:buFont typeface="Wingdings" panose="05000000000000000000" pitchFamily="2" charset="2"/>
                        <a:buChar char="ü"/>
                      </a:pPr>
                      <a:r>
                        <a:rPr kumimoji="1" lang="ja-JP" altLang="en-US" sz="1300"/>
                        <a:t>押印手続きを行う</a:t>
                      </a:r>
                    </a:p>
                  </a:txBody>
                  <a:tcPr marL="82298" marR="82298" marT="41149" marB="41149"/>
                </a:tc>
                <a:tc>
                  <a:txBody>
                    <a:bodyPr/>
                    <a:lstStyle/>
                    <a:p>
                      <a:pPr marL="285750" indent="-285750">
                        <a:buFont typeface="Wingdings" panose="05000000000000000000" pitchFamily="2" charset="2"/>
                        <a:buChar char="ü"/>
                      </a:pPr>
                      <a:r>
                        <a:rPr kumimoji="1" lang="ja-JP" altLang="en-US" sz="1300"/>
                        <a:t>契約予定者に対し、契約書雛型を提示する</a:t>
                      </a:r>
                      <a:endParaRPr kumimoji="1" lang="en-US" altLang="ja-JP" sz="1300"/>
                    </a:p>
                    <a:p>
                      <a:pPr marL="285750" indent="-285750">
                        <a:buFont typeface="Wingdings" panose="05000000000000000000" pitchFamily="2" charset="2"/>
                        <a:buChar char="ü"/>
                      </a:pPr>
                      <a:r>
                        <a:rPr kumimoji="1" lang="ja-JP" altLang="en-US" sz="1300"/>
                        <a:t>押印手続きを行う</a:t>
                      </a:r>
                    </a:p>
                  </a:txBody>
                  <a:tcPr marL="82298" marR="82298" marT="41149" marB="41149"/>
                </a:tc>
                <a:extLst>
                  <a:ext uri="{0D108BD9-81ED-4DB2-BD59-A6C34878D82A}">
                    <a16:rowId xmlns:a16="http://schemas.microsoft.com/office/drawing/2014/main" val="3496290375"/>
                  </a:ext>
                </a:extLst>
              </a:tr>
            </a:tbl>
          </a:graphicData>
        </a:graphic>
      </p:graphicFrame>
      <p:sp>
        <p:nvSpPr>
          <p:cNvPr id="4" name="コンテンツ プレースホルダー 4"/>
          <p:cNvSpPr>
            <a:spLocks noGrp="1"/>
          </p:cNvSpPr>
          <p:nvPr/>
        </p:nvSpPr>
        <p:spPr bwMode="auto">
          <a:xfrm>
            <a:off x="9544245" y="6049002"/>
            <a:ext cx="2333122" cy="4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298" tIns="41149" rIns="82298" bIns="41149"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gn="r">
              <a:lnSpc>
                <a:spcPct val="150000"/>
              </a:lnSpc>
              <a:buNone/>
            </a:pPr>
            <a:r>
              <a:rPr lang="en-US" altLang="ja-JP" sz="1080"/>
              <a:t>※</a:t>
            </a:r>
            <a:r>
              <a:rPr lang="ja-JP" altLang="en-US" sz="1080"/>
              <a:t> 日程は個別に調整</a:t>
            </a:r>
            <a:endParaRPr lang="en-US" altLang="ja-JP" sz="1080"/>
          </a:p>
        </p:txBody>
      </p:sp>
    </p:spTree>
    <p:extLst>
      <p:ext uri="{BB962C8B-B14F-4D97-AF65-F5344CB8AC3E}">
        <p14:creationId xmlns:p14="http://schemas.microsoft.com/office/powerpoint/2010/main" val="5216611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3-3 </a:t>
            </a:r>
            <a:r>
              <a:rPr lang="ja-JP" altLang="en-US"/>
              <a:t>提案要領</a:t>
            </a:r>
            <a:endParaRPr kumimoji="1" lang="ja-JP" altLang="en-US"/>
          </a:p>
        </p:txBody>
      </p:sp>
      <p:sp>
        <p:nvSpPr>
          <p:cNvPr id="3" name="コンテンツ プレースホルダー 4"/>
          <p:cNvSpPr>
            <a:spLocks noGrp="1"/>
          </p:cNvSpPr>
          <p:nvPr/>
        </p:nvSpPr>
        <p:spPr bwMode="auto">
          <a:xfrm>
            <a:off x="426487" y="791765"/>
            <a:ext cx="11069321" cy="6309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en-US" altLang="ja-JP" sz="2000" b="1" dirty="0"/>
              <a:t>3-3-1</a:t>
            </a:r>
            <a:r>
              <a:rPr lang="ja-JP" altLang="en-US" sz="2000" b="1" dirty="0"/>
              <a:t> 提案書提出</a:t>
            </a:r>
            <a:endParaRPr lang="en-US" altLang="ja-JP" sz="2000" b="1" dirty="0"/>
          </a:p>
          <a:p>
            <a:pPr marL="399415" lvl="1" indent="0">
              <a:lnSpc>
                <a:spcPct val="150000"/>
              </a:lnSpc>
              <a:buNone/>
            </a:pPr>
            <a:r>
              <a:rPr lang="ja-JP" altLang="en-US" sz="1601" dirty="0"/>
              <a:t>以下の要領にて提出すること。</a:t>
            </a:r>
            <a:endParaRPr lang="en-US" altLang="ja-JP" sz="1601" dirty="0"/>
          </a:p>
          <a:p>
            <a:pPr marL="399415" lvl="1" indent="0">
              <a:lnSpc>
                <a:spcPct val="150000"/>
              </a:lnSpc>
              <a:buNone/>
            </a:pPr>
            <a:r>
              <a:rPr lang="ja-JP" altLang="en-US" sz="1600" dirty="0"/>
              <a:t>■提出物　　（</a:t>
            </a:r>
            <a:r>
              <a:rPr lang="en-US" altLang="ja-JP" sz="1600" dirty="0"/>
              <a:t>1</a:t>
            </a:r>
            <a:r>
              <a:rPr lang="ja-JP" altLang="en-US" sz="1600" dirty="0"/>
              <a:t>）提案書</a:t>
            </a:r>
            <a:r>
              <a:rPr lang="en-US" altLang="ja-JP" sz="1600" dirty="0"/>
              <a:t>…PDF</a:t>
            </a:r>
            <a:r>
              <a:rPr lang="ja-JP" altLang="en-US" sz="1600" dirty="0"/>
              <a:t>、基本</a:t>
            </a:r>
            <a:r>
              <a:rPr lang="en-US" altLang="ja-JP" sz="1600" dirty="0"/>
              <a:t>A4</a:t>
            </a:r>
            <a:r>
              <a:rPr lang="ja-JP" altLang="en-US" sz="1600" dirty="0"/>
              <a:t>サイズ。別添資料は任意形式・サイズ可。</a:t>
            </a:r>
            <a:endParaRPr lang="en-US" altLang="ja-JP" sz="1600" dirty="0"/>
          </a:p>
          <a:p>
            <a:pPr marL="399415" lvl="1" indent="0">
              <a:lnSpc>
                <a:spcPct val="150000"/>
              </a:lnSpc>
              <a:buNone/>
            </a:pPr>
            <a:r>
              <a:rPr lang="ja-JP" altLang="en-US" sz="1600" dirty="0"/>
              <a:t>　　　　　　　　（</a:t>
            </a:r>
            <a:r>
              <a:rPr lang="en-US" altLang="ja-JP" sz="1600" dirty="0"/>
              <a:t>2</a:t>
            </a:r>
            <a:r>
              <a:rPr lang="ja-JP" altLang="en-US" sz="1600" dirty="0"/>
              <a:t>）見積書</a:t>
            </a:r>
            <a:r>
              <a:rPr lang="en-US" altLang="ja-JP" sz="1600" dirty="0"/>
              <a:t>…</a:t>
            </a:r>
            <a:r>
              <a:rPr lang="ja-JP" altLang="en-US" sz="1600" dirty="0"/>
              <a:t>貴社様式にて作成のうえ、</a:t>
            </a:r>
            <a:r>
              <a:rPr lang="en-US" altLang="ja-JP" sz="1600" dirty="0"/>
              <a:t>PDF</a:t>
            </a:r>
            <a:r>
              <a:rPr lang="ja-JP" altLang="en-US" sz="1600" dirty="0"/>
              <a:t>化したものを提出。</a:t>
            </a:r>
            <a:endParaRPr lang="en-US" altLang="ja-JP" sz="1600" dirty="0"/>
          </a:p>
          <a:p>
            <a:pPr marL="399415" lvl="1" indent="0">
              <a:lnSpc>
                <a:spcPct val="150000"/>
              </a:lnSpc>
              <a:buNone/>
            </a:pPr>
            <a:r>
              <a:rPr lang="ja-JP" altLang="en-US" sz="1600" dirty="0"/>
              <a:t>■提出方法　 以下提出先にメールにて送付。</a:t>
            </a:r>
            <a:r>
              <a:rPr lang="en-US" altLang="ja-JP" sz="1600" dirty="0"/>
              <a:t>※</a:t>
            </a:r>
            <a:r>
              <a:rPr lang="ja-JP" altLang="en-US" sz="1600" dirty="0"/>
              <a:t>ファイルサイズ等の問題によりメール不可の場合は別途相談。</a:t>
            </a:r>
            <a:endParaRPr lang="en-US" altLang="ja-JP" sz="1600" dirty="0"/>
          </a:p>
          <a:p>
            <a:pPr marL="399415" lvl="1" indent="0">
              <a:lnSpc>
                <a:spcPct val="150000"/>
              </a:lnSpc>
              <a:buNone/>
            </a:pPr>
            <a:r>
              <a:rPr lang="ja-JP" altLang="en-US" sz="1600" dirty="0"/>
              <a:t>■提出先　　　株式会社ソラスト　</a:t>
            </a:r>
            <a:r>
              <a:rPr lang="en-US" altLang="ja-JP" sz="1600" dirty="0"/>
              <a:t>IT</a:t>
            </a:r>
            <a:r>
              <a:rPr lang="ja-JP" altLang="en-US" sz="1600" dirty="0"/>
              <a:t>戦略本部 </a:t>
            </a:r>
            <a:r>
              <a:rPr lang="en-US" altLang="ja-JP" sz="1600" dirty="0"/>
              <a:t>IT</a:t>
            </a:r>
            <a:r>
              <a:rPr lang="ja-JP" altLang="en-US" sz="1600" dirty="0"/>
              <a:t>ソリューション部</a:t>
            </a:r>
          </a:p>
          <a:p>
            <a:pPr marL="399415" lvl="1" indent="0">
              <a:buNone/>
            </a:pPr>
            <a:r>
              <a:rPr lang="ja-JP" sz="1600" dirty="0"/>
              <a:t>　　　　　　　　　</a:t>
            </a:r>
            <a:r>
              <a:rPr lang="ja-JP" altLang="en-US" sz="1600" dirty="0">
                <a:latin typeface="Meiryo UI"/>
                <a:ea typeface="Meiryo UI"/>
              </a:rPr>
              <a:t>小林 信隆</a:t>
            </a:r>
            <a:r>
              <a:rPr lang="ja-JP" altLang="en-US" sz="1600" dirty="0"/>
              <a:t> </a:t>
            </a:r>
            <a:r>
              <a:rPr lang="ja-JP" altLang="en-US" sz="1600" dirty="0">
                <a:ea typeface="+mn-lt"/>
                <a:cs typeface="+mn-lt"/>
              </a:rPr>
              <a:t>&lt;</a:t>
            </a:r>
            <a:r>
              <a:rPr lang="en-US" sz="1600" dirty="0">
                <a:ea typeface="+mn-lt"/>
                <a:cs typeface="+mn-lt"/>
              </a:rPr>
              <a:t>kobayashi.nobutaka@solasto.co.jp</a:t>
            </a:r>
            <a:r>
              <a:rPr lang="en-US" altLang="ja-JP" sz="1600" dirty="0"/>
              <a:t>&gt;</a:t>
            </a:r>
            <a:endParaRPr lang="en-US" dirty="0"/>
          </a:p>
          <a:p>
            <a:pPr marL="399415" lvl="1" indent="0">
              <a:buNone/>
            </a:pPr>
            <a:r>
              <a:rPr lang="ja-JP" sz="1600" dirty="0"/>
              <a:t>　　　　　　　　　</a:t>
            </a:r>
            <a:r>
              <a:rPr lang="ja-JP" altLang="en-US" sz="1600" dirty="0"/>
              <a:t>肥田 真一 &lt;hida.shinichi@solasto.co.jp</a:t>
            </a:r>
            <a:r>
              <a:rPr lang="ja-JP" altLang="en-US" sz="1600" dirty="0">
                <a:ea typeface="+mn-lt"/>
              </a:rPr>
              <a:t>&gt;</a:t>
            </a:r>
            <a:endParaRPr lang="en-US" altLang="ja-JP" sz="1600" dirty="0">
              <a:latin typeface="Meiryo UI"/>
              <a:ea typeface="Meiryo UI"/>
            </a:endParaRPr>
          </a:p>
          <a:p>
            <a:pPr marL="399415" lvl="1" indent="0">
              <a:buNone/>
            </a:pPr>
            <a:r>
              <a:rPr lang="ja-JP" altLang="en-US" sz="1600" dirty="0">
                <a:latin typeface="Meiryo UI"/>
                <a:ea typeface="Meiryo UI"/>
              </a:rPr>
              <a:t>　　　　　　　　　千葉 全勝 &lt;chiba.masanori@solasto.co.jp</a:t>
            </a:r>
            <a:r>
              <a:rPr lang="ja-JP" altLang="en-US" sz="1600" dirty="0">
                <a:ea typeface="+mn-lt"/>
              </a:rPr>
              <a:t>&gt;</a:t>
            </a:r>
            <a:endParaRPr lang="ja-JP" altLang="en-US" sz="1600" dirty="0">
              <a:latin typeface="Meiryo UI"/>
              <a:ea typeface="Meiryo UI"/>
            </a:endParaRPr>
          </a:p>
          <a:p>
            <a:pPr marL="399415" lvl="1" indent="0">
              <a:buNone/>
            </a:pPr>
            <a:r>
              <a:rPr lang="ja-JP" altLang="en-US" sz="1600" dirty="0">
                <a:latin typeface="Meiryo UI"/>
                <a:ea typeface="Meiryo UI"/>
              </a:rPr>
              <a:t>　　　　　　　　　弘嶋 直世</a:t>
            </a:r>
            <a:r>
              <a:rPr lang="ja-JP" altLang="en-US" sz="2100" b="1" dirty="0">
                <a:latin typeface="Yu Gothic UI"/>
                <a:ea typeface="Yu Gothic UI"/>
              </a:rPr>
              <a:t> </a:t>
            </a:r>
            <a:r>
              <a:rPr lang="en-US" altLang="ja-JP" sz="1600" dirty="0"/>
              <a:t>&lt;</a:t>
            </a:r>
            <a:r>
              <a:rPr lang="en-US" sz="1600" dirty="0">
                <a:ea typeface="+mn-lt"/>
                <a:cs typeface="+mn-lt"/>
              </a:rPr>
              <a:t>hiroshima.naotsugu@solasto.co.jp</a:t>
            </a:r>
            <a:r>
              <a:rPr lang="en-US" altLang="ja-JP" sz="1600" dirty="0">
                <a:ea typeface="+mn-lt"/>
              </a:rPr>
              <a:t>&gt;</a:t>
            </a:r>
            <a:endParaRPr lang="ja-JP" sz="1600" dirty="0"/>
          </a:p>
          <a:p>
            <a:pPr marL="399415" lvl="1" indent="0">
              <a:buNone/>
            </a:pPr>
            <a:r>
              <a:rPr lang="ja-JP" altLang="en-US" sz="1600" dirty="0"/>
              <a:t>　　　　　　　　　</a:t>
            </a:r>
            <a:r>
              <a:rPr lang="ja-JP" sz="1600" dirty="0">
                <a:ea typeface="+mn-lt"/>
                <a:cs typeface="+mn-lt"/>
              </a:rPr>
              <a:t>山本 千鶴</a:t>
            </a:r>
            <a:r>
              <a:rPr lang="ja-JP" altLang="en-US" sz="1600" dirty="0"/>
              <a:t>  </a:t>
            </a:r>
            <a:r>
              <a:rPr lang="en-US" altLang="ja-JP" sz="1600" dirty="0"/>
              <a:t>&lt;</a:t>
            </a:r>
            <a:r>
              <a:rPr lang="en-US" sz="1600" dirty="0">
                <a:ea typeface="+mn-lt"/>
                <a:cs typeface="+mn-lt"/>
              </a:rPr>
              <a:t>yamamoto.chizuru.1@solasto.co.jp</a:t>
            </a:r>
            <a:r>
              <a:rPr lang="en-US" altLang="ja-JP" sz="1600" dirty="0"/>
              <a:t>&gt;</a:t>
            </a:r>
          </a:p>
          <a:p>
            <a:pPr marL="399415" lvl="1" indent="0">
              <a:buNone/>
            </a:pPr>
            <a:r>
              <a:rPr lang="ja-JP" altLang="en-US" sz="1600" dirty="0"/>
              <a:t>　　　　　　　　　</a:t>
            </a:r>
            <a:endParaRPr lang="en-US" altLang="ja-JP" sz="1600" dirty="0">
              <a:ea typeface="+mn-lt"/>
            </a:endParaRPr>
          </a:p>
          <a:p>
            <a:pPr marL="0" indent="0">
              <a:lnSpc>
                <a:spcPct val="150000"/>
              </a:lnSpc>
              <a:buNone/>
            </a:pPr>
            <a:r>
              <a:rPr lang="en-US" altLang="ja-JP" sz="2000" b="1" dirty="0"/>
              <a:t>3-3-2 </a:t>
            </a:r>
            <a:r>
              <a:rPr lang="ja-JP" altLang="en-US" sz="2000" b="1" dirty="0"/>
              <a:t>質問方法</a:t>
            </a:r>
            <a:endParaRPr lang="en-US" altLang="ja-JP" sz="2000" b="1" dirty="0"/>
          </a:p>
          <a:p>
            <a:pPr marL="399415" lvl="1" indent="0">
              <a:lnSpc>
                <a:spcPct val="150000"/>
              </a:lnSpc>
              <a:buNone/>
            </a:pPr>
            <a:r>
              <a:rPr lang="ja-JP" altLang="en-US" sz="1601" dirty="0"/>
              <a:t>■質問内容　　　　別添の質問表に記載しメールにて上記「提出先」に送付。</a:t>
            </a:r>
            <a:endParaRPr lang="en-US" altLang="ja-JP" sz="1601" dirty="0"/>
          </a:p>
          <a:p>
            <a:pPr marL="399415" lvl="1" indent="0">
              <a:lnSpc>
                <a:spcPct val="150000"/>
              </a:lnSpc>
              <a:buNone/>
            </a:pPr>
            <a:r>
              <a:rPr lang="ja-JP" altLang="en-US" sz="1600" dirty="0"/>
              <a:t>■受付期限　　　　</a:t>
            </a:r>
            <a:r>
              <a:rPr lang="en-US" altLang="ja-JP" sz="1600" dirty="0"/>
              <a:t>2025</a:t>
            </a:r>
            <a:r>
              <a:rPr lang="ja-JP" altLang="en-US" sz="1600" dirty="0"/>
              <a:t>年</a:t>
            </a:r>
            <a:r>
              <a:rPr lang="en-US" altLang="ja-JP" sz="1600" dirty="0"/>
              <a:t>5</a:t>
            </a:r>
            <a:r>
              <a:rPr lang="ja-JP" altLang="en-US" sz="1600" dirty="0"/>
              <a:t>月</a:t>
            </a:r>
            <a:r>
              <a:rPr lang="en-US" altLang="ja-JP" sz="1600" dirty="0"/>
              <a:t>13</a:t>
            </a:r>
            <a:r>
              <a:rPr lang="ja-JP" altLang="en-US" sz="1600" dirty="0"/>
              <a:t>日</a:t>
            </a:r>
            <a:r>
              <a:rPr lang="en-US" altLang="ja-JP" sz="1600" dirty="0"/>
              <a:t>(</a:t>
            </a:r>
            <a:r>
              <a:rPr lang="ja-JP" altLang="en-US" sz="1600" dirty="0"/>
              <a:t>火</a:t>
            </a:r>
            <a:r>
              <a:rPr lang="en-US" altLang="ja-JP" sz="1600" dirty="0"/>
              <a:t>)17</a:t>
            </a:r>
            <a:r>
              <a:rPr lang="ja-JP" altLang="en-US" sz="1600" dirty="0"/>
              <a:t>時まで</a:t>
            </a:r>
            <a:endParaRPr lang="en-US" altLang="ja-JP" sz="1600" dirty="0"/>
          </a:p>
          <a:p>
            <a:pPr marL="399415" lvl="1" indent="0">
              <a:lnSpc>
                <a:spcPct val="150000"/>
              </a:lnSpc>
              <a:buNone/>
            </a:pPr>
            <a:r>
              <a:rPr lang="ja-JP" altLang="en-US" sz="1601" dirty="0"/>
              <a:t>■質問への回答　 別添の質問表に回答を記入し、各社に対し一斉に公開する。</a:t>
            </a:r>
            <a:endParaRPr lang="en-US" altLang="ja-JP" sz="1601" dirty="0"/>
          </a:p>
          <a:p>
            <a:pPr marL="399415" lvl="1" indent="0">
              <a:lnSpc>
                <a:spcPct val="150000"/>
              </a:lnSpc>
              <a:buNone/>
            </a:pPr>
            <a:r>
              <a:rPr lang="ja-JP" altLang="en-US" sz="1601" dirty="0"/>
              <a:t>　　　　　　　　　　　 ただし、公開対象は質問内容および回答のみとし、企業名・質問者名は非公開とする。</a:t>
            </a:r>
            <a:endParaRPr lang="en-US" altLang="ja-JP" sz="1601" dirty="0"/>
          </a:p>
          <a:p>
            <a:pPr marL="399415" lvl="1" indent="0">
              <a:lnSpc>
                <a:spcPct val="150000"/>
              </a:lnSpc>
              <a:buNone/>
            </a:pPr>
            <a:r>
              <a:rPr lang="ja-JP" altLang="en-US" sz="1600" dirty="0"/>
              <a:t>　　　　</a:t>
            </a:r>
            <a:endParaRPr lang="en-US" altLang="ja-JP" sz="1600" dirty="0"/>
          </a:p>
          <a:p>
            <a:pPr marL="399415" lvl="1" indent="0">
              <a:lnSpc>
                <a:spcPct val="150000"/>
              </a:lnSpc>
              <a:buNone/>
            </a:pPr>
            <a:endParaRPr lang="en-US" altLang="ja-JP" sz="1601" dirty="0"/>
          </a:p>
        </p:txBody>
      </p:sp>
    </p:spTree>
    <p:extLst>
      <p:ext uri="{BB962C8B-B14F-4D97-AF65-F5344CB8AC3E}">
        <p14:creationId xmlns:p14="http://schemas.microsoft.com/office/powerpoint/2010/main" val="8050339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3-3 </a:t>
            </a:r>
            <a:r>
              <a:rPr lang="ja-JP" altLang="en-US"/>
              <a:t>提案要領</a:t>
            </a:r>
            <a:endParaRPr kumimoji="1" lang="ja-JP" altLang="en-US"/>
          </a:p>
        </p:txBody>
      </p:sp>
      <p:sp>
        <p:nvSpPr>
          <p:cNvPr id="3" name="コンテンツ プレースホルダー 4"/>
          <p:cNvSpPr>
            <a:spLocks noGrp="1"/>
          </p:cNvSpPr>
          <p:nvPr/>
        </p:nvSpPr>
        <p:spPr bwMode="auto">
          <a:xfrm>
            <a:off x="478582" y="856879"/>
            <a:ext cx="11017226"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en-US" altLang="ja-JP" sz="2001" b="1"/>
              <a:t>3-3-3 </a:t>
            </a:r>
            <a:r>
              <a:rPr lang="ja-JP" altLang="en-US" sz="2001" b="1"/>
              <a:t>プレゼンテーション</a:t>
            </a:r>
            <a:endParaRPr lang="en-US" altLang="ja-JP" sz="2001" b="1"/>
          </a:p>
          <a:p>
            <a:pPr lvl="1">
              <a:lnSpc>
                <a:spcPct val="150000"/>
              </a:lnSpc>
              <a:buFont typeface="Wingdings" panose="05000000000000000000" pitchFamily="2" charset="2"/>
              <a:buChar char="n"/>
            </a:pPr>
            <a:r>
              <a:rPr lang="ja-JP" altLang="en-US" sz="1601"/>
              <a:t>日程　　　</a:t>
            </a:r>
            <a:r>
              <a:rPr lang="en-US" altLang="ja-JP" sz="1601"/>
              <a:t>2025</a:t>
            </a:r>
            <a:r>
              <a:rPr lang="ja-JP" altLang="en-US" sz="1601"/>
              <a:t>年</a:t>
            </a:r>
            <a:r>
              <a:rPr lang="en-US" altLang="ja-JP" sz="1601"/>
              <a:t>5</a:t>
            </a:r>
            <a:r>
              <a:rPr lang="ja-JP" altLang="en-US" sz="1601"/>
              <a:t>月</a:t>
            </a:r>
            <a:r>
              <a:rPr lang="en-US" altLang="ja-JP" sz="1601"/>
              <a:t>20</a:t>
            </a:r>
            <a:r>
              <a:rPr lang="ja-JP" altLang="en-US" sz="1601"/>
              <a:t>日</a:t>
            </a:r>
            <a:r>
              <a:rPr lang="en-US" altLang="ja-JP" sz="1601"/>
              <a:t>(</a:t>
            </a:r>
            <a:r>
              <a:rPr lang="ja-JP" altLang="en-US" sz="1601"/>
              <a:t>火</a:t>
            </a:r>
            <a:r>
              <a:rPr lang="en-US" altLang="ja-JP" sz="1601"/>
              <a:t>)</a:t>
            </a:r>
            <a:r>
              <a:rPr lang="ja-JP" altLang="en-US" sz="1601"/>
              <a:t>～</a:t>
            </a:r>
            <a:r>
              <a:rPr lang="en-US" altLang="ja-JP" sz="1601"/>
              <a:t>22</a:t>
            </a:r>
            <a:r>
              <a:rPr lang="ja-JP" altLang="en-US" sz="1601"/>
              <a:t>日</a:t>
            </a:r>
            <a:r>
              <a:rPr lang="en-US" altLang="ja-JP" sz="1601"/>
              <a:t>(</a:t>
            </a:r>
            <a:r>
              <a:rPr lang="ja-JP" altLang="en-US" sz="1601"/>
              <a:t>木</a:t>
            </a:r>
            <a:r>
              <a:rPr lang="en-US" altLang="ja-JP" sz="1601"/>
              <a:t>) </a:t>
            </a:r>
            <a:r>
              <a:rPr lang="ja-JP" altLang="en-US" sz="1601"/>
              <a:t>　</a:t>
            </a:r>
            <a:r>
              <a:rPr lang="en-US" altLang="ja-JP" sz="1601"/>
              <a:t>※</a:t>
            </a:r>
            <a:r>
              <a:rPr lang="ja-JP" altLang="en-US" sz="1601"/>
              <a:t>弊社・貴社にて調整</a:t>
            </a:r>
            <a:endParaRPr lang="en-US" altLang="ja-JP" sz="1601"/>
          </a:p>
          <a:p>
            <a:pPr lvl="1">
              <a:lnSpc>
                <a:spcPct val="150000"/>
              </a:lnSpc>
              <a:buFont typeface="Wingdings" panose="05000000000000000000" pitchFamily="2" charset="2"/>
              <a:buChar char="n"/>
            </a:pPr>
            <a:r>
              <a:rPr lang="ja-JP" altLang="en-US" sz="1601"/>
              <a:t>時間　　　各社最大</a:t>
            </a:r>
            <a:r>
              <a:rPr lang="en-US" altLang="ja-JP" sz="1601"/>
              <a:t>90</a:t>
            </a:r>
            <a:r>
              <a:rPr lang="ja-JP" altLang="en-US" sz="1601"/>
              <a:t>分</a:t>
            </a:r>
            <a:r>
              <a:rPr lang="en-US" altLang="ja-JP" sz="1601"/>
              <a:t>+</a:t>
            </a:r>
            <a:r>
              <a:rPr lang="ja-JP" altLang="en-US" sz="1601"/>
              <a:t>質疑応答</a:t>
            </a:r>
            <a:r>
              <a:rPr lang="en-US" altLang="ja-JP" sz="1601"/>
              <a:t>30</a:t>
            </a:r>
            <a:r>
              <a:rPr lang="ja-JP" altLang="en-US" sz="1601"/>
              <a:t>分　計</a:t>
            </a:r>
            <a:r>
              <a:rPr lang="en-US" altLang="ja-JP" sz="1601"/>
              <a:t>120</a:t>
            </a:r>
            <a:r>
              <a:rPr lang="ja-JP" altLang="en-US" sz="1601"/>
              <a:t>分</a:t>
            </a:r>
            <a:endParaRPr lang="en-US" altLang="ja-JP" sz="1601"/>
          </a:p>
          <a:p>
            <a:pPr lvl="1">
              <a:lnSpc>
                <a:spcPct val="150000"/>
              </a:lnSpc>
              <a:buFont typeface="Wingdings" panose="05000000000000000000" pitchFamily="2" charset="2"/>
              <a:buChar char="n"/>
            </a:pPr>
            <a:r>
              <a:rPr lang="ja-JP" altLang="en-US" sz="1601"/>
              <a:t>場所　　　弊社品川本社（会議室・プロジェクタは弊社にて手配）</a:t>
            </a:r>
            <a:r>
              <a:rPr lang="en-US" altLang="ja-JP" sz="1601"/>
              <a:t> ※</a:t>
            </a:r>
            <a:r>
              <a:rPr lang="ja-JP" altLang="en-US" sz="1601"/>
              <a:t>リモート会議の可能性あり</a:t>
            </a:r>
            <a:endParaRPr lang="en-US" altLang="ja-JP" sz="1601"/>
          </a:p>
          <a:p>
            <a:pPr lvl="1">
              <a:lnSpc>
                <a:spcPct val="150000"/>
              </a:lnSpc>
              <a:buFont typeface="Wingdings" panose="05000000000000000000" pitchFamily="2" charset="2"/>
              <a:buChar char="n"/>
            </a:pPr>
            <a:r>
              <a:rPr lang="ja-JP" altLang="en-US" sz="1601"/>
              <a:t>その他　　プレゼンテーションは、本プロジェクトを担当する予定の プロジェクトマネージャにて実施すること。</a:t>
            </a:r>
            <a:endParaRPr lang="en-US" altLang="ja-JP" sz="1601"/>
          </a:p>
          <a:p>
            <a:pPr lvl="1">
              <a:lnSpc>
                <a:spcPct val="150000"/>
              </a:lnSpc>
              <a:buFont typeface="Wingdings" panose="05000000000000000000" pitchFamily="2" charset="2"/>
              <a:buChar char="n"/>
            </a:pPr>
            <a:endParaRPr lang="en-US" altLang="ja-JP" sz="1601"/>
          </a:p>
          <a:p>
            <a:pPr marL="0" indent="0">
              <a:lnSpc>
                <a:spcPct val="150000"/>
              </a:lnSpc>
              <a:buNone/>
            </a:pPr>
            <a:endParaRPr lang="en-US" altLang="ja-JP" sz="2001"/>
          </a:p>
        </p:txBody>
      </p:sp>
    </p:spTree>
    <p:extLst>
      <p:ext uri="{BB962C8B-B14F-4D97-AF65-F5344CB8AC3E}">
        <p14:creationId xmlns:p14="http://schemas.microsoft.com/office/powerpoint/2010/main" val="30799704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3-4 </a:t>
            </a:r>
            <a:r>
              <a:rPr lang="ja-JP" altLang="en-US"/>
              <a:t>選定について</a:t>
            </a:r>
            <a:endParaRPr kumimoji="1" lang="ja-JP" altLang="en-US"/>
          </a:p>
        </p:txBody>
      </p:sp>
      <p:sp>
        <p:nvSpPr>
          <p:cNvPr id="4" name="コンテンツ プレースホルダー 4"/>
          <p:cNvSpPr>
            <a:spLocks noGrp="1"/>
          </p:cNvSpPr>
          <p:nvPr/>
        </p:nvSpPr>
        <p:spPr bwMode="auto">
          <a:xfrm>
            <a:off x="478582" y="856879"/>
            <a:ext cx="11017226"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en-US" altLang="ja-JP" sz="2001" b="1"/>
              <a:t>3-4-1 </a:t>
            </a:r>
            <a:r>
              <a:rPr lang="ja-JP" altLang="en-US" sz="2001" b="1"/>
              <a:t>選定方法</a:t>
            </a:r>
            <a:endParaRPr lang="en-US" altLang="ja-JP" sz="2001" b="1"/>
          </a:p>
          <a:p>
            <a:pPr marL="457184" lvl="1" indent="0">
              <a:lnSpc>
                <a:spcPct val="150000"/>
              </a:lnSpc>
              <a:buNone/>
            </a:pPr>
            <a:r>
              <a:rPr lang="ja-JP" altLang="en-US" sz="1601"/>
              <a:t> 提案書およびプレゼンテーション内容を踏まえ、弊社基準にて契約予定業者を選定する。</a:t>
            </a:r>
            <a:endParaRPr lang="en-US" altLang="ja-JP" sz="1601"/>
          </a:p>
          <a:p>
            <a:pPr marL="457184" lvl="1" indent="0">
              <a:lnSpc>
                <a:spcPct val="150000"/>
              </a:lnSpc>
              <a:buNone/>
            </a:pPr>
            <a:endParaRPr lang="en-US" altLang="ja-JP" sz="1601"/>
          </a:p>
          <a:p>
            <a:pPr marL="0" indent="0">
              <a:lnSpc>
                <a:spcPct val="150000"/>
              </a:lnSpc>
              <a:buNone/>
            </a:pPr>
            <a:r>
              <a:rPr lang="en-US" altLang="ja-JP" sz="2001" b="1"/>
              <a:t>3-4-2 </a:t>
            </a:r>
            <a:r>
              <a:rPr lang="ja-JP" altLang="en-US" sz="2001" b="1"/>
              <a:t>評価基準</a:t>
            </a:r>
            <a:endParaRPr lang="en-US" altLang="ja-JP" sz="2001" b="1"/>
          </a:p>
          <a:p>
            <a:pPr marL="0" indent="0">
              <a:buNone/>
            </a:pPr>
            <a:r>
              <a:rPr lang="ja-JP" altLang="en-US" sz="1601">
                <a:latin typeface="+mn-ea"/>
              </a:rPr>
              <a:t>　　　　提案書</a:t>
            </a:r>
            <a:r>
              <a:rPr lang="ja-JP" altLang="en-US" sz="1601"/>
              <a:t>およびプレゼンテーション内容を</a:t>
            </a:r>
            <a:r>
              <a:rPr lang="ja-JP" altLang="en-US" sz="1601">
                <a:latin typeface="+mn-ea"/>
              </a:rPr>
              <a:t>もとに、以下の観点より評価を行う。</a:t>
            </a:r>
            <a:endParaRPr lang="en-US" altLang="ja-JP" sz="1601">
              <a:latin typeface="+mn-ea"/>
            </a:endParaRPr>
          </a:p>
          <a:p>
            <a:pPr marL="0" indent="0">
              <a:buNone/>
            </a:pPr>
            <a:endParaRPr lang="en-US" altLang="ja-JP" sz="1601">
              <a:latin typeface="+mn-ea"/>
            </a:endParaRPr>
          </a:p>
          <a:p>
            <a:pPr marL="605769" lvl="1" indent="0">
              <a:buNone/>
            </a:pPr>
            <a:r>
              <a:rPr lang="ja-JP" altLang="en-US" sz="1601" b="1">
                <a:latin typeface="+mn-ea"/>
              </a:rPr>
              <a:t>①コスト：</a:t>
            </a:r>
            <a:endParaRPr lang="en-US" altLang="ja-JP" sz="1601" b="1">
              <a:latin typeface="+mn-ea"/>
            </a:endParaRPr>
          </a:p>
          <a:p>
            <a:pPr marL="605769" lvl="1" indent="0">
              <a:buNone/>
            </a:pPr>
            <a:r>
              <a:rPr lang="ja-JP" altLang="en-US" sz="1601">
                <a:latin typeface="+mn-ea"/>
              </a:rPr>
              <a:t>　ソリューション</a:t>
            </a:r>
            <a:r>
              <a:rPr lang="en-US" altLang="ja-JP" sz="1601">
                <a:latin typeface="+mn-ea"/>
              </a:rPr>
              <a:t>(</a:t>
            </a:r>
            <a:r>
              <a:rPr lang="ja-JP" altLang="en-US" sz="1601">
                <a:latin typeface="+mn-ea"/>
              </a:rPr>
              <a:t>ソフトウェア</a:t>
            </a:r>
            <a:r>
              <a:rPr lang="en-US" altLang="ja-JP" sz="1601">
                <a:latin typeface="+mn-ea"/>
              </a:rPr>
              <a:t>)</a:t>
            </a:r>
            <a:r>
              <a:rPr lang="ja-JP" altLang="en-US" sz="1601">
                <a:latin typeface="+mn-ea"/>
              </a:rPr>
              <a:t>とその導入費用が、品質が保たれる前提で可能な限り安価に提供されること。</a:t>
            </a:r>
            <a:br>
              <a:rPr lang="en-US" altLang="ja-JP" sz="1601">
                <a:latin typeface="+mn-ea"/>
              </a:rPr>
            </a:br>
            <a:endParaRPr lang="en-US" altLang="ja-JP" sz="1601">
              <a:latin typeface="+mn-ea"/>
            </a:endParaRPr>
          </a:p>
          <a:p>
            <a:pPr marL="605769" lvl="1" indent="0">
              <a:buNone/>
            </a:pPr>
            <a:r>
              <a:rPr lang="ja-JP" altLang="en-US" sz="1601" b="1">
                <a:latin typeface="+mn-ea"/>
              </a:rPr>
              <a:t>②要求事項に対する実現性：</a:t>
            </a:r>
            <a:endParaRPr lang="en-US" altLang="ja-JP" sz="1601" b="1">
              <a:latin typeface="+mn-ea"/>
            </a:endParaRPr>
          </a:p>
          <a:p>
            <a:pPr marL="605769" lvl="1" indent="0">
              <a:buNone/>
            </a:pPr>
            <a:r>
              <a:rPr lang="ja-JP" altLang="en-US" sz="1601">
                <a:latin typeface="+mn-ea"/>
              </a:rPr>
              <a:t>　各要求事項に対するソリューションが網羅されていること。</a:t>
            </a:r>
            <a:endParaRPr lang="en-US" altLang="ja-JP" sz="1601">
              <a:latin typeface="+mn-ea"/>
            </a:endParaRPr>
          </a:p>
          <a:p>
            <a:pPr marL="605769" lvl="1" indent="0">
              <a:buNone/>
            </a:pPr>
            <a:r>
              <a:rPr lang="ja-JP" altLang="en-US" sz="1601">
                <a:latin typeface="+mn-ea"/>
              </a:rPr>
              <a:t>　標準機能での実現が難しい場合は、その代替案が示されていること。</a:t>
            </a:r>
            <a:br>
              <a:rPr lang="en-US" altLang="ja-JP" sz="1601">
                <a:latin typeface="+mn-ea"/>
              </a:rPr>
            </a:br>
            <a:endParaRPr lang="en-US" altLang="ja-JP" sz="1601">
              <a:latin typeface="+mn-ea"/>
            </a:endParaRPr>
          </a:p>
          <a:p>
            <a:pPr marL="605769" lvl="1" indent="0">
              <a:buNone/>
            </a:pPr>
            <a:r>
              <a:rPr lang="ja-JP" altLang="en-US" sz="1601" b="1">
                <a:latin typeface="+mn-ea"/>
              </a:rPr>
              <a:t>③スケジュール：</a:t>
            </a:r>
            <a:endParaRPr lang="en-US" altLang="ja-JP" sz="1601" b="1">
              <a:latin typeface="+mn-ea"/>
            </a:endParaRPr>
          </a:p>
          <a:p>
            <a:pPr marL="605769" lvl="1" indent="0">
              <a:buNone/>
            </a:pPr>
            <a:r>
              <a:rPr lang="ja-JP" altLang="en-US" sz="1601">
                <a:latin typeface="+mn-ea"/>
              </a:rPr>
              <a:t>　実現可能なプロジェクトスケジュールを提案できているか。　</a:t>
            </a:r>
            <a:br>
              <a:rPr lang="en-US" altLang="ja-JP" sz="1601">
                <a:latin typeface="+mn-ea"/>
              </a:rPr>
            </a:br>
            <a:endParaRPr lang="en-US" altLang="ja-JP" sz="1601">
              <a:latin typeface="+mn-ea"/>
            </a:endParaRPr>
          </a:p>
          <a:p>
            <a:pPr marL="605769" lvl="1" indent="0">
              <a:buNone/>
            </a:pPr>
            <a:r>
              <a:rPr lang="ja-JP" altLang="en-US" sz="1601" b="1">
                <a:latin typeface="+mn-ea"/>
              </a:rPr>
              <a:t>④体制：</a:t>
            </a:r>
            <a:endParaRPr lang="en-US" altLang="ja-JP" sz="1601" b="1">
              <a:latin typeface="+mn-ea"/>
            </a:endParaRPr>
          </a:p>
          <a:p>
            <a:pPr marL="605769" lvl="1" indent="0">
              <a:buNone/>
            </a:pPr>
            <a:r>
              <a:rPr lang="ja-JP" altLang="en-US" sz="1601">
                <a:latin typeface="+mn-ea"/>
              </a:rPr>
              <a:t>　会社をあげてのプロジェクト推進体制／サポート体制が取られているか。</a:t>
            </a:r>
            <a:endParaRPr lang="en-US" altLang="ja-JP" sz="1601">
              <a:latin typeface="+mn-ea"/>
            </a:endParaRPr>
          </a:p>
          <a:p>
            <a:pPr marL="605769" lvl="1" indent="0">
              <a:buNone/>
            </a:pPr>
            <a:r>
              <a:rPr lang="ja-JP" altLang="en-US" sz="1601">
                <a:latin typeface="+mn-ea"/>
              </a:rPr>
              <a:t>　本プロジェクトに必要な知識／経験を備えたメンバーがプロジェクトを遂行するか。</a:t>
            </a:r>
            <a:endParaRPr lang="en-US" altLang="ja-JP" sz="1601"/>
          </a:p>
          <a:p>
            <a:pPr lvl="1">
              <a:lnSpc>
                <a:spcPct val="150000"/>
              </a:lnSpc>
              <a:buFont typeface="Wingdings" panose="05000000000000000000" pitchFamily="2" charset="2"/>
              <a:buChar char="n"/>
            </a:pPr>
            <a:endParaRPr lang="en-US" altLang="ja-JP" sz="1601"/>
          </a:p>
          <a:p>
            <a:pPr marL="0" indent="0">
              <a:lnSpc>
                <a:spcPct val="150000"/>
              </a:lnSpc>
              <a:buNone/>
            </a:pPr>
            <a:endParaRPr lang="en-US" altLang="ja-JP" sz="2001"/>
          </a:p>
        </p:txBody>
      </p:sp>
    </p:spTree>
    <p:extLst>
      <p:ext uri="{BB962C8B-B14F-4D97-AF65-F5344CB8AC3E}">
        <p14:creationId xmlns:p14="http://schemas.microsoft.com/office/powerpoint/2010/main" val="13935137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3-4 </a:t>
            </a:r>
            <a:r>
              <a:rPr lang="ja-JP" altLang="en-US"/>
              <a:t>選定について</a:t>
            </a:r>
            <a:endParaRPr kumimoji="1" lang="ja-JP" altLang="en-US"/>
          </a:p>
        </p:txBody>
      </p:sp>
      <p:sp>
        <p:nvSpPr>
          <p:cNvPr id="4" name="コンテンツ プレースホルダー 4"/>
          <p:cNvSpPr>
            <a:spLocks noGrp="1"/>
          </p:cNvSpPr>
          <p:nvPr/>
        </p:nvSpPr>
        <p:spPr bwMode="auto">
          <a:xfrm>
            <a:off x="478582" y="856879"/>
            <a:ext cx="11017226"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nSpc>
                <a:spcPct val="150000"/>
              </a:lnSpc>
              <a:buNone/>
            </a:pPr>
            <a:r>
              <a:rPr lang="en-US" altLang="ja-JP" sz="2001" b="1"/>
              <a:t>3-4-3</a:t>
            </a:r>
            <a:r>
              <a:rPr lang="ja-JP" altLang="en-US" sz="2001" b="1"/>
              <a:t> 選定結果</a:t>
            </a:r>
            <a:endParaRPr lang="en-US" altLang="ja-JP" sz="2001" b="1"/>
          </a:p>
          <a:p>
            <a:pPr marL="456565" lvl="1" indent="0">
              <a:lnSpc>
                <a:spcPct val="150000"/>
              </a:lnSpc>
              <a:buNone/>
            </a:pPr>
            <a:r>
              <a:rPr lang="ja-JP" altLang="en-US" sz="1601"/>
              <a:t>選定結果の通知は以下記載の通りとする。</a:t>
            </a:r>
          </a:p>
          <a:p>
            <a:pPr marL="456565" lvl="1" indent="0">
              <a:lnSpc>
                <a:spcPct val="150000"/>
              </a:lnSpc>
              <a:buNone/>
            </a:pPr>
            <a:r>
              <a:rPr lang="ja-JP" altLang="en-US" sz="1600"/>
              <a:t>通知日	：</a:t>
            </a:r>
            <a:r>
              <a:rPr lang="en-US" altLang="ja-JP" sz="1600"/>
              <a:t>2025</a:t>
            </a:r>
            <a:r>
              <a:rPr lang="ja-JP" altLang="en-US" sz="1600"/>
              <a:t>年5月</a:t>
            </a:r>
            <a:r>
              <a:rPr lang="en-US" altLang="ja-JP" sz="1600"/>
              <a:t>30</a:t>
            </a:r>
            <a:r>
              <a:rPr lang="ja-JP" altLang="en-US" sz="1600"/>
              <a:t>日</a:t>
            </a:r>
            <a:r>
              <a:rPr lang="en-US" altLang="ja-JP" sz="1600"/>
              <a:t>(</a:t>
            </a:r>
            <a:r>
              <a:rPr lang="ja-JP" altLang="en-US" sz="1600"/>
              <a:t>金</a:t>
            </a:r>
            <a:r>
              <a:rPr lang="en-US" altLang="ja-JP" sz="1600"/>
              <a:t>)</a:t>
            </a:r>
            <a:r>
              <a:rPr lang="ja-JP" altLang="en-US" sz="1600"/>
              <a:t>までに貴社担当にご連絡する。</a:t>
            </a:r>
            <a:br>
              <a:rPr lang="ja-JP" altLang="en-US" sz="1600"/>
            </a:br>
            <a:r>
              <a:rPr lang="ja-JP" altLang="en-US" sz="1600"/>
              <a:t>		　 遅延する場合はその旨ご連絡する。</a:t>
            </a:r>
            <a:br>
              <a:rPr lang="ja-JP" altLang="en-US" sz="1600"/>
            </a:br>
            <a:endParaRPr lang="en-US" altLang="ja-JP" sz="1601"/>
          </a:p>
          <a:p>
            <a:pPr marL="0" indent="0">
              <a:lnSpc>
                <a:spcPct val="150000"/>
              </a:lnSpc>
              <a:buNone/>
            </a:pPr>
            <a:endParaRPr lang="en-US" altLang="ja-JP" sz="2001"/>
          </a:p>
        </p:txBody>
      </p:sp>
    </p:spTree>
    <p:extLst>
      <p:ext uri="{BB962C8B-B14F-4D97-AF65-F5344CB8AC3E}">
        <p14:creationId xmlns:p14="http://schemas.microsoft.com/office/powerpoint/2010/main" val="846620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目次</a:t>
            </a:r>
          </a:p>
        </p:txBody>
      </p:sp>
      <p:sp>
        <p:nvSpPr>
          <p:cNvPr id="3" name="コンテンツ プレースホルダー 2"/>
          <p:cNvSpPr>
            <a:spLocks noGrp="1"/>
          </p:cNvSpPr>
          <p:nvPr>
            <p:ph idx="1"/>
          </p:nvPr>
        </p:nvSpPr>
        <p:spPr>
          <a:xfrm>
            <a:off x="349200" y="1087775"/>
            <a:ext cx="5529982" cy="5780685"/>
          </a:xfrm>
        </p:spPr>
        <p:txBody>
          <a:bodyPr lIns="91440" tIns="45720" rIns="91440" bIns="45720" anchor="t">
            <a:spAutoFit/>
          </a:bodyPr>
          <a:lstStyle/>
          <a:p>
            <a:pPr marL="456565" indent="-456565">
              <a:buFont typeface="+mj-lt"/>
              <a:buAutoNum type="arabicPeriod"/>
            </a:pPr>
            <a:r>
              <a:rPr lang="ja-JP" altLang="en-US"/>
              <a:t>はじめに</a:t>
            </a:r>
            <a:endParaRPr lang="en-US" altLang="ja-JP"/>
          </a:p>
          <a:p>
            <a:pPr marL="456565" lvl="1"/>
            <a:r>
              <a:rPr lang="en-US" altLang="ja-JP" sz="2001"/>
              <a:t>1-1</a:t>
            </a:r>
            <a:r>
              <a:rPr lang="ja-JP" altLang="en-US" sz="2001"/>
              <a:t> はじめに</a:t>
            </a:r>
            <a:endParaRPr lang="en-US" altLang="ja-JP" sz="2001"/>
          </a:p>
          <a:p>
            <a:pPr marL="456565" lvl="1"/>
            <a:r>
              <a:rPr lang="ja-JP" altLang="en-US" sz="2000"/>
              <a:t>1-2 変遷と現状課題</a:t>
            </a:r>
            <a:endParaRPr lang="en-US" altLang="ja-JP" sz="2000"/>
          </a:p>
          <a:p>
            <a:pPr marL="456565" lvl="1"/>
            <a:r>
              <a:rPr lang="en-US" altLang="ja-JP" sz="2000"/>
              <a:t>1-3 </a:t>
            </a:r>
            <a:r>
              <a:rPr lang="ja-JP" altLang="en-US" sz="2000"/>
              <a:t>前提条件</a:t>
            </a:r>
          </a:p>
          <a:p>
            <a:pPr marL="456565" lvl="1"/>
            <a:r>
              <a:rPr lang="en-US" altLang="ja-JP" sz="2000"/>
              <a:t>1-4 </a:t>
            </a:r>
            <a:r>
              <a:rPr lang="ja-JP" altLang="en-US" sz="2000"/>
              <a:t>本プロジェクトの目的</a:t>
            </a:r>
            <a:endParaRPr lang="en-US" altLang="ja-JP" sz="2000"/>
          </a:p>
          <a:p>
            <a:pPr marL="456565" lvl="1"/>
            <a:r>
              <a:rPr lang="en-US" altLang="ja-JP" sz="2000"/>
              <a:t>1-5</a:t>
            </a:r>
            <a:r>
              <a:rPr lang="ja-JP" altLang="en-US" sz="2000"/>
              <a:t> 現行システムの概要と今回のスコープ</a:t>
            </a:r>
            <a:endParaRPr lang="en-US" altLang="ja-JP" sz="2000"/>
          </a:p>
          <a:p>
            <a:pPr marL="456565" lvl="1"/>
            <a:r>
              <a:rPr lang="en-US" altLang="ja-JP" sz="2000"/>
              <a:t>1-6 AI</a:t>
            </a:r>
            <a:r>
              <a:rPr lang="ja-JP" altLang="en-US" sz="2000"/>
              <a:t>機能の追加について</a:t>
            </a:r>
            <a:endParaRPr lang="en-US" altLang="ja-JP" sz="2000"/>
          </a:p>
          <a:p>
            <a:pPr marL="456565" lvl="1"/>
            <a:r>
              <a:rPr lang="en-US" altLang="ja-JP" sz="2000"/>
              <a:t>1-7 </a:t>
            </a:r>
            <a:r>
              <a:rPr lang="ja-JP" altLang="en-US" sz="2000"/>
              <a:t>システムの提供形態について</a:t>
            </a:r>
            <a:endParaRPr lang="en-US" altLang="ja-JP" sz="2000"/>
          </a:p>
          <a:p>
            <a:pPr marL="456565" lvl="1"/>
            <a:r>
              <a:rPr lang="en-US" altLang="ja-JP" sz="2000"/>
              <a:t>1-8 </a:t>
            </a:r>
            <a:r>
              <a:rPr lang="ja-JP" altLang="en-US" sz="2000"/>
              <a:t>新システム構築スケジュール案</a:t>
            </a:r>
            <a:endParaRPr lang="en-US" altLang="ja-JP" sz="2000"/>
          </a:p>
          <a:p>
            <a:pPr marL="913765" lvl="1" indent="-456565">
              <a:buFont typeface="+mj-lt"/>
              <a:buAutoNum type="arabicPeriod"/>
            </a:pPr>
            <a:endParaRPr lang="en-US" altLang="ja-JP"/>
          </a:p>
          <a:p>
            <a:pPr marL="456565" indent="-456565">
              <a:buFont typeface="+mj-lt"/>
              <a:buAutoNum type="arabicPeriod"/>
            </a:pPr>
            <a:r>
              <a:rPr lang="ja-JP" altLang="en-US"/>
              <a:t>依頼事項</a:t>
            </a:r>
            <a:endParaRPr lang="en-US" altLang="ja-JP"/>
          </a:p>
          <a:p>
            <a:pPr marL="456565" lvl="1"/>
            <a:r>
              <a:rPr lang="en-US" altLang="ja-JP" sz="2001"/>
              <a:t>2-1 </a:t>
            </a:r>
            <a:r>
              <a:rPr lang="ja-JP" altLang="en-US" sz="2001"/>
              <a:t>依頼範囲</a:t>
            </a:r>
            <a:endParaRPr lang="en-US" altLang="ja-JP" sz="2001"/>
          </a:p>
          <a:p>
            <a:pPr marL="456565" lvl="1"/>
            <a:r>
              <a:rPr lang="en-US" altLang="ja-JP" sz="2001"/>
              <a:t>2-2 </a:t>
            </a:r>
            <a:r>
              <a:rPr lang="ja-JP" altLang="en-US" sz="2001"/>
              <a:t>依頼内容</a:t>
            </a:r>
            <a:endParaRPr lang="en-US" altLang="ja-JP" sz="2001"/>
          </a:p>
          <a:p>
            <a:pPr marL="456565" lvl="1"/>
            <a:r>
              <a:rPr lang="en-US" altLang="ja-JP" sz="2001"/>
              <a:t>2-3 </a:t>
            </a:r>
            <a:r>
              <a:rPr lang="ja-JP" altLang="en-US" sz="2001"/>
              <a:t>提案書について</a:t>
            </a:r>
            <a:endParaRPr lang="en-US" altLang="ja-JP" sz="2001"/>
          </a:p>
          <a:p>
            <a:pPr marL="456565" lvl="1"/>
            <a:r>
              <a:rPr lang="en-US" altLang="ja-JP" sz="2001"/>
              <a:t>2-4 </a:t>
            </a:r>
            <a:r>
              <a:rPr lang="ja-JP" altLang="en-US" sz="2001"/>
              <a:t>見積書について</a:t>
            </a:r>
            <a:endParaRPr lang="en-US" altLang="ja-JP" sz="2001"/>
          </a:p>
        </p:txBody>
      </p:sp>
      <p:sp>
        <p:nvSpPr>
          <p:cNvPr id="31" name="コンテンツ プレースホルダー 2"/>
          <p:cNvSpPr txBox="1">
            <a:spLocks/>
          </p:cNvSpPr>
          <p:nvPr/>
        </p:nvSpPr>
        <p:spPr>
          <a:xfrm>
            <a:off x="6239223" y="1087775"/>
            <a:ext cx="5529982" cy="2308965"/>
          </a:xfrm>
          <a:prstGeom prst="rect">
            <a:avLst/>
          </a:prstGeom>
          <a:noFill/>
        </p:spPr>
        <p:txBody>
          <a:bodyPr>
            <a:spAutoFit/>
          </a:bodyPr>
          <a:lstStyle>
            <a:lvl1pPr marL="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457184" indent="-457184">
              <a:buFont typeface="+mj-lt"/>
              <a:buAutoNum type="arabicPeriod" startAt="3"/>
            </a:pPr>
            <a:r>
              <a:rPr lang="ja-JP" altLang="en-US"/>
              <a:t>提案に係る各種手続きについて</a:t>
            </a:r>
            <a:endParaRPr lang="en-US" altLang="ja-JP"/>
          </a:p>
          <a:p>
            <a:pPr lvl="1"/>
            <a:r>
              <a:rPr lang="en-US" altLang="ja-JP" sz="2001"/>
              <a:t>3-1 </a:t>
            </a:r>
            <a:r>
              <a:rPr lang="ja-JP" altLang="en-US" sz="2001"/>
              <a:t>提案における遵守事項</a:t>
            </a:r>
            <a:endParaRPr lang="en-US" altLang="ja-JP" sz="2001"/>
          </a:p>
          <a:p>
            <a:pPr lvl="1"/>
            <a:r>
              <a:rPr lang="en-US" altLang="ja-JP" sz="2001"/>
              <a:t>3-2 </a:t>
            </a:r>
            <a:r>
              <a:rPr lang="ja-JP" altLang="en-US" sz="2001"/>
              <a:t>選定スケジュール</a:t>
            </a:r>
            <a:endParaRPr lang="en-US" altLang="ja-JP" sz="2001"/>
          </a:p>
          <a:p>
            <a:pPr lvl="1"/>
            <a:r>
              <a:rPr lang="en-US" altLang="ja-JP" sz="2001"/>
              <a:t>3-3 </a:t>
            </a:r>
            <a:r>
              <a:rPr lang="ja-JP" altLang="en-US" sz="2001"/>
              <a:t>提案要領</a:t>
            </a:r>
            <a:endParaRPr lang="en-US" altLang="ja-JP" sz="2001"/>
          </a:p>
          <a:p>
            <a:pPr lvl="1"/>
            <a:r>
              <a:rPr lang="en-US" altLang="ja-JP" sz="2001"/>
              <a:t>3-4 </a:t>
            </a:r>
            <a:r>
              <a:rPr lang="ja-JP" altLang="en-US" sz="2001"/>
              <a:t>選定について</a:t>
            </a:r>
            <a:endParaRPr lang="en-US" altLang="ja-JP" sz="2001"/>
          </a:p>
          <a:p>
            <a:pPr lvl="1"/>
            <a:r>
              <a:rPr lang="en-US" altLang="ja-JP" sz="2001"/>
              <a:t>3-5 </a:t>
            </a:r>
            <a:r>
              <a:rPr lang="ja-JP" altLang="en-US" sz="2001"/>
              <a:t>契約について</a:t>
            </a:r>
            <a:endParaRPr lang="ja-JP" altLang="en-US"/>
          </a:p>
        </p:txBody>
      </p:sp>
    </p:spTree>
    <p:extLst>
      <p:ext uri="{BB962C8B-B14F-4D97-AF65-F5344CB8AC3E}">
        <p14:creationId xmlns:p14="http://schemas.microsoft.com/office/powerpoint/2010/main" val="3848365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3-5 </a:t>
            </a:r>
            <a:r>
              <a:rPr lang="ja-JP" altLang="en-US"/>
              <a:t>契約について</a:t>
            </a:r>
            <a:endParaRPr kumimoji="1" lang="ja-JP" altLang="en-US"/>
          </a:p>
        </p:txBody>
      </p:sp>
      <p:sp>
        <p:nvSpPr>
          <p:cNvPr id="4" name="コンテンツ プレースホルダー 2"/>
          <p:cNvSpPr txBox="1">
            <a:spLocks/>
          </p:cNvSpPr>
          <p:nvPr/>
        </p:nvSpPr>
        <p:spPr>
          <a:xfrm>
            <a:off x="445424" y="1000894"/>
            <a:ext cx="11089232" cy="5544616"/>
          </a:xfrm>
          <a:prstGeom prst="rect">
            <a:avLst/>
          </a:prstGeom>
        </p:spPr>
        <p:txBody>
          <a:bodyPr/>
          <a:lstStyle>
            <a:lvl1pPr marL="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001" b="1"/>
              <a:t>3-5-1</a:t>
            </a:r>
            <a:r>
              <a:rPr lang="ja-JP" altLang="en-US" sz="2001" b="1"/>
              <a:t> </a:t>
            </a:r>
            <a:r>
              <a:rPr lang="ja-JP" altLang="en-US" sz="2001" b="1">
                <a:latin typeface="+mn-ea"/>
              </a:rPr>
              <a:t>契約形態</a:t>
            </a:r>
            <a:endParaRPr lang="en-US" altLang="ja-JP" sz="2001" b="1">
              <a:latin typeface="+mn-ea"/>
            </a:endParaRPr>
          </a:p>
          <a:p>
            <a:r>
              <a:rPr lang="ja-JP" altLang="en-US" sz="1601">
                <a:latin typeface="+mn-ea"/>
              </a:rPr>
              <a:t>  　契約形態</a:t>
            </a:r>
            <a:r>
              <a:rPr lang="en-US" altLang="ja-JP" sz="1601">
                <a:latin typeface="+mn-ea"/>
              </a:rPr>
              <a:t>(</a:t>
            </a:r>
            <a:r>
              <a:rPr lang="ja-JP" altLang="en-US" sz="1601">
                <a:latin typeface="+mn-ea"/>
              </a:rPr>
              <a:t>準委任契約／請負</a:t>
            </a:r>
            <a:r>
              <a:rPr lang="en-US" altLang="ja-JP" sz="1601">
                <a:latin typeface="+mn-ea"/>
              </a:rPr>
              <a:t>)</a:t>
            </a:r>
            <a:r>
              <a:rPr lang="ja-JP" altLang="en-US" sz="1601">
                <a:latin typeface="+mn-ea"/>
              </a:rPr>
              <a:t>に関して、制限等があれば記載すること。 </a:t>
            </a:r>
            <a:endParaRPr lang="en-US" altLang="ja-JP" sz="1601">
              <a:latin typeface="+mn-ea"/>
            </a:endParaRPr>
          </a:p>
          <a:p>
            <a:endParaRPr lang="en-US" altLang="ja-JP" sz="1200">
              <a:latin typeface="+mn-ea"/>
            </a:endParaRPr>
          </a:p>
          <a:p>
            <a:r>
              <a:rPr lang="en-US" altLang="ja-JP" sz="2001" b="1"/>
              <a:t>3-5-2 </a:t>
            </a:r>
            <a:r>
              <a:rPr lang="ja-JP" altLang="en-US" sz="2001" b="1">
                <a:latin typeface="+mn-ea"/>
              </a:rPr>
              <a:t>再委託について</a:t>
            </a:r>
            <a:endParaRPr lang="en-US" altLang="ja-JP" sz="2001" b="1">
              <a:latin typeface="+mn-ea"/>
            </a:endParaRPr>
          </a:p>
          <a:p>
            <a:r>
              <a:rPr lang="ja-JP" altLang="en-US" sz="1400">
                <a:latin typeface="+mn-ea"/>
              </a:rPr>
              <a:t>  　 </a:t>
            </a:r>
            <a:r>
              <a:rPr lang="ja-JP" altLang="en-US" sz="1601">
                <a:latin typeface="+mn-ea"/>
              </a:rPr>
              <a:t>再委託先および再委託内容及び責任範囲が明確になっていること。</a:t>
            </a:r>
            <a:endParaRPr lang="en-US" altLang="ja-JP" sz="1400">
              <a:latin typeface="+mn-ea"/>
            </a:endParaRPr>
          </a:p>
          <a:p>
            <a:endParaRPr lang="en-US" altLang="ja-JP" sz="1601">
              <a:latin typeface="+mn-ea"/>
            </a:endParaRPr>
          </a:p>
          <a:p>
            <a:r>
              <a:rPr lang="en-US" altLang="ja-JP" sz="2001" b="1"/>
              <a:t>3-5-3 </a:t>
            </a:r>
            <a:r>
              <a:rPr lang="ja-JP" altLang="en-US" sz="2001" b="1">
                <a:latin typeface="+mn-ea"/>
              </a:rPr>
              <a:t>既存システム改修の契約範囲</a:t>
            </a:r>
            <a:endParaRPr lang="en-US" altLang="ja-JP" sz="1800" b="1">
              <a:latin typeface="+mn-ea"/>
            </a:endParaRPr>
          </a:p>
          <a:p>
            <a:r>
              <a:rPr lang="ja-JP" altLang="en-US" sz="1601">
                <a:latin typeface="+mn-ea"/>
              </a:rPr>
              <a:t>  　既存システム改修が発生する場合、その改修にかかる契約範囲が明確になっていること。</a:t>
            </a:r>
            <a:endParaRPr lang="en-US" altLang="ja-JP" sz="1400">
              <a:latin typeface="+mn-ea"/>
            </a:endParaRPr>
          </a:p>
          <a:p>
            <a:endParaRPr lang="en-US" altLang="ja-JP" sz="1601">
              <a:latin typeface="+mn-ea"/>
            </a:endParaRPr>
          </a:p>
          <a:p>
            <a:r>
              <a:rPr lang="en-US" altLang="ja-JP" sz="2001" b="1"/>
              <a:t>3-5-4 </a:t>
            </a:r>
            <a:r>
              <a:rPr lang="ja-JP" altLang="en-US" sz="2001" b="1">
                <a:latin typeface="+mn-ea"/>
              </a:rPr>
              <a:t>フェーズ毎の契約範囲</a:t>
            </a:r>
            <a:endParaRPr lang="en-US" altLang="ja-JP" sz="1800" b="1">
              <a:latin typeface="+mn-ea"/>
            </a:endParaRPr>
          </a:p>
          <a:p>
            <a:r>
              <a:rPr lang="ja-JP" altLang="en-US" sz="1601">
                <a:latin typeface="+mn-ea"/>
              </a:rPr>
              <a:t>　　フェーズ毎の契約範囲を明示して提案すること。</a:t>
            </a:r>
            <a:endParaRPr lang="en-US" altLang="ja-JP" sz="1601">
              <a:latin typeface="+mn-ea"/>
            </a:endParaRPr>
          </a:p>
          <a:p>
            <a:endParaRPr lang="en-US" altLang="ja-JP" sz="1200">
              <a:latin typeface="+mn-ea"/>
            </a:endParaRPr>
          </a:p>
          <a:p>
            <a:r>
              <a:rPr lang="en-US" altLang="ja-JP" sz="2001" b="1"/>
              <a:t>3-5-5 </a:t>
            </a:r>
            <a:r>
              <a:rPr lang="ja-JP" altLang="en-US" sz="2001" b="1">
                <a:latin typeface="+mn-ea"/>
              </a:rPr>
              <a:t>保守について</a:t>
            </a:r>
            <a:endParaRPr lang="en-US" altLang="ja-JP" sz="2001" b="1">
              <a:latin typeface="+mn-ea"/>
            </a:endParaRPr>
          </a:p>
          <a:p>
            <a:r>
              <a:rPr lang="ja-JP" altLang="en-US" sz="1400">
                <a:latin typeface="+mn-ea"/>
              </a:rPr>
              <a:t>  　 </a:t>
            </a:r>
            <a:r>
              <a:rPr lang="ja-JP" altLang="en-US" sz="1601">
                <a:latin typeface="+mn-ea"/>
              </a:rPr>
              <a:t>保守契約先が導入会社と異なる場合、明記すること。</a:t>
            </a:r>
            <a:endParaRPr lang="en-US" altLang="ja-JP" sz="1200">
              <a:latin typeface="+mn-ea"/>
            </a:endParaRPr>
          </a:p>
          <a:p>
            <a:endParaRPr lang="en-US" altLang="ja-JP" sz="1400">
              <a:latin typeface="+mn-ea"/>
            </a:endParaRPr>
          </a:p>
          <a:p>
            <a:r>
              <a:rPr lang="en-US" altLang="ja-JP" sz="2001" b="1"/>
              <a:t>3-5-6</a:t>
            </a:r>
            <a:r>
              <a:rPr lang="ja-JP" altLang="en-US" sz="2001" b="1"/>
              <a:t> </a:t>
            </a:r>
            <a:r>
              <a:rPr lang="ja-JP" altLang="en-US" sz="2001" b="1">
                <a:latin typeface="+mn-ea"/>
              </a:rPr>
              <a:t>契約終了について</a:t>
            </a:r>
            <a:endParaRPr lang="en-US" altLang="ja-JP" sz="2001" b="1">
              <a:latin typeface="+mn-ea"/>
            </a:endParaRPr>
          </a:p>
          <a:p>
            <a:pPr indent="-285740"/>
            <a:r>
              <a:rPr lang="ja-JP" altLang="en-US" sz="1601">
                <a:latin typeface="+mn-ea"/>
              </a:rPr>
              <a:t>　  契約終了条件及び契約終了時の手続きを明確に定義すること。</a:t>
            </a:r>
            <a:endParaRPr lang="en-US" altLang="ja-JP" sz="1601">
              <a:latin typeface="+mn-ea"/>
            </a:endParaRPr>
          </a:p>
          <a:p>
            <a:endParaRPr lang="en-US" altLang="ja-JP" sz="1400">
              <a:latin typeface="+mn-ea"/>
            </a:endParaRPr>
          </a:p>
          <a:p>
            <a:endParaRPr lang="en-US" altLang="ja-JP" sz="1200">
              <a:latin typeface="+mn-ea"/>
            </a:endParaRPr>
          </a:p>
          <a:p>
            <a:endParaRPr lang="en-US" altLang="ja-JP" sz="1200">
              <a:latin typeface="+mn-ea"/>
            </a:endParaRPr>
          </a:p>
          <a:p>
            <a:endParaRPr lang="en-US" altLang="ja-JP" sz="1099">
              <a:latin typeface="+mn-ea"/>
            </a:endParaRPr>
          </a:p>
          <a:p>
            <a:endParaRPr lang="en-US" altLang="ja-JP" sz="1099">
              <a:latin typeface="+mn-ea"/>
            </a:endParaRPr>
          </a:p>
        </p:txBody>
      </p:sp>
    </p:spTree>
    <p:extLst>
      <p:ext uri="{BB962C8B-B14F-4D97-AF65-F5344CB8AC3E}">
        <p14:creationId xmlns:p14="http://schemas.microsoft.com/office/powerpoint/2010/main" val="12535702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txBox="1">
            <a:spLocks/>
          </p:cNvSpPr>
          <p:nvPr/>
        </p:nvSpPr>
        <p:spPr>
          <a:xfrm>
            <a:off x="478582" y="1000897"/>
            <a:ext cx="11089232" cy="5832648"/>
          </a:xfrm>
          <a:prstGeom prst="rect">
            <a:avLst/>
          </a:prstGeom>
        </p:spPr>
        <p:txBody>
          <a:bodyPr anchor="t"/>
          <a:lstStyle>
            <a:lvl1pPr marL="0" indent="0" algn="l" defTabSz="914400" rtl="0" eaLnBrk="1" latinLnBrk="0" hangingPunct="1">
              <a:spcBef>
                <a:spcPct val="20000"/>
              </a:spcBef>
              <a:buFont typeface="Arial" pitchFamily="34" charset="0"/>
              <a:buNone/>
              <a:defRPr kumimoji="1"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001" b="1"/>
              <a:t>3-5-7 </a:t>
            </a:r>
            <a:r>
              <a:rPr lang="zh-TW" altLang="en-US" sz="2001" b="1">
                <a:latin typeface="+mn-ea"/>
              </a:rPr>
              <a:t>機密保持</a:t>
            </a:r>
            <a:endParaRPr lang="en-US" altLang="ja-JP" sz="1800" b="1">
              <a:latin typeface="+mn-ea"/>
            </a:endParaRPr>
          </a:p>
          <a:p>
            <a:r>
              <a:rPr lang="ja-JP" altLang="en-US" sz="1601">
                <a:latin typeface="+mn-ea"/>
              </a:rPr>
              <a:t> 　 弊社から提供した資料・情報（個人情報含む）や作業の中で知りえた情報の機密保持のために</a:t>
            </a:r>
            <a:br>
              <a:rPr lang="en-US" altLang="ja-JP" sz="1601">
                <a:latin typeface="+mn-ea"/>
              </a:rPr>
            </a:br>
            <a:r>
              <a:rPr lang="en-US" altLang="ja-JP" sz="1601">
                <a:latin typeface="+mn-ea"/>
              </a:rPr>
              <a:t>  </a:t>
            </a:r>
            <a:r>
              <a:rPr lang="ja-JP" altLang="en-US" sz="1601">
                <a:latin typeface="+mn-ea"/>
              </a:rPr>
              <a:t>　別途機密保持契約を締結する。</a:t>
            </a:r>
          </a:p>
          <a:p>
            <a:endParaRPr lang="en-US" altLang="ja-JP" sz="1400">
              <a:latin typeface="+mn-ea"/>
            </a:endParaRPr>
          </a:p>
          <a:p>
            <a:r>
              <a:rPr lang="en-US" altLang="ja-JP" sz="2001" b="1"/>
              <a:t>3-5-8 </a:t>
            </a:r>
            <a:r>
              <a:rPr lang="ja-JP" altLang="en-US" sz="2001" b="1">
                <a:latin typeface="+mn-ea"/>
              </a:rPr>
              <a:t>成果物の著作権について</a:t>
            </a:r>
            <a:endParaRPr lang="en-US" altLang="ja-JP" sz="1601" b="1">
              <a:latin typeface="+mn-ea"/>
            </a:endParaRPr>
          </a:p>
          <a:p>
            <a:r>
              <a:rPr lang="ja-JP" altLang="en-US" sz="1601">
                <a:latin typeface="+mn-ea"/>
              </a:rPr>
              <a:t>  　成果物に関する著作権は、引渡により弊社に帰属または移転する。</a:t>
            </a:r>
            <a:endParaRPr lang="en-US" altLang="ja-JP" sz="1601">
              <a:latin typeface="+mn-ea"/>
            </a:endParaRPr>
          </a:p>
          <a:p>
            <a:r>
              <a:rPr lang="ja-JP" altLang="en-US" sz="1601">
                <a:latin typeface="+mn-ea"/>
              </a:rPr>
              <a:t>　　成果物に既存の著作物を含める場合は、国内外にわたる無償かつ無期限の取消不能の、著作権法所定のあらゆる利用をする権利</a:t>
            </a:r>
            <a:endParaRPr lang="en-US" altLang="ja-JP" sz="1601">
              <a:latin typeface="+mn-ea"/>
            </a:endParaRPr>
          </a:p>
          <a:p>
            <a:r>
              <a:rPr lang="ja-JP" altLang="en-US" sz="1601">
                <a:latin typeface="+mn-ea"/>
              </a:rPr>
              <a:t>　　を許諾するものとし、かつその権限のあることを保証すること。</a:t>
            </a:r>
            <a:endParaRPr lang="en-US" altLang="ja-JP" sz="1400">
              <a:latin typeface="+mn-ea"/>
            </a:endParaRPr>
          </a:p>
          <a:p>
            <a:endParaRPr lang="en-US" altLang="ja-JP" sz="1400">
              <a:latin typeface="+mn-ea"/>
            </a:endParaRPr>
          </a:p>
          <a:p>
            <a:r>
              <a:rPr lang="en-US" altLang="ja-JP" sz="2001" b="1"/>
              <a:t>3-5-9 </a:t>
            </a:r>
            <a:r>
              <a:rPr lang="ja-JP" altLang="en-US" sz="2001" b="1">
                <a:latin typeface="+mn-ea"/>
              </a:rPr>
              <a:t>検収</a:t>
            </a:r>
            <a:endParaRPr lang="en-US" altLang="ja-JP" sz="1601" b="1">
              <a:latin typeface="+mn-ea"/>
            </a:endParaRPr>
          </a:p>
          <a:p>
            <a:r>
              <a:rPr lang="ja-JP" altLang="en-US" sz="1601">
                <a:latin typeface="+mn-ea"/>
              </a:rPr>
              <a:t>  　検収は、成果物納品明細書と所定の検収依頼書及び品質報告書を受けて、検収テスト計画書に従ったテストを実施後</a:t>
            </a:r>
            <a:endParaRPr lang="en-US" altLang="ja-JP" sz="1601">
              <a:latin typeface="+mn-ea"/>
            </a:endParaRPr>
          </a:p>
          <a:p>
            <a:r>
              <a:rPr lang="ja-JP" altLang="en-US" sz="1601">
                <a:latin typeface="+mn-ea"/>
              </a:rPr>
              <a:t>　　合否判定する。判定結果はテスト実施後</a:t>
            </a:r>
            <a:r>
              <a:rPr lang="en-US" altLang="ja-JP" sz="1601">
                <a:latin typeface="+mn-ea"/>
              </a:rPr>
              <a:t>1</a:t>
            </a:r>
            <a:r>
              <a:rPr lang="ja-JP" altLang="en-US" sz="1601">
                <a:latin typeface="+mn-ea"/>
              </a:rPr>
              <a:t>か月以内に通知する。</a:t>
            </a:r>
            <a:endParaRPr lang="en-US" altLang="ja-JP" sz="1601">
              <a:latin typeface="+mn-ea"/>
            </a:endParaRPr>
          </a:p>
          <a:p>
            <a:r>
              <a:rPr lang="ja-JP" altLang="en-US" sz="1601">
                <a:latin typeface="+mn-ea"/>
              </a:rPr>
              <a:t>  　本手続きについて制限等があれば回答すること。</a:t>
            </a:r>
          </a:p>
          <a:p>
            <a:endParaRPr lang="en-US" altLang="ja-JP" sz="1400">
              <a:latin typeface="+mn-ea"/>
            </a:endParaRPr>
          </a:p>
          <a:p>
            <a:r>
              <a:rPr lang="en-US" altLang="ja-JP" sz="2001" b="1"/>
              <a:t>3-5-10 </a:t>
            </a:r>
            <a:r>
              <a:rPr lang="ja-JP" altLang="en-US" sz="2001" b="1">
                <a:latin typeface="+mn-ea"/>
              </a:rPr>
              <a:t>支払条件</a:t>
            </a:r>
            <a:endParaRPr lang="en-US" altLang="ja-JP" sz="1601" b="1">
              <a:latin typeface="+mn-ea"/>
            </a:endParaRPr>
          </a:p>
          <a:p>
            <a:r>
              <a:rPr lang="ja-JP" altLang="en-US" sz="1601">
                <a:latin typeface="+mn-ea"/>
              </a:rPr>
              <a:t>  　検収完了月の翌月末に、貴社所定の請求書記載の方法にて支払う。</a:t>
            </a:r>
            <a:endParaRPr lang="en-US" altLang="ja-JP" sz="1601">
              <a:latin typeface="+mn-ea"/>
            </a:endParaRPr>
          </a:p>
          <a:p>
            <a:r>
              <a:rPr lang="ja-JP" altLang="en-US" sz="1601">
                <a:latin typeface="+mn-ea"/>
              </a:rPr>
              <a:t>　　請求書は、弊社締切日（毎月</a:t>
            </a:r>
            <a:r>
              <a:rPr lang="en-US" altLang="ja-JP" sz="1601">
                <a:latin typeface="+mn-ea"/>
              </a:rPr>
              <a:t>5</a:t>
            </a:r>
            <a:r>
              <a:rPr lang="ja-JP" altLang="en-US" sz="1601">
                <a:latin typeface="+mn-ea"/>
              </a:rPr>
              <a:t>日。休日の場合は翌営業日 ）必着で送付すること（</a:t>
            </a:r>
            <a:r>
              <a:rPr lang="en-US" altLang="ja-JP" sz="1601">
                <a:latin typeface="+mn-ea"/>
              </a:rPr>
              <a:t>PDF</a:t>
            </a:r>
            <a:r>
              <a:rPr lang="ja-JP" altLang="en-US" sz="1601">
                <a:latin typeface="+mn-ea"/>
              </a:rPr>
              <a:t>可）。</a:t>
            </a:r>
            <a:endParaRPr lang="en-US" altLang="ja-JP" sz="1400">
              <a:latin typeface="+mn-ea"/>
            </a:endParaRPr>
          </a:p>
          <a:p>
            <a:r>
              <a:rPr lang="en-US" altLang="ja-JP" sz="1400">
                <a:latin typeface="+mn-ea"/>
              </a:rPr>
              <a:t>  </a:t>
            </a:r>
          </a:p>
          <a:p>
            <a:r>
              <a:rPr lang="en-US" altLang="ja-JP" sz="2001" b="1"/>
              <a:t>3-5-11 </a:t>
            </a:r>
            <a:r>
              <a:rPr lang="ja-JP" altLang="en-US" sz="2001" b="1">
                <a:latin typeface="+mn-ea"/>
              </a:rPr>
              <a:t>保証</a:t>
            </a:r>
            <a:r>
              <a:rPr lang="zh-CN" altLang="en-US" sz="2001" b="1">
                <a:latin typeface="+mn-ea"/>
              </a:rPr>
              <a:t>年数</a:t>
            </a:r>
            <a:r>
              <a:rPr lang="en-US" altLang="zh-CN" sz="2001" b="1">
                <a:latin typeface="+mn-ea"/>
              </a:rPr>
              <a:t>(</a:t>
            </a:r>
            <a:r>
              <a:rPr lang="zh-CN" altLang="en-US" sz="2001" b="1">
                <a:latin typeface="+mn-ea"/>
              </a:rPr>
              <a:t>瑕疵担保責任</a:t>
            </a:r>
            <a:r>
              <a:rPr lang="en-US" altLang="zh-CN" sz="2001" b="1">
                <a:latin typeface="+mn-ea"/>
              </a:rPr>
              <a:t>)</a:t>
            </a:r>
            <a:endParaRPr lang="en-US" altLang="ja-JP" sz="1601" b="1">
              <a:latin typeface="+mn-ea"/>
            </a:endParaRPr>
          </a:p>
          <a:p>
            <a:r>
              <a:rPr lang="ja-JP" altLang="en-US" sz="1601">
                <a:latin typeface="+mn-ea"/>
              </a:rPr>
              <a:t>  　納品後</a:t>
            </a:r>
            <a:r>
              <a:rPr lang="en-US" altLang="ja-JP" sz="1601">
                <a:latin typeface="+mn-ea"/>
              </a:rPr>
              <a:t>1</a:t>
            </a:r>
            <a:r>
              <a:rPr lang="ja-JP" altLang="en-US" sz="1601">
                <a:latin typeface="+mn-ea"/>
              </a:rPr>
              <a:t>年間を瑕疵担保責任期間とする。ただし、弊社で改修を加えたものは除く。</a:t>
            </a:r>
            <a:endParaRPr lang="en-US" altLang="ja-JP" sz="1400">
              <a:latin typeface="+mn-ea"/>
            </a:endParaRPr>
          </a:p>
          <a:p>
            <a:endParaRPr lang="en-US" altLang="ja-JP" sz="1400">
              <a:latin typeface="+mn-ea"/>
            </a:endParaRPr>
          </a:p>
          <a:p>
            <a:endParaRPr lang="en-US" altLang="ja-JP" sz="1400">
              <a:latin typeface="+mn-ea"/>
            </a:endParaRPr>
          </a:p>
        </p:txBody>
      </p:sp>
      <p:sp>
        <p:nvSpPr>
          <p:cNvPr id="4" name="タイトル 1"/>
          <p:cNvSpPr>
            <a:spLocks noGrp="1"/>
          </p:cNvSpPr>
          <p:nvPr>
            <p:ph type="title"/>
          </p:nvPr>
        </p:nvSpPr>
        <p:spPr>
          <a:xfrm>
            <a:off x="374400" y="208806"/>
            <a:ext cx="10042080" cy="523220"/>
          </a:xfrm>
        </p:spPr>
        <p:txBody>
          <a:bodyPr/>
          <a:lstStyle/>
          <a:p>
            <a:r>
              <a:rPr lang="en-US" altLang="ja-JP"/>
              <a:t>3-5 </a:t>
            </a:r>
            <a:r>
              <a:rPr lang="ja-JP" altLang="en-US"/>
              <a:t>契約について</a:t>
            </a:r>
            <a:endParaRPr kumimoji="1" lang="ja-JP" altLang="en-US"/>
          </a:p>
        </p:txBody>
      </p:sp>
    </p:spTree>
    <p:extLst>
      <p:ext uri="{BB962C8B-B14F-4D97-AF65-F5344CB8AC3E}">
        <p14:creationId xmlns:p14="http://schemas.microsoft.com/office/powerpoint/2010/main" val="18662204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267" y="1985357"/>
            <a:ext cx="10157883" cy="26646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4291" y="5925433"/>
            <a:ext cx="2446004" cy="828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998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a:t>1.</a:t>
            </a:r>
            <a:r>
              <a:rPr kumimoji="1" lang="ja-JP" altLang="en-US"/>
              <a:t>はじめに</a:t>
            </a:r>
          </a:p>
        </p:txBody>
      </p:sp>
    </p:spTree>
    <p:extLst>
      <p:ext uri="{BB962C8B-B14F-4D97-AF65-F5344CB8AC3E}">
        <p14:creationId xmlns:p14="http://schemas.microsoft.com/office/powerpoint/2010/main" val="2186004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a:t>1-1 </a:t>
            </a:r>
            <a:r>
              <a:rPr kumimoji="1" lang="ja-JP" altLang="en-US"/>
              <a:t>はじめに</a:t>
            </a:r>
          </a:p>
        </p:txBody>
      </p:sp>
      <p:sp>
        <p:nvSpPr>
          <p:cNvPr id="30" name="コンテンツ プレースホルダー 4"/>
          <p:cNvSpPr>
            <a:spLocks noGrp="1"/>
          </p:cNvSpPr>
          <p:nvPr/>
        </p:nvSpPr>
        <p:spPr bwMode="auto">
          <a:xfrm>
            <a:off x="478582" y="1144911"/>
            <a:ext cx="11017226" cy="5858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400">
                <a:solidFill>
                  <a:schemeClr val="tx1"/>
                </a:solidFill>
                <a:latin typeface="+mn-lt"/>
                <a:ea typeface="+mn-ea"/>
              </a:defRPr>
            </a:lvl2pPr>
            <a:lvl3pPr marL="1143000" indent="-228600" algn="l" rtl="0" eaLnBrk="1" fontAlgn="base" hangingPunct="1">
              <a:spcBef>
                <a:spcPct val="20000"/>
              </a:spcBef>
              <a:spcAft>
                <a:spcPct val="0"/>
              </a:spcAft>
              <a:buChar char="•"/>
              <a:defRPr kumimoji="1" sz="20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a:lnSpc>
                <a:spcPct val="150000"/>
              </a:lnSpc>
              <a:buFont typeface="Wingdings" panose="05000000000000000000" pitchFamily="2" charset="2"/>
              <a:buChar char="ü"/>
            </a:pPr>
            <a:r>
              <a:rPr lang="ja-JP" altLang="en-US" sz="1800" dirty="0"/>
              <a:t>本ドキュメントは、</a:t>
            </a:r>
            <a:r>
              <a:rPr lang="ja-JP" altLang="en-US" sz="1800" dirty="0">
                <a:latin typeface="メイリオ" pitchFamily="50" charset="-128"/>
                <a:cs typeface="メイリオ" pitchFamily="50" charset="-128"/>
              </a:rPr>
              <a:t>次期レセプトシステム構築プロジェクト</a:t>
            </a:r>
            <a:r>
              <a:rPr lang="ja-JP" altLang="en-US" sz="1800" dirty="0"/>
              <a:t>に関する提案依頼を纏めた文書です。</a:t>
            </a:r>
          </a:p>
          <a:p>
            <a:pPr>
              <a:lnSpc>
                <a:spcPct val="150000"/>
              </a:lnSpc>
              <a:buFont typeface="Wingdings" panose="05000000000000000000" pitchFamily="2" charset="2"/>
              <a:buChar char="ü"/>
            </a:pPr>
            <a:r>
              <a:rPr lang="ja-JP" altLang="en-US" sz="1800" dirty="0">
                <a:latin typeface="+mn-ea"/>
              </a:rPr>
              <a:t>貴社のソリューションベンダとしての専門的知見を元に、費用対効果が高い実現方法を検討し、合理的な費用見積をお願いしたいと考えています。</a:t>
            </a:r>
            <a:endParaRPr lang="ja-JP" altLang="en-US" sz="1800" dirty="0"/>
          </a:p>
          <a:p>
            <a:pPr>
              <a:lnSpc>
                <a:spcPct val="150000"/>
              </a:lnSpc>
              <a:buFont typeface="Wingdings" panose="05000000000000000000" pitchFamily="2" charset="2"/>
              <a:buChar char="ü"/>
            </a:pPr>
            <a:r>
              <a:rPr lang="ja-JP" altLang="en-US" sz="1800" dirty="0">
                <a:latin typeface="+mn-ea"/>
              </a:rPr>
              <a:t>ご多忙の折、大変恐縮ではございますが、弊社プロジェクトの成功のために、何卒ご協力のほどお願い致します。</a:t>
            </a:r>
            <a:endParaRPr lang="en-US" altLang="ja-JP" sz="1800" dirty="0">
              <a:latin typeface="+mn-ea"/>
            </a:endParaRPr>
          </a:p>
          <a:p>
            <a:pPr marL="0" indent="0">
              <a:lnSpc>
                <a:spcPct val="150000"/>
              </a:lnSpc>
              <a:buNone/>
            </a:pPr>
            <a:endParaRPr lang="en-US" altLang="ja-JP" sz="1800" dirty="0"/>
          </a:p>
          <a:p>
            <a:pPr marL="0" indent="0">
              <a:lnSpc>
                <a:spcPct val="150000"/>
              </a:lnSpc>
              <a:buNone/>
            </a:pPr>
            <a:r>
              <a:rPr lang="en-US" altLang="ja-JP" sz="2001" dirty="0"/>
              <a:t>【</a:t>
            </a:r>
            <a:r>
              <a:rPr lang="ja-JP" altLang="en-US" sz="2001" dirty="0"/>
              <a:t>プロジェクトコメント</a:t>
            </a:r>
            <a:r>
              <a:rPr lang="en-US" altLang="ja-JP" sz="2001" dirty="0"/>
              <a:t>】</a:t>
            </a:r>
          </a:p>
          <a:p>
            <a:pPr marL="0" indent="0">
              <a:lnSpc>
                <a:spcPct val="150000"/>
              </a:lnSpc>
              <a:buNone/>
            </a:pPr>
            <a:r>
              <a:rPr lang="ja-JP" altLang="en-US" sz="2001" dirty="0"/>
              <a:t>弊社は日本初の医療事務教育機関として創業以来</a:t>
            </a:r>
            <a:r>
              <a:rPr lang="en-US" altLang="ja-JP" sz="2001" dirty="0"/>
              <a:t>60</a:t>
            </a:r>
            <a:r>
              <a:rPr lang="ja-JP" altLang="en-US" sz="2001" dirty="0"/>
              <a:t>年に渡って診療報酬請求業務に従事してまいりました。昨今の労働環境の変化と医療関連法規・サービスの進化速度に柔軟に対応をしながら診療報酬請求精度の質を高めることが弊社における社会的責任であると自負しています。</a:t>
            </a:r>
            <a:endParaRPr lang="en-US" altLang="ja-JP" sz="2001" dirty="0"/>
          </a:p>
          <a:p>
            <a:pPr marL="0" indent="0">
              <a:lnSpc>
                <a:spcPct val="150000"/>
              </a:lnSpc>
              <a:buNone/>
            </a:pPr>
            <a:r>
              <a:rPr lang="ja-JP" altLang="en-US" sz="2001" dirty="0"/>
              <a:t>本プロジェクトは、重要な基幹業務である診療報酬請求業務とその医業収入管理をスコープとしたシステム開発となります。ご提案をいただく皆様とは前向きに誠意を持って対応させていただきますので、プロジェクトの主旨にご理解とご協力をお願いいたします。</a:t>
            </a:r>
            <a:endParaRPr lang="en-US" altLang="ja-JP" sz="2001" dirty="0"/>
          </a:p>
        </p:txBody>
      </p:sp>
    </p:spTree>
    <p:extLst>
      <p:ext uri="{BB962C8B-B14F-4D97-AF65-F5344CB8AC3E}">
        <p14:creationId xmlns:p14="http://schemas.microsoft.com/office/powerpoint/2010/main" val="2226885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F8EB55-E307-B2E9-FB96-C893077D6FE8}"/>
              </a:ext>
            </a:extLst>
          </p:cNvPr>
          <p:cNvSpPr>
            <a:spLocks noGrp="1"/>
          </p:cNvSpPr>
          <p:nvPr>
            <p:ph type="title"/>
          </p:nvPr>
        </p:nvSpPr>
        <p:spPr/>
        <p:txBody>
          <a:bodyPr wrap="square" lIns="91440" tIns="45720" rIns="91440" bIns="45720" anchor="ctr" anchorCtr="0">
            <a:spAutoFit/>
          </a:bodyPr>
          <a:lstStyle/>
          <a:p>
            <a:r>
              <a:rPr lang="ja-JP" altLang="en-US"/>
              <a:t>1-2 変遷と現状課題</a:t>
            </a:r>
          </a:p>
        </p:txBody>
      </p:sp>
      <p:sp>
        <p:nvSpPr>
          <p:cNvPr id="4" name="正方形/長方形 3">
            <a:extLst>
              <a:ext uri="{FF2B5EF4-FFF2-40B4-BE49-F238E27FC236}">
                <a16:creationId xmlns:a16="http://schemas.microsoft.com/office/drawing/2014/main" id="{77CC7644-7139-F4D9-813D-E0DD8F493760}"/>
              </a:ext>
            </a:extLst>
          </p:cNvPr>
          <p:cNvSpPr/>
          <p:nvPr/>
        </p:nvSpPr>
        <p:spPr>
          <a:xfrm>
            <a:off x="392024" y="1386211"/>
            <a:ext cx="1466443" cy="1101751"/>
          </a:xfrm>
          <a:prstGeom prst="rect">
            <a:avLst/>
          </a:prstGeom>
          <a:solidFill>
            <a:schemeClr val="bg1">
              <a:lumMod val="95000"/>
            </a:schemeClr>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a:solidFill>
                  <a:schemeClr val="tx1"/>
                </a:solidFill>
              </a:rPr>
              <a:t>レセプトチェック</a:t>
            </a:r>
            <a:endParaRPr lang="en-US" altLang="ja-JP" sz="1600">
              <a:solidFill>
                <a:schemeClr val="tx1"/>
              </a:solidFill>
            </a:endParaRPr>
          </a:p>
          <a:p>
            <a:pPr algn="ctr"/>
            <a:r>
              <a:rPr lang="ja-JP" altLang="en-US" sz="1600">
                <a:solidFill>
                  <a:schemeClr val="tx1"/>
                </a:solidFill>
              </a:rPr>
              <a:t>システムの経緯</a:t>
            </a:r>
            <a:endParaRPr kumimoji="1" lang="ja-JP" altLang="en-US" sz="1600">
              <a:solidFill>
                <a:schemeClr val="tx1"/>
              </a:solidFill>
            </a:endParaRPr>
          </a:p>
        </p:txBody>
      </p:sp>
      <p:sp>
        <p:nvSpPr>
          <p:cNvPr id="7" name="正方形/長方形 6">
            <a:extLst>
              <a:ext uri="{FF2B5EF4-FFF2-40B4-BE49-F238E27FC236}">
                <a16:creationId xmlns:a16="http://schemas.microsoft.com/office/drawing/2014/main" id="{DAE143DA-2E94-D322-59BE-06085AF97F46}"/>
              </a:ext>
            </a:extLst>
          </p:cNvPr>
          <p:cNvSpPr/>
          <p:nvPr/>
        </p:nvSpPr>
        <p:spPr>
          <a:xfrm>
            <a:off x="392024" y="2834962"/>
            <a:ext cx="1466443" cy="1555413"/>
          </a:xfrm>
          <a:prstGeom prst="rect">
            <a:avLst/>
          </a:prstGeom>
          <a:solidFill>
            <a:schemeClr val="bg1">
              <a:lumMod val="95000"/>
            </a:schemeClr>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a:solidFill>
                  <a:schemeClr val="tx1"/>
                </a:solidFill>
              </a:rPr>
              <a:t>現状の課題</a:t>
            </a:r>
            <a:endParaRPr kumimoji="1" lang="ja-JP" altLang="en-US" sz="1600">
              <a:solidFill>
                <a:schemeClr val="tx1"/>
              </a:solidFill>
            </a:endParaRPr>
          </a:p>
        </p:txBody>
      </p:sp>
      <p:sp>
        <p:nvSpPr>
          <p:cNvPr id="11" name="正方形/長方形 10">
            <a:extLst>
              <a:ext uri="{FF2B5EF4-FFF2-40B4-BE49-F238E27FC236}">
                <a16:creationId xmlns:a16="http://schemas.microsoft.com/office/drawing/2014/main" id="{6FE2C7B9-FF93-865F-CD4E-A475C8B7B0A9}"/>
              </a:ext>
            </a:extLst>
          </p:cNvPr>
          <p:cNvSpPr/>
          <p:nvPr/>
        </p:nvSpPr>
        <p:spPr>
          <a:xfrm>
            <a:off x="392024" y="4871008"/>
            <a:ext cx="1466443" cy="1555413"/>
          </a:xfrm>
          <a:prstGeom prst="rect">
            <a:avLst/>
          </a:prstGeom>
          <a:solidFill>
            <a:schemeClr val="bg1">
              <a:lumMod val="95000"/>
            </a:schemeClr>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a:solidFill>
                  <a:schemeClr val="tx1"/>
                </a:solidFill>
              </a:rPr>
              <a:t>課題に対する</a:t>
            </a:r>
            <a:endParaRPr kumimoji="1" lang="en-US" altLang="ja-JP" sz="1600">
              <a:solidFill>
                <a:schemeClr val="tx1"/>
              </a:solidFill>
            </a:endParaRPr>
          </a:p>
          <a:p>
            <a:pPr algn="ctr"/>
            <a:r>
              <a:rPr kumimoji="1" lang="ja-JP" altLang="en-US" sz="1600">
                <a:solidFill>
                  <a:schemeClr val="tx1"/>
                </a:solidFill>
              </a:rPr>
              <a:t>対策</a:t>
            </a:r>
          </a:p>
        </p:txBody>
      </p:sp>
      <p:sp>
        <p:nvSpPr>
          <p:cNvPr id="10" name="正方形/長方形 9">
            <a:extLst>
              <a:ext uri="{FF2B5EF4-FFF2-40B4-BE49-F238E27FC236}">
                <a16:creationId xmlns:a16="http://schemas.microsoft.com/office/drawing/2014/main" id="{793E19C6-87B4-B930-00EB-A2E96435AD93}"/>
              </a:ext>
            </a:extLst>
          </p:cNvPr>
          <p:cNvSpPr/>
          <p:nvPr/>
        </p:nvSpPr>
        <p:spPr>
          <a:xfrm>
            <a:off x="8768479" y="2834962"/>
            <a:ext cx="3094718" cy="1555413"/>
          </a:xfrm>
          <a:prstGeom prst="rect">
            <a:avLst/>
          </a:prstGeom>
          <a:solidFill>
            <a:schemeClr val="bg1"/>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1400" b="1">
                <a:solidFill>
                  <a:schemeClr val="tx1"/>
                </a:solidFill>
              </a:rPr>
              <a:t>③更なる</a:t>
            </a:r>
            <a:r>
              <a:rPr kumimoji="1" lang="en-US" altLang="ja-JP" sz="1400" b="1">
                <a:solidFill>
                  <a:schemeClr val="tx1"/>
                </a:solidFill>
              </a:rPr>
              <a:t>DX</a:t>
            </a:r>
            <a:r>
              <a:rPr kumimoji="1" lang="ja-JP" altLang="en-US" sz="1400" b="1">
                <a:solidFill>
                  <a:schemeClr val="tx1"/>
                </a:solidFill>
              </a:rPr>
              <a:t>化の推進が難しい</a:t>
            </a:r>
            <a:endParaRPr kumimoji="1" lang="en-US" altLang="ja-JP" sz="1400" b="1">
              <a:solidFill>
                <a:schemeClr val="tx1"/>
              </a:solidFill>
            </a:endParaRPr>
          </a:p>
          <a:p>
            <a:r>
              <a:rPr kumimoji="1" lang="ja-JP" altLang="en-US" sz="1400">
                <a:solidFill>
                  <a:schemeClr val="tx1"/>
                </a:solidFill>
              </a:rPr>
              <a:t>チェック機能の改善だけでいっぱいで、医師確認やマスタ自動設定等の関連業務の</a:t>
            </a:r>
            <a:r>
              <a:rPr kumimoji="1" lang="en-US" altLang="ja-JP" sz="1400">
                <a:solidFill>
                  <a:schemeClr val="tx1"/>
                </a:solidFill>
              </a:rPr>
              <a:t>DX</a:t>
            </a:r>
            <a:r>
              <a:rPr kumimoji="1" lang="ja-JP" altLang="en-US" sz="1400">
                <a:solidFill>
                  <a:schemeClr val="tx1"/>
                </a:solidFill>
              </a:rPr>
              <a:t>化をするための、開発をできる環境が整っていないかつ、ベンダーに保守体制しかなく機能改修もほとんどできていない。</a:t>
            </a:r>
          </a:p>
          <a:p>
            <a:endParaRPr kumimoji="1" lang="en-US" altLang="ja-JP" sz="1440">
              <a:solidFill>
                <a:schemeClr val="tx1"/>
              </a:solidFill>
            </a:endParaRPr>
          </a:p>
        </p:txBody>
      </p:sp>
      <p:sp>
        <p:nvSpPr>
          <p:cNvPr id="12" name="正方形/長方形 11">
            <a:extLst>
              <a:ext uri="{FF2B5EF4-FFF2-40B4-BE49-F238E27FC236}">
                <a16:creationId xmlns:a16="http://schemas.microsoft.com/office/drawing/2014/main" id="{528BD320-7DAE-D278-9D8D-D6A96B96335E}"/>
              </a:ext>
            </a:extLst>
          </p:cNvPr>
          <p:cNvSpPr/>
          <p:nvPr/>
        </p:nvSpPr>
        <p:spPr>
          <a:xfrm>
            <a:off x="2012247" y="4871007"/>
            <a:ext cx="3094718" cy="1555413"/>
          </a:xfrm>
          <a:prstGeom prst="rect">
            <a:avLst/>
          </a:prstGeom>
          <a:solidFill>
            <a:schemeClr val="bg1"/>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chemeClr val="tx1"/>
                </a:solidFill>
              </a:rPr>
              <a:t>【</a:t>
            </a:r>
            <a:r>
              <a:rPr lang="ja-JP" altLang="en-US" sz="1400" b="1">
                <a:solidFill>
                  <a:schemeClr val="tx1"/>
                </a:solidFill>
              </a:rPr>
              <a:t>チェックシステムの一本化</a:t>
            </a:r>
            <a:r>
              <a:rPr lang="en-US" altLang="ja-JP" sz="1400" b="1">
                <a:solidFill>
                  <a:schemeClr val="tx1"/>
                </a:solidFill>
              </a:rPr>
              <a:t>】</a:t>
            </a:r>
            <a:endParaRPr kumimoji="1" lang="en-US" altLang="ja-JP" sz="1400" b="1">
              <a:solidFill>
                <a:schemeClr val="tx1"/>
              </a:solidFill>
            </a:endParaRPr>
          </a:p>
          <a:p>
            <a:r>
              <a:rPr lang="ja-JP" altLang="en-US" sz="1400">
                <a:solidFill>
                  <a:schemeClr val="tx1"/>
                </a:solidFill>
              </a:rPr>
              <a:t>１つのシステムでチェックできるよう変更</a:t>
            </a:r>
            <a:endParaRPr lang="en-US" altLang="ja-JP" sz="1400">
              <a:solidFill>
                <a:schemeClr val="tx1"/>
              </a:solidFill>
            </a:endParaRPr>
          </a:p>
          <a:p>
            <a:endParaRPr lang="en-US" altLang="ja-JP" sz="1400">
              <a:solidFill>
                <a:schemeClr val="tx1"/>
              </a:solidFill>
            </a:endParaRPr>
          </a:p>
          <a:p>
            <a:r>
              <a:rPr lang="ja-JP" altLang="en-US" sz="1400">
                <a:solidFill>
                  <a:schemeClr val="tx1"/>
                </a:solidFill>
              </a:rPr>
              <a:t>　</a:t>
            </a:r>
            <a:r>
              <a:rPr lang="en-US" altLang="ja-JP" sz="1200">
                <a:solidFill>
                  <a:schemeClr val="tx1"/>
                </a:solidFill>
              </a:rPr>
              <a:t>A-1. </a:t>
            </a:r>
            <a:r>
              <a:rPr lang="ja-JP" altLang="en-US" sz="1200">
                <a:solidFill>
                  <a:schemeClr val="tx1"/>
                </a:solidFill>
              </a:rPr>
              <a:t>他社パッケージ製品への移行検討</a:t>
            </a:r>
            <a:endParaRPr lang="en-US" altLang="ja-JP" sz="1200">
              <a:solidFill>
                <a:schemeClr val="tx1"/>
              </a:solidFill>
            </a:endParaRPr>
          </a:p>
          <a:p>
            <a:r>
              <a:rPr lang="ja-JP" altLang="en-US" sz="1200">
                <a:solidFill>
                  <a:schemeClr val="tx1"/>
                </a:solidFill>
              </a:rPr>
              <a:t>　</a:t>
            </a:r>
            <a:r>
              <a:rPr lang="en-US" altLang="ja-JP" sz="1200">
                <a:solidFill>
                  <a:schemeClr val="tx1"/>
                </a:solidFill>
              </a:rPr>
              <a:t>A-2. AI</a:t>
            </a:r>
            <a:r>
              <a:rPr lang="ja-JP" altLang="en-US" sz="1200">
                <a:solidFill>
                  <a:schemeClr val="tx1"/>
                </a:solidFill>
              </a:rPr>
              <a:t>を用いた独自システムを構築</a:t>
            </a:r>
            <a:endParaRPr lang="en-US" altLang="ja-JP" sz="1200">
              <a:solidFill>
                <a:schemeClr val="tx1"/>
              </a:solidFill>
            </a:endParaRPr>
          </a:p>
          <a:p>
            <a:r>
              <a:rPr lang="ja-JP" altLang="en-US" sz="1200">
                <a:solidFill>
                  <a:schemeClr val="tx1"/>
                </a:solidFill>
              </a:rPr>
              <a:t>　</a:t>
            </a:r>
            <a:r>
              <a:rPr lang="en-US" altLang="ja-JP" sz="1200">
                <a:solidFill>
                  <a:schemeClr val="tx1"/>
                </a:solidFill>
              </a:rPr>
              <a:t>A-3. </a:t>
            </a:r>
            <a:r>
              <a:rPr lang="ja-JP" altLang="en-US" sz="1200">
                <a:solidFill>
                  <a:schemeClr val="tx1"/>
                </a:solidFill>
              </a:rPr>
              <a:t>運用コストの削減</a:t>
            </a:r>
            <a:endParaRPr lang="en-US" altLang="ja-JP" sz="1200">
              <a:solidFill>
                <a:schemeClr val="tx1"/>
              </a:solidFill>
            </a:endParaRPr>
          </a:p>
        </p:txBody>
      </p:sp>
      <p:sp>
        <p:nvSpPr>
          <p:cNvPr id="14" name="正方形/長方形 13">
            <a:extLst>
              <a:ext uri="{FF2B5EF4-FFF2-40B4-BE49-F238E27FC236}">
                <a16:creationId xmlns:a16="http://schemas.microsoft.com/office/drawing/2014/main" id="{A48E59E4-5A52-A88E-AFA9-50496BB5D91B}"/>
              </a:ext>
            </a:extLst>
          </p:cNvPr>
          <p:cNvSpPr/>
          <p:nvPr/>
        </p:nvSpPr>
        <p:spPr>
          <a:xfrm>
            <a:off x="5390363" y="4871007"/>
            <a:ext cx="3094718" cy="1555413"/>
          </a:xfrm>
          <a:prstGeom prst="rect">
            <a:avLst/>
          </a:prstGeom>
          <a:solidFill>
            <a:schemeClr val="bg1"/>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chemeClr val="tx1"/>
                </a:solidFill>
              </a:rPr>
              <a:t>【</a:t>
            </a:r>
            <a:r>
              <a:rPr lang="ja-JP" altLang="en-US" sz="1400" b="1">
                <a:solidFill>
                  <a:schemeClr val="tx1"/>
                </a:solidFill>
              </a:rPr>
              <a:t>システム構成の変更</a:t>
            </a:r>
            <a:r>
              <a:rPr lang="en-US" altLang="ja-JP" sz="1400" b="1">
                <a:solidFill>
                  <a:schemeClr val="tx1"/>
                </a:solidFill>
              </a:rPr>
              <a:t>】</a:t>
            </a:r>
            <a:endParaRPr kumimoji="1" lang="en-US" altLang="ja-JP" sz="1400" b="1">
              <a:solidFill>
                <a:schemeClr val="tx1"/>
              </a:solidFill>
            </a:endParaRPr>
          </a:p>
          <a:p>
            <a:r>
              <a:rPr lang="ja-JP" altLang="en-US" sz="1400">
                <a:solidFill>
                  <a:schemeClr val="tx1"/>
                </a:solidFill>
              </a:rPr>
              <a:t>端末内のチェックではなく、サーバでチェック機能を実施する構成へ変更</a:t>
            </a:r>
            <a:endParaRPr lang="en-US" altLang="ja-JP" sz="1400">
              <a:solidFill>
                <a:schemeClr val="tx1"/>
              </a:solidFill>
            </a:endParaRPr>
          </a:p>
          <a:p>
            <a:endParaRPr lang="en-US" altLang="ja-JP" sz="1400">
              <a:solidFill>
                <a:schemeClr val="tx1"/>
              </a:solidFill>
            </a:endParaRPr>
          </a:p>
          <a:p>
            <a:r>
              <a:rPr lang="ja-JP" altLang="en-US" sz="1200">
                <a:solidFill>
                  <a:schemeClr val="tx1"/>
                </a:solidFill>
              </a:rPr>
              <a:t>　</a:t>
            </a:r>
            <a:r>
              <a:rPr lang="en-US" altLang="ja-JP" sz="1200">
                <a:solidFill>
                  <a:schemeClr val="tx1"/>
                </a:solidFill>
              </a:rPr>
              <a:t>B-1. </a:t>
            </a:r>
            <a:r>
              <a:rPr lang="ja-JP" altLang="en-US" sz="1200">
                <a:solidFill>
                  <a:schemeClr val="tx1"/>
                </a:solidFill>
              </a:rPr>
              <a:t>院内</a:t>
            </a:r>
            <a:r>
              <a:rPr lang="en-US" altLang="ja-JP" sz="1200">
                <a:solidFill>
                  <a:schemeClr val="tx1"/>
                </a:solidFill>
              </a:rPr>
              <a:t>NW</a:t>
            </a:r>
            <a:r>
              <a:rPr lang="ja-JP" altLang="en-US" sz="1200">
                <a:solidFill>
                  <a:schemeClr val="tx1"/>
                </a:solidFill>
              </a:rPr>
              <a:t>にサーバ設置</a:t>
            </a:r>
            <a:r>
              <a:rPr lang="en-US" altLang="ja-JP" sz="1200">
                <a:solidFill>
                  <a:schemeClr val="tx1"/>
                </a:solidFill>
              </a:rPr>
              <a:t>(</a:t>
            </a:r>
            <a:r>
              <a:rPr lang="ja-JP" altLang="en-US" sz="1200">
                <a:solidFill>
                  <a:schemeClr val="tx1"/>
                </a:solidFill>
              </a:rPr>
              <a:t>クラサバ</a:t>
            </a:r>
            <a:r>
              <a:rPr lang="en-US" altLang="ja-JP" sz="1200">
                <a:solidFill>
                  <a:schemeClr val="tx1"/>
                </a:solidFill>
              </a:rPr>
              <a:t>)</a:t>
            </a:r>
          </a:p>
          <a:p>
            <a:r>
              <a:rPr lang="ja-JP" altLang="en-US" sz="1200">
                <a:solidFill>
                  <a:schemeClr val="tx1"/>
                </a:solidFill>
              </a:rPr>
              <a:t>　</a:t>
            </a:r>
            <a:r>
              <a:rPr lang="en-US" altLang="ja-JP" sz="1200">
                <a:solidFill>
                  <a:schemeClr val="tx1"/>
                </a:solidFill>
              </a:rPr>
              <a:t>B-2. </a:t>
            </a:r>
            <a:r>
              <a:rPr lang="ja-JP" altLang="en-US" sz="1200">
                <a:solidFill>
                  <a:schemeClr val="tx1"/>
                </a:solidFill>
              </a:rPr>
              <a:t>クラウド上にサーバ設置</a:t>
            </a:r>
            <a:r>
              <a:rPr lang="en-US" altLang="ja-JP" sz="1200">
                <a:solidFill>
                  <a:schemeClr val="tx1"/>
                </a:solidFill>
              </a:rPr>
              <a:t>(</a:t>
            </a:r>
            <a:r>
              <a:rPr lang="ja-JP" altLang="en-US" sz="1200">
                <a:solidFill>
                  <a:schemeClr val="tx1"/>
                </a:solidFill>
              </a:rPr>
              <a:t>クラウド</a:t>
            </a:r>
            <a:r>
              <a:rPr lang="en-US" altLang="ja-JP" sz="1200">
                <a:solidFill>
                  <a:schemeClr val="tx1"/>
                </a:solidFill>
              </a:rPr>
              <a:t>)</a:t>
            </a:r>
          </a:p>
        </p:txBody>
      </p:sp>
      <p:sp>
        <p:nvSpPr>
          <p:cNvPr id="15" name="正方形/長方形 14">
            <a:extLst>
              <a:ext uri="{FF2B5EF4-FFF2-40B4-BE49-F238E27FC236}">
                <a16:creationId xmlns:a16="http://schemas.microsoft.com/office/drawing/2014/main" id="{B767740B-A46E-0997-F3AE-38B0079CD108}"/>
              </a:ext>
            </a:extLst>
          </p:cNvPr>
          <p:cNvSpPr/>
          <p:nvPr/>
        </p:nvSpPr>
        <p:spPr>
          <a:xfrm>
            <a:off x="8768478" y="4871007"/>
            <a:ext cx="3094718" cy="1555413"/>
          </a:xfrm>
          <a:prstGeom prst="rect">
            <a:avLst/>
          </a:prstGeom>
          <a:solidFill>
            <a:schemeClr val="bg1"/>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chemeClr val="tx1"/>
                </a:solidFill>
              </a:rPr>
              <a:t>【</a:t>
            </a:r>
            <a:r>
              <a:rPr lang="ja-JP" altLang="en-US" sz="1400" b="1">
                <a:solidFill>
                  <a:schemeClr val="tx1"/>
                </a:solidFill>
              </a:rPr>
              <a:t>チェック関連業務の</a:t>
            </a:r>
            <a:r>
              <a:rPr lang="en-US" altLang="ja-JP" sz="1400" b="1">
                <a:solidFill>
                  <a:schemeClr val="tx1"/>
                </a:solidFill>
              </a:rPr>
              <a:t>DX</a:t>
            </a:r>
            <a:r>
              <a:rPr lang="ja-JP" altLang="en-US" sz="1400" b="1">
                <a:solidFill>
                  <a:schemeClr val="tx1"/>
                </a:solidFill>
              </a:rPr>
              <a:t>化</a:t>
            </a:r>
            <a:r>
              <a:rPr lang="en-US" altLang="ja-JP" sz="1400" b="1">
                <a:solidFill>
                  <a:schemeClr val="tx1"/>
                </a:solidFill>
              </a:rPr>
              <a:t>】</a:t>
            </a:r>
            <a:endParaRPr kumimoji="1" lang="en-US" altLang="ja-JP" sz="1400" b="1">
              <a:solidFill>
                <a:schemeClr val="tx1"/>
              </a:solidFill>
            </a:endParaRPr>
          </a:p>
          <a:p>
            <a:r>
              <a:rPr lang="ja-JP" altLang="en-US" sz="1400">
                <a:solidFill>
                  <a:schemeClr val="tx1"/>
                </a:solidFill>
              </a:rPr>
              <a:t>チェック機能単体ではなく、関連業務も効果的なものから</a:t>
            </a:r>
            <a:r>
              <a:rPr lang="en-US" altLang="ja-JP" sz="1400">
                <a:solidFill>
                  <a:schemeClr val="tx1"/>
                </a:solidFill>
              </a:rPr>
              <a:t>DX</a:t>
            </a:r>
            <a:r>
              <a:rPr lang="ja-JP" altLang="en-US" sz="1400">
                <a:solidFill>
                  <a:schemeClr val="tx1"/>
                </a:solidFill>
              </a:rPr>
              <a:t>を検討</a:t>
            </a:r>
            <a:endParaRPr lang="en-US" altLang="ja-JP" sz="1400">
              <a:solidFill>
                <a:schemeClr val="tx1"/>
              </a:solidFill>
            </a:endParaRPr>
          </a:p>
          <a:p>
            <a:endParaRPr lang="en-US" altLang="ja-JP" sz="1400">
              <a:solidFill>
                <a:schemeClr val="tx1"/>
              </a:solidFill>
            </a:endParaRPr>
          </a:p>
          <a:p>
            <a:r>
              <a:rPr lang="ja-JP" altLang="en-US" sz="1400">
                <a:solidFill>
                  <a:schemeClr val="tx1"/>
                </a:solidFill>
              </a:rPr>
              <a:t>　</a:t>
            </a:r>
            <a:r>
              <a:rPr lang="en-US" altLang="ja-JP" sz="1200">
                <a:solidFill>
                  <a:schemeClr val="tx1"/>
                </a:solidFill>
              </a:rPr>
              <a:t>C-1. </a:t>
            </a:r>
            <a:r>
              <a:rPr lang="ja-JP" altLang="en-US" sz="1200">
                <a:solidFill>
                  <a:schemeClr val="tx1"/>
                </a:solidFill>
              </a:rPr>
              <a:t>医師確認業務</a:t>
            </a:r>
            <a:endParaRPr lang="en-US" altLang="ja-JP" sz="1200">
              <a:solidFill>
                <a:schemeClr val="tx1"/>
              </a:solidFill>
            </a:endParaRPr>
          </a:p>
          <a:p>
            <a:r>
              <a:rPr lang="ja-JP" altLang="en-US" sz="1200">
                <a:solidFill>
                  <a:schemeClr val="tx1"/>
                </a:solidFill>
              </a:rPr>
              <a:t>　</a:t>
            </a:r>
            <a:r>
              <a:rPr lang="en-US" altLang="ja-JP" sz="1200">
                <a:solidFill>
                  <a:schemeClr val="tx1"/>
                </a:solidFill>
              </a:rPr>
              <a:t>C-2. </a:t>
            </a:r>
            <a:r>
              <a:rPr lang="ja-JP" altLang="en-US" sz="1200">
                <a:solidFill>
                  <a:schemeClr val="tx1"/>
                </a:solidFill>
              </a:rPr>
              <a:t>査定・返戻結果取り纏め・品質分析</a:t>
            </a:r>
            <a:endParaRPr lang="en-US" altLang="ja-JP" sz="1200">
              <a:solidFill>
                <a:schemeClr val="tx1"/>
              </a:solidFill>
            </a:endParaRPr>
          </a:p>
          <a:p>
            <a:r>
              <a:rPr lang="ja-JP" altLang="en-US" sz="1200">
                <a:solidFill>
                  <a:schemeClr val="tx1"/>
                </a:solidFill>
              </a:rPr>
              <a:t>　</a:t>
            </a:r>
            <a:r>
              <a:rPr lang="en-US" altLang="ja-JP" sz="1200">
                <a:solidFill>
                  <a:schemeClr val="tx1"/>
                </a:solidFill>
              </a:rPr>
              <a:t>C-3. </a:t>
            </a:r>
            <a:r>
              <a:rPr lang="ja-JP" altLang="en-US" sz="1200">
                <a:solidFill>
                  <a:schemeClr val="tx1"/>
                </a:solidFill>
              </a:rPr>
              <a:t>チェックマスタの修正・更新業務</a:t>
            </a:r>
            <a:endParaRPr lang="en-US" altLang="ja-JP" sz="1200">
              <a:solidFill>
                <a:schemeClr val="tx1"/>
              </a:solidFill>
            </a:endParaRPr>
          </a:p>
        </p:txBody>
      </p:sp>
      <p:sp>
        <p:nvSpPr>
          <p:cNvPr id="16" name="二等辺三角形 15">
            <a:extLst>
              <a:ext uri="{FF2B5EF4-FFF2-40B4-BE49-F238E27FC236}">
                <a16:creationId xmlns:a16="http://schemas.microsoft.com/office/drawing/2014/main" id="{1A2E8BF1-336D-0923-5E42-7D239929165F}"/>
              </a:ext>
            </a:extLst>
          </p:cNvPr>
          <p:cNvSpPr/>
          <p:nvPr/>
        </p:nvSpPr>
        <p:spPr>
          <a:xfrm rot="10800000">
            <a:off x="2846708" y="4520082"/>
            <a:ext cx="1425796" cy="240455"/>
          </a:xfrm>
          <a:prstGeom prst="triangl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7" name="二等辺三角形 16">
            <a:extLst>
              <a:ext uri="{FF2B5EF4-FFF2-40B4-BE49-F238E27FC236}">
                <a16:creationId xmlns:a16="http://schemas.microsoft.com/office/drawing/2014/main" id="{D1027747-B752-8637-8CF2-5E538025A8C6}"/>
              </a:ext>
            </a:extLst>
          </p:cNvPr>
          <p:cNvSpPr/>
          <p:nvPr/>
        </p:nvSpPr>
        <p:spPr>
          <a:xfrm rot="10800000">
            <a:off x="6224824" y="4520082"/>
            <a:ext cx="1425796" cy="240455"/>
          </a:xfrm>
          <a:prstGeom prst="triangl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8" name="二等辺三角形 17">
            <a:extLst>
              <a:ext uri="{FF2B5EF4-FFF2-40B4-BE49-F238E27FC236}">
                <a16:creationId xmlns:a16="http://schemas.microsoft.com/office/drawing/2014/main" id="{EDA25511-8248-47B9-D58F-4E048961A57B}"/>
              </a:ext>
            </a:extLst>
          </p:cNvPr>
          <p:cNvSpPr/>
          <p:nvPr/>
        </p:nvSpPr>
        <p:spPr>
          <a:xfrm rot="10800000">
            <a:off x="9602940" y="4520082"/>
            <a:ext cx="1425796" cy="240455"/>
          </a:xfrm>
          <a:prstGeom prst="triangl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3" name="正方形/長方形 2">
            <a:extLst>
              <a:ext uri="{FF2B5EF4-FFF2-40B4-BE49-F238E27FC236}">
                <a16:creationId xmlns:a16="http://schemas.microsoft.com/office/drawing/2014/main" id="{B060143D-D4C1-8B7F-7E70-455072B920A8}"/>
              </a:ext>
            </a:extLst>
          </p:cNvPr>
          <p:cNvSpPr/>
          <p:nvPr/>
        </p:nvSpPr>
        <p:spPr>
          <a:xfrm>
            <a:off x="2012247" y="1386211"/>
            <a:ext cx="9850950" cy="1101751"/>
          </a:xfrm>
          <a:prstGeom prst="rect">
            <a:avLst/>
          </a:prstGeom>
          <a:solidFill>
            <a:schemeClr val="bg1"/>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82298" tIns="41149" rIns="82298" bIns="41149" rtlCol="0" anchor="ctr"/>
          <a:lstStyle/>
          <a:p>
            <a:r>
              <a:rPr lang="ja-JP" altLang="en-US" sz="1440">
                <a:solidFill>
                  <a:schemeClr val="tx1"/>
                </a:solidFill>
              </a:rPr>
              <a:t>［2008年］紙を印刷してチェックしていた業務の効率化を目指し、レセプトチェックシステムとして</a:t>
            </a:r>
            <a:r>
              <a:rPr lang="ja-JP" altLang="en-US" sz="1440" b="1">
                <a:solidFill>
                  <a:schemeClr val="tx1"/>
                </a:solidFill>
              </a:rPr>
              <a:t>べてらん君</a:t>
            </a:r>
            <a:r>
              <a:rPr lang="ja-JP" altLang="en-US" sz="1440">
                <a:solidFill>
                  <a:schemeClr val="tx1"/>
                </a:solidFill>
              </a:rPr>
              <a:t>システムを導入</a:t>
            </a:r>
            <a:endParaRPr lang="en-US" altLang="ja-JP" sz="1440">
              <a:solidFill>
                <a:schemeClr val="tx1"/>
              </a:solidFill>
            </a:endParaRPr>
          </a:p>
          <a:p>
            <a:r>
              <a:rPr lang="ja-JP" altLang="en-US" sz="1440">
                <a:solidFill>
                  <a:schemeClr val="tx1"/>
                </a:solidFill>
              </a:rPr>
              <a:t>［</a:t>
            </a:r>
            <a:r>
              <a:rPr lang="en-US" altLang="ja-JP" sz="1440">
                <a:solidFill>
                  <a:schemeClr val="tx1"/>
                </a:solidFill>
              </a:rPr>
              <a:t>2014</a:t>
            </a:r>
            <a:r>
              <a:rPr lang="ja-JP" altLang="en-US" sz="1440">
                <a:solidFill>
                  <a:schemeClr val="tx1"/>
                </a:solidFill>
              </a:rPr>
              <a:t>～</a:t>
            </a:r>
            <a:r>
              <a:rPr lang="en-US" altLang="ja-JP" sz="1440">
                <a:solidFill>
                  <a:schemeClr val="tx1"/>
                </a:solidFill>
              </a:rPr>
              <a:t>2020</a:t>
            </a:r>
            <a:r>
              <a:rPr lang="ja-JP" altLang="en-US" sz="1440">
                <a:solidFill>
                  <a:schemeClr val="tx1"/>
                </a:solidFill>
              </a:rPr>
              <a:t>年］べてらん君で機能追加対応できず、必要な機能が開発できなかったため、</a:t>
            </a:r>
            <a:r>
              <a:rPr lang="ja-JP" altLang="en-US" sz="1440" b="1">
                <a:solidFill>
                  <a:schemeClr val="tx1"/>
                </a:solidFill>
              </a:rPr>
              <a:t>エクセルマクロツール群</a:t>
            </a:r>
            <a:r>
              <a:rPr lang="ja-JP" altLang="en-US" sz="1440">
                <a:solidFill>
                  <a:schemeClr val="tx1"/>
                </a:solidFill>
              </a:rPr>
              <a:t>を開発</a:t>
            </a:r>
            <a:endParaRPr lang="en-US" altLang="ja-JP" sz="1440">
              <a:solidFill>
                <a:schemeClr val="tx1"/>
              </a:solidFill>
            </a:endParaRPr>
          </a:p>
          <a:p>
            <a:r>
              <a:rPr lang="ja-JP" altLang="en-US" sz="1440">
                <a:solidFill>
                  <a:schemeClr val="tx1"/>
                </a:solidFill>
              </a:rPr>
              <a:t>［</a:t>
            </a:r>
            <a:r>
              <a:rPr lang="en-US" altLang="ja-JP" sz="1440">
                <a:solidFill>
                  <a:schemeClr val="tx1"/>
                </a:solidFill>
              </a:rPr>
              <a:t>2020</a:t>
            </a:r>
            <a:r>
              <a:rPr lang="ja-JP" altLang="en-US" sz="1440">
                <a:solidFill>
                  <a:schemeClr val="tx1"/>
                </a:solidFill>
              </a:rPr>
              <a:t>～</a:t>
            </a:r>
            <a:r>
              <a:rPr lang="en-US" altLang="ja-JP" sz="1440">
                <a:solidFill>
                  <a:schemeClr val="tx1"/>
                </a:solidFill>
              </a:rPr>
              <a:t>2024</a:t>
            </a:r>
            <a:r>
              <a:rPr lang="ja-JP" altLang="en-US" sz="1440">
                <a:solidFill>
                  <a:schemeClr val="tx1"/>
                </a:solidFill>
              </a:rPr>
              <a:t>年］べてらん君で対応できないチェック機能対応とエクセルツール群の一本化を目指し</a:t>
            </a:r>
            <a:r>
              <a:rPr lang="ja-JP" altLang="en-US" sz="1440" b="1">
                <a:solidFill>
                  <a:schemeClr val="tx1"/>
                </a:solidFill>
              </a:rPr>
              <a:t>医事アシストシステム</a:t>
            </a:r>
            <a:r>
              <a:rPr lang="ja-JP" altLang="en-US" sz="1440">
                <a:solidFill>
                  <a:schemeClr val="tx1"/>
                </a:solidFill>
              </a:rPr>
              <a:t>を開発</a:t>
            </a:r>
            <a:endParaRPr lang="en-US" altLang="ja-JP" sz="1440">
              <a:solidFill>
                <a:schemeClr val="tx1"/>
              </a:solidFill>
            </a:endParaRPr>
          </a:p>
        </p:txBody>
      </p:sp>
      <p:sp>
        <p:nvSpPr>
          <p:cNvPr id="13" name="正方形/長方形 12">
            <a:extLst>
              <a:ext uri="{FF2B5EF4-FFF2-40B4-BE49-F238E27FC236}">
                <a16:creationId xmlns:a16="http://schemas.microsoft.com/office/drawing/2014/main" id="{02214E38-3472-60D4-C608-F88899C932B6}"/>
              </a:ext>
            </a:extLst>
          </p:cNvPr>
          <p:cNvSpPr/>
          <p:nvPr/>
        </p:nvSpPr>
        <p:spPr>
          <a:xfrm>
            <a:off x="2012247" y="2834962"/>
            <a:ext cx="3094718" cy="1555413"/>
          </a:xfrm>
          <a:prstGeom prst="rect">
            <a:avLst/>
          </a:prstGeom>
          <a:solidFill>
            <a:schemeClr val="bg1"/>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40" b="1">
                <a:solidFill>
                  <a:schemeClr val="tx1"/>
                </a:solidFill>
              </a:rPr>
              <a:t>①利用システムが複数あり複雑</a:t>
            </a:r>
          </a:p>
          <a:p>
            <a:r>
              <a:rPr lang="ja-JP" altLang="en-US" sz="1400">
                <a:solidFill>
                  <a:schemeClr val="tx1"/>
                </a:solidFill>
              </a:rPr>
              <a:t>レセプトチェックには</a:t>
            </a:r>
            <a:r>
              <a:rPr lang="en-US" altLang="ja-JP" sz="1400">
                <a:solidFill>
                  <a:schemeClr val="tx1"/>
                </a:solidFill>
              </a:rPr>
              <a:t>2</a:t>
            </a:r>
            <a:r>
              <a:rPr lang="ja-JP" altLang="en-US" sz="1400">
                <a:solidFill>
                  <a:schemeClr val="tx1"/>
                </a:solidFill>
              </a:rPr>
              <a:t>種類のシステムを使い分ける必要があり、更に関連する作業では複数のツールを横断的に扱う必要があるため、全体の業務フローが煩雑になり、作業時間も運用コストも大幅にかかっている</a:t>
            </a:r>
            <a:endParaRPr lang="en-US" altLang="ja-JP" sz="1400">
              <a:solidFill>
                <a:schemeClr val="tx1"/>
              </a:solidFill>
            </a:endParaRPr>
          </a:p>
        </p:txBody>
      </p:sp>
      <p:sp>
        <p:nvSpPr>
          <p:cNvPr id="19" name="正方形/長方形 18">
            <a:extLst>
              <a:ext uri="{FF2B5EF4-FFF2-40B4-BE49-F238E27FC236}">
                <a16:creationId xmlns:a16="http://schemas.microsoft.com/office/drawing/2014/main" id="{FBF32B1B-E0CA-A434-97F4-01B7B3C466E2}"/>
              </a:ext>
            </a:extLst>
          </p:cNvPr>
          <p:cNvSpPr/>
          <p:nvPr/>
        </p:nvSpPr>
        <p:spPr>
          <a:xfrm>
            <a:off x="5390363" y="2834962"/>
            <a:ext cx="3094718" cy="1555413"/>
          </a:xfrm>
          <a:prstGeom prst="rect">
            <a:avLst/>
          </a:prstGeom>
          <a:solidFill>
            <a:schemeClr val="bg1"/>
          </a:solidFill>
          <a:ln w="1270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ja-JP" altLang="en-US" sz="1440" b="1">
                <a:solidFill>
                  <a:schemeClr val="tx1"/>
                </a:solidFill>
              </a:rPr>
              <a:t>②ネットワークによる影響で効率が悪い</a:t>
            </a:r>
            <a:endParaRPr lang="en-US" altLang="ja-JP" sz="1440" b="1">
              <a:solidFill>
                <a:schemeClr val="tx1"/>
              </a:solidFill>
            </a:endParaRPr>
          </a:p>
          <a:p>
            <a:r>
              <a:rPr lang="ja-JP" altLang="en-US" sz="1400">
                <a:solidFill>
                  <a:srgbClr val="1D1C1D"/>
                </a:solidFill>
                <a:latin typeface="NotoSansJP"/>
              </a:rPr>
              <a:t>ネットワーク環境の制約により、毎月の分析データやマスタ更新</a:t>
            </a:r>
            <a:r>
              <a:rPr lang="ja-JP" altLang="en-US" sz="1400">
                <a:solidFill>
                  <a:schemeClr val="tx1"/>
                </a:solidFill>
              </a:rPr>
              <a:t>データの連携で、システム間での情報のやり取りに</a:t>
            </a:r>
            <a:r>
              <a:rPr lang="ja-JP" altLang="en-US" sz="1400">
                <a:solidFill>
                  <a:srgbClr val="1D1C1D"/>
                </a:solidFill>
                <a:latin typeface="NotoSansJP"/>
              </a:rPr>
              <a:t>手間がかかっており、業務全体の効率を下げる要因となっている</a:t>
            </a:r>
            <a:endParaRPr lang="en-US" altLang="ja-JP" sz="1400">
              <a:solidFill>
                <a:schemeClr val="tx1"/>
              </a:solidFill>
            </a:endParaRPr>
          </a:p>
        </p:txBody>
      </p:sp>
    </p:spTree>
    <p:extLst>
      <p:ext uri="{BB962C8B-B14F-4D97-AF65-F5344CB8AC3E}">
        <p14:creationId xmlns:p14="http://schemas.microsoft.com/office/powerpoint/2010/main" val="2873658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矢印: 環状 21">
            <a:extLst>
              <a:ext uri="{FF2B5EF4-FFF2-40B4-BE49-F238E27FC236}">
                <a16:creationId xmlns:a16="http://schemas.microsoft.com/office/drawing/2014/main" id="{589A7E51-AD17-36C1-6EA1-395012FD5C53}"/>
              </a:ext>
            </a:extLst>
          </p:cNvPr>
          <p:cNvSpPr/>
          <p:nvPr/>
        </p:nvSpPr>
        <p:spPr>
          <a:xfrm>
            <a:off x="8147943" y="5983255"/>
            <a:ext cx="361762" cy="361762"/>
          </a:xfrm>
          <a:prstGeom prst="circularArrow">
            <a:avLst>
              <a:gd name="adj1" fmla="val 0"/>
              <a:gd name="adj2" fmla="val 411010"/>
              <a:gd name="adj3" fmla="val 20425019"/>
              <a:gd name="adj4" fmla="val 2595056"/>
              <a:gd name="adj5" fmla="val 2811"/>
            </a:avLst>
          </a:prstGeom>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p:nvPr>
        </p:nvSpPr>
        <p:spPr/>
        <p:txBody>
          <a:bodyPr wrap="square" lIns="91440" tIns="45720" rIns="91440" bIns="45720" anchor="ctr" anchorCtr="0">
            <a:spAutoFit/>
          </a:bodyPr>
          <a:lstStyle/>
          <a:p>
            <a:r>
              <a:rPr lang="en-US" altLang="ja-JP"/>
              <a:t>1-3 </a:t>
            </a:r>
            <a:r>
              <a:rPr lang="ja-JP" altLang="en-US"/>
              <a:t>前提条件</a:t>
            </a:r>
            <a:endParaRPr kumimoji="1" lang="ja-JP" altLang="en-US"/>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442578" y="868358"/>
            <a:ext cx="11305256" cy="6512497"/>
          </a:xfrm>
          <a:prstGeom prst="rect">
            <a:avLst/>
          </a:prstGeom>
          <a:noFill/>
        </p:spPr>
        <p:txBody>
          <a:bodyPr wrap="square" lIns="91440" tIns="45720" rIns="91440" bIns="45720" rtlCol="0" anchor="t" anchorCtr="0">
            <a:noAutofit/>
          </a:bodyPr>
          <a:lstStyle/>
          <a:p>
            <a:pPr marL="285750" indent="-285750">
              <a:spcBef>
                <a:spcPct val="20000"/>
              </a:spcBef>
              <a:buFont typeface="Wingdings" panose="05000000000000000000" pitchFamily="2" charset="2"/>
              <a:buChar char="n"/>
            </a:pPr>
            <a:r>
              <a:rPr lang="ja-JP" altLang="en-US" sz="2000">
                <a:latin typeface="Meiryo UI" panose="020B0604030504040204" pitchFamily="50" charset="-128"/>
                <a:ea typeface="Meiryo UI" panose="020B0604030504040204" pitchFamily="50" charset="-128"/>
              </a:rPr>
              <a:t>前提条件</a:t>
            </a:r>
            <a:endParaRPr lang="en-US" altLang="ja-JP" sz="2000">
              <a:latin typeface="Meiryo UI" panose="020B0604030504040204" pitchFamily="50" charset="-128"/>
              <a:ea typeface="Meiryo UI" panose="020B0604030504040204" pitchFamily="50" charset="-128"/>
            </a:endParaRPr>
          </a:p>
          <a:p>
            <a:pPr marL="342900" indent="-342900">
              <a:spcBef>
                <a:spcPct val="20000"/>
              </a:spcBef>
              <a:buFont typeface="+mj-lt"/>
              <a:buAutoNum type="arabicPeriod"/>
            </a:pPr>
            <a:r>
              <a:rPr lang="ja-JP" altLang="en-US">
                <a:latin typeface="Meiryo UI" panose="020B0604030504040204" pitchFamily="50" charset="-128"/>
                <a:ea typeface="Meiryo UI" panose="020B0604030504040204" pitchFamily="50" charset="-128"/>
              </a:rPr>
              <a:t>運用方法</a:t>
            </a:r>
            <a:endParaRPr lang="en-US" altLang="ja-JP">
              <a:latin typeface="Meiryo UI" panose="020B0604030504040204" pitchFamily="50" charset="-128"/>
              <a:ea typeface="Meiryo UI" panose="020B0604030504040204" pitchFamily="50" charset="-128"/>
            </a:endParaRPr>
          </a:p>
          <a:p>
            <a:pPr marL="800100" lvl="1" indent="-342900">
              <a:spcBef>
                <a:spcPct val="20000"/>
              </a:spcBef>
              <a:buFont typeface="Wingdings" panose="05000000000000000000" pitchFamily="2" charset="2"/>
              <a:buChar char="ü"/>
            </a:pPr>
            <a:r>
              <a:rPr lang="ja-JP" altLang="en-US" b="0" i="0">
                <a:solidFill>
                  <a:srgbClr val="1D1C1D"/>
                </a:solidFill>
                <a:effectLst/>
                <a:latin typeface="Meiryo UI" panose="020B0604030504040204" pitchFamily="50" charset="-128"/>
                <a:ea typeface="Meiryo UI" panose="020B0604030504040204" pitchFamily="50" charset="-128"/>
              </a:rPr>
              <a:t>弊社</a:t>
            </a:r>
            <a:r>
              <a:rPr lang="ja-JP" altLang="en-US">
                <a:solidFill>
                  <a:srgbClr val="1D1C1D"/>
                </a:solidFill>
                <a:latin typeface="Meiryo UI" panose="020B0604030504040204" pitchFamily="50" charset="-128"/>
                <a:ea typeface="Meiryo UI" panose="020B0604030504040204" pitchFamily="50" charset="-128"/>
              </a:rPr>
              <a:t>では、</a:t>
            </a:r>
            <a:r>
              <a:rPr lang="ja-JP" altLang="en-US" b="0" i="0">
                <a:solidFill>
                  <a:srgbClr val="1D1C1D"/>
                </a:solidFill>
                <a:effectLst/>
                <a:latin typeface="Meiryo UI" panose="020B0604030504040204" pitchFamily="50" charset="-128"/>
                <a:ea typeface="Meiryo UI" panose="020B0604030504040204" pitchFamily="50" charset="-128"/>
              </a:rPr>
              <a:t>医療機関から業務を受託し、</a:t>
            </a:r>
            <a:r>
              <a:rPr lang="ja-JP" altLang="en-US">
                <a:solidFill>
                  <a:srgbClr val="1D1C1D"/>
                </a:solidFill>
                <a:latin typeface="Meiryo UI" panose="020B0604030504040204" pitchFamily="50" charset="-128"/>
                <a:ea typeface="Meiryo UI" panose="020B0604030504040204" pitchFamily="50" charset="-128"/>
              </a:rPr>
              <a:t>業務に必要なシステムを弊社が持ち込み利用している</a:t>
            </a:r>
            <a:r>
              <a:rPr lang="ja-JP" altLang="en-US" b="0" i="0">
                <a:solidFill>
                  <a:srgbClr val="1D1C1D"/>
                </a:solidFill>
                <a:effectLst/>
                <a:latin typeface="Meiryo UI" panose="020B0604030504040204" pitchFamily="50" charset="-128"/>
                <a:ea typeface="Meiryo UI" panose="020B0604030504040204" pitchFamily="50" charset="-128"/>
              </a:rPr>
              <a:t>。その為、各病院で運用に多少の違いはあるものの、本部主導で標準化された運用の実現を目指している。</a:t>
            </a:r>
            <a:endParaRPr lang="en-US" altLang="ja-JP" b="0" i="0">
              <a:solidFill>
                <a:srgbClr val="1D1C1D"/>
              </a:solidFill>
              <a:effectLst/>
              <a:latin typeface="Meiryo UI" panose="020B0604030504040204" pitchFamily="50" charset="-128"/>
              <a:ea typeface="Meiryo UI" panose="020B0604030504040204" pitchFamily="50" charset="-128"/>
            </a:endParaRPr>
          </a:p>
          <a:p>
            <a:pPr marL="800100" lvl="1" indent="-342900">
              <a:spcBef>
                <a:spcPct val="20000"/>
              </a:spcBef>
              <a:buFont typeface="Wingdings" panose="05000000000000000000" pitchFamily="2" charset="2"/>
              <a:buChar char="ü"/>
            </a:pPr>
            <a:r>
              <a:rPr lang="ja-JP" altLang="en-US">
                <a:solidFill>
                  <a:srgbClr val="1D1C1D"/>
                </a:solidFill>
                <a:latin typeface="Meiryo UI"/>
                <a:ea typeface="Meiryo UI"/>
              </a:rPr>
              <a:t>一つ目の文章にあるような弊社の特徴を鑑みた、提案にするように、マスタ更新をはじめ、その他の各種操作についても、現場スタッフが直感的に操作できるような運用フローや仕組みについて、提案いただきたい。</a:t>
            </a:r>
            <a:endParaRPr lang="en-US" altLang="ja-JP" b="0" i="0">
              <a:solidFill>
                <a:srgbClr val="1D1C1D"/>
              </a:solidFill>
              <a:effectLst/>
              <a:latin typeface="Meiryo UI" panose="020B0604030504040204" pitchFamily="50" charset="-128"/>
              <a:ea typeface="Meiryo UI" panose="020B0604030504040204" pitchFamily="50" charset="-128"/>
            </a:endParaRPr>
          </a:p>
          <a:p>
            <a:pPr marL="800100" lvl="1" indent="-342900">
              <a:spcBef>
                <a:spcPct val="20000"/>
              </a:spcBef>
              <a:buFont typeface="Wingdings" panose="05000000000000000000" pitchFamily="2" charset="2"/>
              <a:buChar char="ü"/>
            </a:pPr>
            <a:endParaRPr lang="en-US" altLang="ja-JP" sz="1600" b="0" i="0">
              <a:solidFill>
                <a:srgbClr val="1D1C1D"/>
              </a:solidFill>
              <a:effectLst/>
              <a:latin typeface="Meiryo UI" panose="020B0604030504040204" pitchFamily="50" charset="-128"/>
              <a:ea typeface="Meiryo UI" panose="020B0604030504040204" pitchFamily="50" charset="-128"/>
            </a:endParaRPr>
          </a:p>
          <a:p>
            <a:pPr marL="342900" indent="-342900">
              <a:spcBef>
                <a:spcPct val="20000"/>
              </a:spcBef>
              <a:buFont typeface="+mj-lt"/>
              <a:buAutoNum type="arabicPeriod"/>
            </a:pPr>
            <a:r>
              <a:rPr lang="ja-JP" altLang="en-US">
                <a:latin typeface="Meiryo UI" panose="020B0604030504040204" pitchFamily="50" charset="-128"/>
                <a:ea typeface="Meiryo UI" panose="020B0604030504040204" pitchFamily="50" charset="-128"/>
              </a:rPr>
              <a:t>マスタ要件</a:t>
            </a:r>
            <a:endParaRPr lang="en-US" altLang="ja-JP">
              <a:latin typeface="Meiryo UI" panose="020B0604030504040204" pitchFamily="50" charset="-128"/>
              <a:ea typeface="Meiryo UI" panose="020B0604030504040204" pitchFamily="50" charset="-128"/>
            </a:endParaRPr>
          </a:p>
          <a:p>
            <a:pPr marL="800100" lvl="1" indent="-342900">
              <a:spcBef>
                <a:spcPct val="20000"/>
              </a:spcBef>
              <a:buFont typeface="Wingdings" panose="05000000000000000000" pitchFamily="2" charset="2"/>
              <a:buChar char="ü"/>
            </a:pPr>
            <a:r>
              <a:rPr lang="ja-JP" altLang="en-US" b="0" i="0">
                <a:solidFill>
                  <a:srgbClr val="1D1C1D"/>
                </a:solidFill>
                <a:effectLst/>
                <a:latin typeface="NotoSansJP"/>
              </a:rPr>
              <a:t>現在のマスタ運用は以下の通り。</a:t>
            </a:r>
            <a:endParaRPr lang="en-US" altLang="ja-JP" b="0" i="0">
              <a:solidFill>
                <a:srgbClr val="1D1C1D"/>
              </a:solidFill>
              <a:effectLst/>
              <a:latin typeface="NotoSansJP"/>
            </a:endParaRPr>
          </a:p>
          <a:p>
            <a:pPr marL="1257300" lvl="2" indent="-342900">
              <a:spcBef>
                <a:spcPct val="20000"/>
              </a:spcBef>
              <a:buFont typeface="Arial" panose="020B0604020202020204" pitchFamily="34" charset="0"/>
              <a:buChar char="•"/>
            </a:pPr>
            <a:r>
              <a:rPr lang="ja-JP" altLang="en-US" i="0">
                <a:solidFill>
                  <a:srgbClr val="1D1C1D"/>
                </a:solidFill>
                <a:effectLst/>
                <a:latin typeface="NotoSansJP"/>
              </a:rPr>
              <a:t>ベンダー側が保持・管理している製品標準マスタ（標準設定）</a:t>
            </a:r>
            <a:endParaRPr lang="en-US" altLang="ja-JP" i="0">
              <a:solidFill>
                <a:srgbClr val="1D1C1D"/>
              </a:solidFill>
              <a:effectLst/>
              <a:latin typeface="NotoSansJP"/>
            </a:endParaRPr>
          </a:p>
          <a:p>
            <a:pPr marL="1257300" lvl="2" indent="-342900">
              <a:spcBef>
                <a:spcPct val="20000"/>
              </a:spcBef>
              <a:buFont typeface="Arial" panose="020B0604020202020204" pitchFamily="34" charset="0"/>
              <a:buChar char="•"/>
            </a:pPr>
            <a:r>
              <a:rPr lang="ja-JP" altLang="en-US" i="0">
                <a:solidFill>
                  <a:srgbClr val="1D1C1D"/>
                </a:solidFill>
                <a:effectLst/>
                <a:latin typeface="NotoSansJP"/>
              </a:rPr>
              <a:t>各病院から毎月収集した要望を、本部で集約・精査し、ベンダーに設定を依頼（本部設定）</a:t>
            </a:r>
            <a:endParaRPr lang="en-US" altLang="ja-JP" i="0">
              <a:solidFill>
                <a:srgbClr val="1D1C1D"/>
              </a:solidFill>
              <a:effectLst/>
              <a:latin typeface="NotoSansJP"/>
            </a:endParaRPr>
          </a:p>
          <a:p>
            <a:pPr marL="1257300" lvl="2" indent="-342900">
              <a:spcBef>
                <a:spcPct val="20000"/>
              </a:spcBef>
              <a:buFont typeface="Arial" panose="020B0604020202020204" pitchFamily="34" charset="0"/>
              <a:buChar char="•"/>
            </a:pPr>
            <a:r>
              <a:rPr lang="ja-JP" altLang="en-US" b="0" i="0">
                <a:solidFill>
                  <a:srgbClr val="1D1C1D"/>
                </a:solidFill>
                <a:effectLst/>
                <a:latin typeface="NotoSansJP"/>
              </a:rPr>
              <a:t>本部設定後、本部から各病院にマスタを展開し、病院毎に</a:t>
            </a:r>
            <a:r>
              <a:rPr lang="en-US" altLang="ja-JP" b="0" i="0">
                <a:solidFill>
                  <a:srgbClr val="1D1C1D"/>
                </a:solidFill>
                <a:effectLst/>
                <a:latin typeface="NotoSansJP"/>
              </a:rPr>
              <a:t>ON/OFF</a:t>
            </a:r>
            <a:r>
              <a:rPr lang="ja-JP" altLang="en-US" b="0" i="0">
                <a:solidFill>
                  <a:srgbClr val="1D1C1D"/>
                </a:solidFill>
                <a:effectLst/>
                <a:latin typeface="NotoSansJP"/>
              </a:rPr>
              <a:t>制御を実施（病院設定）</a:t>
            </a:r>
            <a:br>
              <a:rPr lang="en-US" altLang="ja-JP">
                <a:solidFill>
                  <a:srgbClr val="1D1C1D"/>
                </a:solidFill>
                <a:latin typeface="NotoSansJP"/>
              </a:rPr>
            </a:br>
            <a:r>
              <a:rPr lang="ja-JP" altLang="en-US">
                <a:solidFill>
                  <a:srgbClr val="1D1C1D"/>
                </a:solidFill>
                <a:latin typeface="NotoSansJP"/>
              </a:rPr>
              <a:t>なお、各病院端末のアップデート作業については、各病院の担当者でも操作できるように、簡便な更新機能を実装している。</a:t>
            </a:r>
            <a:endParaRPr lang="en-US" altLang="ja-JP">
              <a:solidFill>
                <a:srgbClr val="1D1C1D"/>
              </a:solidFill>
              <a:latin typeface="NotoSansJP"/>
            </a:endParaRPr>
          </a:p>
          <a:p>
            <a:pPr marL="800100" lvl="1" indent="-342900">
              <a:spcBef>
                <a:spcPct val="20000"/>
              </a:spcBef>
              <a:buFont typeface="Wingdings" panose="05000000000000000000" pitchFamily="2" charset="2"/>
              <a:buChar char="ü"/>
            </a:pPr>
            <a:r>
              <a:rPr lang="ja-JP" altLang="en-US" b="0" i="0">
                <a:solidFill>
                  <a:srgbClr val="1D1C1D"/>
                </a:solidFill>
                <a:effectLst/>
                <a:latin typeface="NotoSansJP"/>
              </a:rPr>
              <a:t>加えて、病院側で独自に細かく設定をできる仕組みがある場合は、その対応可否についても提案</a:t>
            </a:r>
            <a:r>
              <a:rPr lang="ja-JP" altLang="en-US">
                <a:solidFill>
                  <a:srgbClr val="1D1C1D"/>
                </a:solidFill>
                <a:latin typeface="NotoSansJP"/>
              </a:rPr>
              <a:t>していだだきたい。</a:t>
            </a:r>
            <a:endParaRPr lang="en-US" altLang="ja-JP" b="0" i="0">
              <a:solidFill>
                <a:srgbClr val="1D1C1D"/>
              </a:solidFill>
              <a:effectLst/>
              <a:latin typeface="NotoSansJP"/>
            </a:endParaRPr>
          </a:p>
          <a:p>
            <a:pPr marL="1257300" lvl="2" indent="-342900">
              <a:spcBef>
                <a:spcPct val="20000"/>
              </a:spcBef>
              <a:buFont typeface="Arial" panose="020B0604020202020204" pitchFamily="34" charset="0"/>
              <a:buChar char="•"/>
            </a:pPr>
            <a:r>
              <a:rPr lang="ja-JP" altLang="en-US">
                <a:solidFill>
                  <a:srgbClr val="1D1C1D"/>
                </a:solidFill>
                <a:latin typeface="NotoSansJP"/>
              </a:rPr>
              <a:t>標準</a:t>
            </a:r>
            <a:r>
              <a:rPr lang="ja-JP" altLang="en-US" b="0" i="0">
                <a:solidFill>
                  <a:srgbClr val="1D1C1D"/>
                </a:solidFill>
                <a:effectLst/>
                <a:latin typeface="NotoSansJP"/>
              </a:rPr>
              <a:t>設定・本部設定に加えて、病院でも必要に応じて</a:t>
            </a:r>
            <a:r>
              <a:rPr lang="ja-JP" altLang="en-US">
                <a:solidFill>
                  <a:srgbClr val="1D1C1D"/>
                </a:solidFill>
                <a:latin typeface="NotoSansJP"/>
              </a:rPr>
              <a:t>マスタ設定や変更など、</a:t>
            </a:r>
            <a:r>
              <a:rPr lang="ja-JP" altLang="en-US" b="0" i="0">
                <a:solidFill>
                  <a:srgbClr val="1D1C1D"/>
                </a:solidFill>
                <a:effectLst/>
                <a:latin typeface="NotoSansJP"/>
              </a:rPr>
              <a:t>個別に設定可能とする方式</a:t>
            </a:r>
            <a:br>
              <a:rPr lang="en-US" altLang="ja-JP" b="0" i="0">
                <a:solidFill>
                  <a:srgbClr val="1D1C1D"/>
                </a:solidFill>
                <a:effectLst/>
                <a:latin typeface="NotoSansJP"/>
              </a:rPr>
            </a:br>
            <a:r>
              <a:rPr lang="ja-JP" altLang="en-US" b="0" i="0">
                <a:solidFill>
                  <a:srgbClr val="1D1C1D"/>
                </a:solidFill>
                <a:effectLst/>
                <a:latin typeface="NotoSansJP"/>
              </a:rPr>
              <a:t>（</a:t>
            </a:r>
            <a:r>
              <a:rPr lang="ja-JP" altLang="en-US" b="0" i="0">
                <a:solidFill>
                  <a:srgbClr val="1D1C1D"/>
                </a:solidFill>
                <a:effectLst/>
                <a:latin typeface="Meiryo UI"/>
                <a:ea typeface="Meiryo UI"/>
              </a:rPr>
              <a:t>病院ごとにカスタマイズしやすい仕組みを希望）</a:t>
            </a:r>
            <a:endParaRPr lang="en-US" altLang="ja-JP" b="0" i="0">
              <a:solidFill>
                <a:srgbClr val="1D1C1D"/>
              </a:solidFill>
              <a:effectLst/>
              <a:latin typeface="Meiryo UI"/>
              <a:ea typeface="Meiryo UI"/>
            </a:endParaRPr>
          </a:p>
        </p:txBody>
      </p:sp>
      <p:pic>
        <p:nvPicPr>
          <p:cNvPr id="8" name="グラフィックス 7" descr="病院 枠線">
            <a:extLst>
              <a:ext uri="{FF2B5EF4-FFF2-40B4-BE49-F238E27FC236}">
                <a16:creationId xmlns:a16="http://schemas.microsoft.com/office/drawing/2014/main" id="{A9139DED-8856-19A7-B696-757DAD56603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88978" y="6672205"/>
            <a:ext cx="648000" cy="648000"/>
          </a:xfrm>
          <a:prstGeom prst="rect">
            <a:avLst/>
          </a:prstGeom>
        </p:spPr>
      </p:pic>
      <p:pic>
        <p:nvPicPr>
          <p:cNvPr id="10" name="グラフィックス 9" descr="建物 単色塗りつぶし">
            <a:extLst>
              <a:ext uri="{FF2B5EF4-FFF2-40B4-BE49-F238E27FC236}">
                <a16:creationId xmlns:a16="http://schemas.microsoft.com/office/drawing/2014/main" id="{FB549FDF-69D0-99CF-7684-C4EADB6787C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808137" y="6672205"/>
            <a:ext cx="648000" cy="648000"/>
          </a:xfrm>
          <a:prstGeom prst="rect">
            <a:avLst/>
          </a:prstGeom>
        </p:spPr>
      </p:pic>
      <p:pic>
        <p:nvPicPr>
          <p:cNvPr id="12" name="グラフィックス 11" descr="建物 枠線">
            <a:extLst>
              <a:ext uri="{FF2B5EF4-FFF2-40B4-BE49-F238E27FC236}">
                <a16:creationId xmlns:a16="http://schemas.microsoft.com/office/drawing/2014/main" id="{CFC439F8-B030-1578-2239-F06795FEF0A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374894" y="5969703"/>
            <a:ext cx="648000" cy="648000"/>
          </a:xfrm>
          <a:prstGeom prst="rect">
            <a:avLst/>
          </a:prstGeom>
        </p:spPr>
      </p:pic>
      <p:sp>
        <p:nvSpPr>
          <p:cNvPr id="13" name="テキスト ボックス 12">
            <a:extLst>
              <a:ext uri="{FF2B5EF4-FFF2-40B4-BE49-F238E27FC236}">
                <a16:creationId xmlns:a16="http://schemas.microsoft.com/office/drawing/2014/main" id="{2C7F9A31-5EC5-27F6-3360-2F55060A280C}"/>
              </a:ext>
            </a:extLst>
          </p:cNvPr>
          <p:cNvSpPr txBox="1"/>
          <p:nvPr/>
        </p:nvSpPr>
        <p:spPr>
          <a:xfrm>
            <a:off x="8940355" y="7103856"/>
            <a:ext cx="1265090" cy="276999"/>
          </a:xfrm>
          <a:prstGeom prst="rect">
            <a:avLst/>
          </a:prstGeom>
          <a:noFill/>
        </p:spPr>
        <p:txBody>
          <a:bodyPr wrap="none" rtlCol="0">
            <a:spAutoFit/>
          </a:bodyPr>
          <a:lstStyle/>
          <a:p>
            <a:r>
              <a:rPr kumimoji="1" lang="ja-JP" altLang="en-US" sz="1200"/>
              <a:t>マスタ更新の要望</a:t>
            </a:r>
          </a:p>
        </p:txBody>
      </p:sp>
      <p:sp>
        <p:nvSpPr>
          <p:cNvPr id="14" name="テキスト ボックス 13">
            <a:extLst>
              <a:ext uri="{FF2B5EF4-FFF2-40B4-BE49-F238E27FC236}">
                <a16:creationId xmlns:a16="http://schemas.microsoft.com/office/drawing/2014/main" id="{1A79C8D1-1F40-2FA9-411D-50DFBA78606B}"/>
              </a:ext>
            </a:extLst>
          </p:cNvPr>
          <p:cNvSpPr txBox="1"/>
          <p:nvPr/>
        </p:nvSpPr>
        <p:spPr>
          <a:xfrm>
            <a:off x="7751671" y="6069722"/>
            <a:ext cx="800219" cy="276999"/>
          </a:xfrm>
          <a:prstGeom prst="rect">
            <a:avLst/>
          </a:prstGeom>
          <a:noFill/>
        </p:spPr>
        <p:txBody>
          <a:bodyPr wrap="none" rtlCol="0">
            <a:spAutoFit/>
          </a:bodyPr>
          <a:lstStyle/>
          <a:p>
            <a:r>
              <a:rPr kumimoji="1" lang="ja-JP" altLang="en-US" sz="1200"/>
              <a:t>標準設定</a:t>
            </a:r>
          </a:p>
        </p:txBody>
      </p:sp>
      <p:sp>
        <p:nvSpPr>
          <p:cNvPr id="15" name="テキスト ボックス 14">
            <a:extLst>
              <a:ext uri="{FF2B5EF4-FFF2-40B4-BE49-F238E27FC236}">
                <a16:creationId xmlns:a16="http://schemas.microsoft.com/office/drawing/2014/main" id="{9BC7D82C-AAA2-113D-09C4-78FD62C1DB7D}"/>
              </a:ext>
            </a:extLst>
          </p:cNvPr>
          <p:cNvSpPr txBox="1"/>
          <p:nvPr/>
        </p:nvSpPr>
        <p:spPr>
          <a:xfrm rot="1047297">
            <a:off x="9436923" y="6154215"/>
            <a:ext cx="1612942" cy="461665"/>
          </a:xfrm>
          <a:prstGeom prst="rect">
            <a:avLst/>
          </a:prstGeom>
          <a:noFill/>
        </p:spPr>
        <p:txBody>
          <a:bodyPr wrap="none" rtlCol="0">
            <a:spAutoFit/>
          </a:bodyPr>
          <a:lstStyle/>
          <a:p>
            <a:r>
              <a:rPr kumimoji="1" lang="ja-JP" altLang="en-US" sz="1200"/>
              <a:t>各病院の要望を精査し</a:t>
            </a:r>
            <a:br>
              <a:rPr kumimoji="1" lang="en-US" altLang="ja-JP" sz="1200"/>
            </a:br>
            <a:r>
              <a:rPr kumimoji="1" lang="ja-JP" altLang="en-US" sz="1200"/>
              <a:t>マスタ更新依頼</a:t>
            </a:r>
          </a:p>
        </p:txBody>
      </p:sp>
      <p:sp>
        <p:nvSpPr>
          <p:cNvPr id="16" name="テキスト ボックス 15">
            <a:extLst>
              <a:ext uri="{FF2B5EF4-FFF2-40B4-BE49-F238E27FC236}">
                <a16:creationId xmlns:a16="http://schemas.microsoft.com/office/drawing/2014/main" id="{D8880E93-0AEB-670B-8E60-8C82549A3C23}"/>
              </a:ext>
            </a:extLst>
          </p:cNvPr>
          <p:cNvSpPr txBox="1"/>
          <p:nvPr/>
        </p:nvSpPr>
        <p:spPr>
          <a:xfrm>
            <a:off x="6992608" y="6738741"/>
            <a:ext cx="832279" cy="276999"/>
          </a:xfrm>
          <a:prstGeom prst="rect">
            <a:avLst/>
          </a:prstGeom>
          <a:noFill/>
        </p:spPr>
        <p:txBody>
          <a:bodyPr wrap="none" rtlCol="0">
            <a:spAutoFit/>
          </a:bodyPr>
          <a:lstStyle/>
          <a:p>
            <a:r>
              <a:rPr lang="ja-JP" altLang="en-US" sz="1200"/>
              <a:t>マスタ更新</a:t>
            </a:r>
            <a:endParaRPr kumimoji="1" lang="ja-JP" altLang="en-US" sz="1200"/>
          </a:p>
        </p:txBody>
      </p:sp>
      <p:sp>
        <p:nvSpPr>
          <p:cNvPr id="18" name="テキスト ボックス 17">
            <a:extLst>
              <a:ext uri="{FF2B5EF4-FFF2-40B4-BE49-F238E27FC236}">
                <a16:creationId xmlns:a16="http://schemas.microsoft.com/office/drawing/2014/main" id="{EA464009-3525-10EB-12A5-C1B58285BF06}"/>
              </a:ext>
            </a:extLst>
          </p:cNvPr>
          <p:cNvSpPr txBox="1"/>
          <p:nvPr/>
        </p:nvSpPr>
        <p:spPr>
          <a:xfrm>
            <a:off x="5128170" y="6460640"/>
            <a:ext cx="1758815" cy="276999"/>
          </a:xfrm>
          <a:prstGeom prst="rect">
            <a:avLst/>
          </a:prstGeom>
          <a:noFill/>
        </p:spPr>
        <p:txBody>
          <a:bodyPr wrap="none" rtlCol="0">
            <a:spAutoFit/>
          </a:bodyPr>
          <a:lstStyle/>
          <a:p>
            <a:r>
              <a:rPr kumimoji="1" lang="ja-JP" altLang="en-US" sz="1200"/>
              <a:t>各病院担当がアップデート</a:t>
            </a:r>
          </a:p>
        </p:txBody>
      </p:sp>
      <p:cxnSp>
        <p:nvCxnSpPr>
          <p:cNvPr id="20" name="直線矢印コネクタ 19">
            <a:extLst>
              <a:ext uri="{FF2B5EF4-FFF2-40B4-BE49-F238E27FC236}">
                <a16:creationId xmlns:a16="http://schemas.microsoft.com/office/drawing/2014/main" id="{B89A04D3-C977-AB0D-905A-C5EC59D2208E}"/>
              </a:ext>
            </a:extLst>
          </p:cNvPr>
          <p:cNvCxnSpPr/>
          <p:nvPr/>
        </p:nvCxnSpPr>
        <p:spPr>
          <a:xfrm>
            <a:off x="6533209" y="7079952"/>
            <a:ext cx="43313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19A9F26-1DA9-0B5C-9203-1A7ECA1251F4}"/>
              </a:ext>
            </a:extLst>
          </p:cNvPr>
          <p:cNvCxnSpPr>
            <a:cxnSpLocks/>
          </p:cNvCxnSpPr>
          <p:nvPr/>
        </p:nvCxnSpPr>
        <p:spPr>
          <a:xfrm flipH="1">
            <a:off x="6526772" y="6996205"/>
            <a:ext cx="43313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F7723D4B-F281-7714-4014-91397CF5E27D}"/>
              </a:ext>
            </a:extLst>
          </p:cNvPr>
          <p:cNvSpPr txBox="1"/>
          <p:nvPr/>
        </p:nvSpPr>
        <p:spPr>
          <a:xfrm>
            <a:off x="6136826" y="6711830"/>
            <a:ext cx="492443" cy="276999"/>
          </a:xfrm>
          <a:prstGeom prst="rect">
            <a:avLst/>
          </a:prstGeom>
          <a:noFill/>
        </p:spPr>
        <p:txBody>
          <a:bodyPr wrap="none" rtlCol="0">
            <a:spAutoFit/>
          </a:bodyPr>
          <a:lstStyle/>
          <a:p>
            <a:r>
              <a:rPr lang="ja-JP" altLang="en-US" sz="1200"/>
              <a:t>病院</a:t>
            </a:r>
            <a:endParaRPr kumimoji="1" lang="ja-JP" altLang="en-US" sz="1200"/>
          </a:p>
        </p:txBody>
      </p:sp>
      <p:sp>
        <p:nvSpPr>
          <p:cNvPr id="27" name="テキスト ボックス 26">
            <a:extLst>
              <a:ext uri="{FF2B5EF4-FFF2-40B4-BE49-F238E27FC236}">
                <a16:creationId xmlns:a16="http://schemas.microsoft.com/office/drawing/2014/main" id="{FB5F8ABF-B0EB-FD96-30ED-9FF4909D9443}"/>
              </a:ext>
            </a:extLst>
          </p:cNvPr>
          <p:cNvSpPr txBox="1"/>
          <p:nvPr/>
        </p:nvSpPr>
        <p:spPr>
          <a:xfrm>
            <a:off x="11231067" y="6711830"/>
            <a:ext cx="492443" cy="276999"/>
          </a:xfrm>
          <a:prstGeom prst="rect">
            <a:avLst/>
          </a:prstGeom>
          <a:noFill/>
        </p:spPr>
        <p:txBody>
          <a:bodyPr wrap="none" rtlCol="0">
            <a:spAutoFit/>
          </a:bodyPr>
          <a:lstStyle/>
          <a:p>
            <a:r>
              <a:rPr kumimoji="1" lang="ja-JP" altLang="en-US" sz="1200"/>
              <a:t>本部</a:t>
            </a:r>
          </a:p>
        </p:txBody>
      </p:sp>
      <p:sp>
        <p:nvSpPr>
          <p:cNvPr id="28" name="テキスト ボックス 27">
            <a:extLst>
              <a:ext uri="{FF2B5EF4-FFF2-40B4-BE49-F238E27FC236}">
                <a16:creationId xmlns:a16="http://schemas.microsoft.com/office/drawing/2014/main" id="{A090DCD3-8891-0203-5C23-DE42DDC9EDD3}"/>
              </a:ext>
            </a:extLst>
          </p:cNvPr>
          <p:cNvSpPr txBox="1"/>
          <p:nvPr/>
        </p:nvSpPr>
        <p:spPr>
          <a:xfrm>
            <a:off x="8778833" y="5907856"/>
            <a:ext cx="660758" cy="276999"/>
          </a:xfrm>
          <a:prstGeom prst="rect">
            <a:avLst/>
          </a:prstGeom>
          <a:noFill/>
        </p:spPr>
        <p:txBody>
          <a:bodyPr wrap="none" rtlCol="0">
            <a:spAutoFit/>
          </a:bodyPr>
          <a:lstStyle/>
          <a:p>
            <a:r>
              <a:rPr lang="ja-JP" altLang="en-US" sz="1200"/>
              <a:t>ベンダー</a:t>
            </a:r>
            <a:endParaRPr kumimoji="1" lang="ja-JP" altLang="en-US" sz="1200"/>
          </a:p>
        </p:txBody>
      </p:sp>
      <p:cxnSp>
        <p:nvCxnSpPr>
          <p:cNvPr id="30" name="直線矢印コネクタ 29">
            <a:extLst>
              <a:ext uri="{FF2B5EF4-FFF2-40B4-BE49-F238E27FC236}">
                <a16:creationId xmlns:a16="http://schemas.microsoft.com/office/drawing/2014/main" id="{90114C8A-70A1-5180-407D-DF1BD58255D5}"/>
              </a:ext>
            </a:extLst>
          </p:cNvPr>
          <p:cNvCxnSpPr>
            <a:cxnSpLocks/>
          </p:cNvCxnSpPr>
          <p:nvPr/>
        </p:nvCxnSpPr>
        <p:spPr>
          <a:xfrm flipH="1" flipV="1">
            <a:off x="9047777" y="6255137"/>
            <a:ext cx="1803527" cy="540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8E9B896A-E722-B5CF-43EC-DEBBC10DD81E}"/>
              </a:ext>
            </a:extLst>
          </p:cNvPr>
          <p:cNvCxnSpPr>
            <a:cxnSpLocks/>
          </p:cNvCxnSpPr>
          <p:nvPr/>
        </p:nvCxnSpPr>
        <p:spPr>
          <a:xfrm>
            <a:off x="9047777" y="6336919"/>
            <a:ext cx="1772323" cy="5274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320AAF89-431D-E583-535C-AD88AC034A5B}"/>
              </a:ext>
            </a:extLst>
          </p:cNvPr>
          <p:cNvSpPr txBox="1"/>
          <p:nvPr/>
        </p:nvSpPr>
        <p:spPr>
          <a:xfrm rot="962141">
            <a:off x="9325183" y="6586509"/>
            <a:ext cx="832279" cy="276999"/>
          </a:xfrm>
          <a:prstGeom prst="rect">
            <a:avLst/>
          </a:prstGeom>
          <a:noFill/>
        </p:spPr>
        <p:txBody>
          <a:bodyPr wrap="none" rtlCol="0">
            <a:spAutoFit/>
          </a:bodyPr>
          <a:lstStyle/>
          <a:p>
            <a:r>
              <a:rPr lang="ja-JP" altLang="en-US" sz="1200"/>
              <a:t>マスタ提供</a:t>
            </a:r>
            <a:endParaRPr kumimoji="1" lang="ja-JP" altLang="en-US" sz="1200"/>
          </a:p>
        </p:txBody>
      </p:sp>
    </p:spTree>
    <p:extLst>
      <p:ext uri="{BB962C8B-B14F-4D97-AF65-F5344CB8AC3E}">
        <p14:creationId xmlns:p14="http://schemas.microsoft.com/office/powerpoint/2010/main" val="3596507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wrap="square" lIns="91440" tIns="45720" rIns="91440" bIns="45720" anchor="ctr" anchorCtr="0">
            <a:spAutoFit/>
          </a:bodyPr>
          <a:lstStyle/>
          <a:p>
            <a:r>
              <a:rPr lang="en-US" altLang="ja-JP"/>
              <a:t>1-4 </a:t>
            </a:r>
            <a:r>
              <a:rPr lang="ja-JP" altLang="en-US"/>
              <a:t>本プロジェクトの目的</a:t>
            </a:r>
            <a:endParaRPr kumimoji="1" lang="ja-JP" altLang="en-US"/>
          </a:p>
        </p:txBody>
      </p:sp>
      <p:sp>
        <p:nvSpPr>
          <p:cNvPr id="4" name="テキスト ボックス 3">
            <a:extLst>
              <a:ext uri="{FF2B5EF4-FFF2-40B4-BE49-F238E27FC236}">
                <a16:creationId xmlns:a16="http://schemas.microsoft.com/office/drawing/2014/main" id="{165786F5-187A-4967-85BF-75795E75D884}"/>
              </a:ext>
            </a:extLst>
          </p:cNvPr>
          <p:cNvSpPr txBox="1"/>
          <p:nvPr/>
        </p:nvSpPr>
        <p:spPr>
          <a:xfrm>
            <a:off x="442578" y="868358"/>
            <a:ext cx="11305256" cy="6302461"/>
          </a:xfrm>
          <a:prstGeom prst="rect">
            <a:avLst/>
          </a:prstGeom>
          <a:noFill/>
        </p:spPr>
        <p:txBody>
          <a:bodyPr wrap="square" rtlCol="0" anchor="t" anchorCtr="0">
            <a:noAutofit/>
          </a:bodyPr>
          <a:lstStyle/>
          <a:p>
            <a:pPr marL="285750" indent="-285750">
              <a:spcBef>
                <a:spcPct val="20000"/>
              </a:spcBef>
              <a:buFont typeface="Wingdings" panose="05000000000000000000" pitchFamily="2" charset="2"/>
              <a:buChar char="n"/>
            </a:pPr>
            <a:r>
              <a:rPr lang="ja-JP" altLang="en-US" sz="2000">
                <a:latin typeface="Meiryo UI" panose="020B0604030504040204" pitchFamily="50" charset="-128"/>
                <a:ea typeface="Meiryo UI" panose="020B0604030504040204" pitchFamily="50" charset="-128"/>
              </a:rPr>
              <a:t>このプロジェクトで目指しているのは、以下の</a:t>
            </a:r>
            <a:r>
              <a:rPr lang="en-US" altLang="ja-JP" sz="2000">
                <a:latin typeface="Meiryo UI" panose="020B0604030504040204" pitchFamily="50" charset="-128"/>
                <a:ea typeface="Meiryo UI" panose="020B0604030504040204" pitchFamily="50" charset="-128"/>
              </a:rPr>
              <a:t>3</a:t>
            </a:r>
            <a:r>
              <a:rPr lang="ja-JP" altLang="en-US" sz="2000">
                <a:latin typeface="Meiryo UI" panose="020B0604030504040204" pitchFamily="50" charset="-128"/>
                <a:ea typeface="Meiryo UI" panose="020B0604030504040204" pitchFamily="50" charset="-128"/>
              </a:rPr>
              <a:t>つを満たす業務環境の実現。</a:t>
            </a:r>
            <a:endParaRPr lang="ja-JP" altLang="en-US">
              <a:latin typeface="Meiryo UI" panose="020B0604030504040204" pitchFamily="50" charset="-128"/>
              <a:ea typeface="Meiryo UI" panose="020B0604030504040204" pitchFamily="50" charset="-128"/>
            </a:endParaRPr>
          </a:p>
          <a:p>
            <a:pPr marL="342900" indent="-342900">
              <a:spcBef>
                <a:spcPct val="20000"/>
              </a:spcBef>
              <a:buFont typeface="+mj-lt"/>
              <a:buAutoNum type="arabicPeriod"/>
            </a:pPr>
            <a:r>
              <a:rPr lang="ja-JP" altLang="en-US">
                <a:latin typeface="Meiryo UI" panose="020B0604030504040204" pitchFamily="50" charset="-128"/>
                <a:ea typeface="Meiryo UI" panose="020B0604030504040204" pitchFamily="50" charset="-128"/>
              </a:rPr>
              <a:t>チェックシステムの一本化</a:t>
            </a:r>
            <a:endParaRPr lang="en-US" altLang="ja-JP">
              <a:latin typeface="Meiryo UI" panose="020B0604030504040204" pitchFamily="50" charset="-128"/>
              <a:ea typeface="Meiryo UI" panose="020B0604030504040204" pitchFamily="50" charset="-128"/>
            </a:endParaRPr>
          </a:p>
          <a:p>
            <a:pPr marL="742950" lvl="1" indent="-285750">
              <a:spcBef>
                <a:spcPct val="20000"/>
              </a:spcBef>
              <a:buFont typeface="Wingdings" panose="05000000000000000000" pitchFamily="2" charset="2"/>
              <a:buChar char="ü"/>
            </a:pPr>
            <a:r>
              <a:rPr lang="ja-JP" altLang="en-US">
                <a:latin typeface="Meiryo UI" panose="020B0604030504040204" pitchFamily="50" charset="-128"/>
                <a:ea typeface="Meiryo UI" panose="020B0604030504040204" pitchFamily="50" charset="-128"/>
              </a:rPr>
              <a:t>現状は複数ツールを併用しているため、チェック業務が煩雑・属人化している。</a:t>
            </a:r>
          </a:p>
          <a:p>
            <a:pPr marL="742950" lvl="1" indent="-285750">
              <a:spcBef>
                <a:spcPct val="20000"/>
              </a:spcBef>
              <a:buFont typeface="Wingdings" panose="05000000000000000000" pitchFamily="2" charset="2"/>
              <a:buChar char="ü"/>
            </a:pPr>
            <a:r>
              <a:rPr lang="en-US" altLang="ja-JP">
                <a:latin typeface="Meiryo UI" panose="020B0604030504040204" pitchFamily="50" charset="-128"/>
                <a:ea typeface="Meiryo UI" panose="020B0604030504040204" pitchFamily="50" charset="-128"/>
              </a:rPr>
              <a:t>1</a:t>
            </a:r>
            <a:r>
              <a:rPr lang="ja-JP" altLang="en-US">
                <a:latin typeface="Meiryo UI" panose="020B0604030504040204" pitchFamily="50" charset="-128"/>
                <a:ea typeface="Meiryo UI" panose="020B0604030504040204" pitchFamily="50" charset="-128"/>
              </a:rPr>
              <a:t>つのシステムで一貫したチェックが可能な環境を構築し、業務の標準化と効率化を図りたい。</a:t>
            </a:r>
            <a:endParaRPr lang="en-US" altLang="ja-JP">
              <a:latin typeface="Meiryo UI" panose="020B0604030504040204" pitchFamily="50" charset="-128"/>
              <a:ea typeface="Meiryo UI" panose="020B0604030504040204" pitchFamily="50" charset="-128"/>
            </a:endParaRPr>
          </a:p>
          <a:p>
            <a:pPr marL="742950" lvl="1" indent="-285750">
              <a:spcBef>
                <a:spcPct val="20000"/>
              </a:spcBef>
              <a:buFont typeface="Wingdings" panose="05000000000000000000" pitchFamily="2" charset="2"/>
              <a:buChar char="ü"/>
            </a:pPr>
            <a:endParaRPr lang="ja-JP" altLang="en-US">
              <a:latin typeface="Meiryo UI" panose="020B0604030504040204" pitchFamily="50" charset="-128"/>
              <a:ea typeface="Meiryo UI" panose="020B0604030504040204" pitchFamily="50" charset="-128"/>
            </a:endParaRPr>
          </a:p>
          <a:p>
            <a:pPr marL="342900" indent="-342900">
              <a:spcBef>
                <a:spcPct val="20000"/>
              </a:spcBef>
              <a:buFont typeface="+mj-lt"/>
              <a:buAutoNum type="arabicPeriod"/>
            </a:pPr>
            <a:r>
              <a:rPr lang="ja-JP" altLang="en-US">
                <a:latin typeface="Meiryo UI" panose="020B0604030504040204" pitchFamily="50" charset="-128"/>
                <a:ea typeface="Meiryo UI" panose="020B0604030504040204" pitchFamily="50" charset="-128"/>
              </a:rPr>
              <a:t>システム構成の見直し</a:t>
            </a:r>
            <a:endParaRPr lang="en-US" altLang="ja-JP">
              <a:latin typeface="Meiryo UI" panose="020B0604030504040204" pitchFamily="50" charset="-128"/>
              <a:ea typeface="Meiryo UI" panose="020B0604030504040204" pitchFamily="50" charset="-128"/>
            </a:endParaRPr>
          </a:p>
          <a:p>
            <a:pPr marL="742950" lvl="1" indent="-285750">
              <a:spcBef>
                <a:spcPct val="20000"/>
              </a:spcBef>
              <a:buFont typeface="Wingdings" panose="05000000000000000000" pitchFamily="2" charset="2"/>
              <a:buChar char="ü"/>
            </a:pPr>
            <a:r>
              <a:rPr lang="ja-JP" altLang="en-US">
                <a:latin typeface="Meiryo UI" panose="020B0604030504040204" pitchFamily="50" charset="-128"/>
                <a:ea typeface="Meiryo UI" panose="020B0604030504040204" pitchFamily="50" charset="-128"/>
              </a:rPr>
              <a:t>チェックの処理時間やマスタ更新作業に時間と手間がかかっており、現場に負荷がかかっている。</a:t>
            </a:r>
          </a:p>
          <a:p>
            <a:pPr marL="742950" lvl="1" indent="-285750">
              <a:spcBef>
                <a:spcPct val="20000"/>
              </a:spcBef>
              <a:buFont typeface="Wingdings" panose="05000000000000000000" pitchFamily="2" charset="2"/>
              <a:buChar char="ü"/>
            </a:pPr>
            <a:r>
              <a:rPr lang="ja-JP" altLang="en-US">
                <a:latin typeface="Meiryo UI" panose="020B0604030504040204" pitchFamily="50" charset="-128"/>
                <a:ea typeface="Meiryo UI" panose="020B0604030504040204" pitchFamily="50" charset="-128"/>
              </a:rPr>
              <a:t>クラウドやクラサバ構成など、柔軟かつ安定した実行環境が求められる。</a:t>
            </a:r>
            <a:endParaRPr lang="en-US" altLang="ja-JP">
              <a:latin typeface="Meiryo UI" panose="020B0604030504040204" pitchFamily="50" charset="-128"/>
              <a:ea typeface="Meiryo UI" panose="020B0604030504040204" pitchFamily="50" charset="-128"/>
            </a:endParaRPr>
          </a:p>
          <a:p>
            <a:pPr marL="742950" lvl="1" indent="-285750">
              <a:spcBef>
                <a:spcPct val="20000"/>
              </a:spcBef>
              <a:buFont typeface="Wingdings" panose="05000000000000000000" pitchFamily="2" charset="2"/>
              <a:buChar char="ü"/>
            </a:pPr>
            <a:endParaRPr lang="en-US" altLang="ja-JP">
              <a:latin typeface="Meiryo UI" panose="020B0604030504040204" pitchFamily="50" charset="-128"/>
              <a:ea typeface="Meiryo UI" panose="020B0604030504040204" pitchFamily="50" charset="-128"/>
            </a:endParaRPr>
          </a:p>
          <a:p>
            <a:pPr marL="342900" indent="-342900">
              <a:spcBef>
                <a:spcPct val="20000"/>
              </a:spcBef>
              <a:buFont typeface="+mj-lt"/>
              <a:buAutoNum type="arabicPeriod"/>
            </a:pPr>
            <a:r>
              <a:rPr lang="ja-JP" altLang="en-US">
                <a:latin typeface="Meiryo UI" panose="020B0604030504040204" pitchFamily="50" charset="-128"/>
                <a:ea typeface="Meiryo UI" panose="020B0604030504040204" pitchFamily="50" charset="-128"/>
              </a:rPr>
              <a:t>チェック関連業務の</a:t>
            </a:r>
            <a:r>
              <a:rPr lang="en-US" altLang="ja-JP">
                <a:latin typeface="Meiryo UI" panose="020B0604030504040204" pitchFamily="50" charset="-128"/>
                <a:ea typeface="Meiryo UI" panose="020B0604030504040204" pitchFamily="50" charset="-128"/>
              </a:rPr>
              <a:t>DX</a:t>
            </a:r>
            <a:r>
              <a:rPr lang="ja-JP" altLang="en-US">
                <a:latin typeface="Meiryo UI" panose="020B0604030504040204" pitchFamily="50" charset="-128"/>
                <a:ea typeface="Meiryo UI" panose="020B0604030504040204" pitchFamily="50" charset="-128"/>
              </a:rPr>
              <a:t>化</a:t>
            </a:r>
            <a:endParaRPr lang="en-US" altLang="ja-JP">
              <a:latin typeface="Meiryo UI" panose="020B0604030504040204" pitchFamily="50" charset="-128"/>
              <a:ea typeface="Meiryo UI" panose="020B0604030504040204" pitchFamily="50" charset="-128"/>
            </a:endParaRPr>
          </a:p>
          <a:p>
            <a:pPr marL="742950" lvl="1" indent="-285750">
              <a:spcBef>
                <a:spcPct val="20000"/>
              </a:spcBef>
              <a:buFont typeface="Wingdings" panose="05000000000000000000" pitchFamily="2" charset="2"/>
              <a:buChar char="ü"/>
            </a:pPr>
            <a:r>
              <a:rPr lang="ja-JP" altLang="en-US">
                <a:latin typeface="Meiryo UI" panose="020B0604030504040204" pitchFamily="50" charset="-128"/>
                <a:ea typeface="Meiryo UI" panose="020B0604030504040204" pitchFamily="50" charset="-128"/>
              </a:rPr>
              <a:t>医師確認、査定・返戻対応、マスタ修正といったチェックに付随する業務が、いずれも手作業で非効率である。</a:t>
            </a:r>
          </a:p>
          <a:p>
            <a:pPr marL="742950" lvl="1" indent="-285750">
              <a:spcBef>
                <a:spcPct val="20000"/>
              </a:spcBef>
              <a:buFont typeface="Wingdings" panose="05000000000000000000" pitchFamily="2" charset="2"/>
              <a:buChar char="ü"/>
            </a:pPr>
            <a:r>
              <a:rPr lang="ja-JP" altLang="en-US">
                <a:latin typeface="Meiryo UI" panose="020B0604030504040204" pitchFamily="50" charset="-128"/>
                <a:ea typeface="Meiryo UI" panose="020B0604030504040204" pitchFamily="50" charset="-128"/>
              </a:rPr>
              <a:t>これらも含めた全体の業務プロセスを再構築し、業務スピードと品質の両立を目指す。</a:t>
            </a:r>
            <a:endParaRPr lang="en-US" altLang="ja-JP">
              <a:latin typeface="Meiryo UI" panose="020B0604030504040204" pitchFamily="50" charset="-128"/>
              <a:ea typeface="Meiryo UI" panose="020B0604030504040204" pitchFamily="50" charset="-128"/>
            </a:endParaRPr>
          </a:p>
          <a:p>
            <a:pPr lvl="1">
              <a:spcBef>
                <a:spcPct val="20000"/>
              </a:spcBef>
            </a:pPr>
            <a:endParaRPr lang="ja-JP" altLang="en-US">
              <a:latin typeface="Meiryo UI" panose="020B0604030504040204" pitchFamily="50" charset="-128"/>
              <a:ea typeface="Meiryo UI" panose="020B0604030504040204" pitchFamily="50" charset="-128"/>
            </a:endParaRPr>
          </a:p>
          <a:p>
            <a:pPr marL="285750" indent="-285750">
              <a:spcBef>
                <a:spcPct val="20000"/>
              </a:spcBef>
              <a:buFont typeface="Wingdings" panose="05000000000000000000" pitchFamily="2" charset="2"/>
              <a:buChar char="n"/>
            </a:pPr>
            <a:r>
              <a:rPr lang="ja-JP" altLang="en-US" sz="2000">
                <a:latin typeface="Meiryo UI" panose="020B0604030504040204" pitchFamily="50" charset="-128"/>
                <a:ea typeface="Meiryo UI" panose="020B0604030504040204" pitchFamily="50" charset="-128"/>
              </a:rPr>
              <a:t>提案依頼の主旨</a:t>
            </a:r>
            <a:endParaRPr lang="en-US" altLang="ja-JP" sz="2000">
              <a:latin typeface="Meiryo UI" panose="020B0604030504040204" pitchFamily="50" charset="-128"/>
              <a:ea typeface="Meiryo UI" panose="020B0604030504040204" pitchFamily="50" charset="-128"/>
            </a:endParaRPr>
          </a:p>
          <a:p>
            <a:pPr lvl="1">
              <a:spcBef>
                <a:spcPct val="20000"/>
              </a:spcBef>
            </a:pPr>
            <a:r>
              <a:rPr lang="ja-JP" altLang="en-US">
                <a:latin typeface="Meiryo UI" panose="020B0604030504040204" pitchFamily="50" charset="-128"/>
                <a:ea typeface="Meiryo UI" panose="020B0604030504040204" pitchFamily="50" charset="-128"/>
              </a:rPr>
              <a:t>これらを実現するには、既存の延命的な改修では不十分で、業務実態に即した、新たなシステムの構築が必要となる。</a:t>
            </a:r>
          </a:p>
          <a:p>
            <a:pPr lvl="1">
              <a:spcBef>
                <a:spcPct val="20000"/>
              </a:spcBef>
            </a:pPr>
            <a:r>
              <a:rPr lang="ja-JP" altLang="en-US">
                <a:latin typeface="Meiryo UI" panose="020B0604030504040204" pitchFamily="50" charset="-128"/>
                <a:ea typeface="Meiryo UI" panose="020B0604030504040204" pitchFamily="50" charset="-128"/>
              </a:rPr>
              <a:t>その実現に向けて、貴社からの具体的な提案を求めている。</a:t>
            </a:r>
          </a:p>
        </p:txBody>
      </p:sp>
    </p:spTree>
    <p:extLst>
      <p:ext uri="{BB962C8B-B14F-4D97-AF65-F5344CB8AC3E}">
        <p14:creationId xmlns:p14="http://schemas.microsoft.com/office/powerpoint/2010/main" val="2276717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a:extLst>
              <a:ext uri="{FF2B5EF4-FFF2-40B4-BE49-F238E27FC236}">
                <a16:creationId xmlns:a16="http://schemas.microsoft.com/office/drawing/2014/main" id="{2A705D5B-53FA-DEC9-94F2-0220C780136E}"/>
              </a:ext>
            </a:extLst>
          </p:cNvPr>
          <p:cNvSpPr/>
          <p:nvPr/>
        </p:nvSpPr>
        <p:spPr>
          <a:xfrm>
            <a:off x="10531498" y="1088283"/>
            <a:ext cx="1368000" cy="54000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eiryo UI" panose="020B0604030504040204" pitchFamily="50" charset="-128"/>
                <a:ea typeface="Meiryo UI" panose="020B0604030504040204" pitchFamily="50" charset="-128"/>
              </a:rPr>
              <a:t>レセプト</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チェックマスタ更新</a:t>
            </a:r>
          </a:p>
        </p:txBody>
      </p:sp>
      <p:sp>
        <p:nvSpPr>
          <p:cNvPr id="2" name="タイトル 1"/>
          <p:cNvSpPr>
            <a:spLocks noGrp="1"/>
          </p:cNvSpPr>
          <p:nvPr>
            <p:ph type="title"/>
          </p:nvPr>
        </p:nvSpPr>
        <p:spPr/>
        <p:txBody>
          <a:bodyPr wrap="square" lIns="91440" tIns="45720" rIns="91440" bIns="45720" anchor="ctr" anchorCtr="0">
            <a:spAutoFit/>
          </a:bodyPr>
          <a:lstStyle/>
          <a:p>
            <a:r>
              <a:rPr lang="en-US" altLang="ja-JP"/>
              <a:t>1-5 </a:t>
            </a:r>
            <a:r>
              <a:rPr lang="ja-JP" altLang="en-US"/>
              <a:t>現行システムの概要と今回のスコープ</a:t>
            </a:r>
            <a:endParaRPr kumimoji="1" lang="ja-JP" altLang="en-US"/>
          </a:p>
        </p:txBody>
      </p:sp>
      <p:sp>
        <p:nvSpPr>
          <p:cNvPr id="213" name="矢印: 五方向 212">
            <a:extLst>
              <a:ext uri="{FF2B5EF4-FFF2-40B4-BE49-F238E27FC236}">
                <a16:creationId xmlns:a16="http://schemas.microsoft.com/office/drawing/2014/main" id="{33CCFECF-61BF-11BD-B0B9-C29281F23359}"/>
              </a:ext>
            </a:extLst>
          </p:cNvPr>
          <p:cNvSpPr/>
          <p:nvPr/>
        </p:nvSpPr>
        <p:spPr>
          <a:xfrm>
            <a:off x="6253689" y="1088283"/>
            <a:ext cx="1368000" cy="52322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eiryo UI" panose="020B0604030504040204" pitchFamily="50" charset="-128"/>
                <a:ea typeface="Meiryo UI" panose="020B0604030504040204" pitchFamily="50" charset="-128"/>
              </a:rPr>
              <a:t>レセプト結果収集</a:t>
            </a:r>
          </a:p>
        </p:txBody>
      </p:sp>
      <p:sp>
        <p:nvSpPr>
          <p:cNvPr id="215" name="矢印: 五方向 214">
            <a:extLst>
              <a:ext uri="{FF2B5EF4-FFF2-40B4-BE49-F238E27FC236}">
                <a16:creationId xmlns:a16="http://schemas.microsoft.com/office/drawing/2014/main" id="{A6F7FB70-E918-8785-BF8B-60A273189364}"/>
              </a:ext>
            </a:extLst>
          </p:cNvPr>
          <p:cNvSpPr/>
          <p:nvPr/>
        </p:nvSpPr>
        <p:spPr>
          <a:xfrm>
            <a:off x="9105563" y="1088283"/>
            <a:ext cx="1368000" cy="52322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eiryo UI" panose="020B0604030504040204" pitchFamily="50" charset="-128"/>
                <a:ea typeface="Meiryo UI" panose="020B0604030504040204" pitchFamily="50" charset="-128"/>
              </a:rPr>
              <a:t>結果本部提出</a:t>
            </a:r>
          </a:p>
        </p:txBody>
      </p:sp>
      <p:sp>
        <p:nvSpPr>
          <p:cNvPr id="216" name="正方形/長方形 215">
            <a:extLst>
              <a:ext uri="{FF2B5EF4-FFF2-40B4-BE49-F238E27FC236}">
                <a16:creationId xmlns:a16="http://schemas.microsoft.com/office/drawing/2014/main" id="{2827F469-B481-D5C4-8332-4B8D40986EDF}"/>
              </a:ext>
            </a:extLst>
          </p:cNvPr>
          <p:cNvSpPr/>
          <p:nvPr/>
        </p:nvSpPr>
        <p:spPr>
          <a:xfrm>
            <a:off x="6253689" y="1982104"/>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医事アシストシステム</a:t>
            </a:r>
            <a:br>
              <a:rPr lang="en-US" altLang="ja-JP" sz="1000">
                <a:solidFill>
                  <a:prstClr val="black">
                    <a:lumMod val="75000"/>
                    <a:lumOff val="25000"/>
                  </a:prstClr>
                </a:solidFill>
                <a:latin typeface="Meiryo UI" panose="020B0604030504040204" pitchFamily="50" charset="-128"/>
                <a:ea typeface="Meiryo UI" panose="020B0604030504040204" pitchFamily="50" charset="-128"/>
              </a:rPr>
            </a:br>
            <a:r>
              <a:rPr lang="ja-JP" altLang="en-US" sz="1000">
                <a:solidFill>
                  <a:prstClr val="black">
                    <a:lumMod val="75000"/>
                    <a:lumOff val="25000"/>
                  </a:prstClr>
                </a:solidFill>
                <a:latin typeface="Meiryo UI" panose="020B0604030504040204" pitchFamily="50" charset="-128"/>
                <a:ea typeface="Meiryo UI" panose="020B0604030504040204" pitchFamily="50" charset="-128"/>
              </a:rPr>
              <a:t>（本部提出用データ作成）</a:t>
            </a:r>
          </a:p>
        </p:txBody>
      </p:sp>
      <p:sp>
        <p:nvSpPr>
          <p:cNvPr id="217" name="正方形/長方形 216">
            <a:extLst>
              <a:ext uri="{FF2B5EF4-FFF2-40B4-BE49-F238E27FC236}">
                <a16:creationId xmlns:a16="http://schemas.microsoft.com/office/drawing/2014/main" id="{267B8AC5-CC28-E2A4-F0B5-87E1D1C99A87}"/>
              </a:ext>
            </a:extLst>
          </p:cNvPr>
          <p:cNvSpPr/>
          <p:nvPr/>
        </p:nvSpPr>
        <p:spPr>
          <a:xfrm>
            <a:off x="4827752" y="1982104"/>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査定分析ツール</a:t>
            </a:r>
          </a:p>
        </p:txBody>
      </p:sp>
      <p:sp>
        <p:nvSpPr>
          <p:cNvPr id="218" name="矢印: 五方向 217">
            <a:extLst>
              <a:ext uri="{FF2B5EF4-FFF2-40B4-BE49-F238E27FC236}">
                <a16:creationId xmlns:a16="http://schemas.microsoft.com/office/drawing/2014/main" id="{CCDB14E4-8DD7-D44C-7246-4FBACDC06A26}"/>
              </a:ext>
            </a:extLst>
          </p:cNvPr>
          <p:cNvSpPr/>
          <p:nvPr/>
        </p:nvSpPr>
        <p:spPr>
          <a:xfrm>
            <a:off x="1975878" y="1088283"/>
            <a:ext cx="1368000" cy="52322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eiryo UI" panose="020B0604030504040204" pitchFamily="50" charset="-128"/>
                <a:ea typeface="Meiryo UI" panose="020B0604030504040204" pitchFamily="50" charset="-128"/>
              </a:rPr>
              <a:t>レセプト点検</a:t>
            </a:r>
          </a:p>
        </p:txBody>
      </p:sp>
      <p:sp>
        <p:nvSpPr>
          <p:cNvPr id="219" name="正方形/長方形 218">
            <a:extLst>
              <a:ext uri="{FF2B5EF4-FFF2-40B4-BE49-F238E27FC236}">
                <a16:creationId xmlns:a16="http://schemas.microsoft.com/office/drawing/2014/main" id="{B152D52E-46AE-80FA-68F2-011571D3E72F}"/>
              </a:ext>
            </a:extLst>
          </p:cNvPr>
          <p:cNvSpPr/>
          <p:nvPr/>
        </p:nvSpPr>
        <p:spPr>
          <a:xfrm>
            <a:off x="1975878" y="2919848"/>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べてらん君</a:t>
            </a:r>
          </a:p>
        </p:txBody>
      </p:sp>
      <p:sp>
        <p:nvSpPr>
          <p:cNvPr id="220" name="正方形/長方形 219">
            <a:extLst>
              <a:ext uri="{FF2B5EF4-FFF2-40B4-BE49-F238E27FC236}">
                <a16:creationId xmlns:a16="http://schemas.microsoft.com/office/drawing/2014/main" id="{C4BAAE66-6786-1680-9194-3FD0B3C61C38}"/>
              </a:ext>
            </a:extLst>
          </p:cNvPr>
          <p:cNvSpPr/>
          <p:nvPr/>
        </p:nvSpPr>
        <p:spPr>
          <a:xfrm>
            <a:off x="1975878" y="4795336"/>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エラー分類ツール</a:t>
            </a:r>
          </a:p>
        </p:txBody>
      </p:sp>
      <p:sp>
        <p:nvSpPr>
          <p:cNvPr id="221" name="正方形/長方形 220">
            <a:extLst>
              <a:ext uri="{FF2B5EF4-FFF2-40B4-BE49-F238E27FC236}">
                <a16:creationId xmlns:a16="http://schemas.microsoft.com/office/drawing/2014/main" id="{8297D809-E07A-F3AC-5DD7-E475D573CAEE}"/>
              </a:ext>
            </a:extLst>
          </p:cNvPr>
          <p:cNvSpPr/>
          <p:nvPr/>
        </p:nvSpPr>
        <p:spPr>
          <a:xfrm>
            <a:off x="1975878" y="3857592"/>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医事アシストシステム</a:t>
            </a:r>
            <a:br>
              <a:rPr lang="en-US" altLang="ja-JP" sz="1000">
                <a:solidFill>
                  <a:prstClr val="black">
                    <a:lumMod val="75000"/>
                    <a:lumOff val="25000"/>
                  </a:prstClr>
                </a:solidFill>
                <a:latin typeface="Meiryo UI" panose="020B0604030504040204" pitchFamily="50" charset="-128"/>
                <a:ea typeface="Meiryo UI" panose="020B0604030504040204" pitchFamily="50" charset="-128"/>
              </a:rPr>
            </a:br>
            <a:r>
              <a:rPr lang="ja-JP" altLang="en-US" sz="1000">
                <a:solidFill>
                  <a:prstClr val="black">
                    <a:lumMod val="75000"/>
                    <a:lumOff val="25000"/>
                  </a:prstClr>
                </a:solidFill>
                <a:latin typeface="Meiryo UI" panose="020B0604030504040204" pitchFamily="50" charset="-128"/>
                <a:ea typeface="Meiryo UI" panose="020B0604030504040204" pitchFamily="50" charset="-128"/>
              </a:rPr>
              <a:t>（レセプト点検機能）</a:t>
            </a:r>
          </a:p>
        </p:txBody>
      </p:sp>
      <p:sp>
        <p:nvSpPr>
          <p:cNvPr id="222" name="正方形/長方形 221">
            <a:extLst>
              <a:ext uri="{FF2B5EF4-FFF2-40B4-BE49-F238E27FC236}">
                <a16:creationId xmlns:a16="http://schemas.microsoft.com/office/drawing/2014/main" id="{174610EE-6500-CB9A-2BEB-1A7A0CF10DD4}"/>
              </a:ext>
            </a:extLst>
          </p:cNvPr>
          <p:cNvSpPr/>
          <p:nvPr/>
        </p:nvSpPr>
        <p:spPr>
          <a:xfrm>
            <a:off x="6253689" y="3857592"/>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請求結果</a:t>
            </a:r>
            <a:br>
              <a:rPr lang="en-US" altLang="ja-JP" sz="1000">
                <a:solidFill>
                  <a:prstClr val="black">
                    <a:lumMod val="75000"/>
                    <a:lumOff val="25000"/>
                  </a:prstClr>
                </a:solidFill>
                <a:latin typeface="Meiryo UI" panose="020B0604030504040204" pitchFamily="50" charset="-128"/>
                <a:ea typeface="Meiryo UI" panose="020B0604030504040204" pitchFamily="50" charset="-128"/>
              </a:rPr>
            </a:br>
            <a:r>
              <a:rPr lang="ja-JP" altLang="en-US" sz="1000">
                <a:solidFill>
                  <a:prstClr val="black">
                    <a:lumMod val="75000"/>
                    <a:lumOff val="25000"/>
                  </a:prstClr>
                </a:solidFill>
                <a:latin typeface="Meiryo UI" panose="020B0604030504040204" pitchFamily="50" charset="-128"/>
                <a:ea typeface="Meiryo UI" panose="020B0604030504040204" pitchFamily="50" charset="-128"/>
              </a:rPr>
              <a:t>まとめツール</a:t>
            </a:r>
          </a:p>
        </p:txBody>
      </p:sp>
      <p:sp>
        <p:nvSpPr>
          <p:cNvPr id="223" name="正方形/長方形 222">
            <a:extLst>
              <a:ext uri="{FF2B5EF4-FFF2-40B4-BE49-F238E27FC236}">
                <a16:creationId xmlns:a16="http://schemas.microsoft.com/office/drawing/2014/main" id="{4794070C-27CC-BD24-BD8D-49E1D2714CE4}"/>
              </a:ext>
            </a:extLst>
          </p:cNvPr>
          <p:cNvSpPr/>
          <p:nvPr/>
        </p:nvSpPr>
        <p:spPr>
          <a:xfrm>
            <a:off x="9105563" y="1982104"/>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a:solidFill>
                  <a:prstClr val="black">
                    <a:lumMod val="75000"/>
                    <a:lumOff val="25000"/>
                  </a:prstClr>
                </a:solidFill>
                <a:latin typeface="Meiryo UI" panose="020B0604030504040204" pitchFamily="50" charset="-128"/>
                <a:ea typeface="Meiryo UI" panose="020B0604030504040204" pitchFamily="50" charset="-128"/>
              </a:rPr>
              <a:t>アップロードツール</a:t>
            </a:r>
          </a:p>
        </p:txBody>
      </p:sp>
      <p:sp>
        <p:nvSpPr>
          <p:cNvPr id="226" name="正方形/長方形 225">
            <a:extLst>
              <a:ext uri="{FF2B5EF4-FFF2-40B4-BE49-F238E27FC236}">
                <a16:creationId xmlns:a16="http://schemas.microsoft.com/office/drawing/2014/main" id="{F45903DF-2695-DCF7-A5B5-06418822E592}"/>
              </a:ext>
            </a:extLst>
          </p:cNvPr>
          <p:cNvSpPr/>
          <p:nvPr/>
        </p:nvSpPr>
        <p:spPr>
          <a:xfrm>
            <a:off x="1975878" y="1982104"/>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レセ割ツール</a:t>
            </a:r>
          </a:p>
        </p:txBody>
      </p:sp>
      <p:sp>
        <p:nvSpPr>
          <p:cNvPr id="227" name="正方形/長方形 226">
            <a:extLst>
              <a:ext uri="{FF2B5EF4-FFF2-40B4-BE49-F238E27FC236}">
                <a16:creationId xmlns:a16="http://schemas.microsoft.com/office/drawing/2014/main" id="{66199468-3E25-3C58-A1C1-6BB1D910A973}"/>
              </a:ext>
            </a:extLst>
          </p:cNvPr>
          <p:cNvSpPr/>
          <p:nvPr/>
        </p:nvSpPr>
        <p:spPr>
          <a:xfrm>
            <a:off x="1975878" y="5733078"/>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レセのなか見ツール</a:t>
            </a:r>
          </a:p>
        </p:txBody>
      </p:sp>
      <p:sp>
        <p:nvSpPr>
          <p:cNvPr id="228" name="正方形/長方形 227">
            <a:extLst>
              <a:ext uri="{FF2B5EF4-FFF2-40B4-BE49-F238E27FC236}">
                <a16:creationId xmlns:a16="http://schemas.microsoft.com/office/drawing/2014/main" id="{B10D1191-4FDA-AB72-80EE-038D3D997F6D}"/>
              </a:ext>
            </a:extLst>
          </p:cNvPr>
          <p:cNvSpPr/>
          <p:nvPr/>
        </p:nvSpPr>
        <p:spPr>
          <a:xfrm>
            <a:off x="4827752" y="2919848"/>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返戻分析ツール</a:t>
            </a:r>
          </a:p>
        </p:txBody>
      </p:sp>
      <p:sp>
        <p:nvSpPr>
          <p:cNvPr id="229" name="正方形/長方形 228">
            <a:extLst>
              <a:ext uri="{FF2B5EF4-FFF2-40B4-BE49-F238E27FC236}">
                <a16:creationId xmlns:a16="http://schemas.microsoft.com/office/drawing/2014/main" id="{45E97D74-66BE-BBFD-DD54-90C719FBF033}"/>
              </a:ext>
            </a:extLst>
          </p:cNvPr>
          <p:cNvSpPr/>
          <p:nvPr/>
        </p:nvSpPr>
        <p:spPr>
          <a:xfrm>
            <a:off x="4827752" y="3857592"/>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査定</a:t>
            </a:r>
            <a:r>
              <a:rPr lang="en-US" altLang="ja-JP" sz="1000">
                <a:solidFill>
                  <a:prstClr val="black">
                    <a:lumMod val="75000"/>
                    <a:lumOff val="25000"/>
                  </a:prstClr>
                </a:solidFill>
                <a:latin typeface="Meiryo UI" panose="020B0604030504040204" pitchFamily="50" charset="-128"/>
                <a:ea typeface="Meiryo UI" panose="020B0604030504040204" pitchFamily="50" charset="-128"/>
              </a:rPr>
              <a:t>UKE</a:t>
            </a:r>
            <a:r>
              <a:rPr lang="ja-JP" altLang="en-US" sz="1000">
                <a:solidFill>
                  <a:prstClr val="black">
                    <a:lumMod val="75000"/>
                    <a:lumOff val="25000"/>
                  </a:prstClr>
                </a:solidFill>
                <a:latin typeface="Meiryo UI" panose="020B0604030504040204" pitchFamily="50" charset="-128"/>
                <a:ea typeface="Meiryo UI" panose="020B0604030504040204" pitchFamily="50" charset="-128"/>
              </a:rPr>
              <a:t>作成</a:t>
            </a:r>
            <a:br>
              <a:rPr lang="en-US" altLang="ja-JP" sz="1000">
                <a:solidFill>
                  <a:prstClr val="black">
                    <a:lumMod val="75000"/>
                    <a:lumOff val="25000"/>
                  </a:prstClr>
                </a:solidFill>
                <a:latin typeface="Meiryo UI" panose="020B0604030504040204" pitchFamily="50" charset="-128"/>
                <a:ea typeface="Meiryo UI" panose="020B0604030504040204" pitchFamily="50" charset="-128"/>
              </a:rPr>
            </a:br>
            <a:r>
              <a:rPr lang="ja-JP" altLang="en-US" sz="1000">
                <a:solidFill>
                  <a:prstClr val="black">
                    <a:lumMod val="75000"/>
                    <a:lumOff val="25000"/>
                  </a:prstClr>
                </a:solidFill>
                <a:latin typeface="Meiryo UI" panose="020B0604030504040204" pitchFamily="50" charset="-128"/>
                <a:ea typeface="Meiryo UI" panose="020B0604030504040204" pitchFamily="50" charset="-128"/>
              </a:rPr>
              <a:t>ツール</a:t>
            </a:r>
          </a:p>
        </p:txBody>
      </p:sp>
      <p:sp>
        <p:nvSpPr>
          <p:cNvPr id="230" name="正方形/長方形 229">
            <a:extLst>
              <a:ext uri="{FF2B5EF4-FFF2-40B4-BE49-F238E27FC236}">
                <a16:creationId xmlns:a16="http://schemas.microsoft.com/office/drawing/2014/main" id="{951296D9-8208-4230-FC88-F0165D45571E}"/>
              </a:ext>
            </a:extLst>
          </p:cNvPr>
          <p:cNvSpPr/>
          <p:nvPr/>
        </p:nvSpPr>
        <p:spPr>
          <a:xfrm>
            <a:off x="4827752" y="4795336"/>
            <a:ext cx="1296000" cy="54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返戻情報一覧化</a:t>
            </a:r>
            <a:br>
              <a:rPr lang="en-US" altLang="ja-JP" sz="1000">
                <a:solidFill>
                  <a:prstClr val="black">
                    <a:lumMod val="75000"/>
                    <a:lumOff val="25000"/>
                  </a:prstClr>
                </a:solidFill>
                <a:latin typeface="Meiryo UI" panose="020B0604030504040204" pitchFamily="50" charset="-128"/>
                <a:ea typeface="Meiryo UI" panose="020B0604030504040204" pitchFamily="50" charset="-128"/>
              </a:rPr>
            </a:br>
            <a:r>
              <a:rPr lang="ja-JP" altLang="en-US" sz="1000">
                <a:solidFill>
                  <a:prstClr val="black">
                    <a:lumMod val="75000"/>
                    <a:lumOff val="25000"/>
                  </a:prstClr>
                </a:solidFill>
                <a:latin typeface="Meiryo UI" panose="020B0604030504040204" pitchFamily="50" charset="-128"/>
                <a:ea typeface="Meiryo UI" panose="020B0604030504040204" pitchFamily="50" charset="-128"/>
              </a:rPr>
              <a:t>ツール</a:t>
            </a:r>
          </a:p>
        </p:txBody>
      </p:sp>
      <p:cxnSp>
        <p:nvCxnSpPr>
          <p:cNvPr id="231" name="コネクタ: カギ線 230">
            <a:extLst>
              <a:ext uri="{FF2B5EF4-FFF2-40B4-BE49-F238E27FC236}">
                <a16:creationId xmlns:a16="http://schemas.microsoft.com/office/drawing/2014/main" id="{7F433402-1A16-5CEB-3EDA-ADFBD3A7CD46}"/>
              </a:ext>
            </a:extLst>
          </p:cNvPr>
          <p:cNvCxnSpPr>
            <a:cxnSpLocks/>
            <a:stCxn id="242" idx="2"/>
            <a:endCxn id="226" idx="1"/>
          </p:cNvCxnSpPr>
          <p:nvPr/>
        </p:nvCxnSpPr>
        <p:spPr>
          <a:xfrm rot="5400000" flipH="1" flipV="1">
            <a:off x="1283992" y="1982952"/>
            <a:ext cx="422733" cy="961037"/>
          </a:xfrm>
          <a:prstGeom prst="bentConnector4">
            <a:avLst>
              <a:gd name="adj1" fmla="val -54077"/>
              <a:gd name="adj2" fmla="val 82002"/>
            </a:avLst>
          </a:prstGeom>
          <a:ln w="19050">
            <a:solidFill>
              <a:schemeClr val="accent1"/>
            </a:solidFill>
            <a:tailEnd type="triangle"/>
          </a:ln>
        </p:spPr>
        <p:style>
          <a:lnRef idx="1">
            <a:schemeClr val="accent6"/>
          </a:lnRef>
          <a:fillRef idx="0">
            <a:schemeClr val="accent6"/>
          </a:fillRef>
          <a:effectRef idx="0">
            <a:schemeClr val="accent6"/>
          </a:effectRef>
          <a:fontRef idx="minor">
            <a:schemeClr val="tx1"/>
          </a:fontRef>
        </p:style>
      </p:cxnSp>
      <p:cxnSp>
        <p:nvCxnSpPr>
          <p:cNvPr id="234" name="コネクタ: カギ線 233">
            <a:extLst>
              <a:ext uri="{FF2B5EF4-FFF2-40B4-BE49-F238E27FC236}">
                <a16:creationId xmlns:a16="http://schemas.microsoft.com/office/drawing/2014/main" id="{50E06B30-49D7-A32C-4B08-8D0D20D9C9AA}"/>
              </a:ext>
            </a:extLst>
          </p:cNvPr>
          <p:cNvCxnSpPr>
            <a:cxnSpLocks/>
            <a:stCxn id="216" idx="2"/>
            <a:endCxn id="223" idx="2"/>
          </p:cNvCxnSpPr>
          <p:nvPr/>
        </p:nvCxnSpPr>
        <p:spPr>
          <a:xfrm rot="16200000" flipH="1">
            <a:off x="8327626" y="1096167"/>
            <a:ext cx="12700" cy="2851874"/>
          </a:xfrm>
          <a:prstGeom prst="bentConnector3">
            <a:avLst>
              <a:gd name="adj1" fmla="val 1800000"/>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35" name="コネクタ: カギ線 234">
            <a:extLst>
              <a:ext uri="{FF2B5EF4-FFF2-40B4-BE49-F238E27FC236}">
                <a16:creationId xmlns:a16="http://schemas.microsoft.com/office/drawing/2014/main" id="{F1AC36B2-5F16-A53D-424B-2E44D0178893}"/>
              </a:ext>
            </a:extLst>
          </p:cNvPr>
          <p:cNvCxnSpPr>
            <a:cxnSpLocks/>
            <a:stCxn id="222" idx="2"/>
            <a:endCxn id="223" idx="2"/>
          </p:cNvCxnSpPr>
          <p:nvPr/>
        </p:nvCxnSpPr>
        <p:spPr>
          <a:xfrm rot="5400000" flipH="1" flipV="1">
            <a:off x="7389882" y="2033911"/>
            <a:ext cx="1875488" cy="2851874"/>
          </a:xfrm>
          <a:prstGeom prst="bentConnector3">
            <a:avLst>
              <a:gd name="adj1" fmla="val -12189"/>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36" name="コネクタ: カギ線 235">
            <a:extLst>
              <a:ext uri="{FF2B5EF4-FFF2-40B4-BE49-F238E27FC236}">
                <a16:creationId xmlns:a16="http://schemas.microsoft.com/office/drawing/2014/main" id="{AA46518D-6201-9A65-0DC8-42A79DF77C68}"/>
              </a:ext>
            </a:extLst>
          </p:cNvPr>
          <p:cNvCxnSpPr>
            <a:cxnSpLocks/>
            <a:stCxn id="217" idx="2"/>
            <a:endCxn id="222" idx="0"/>
          </p:cNvCxnSpPr>
          <p:nvPr/>
        </p:nvCxnSpPr>
        <p:spPr>
          <a:xfrm rot="16200000" flipH="1">
            <a:off x="5520976" y="2476879"/>
            <a:ext cx="1335488" cy="1425937"/>
          </a:xfrm>
          <a:prstGeom prst="bentConnector3">
            <a:avLst>
              <a:gd name="adj1" fmla="val 2117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37" name="コネクタ: カギ線 236">
            <a:extLst>
              <a:ext uri="{FF2B5EF4-FFF2-40B4-BE49-F238E27FC236}">
                <a16:creationId xmlns:a16="http://schemas.microsoft.com/office/drawing/2014/main" id="{454E7CA4-5E30-FE1B-9CFC-B03A0425EDF1}"/>
              </a:ext>
            </a:extLst>
          </p:cNvPr>
          <p:cNvCxnSpPr>
            <a:cxnSpLocks/>
            <a:stCxn id="228" idx="2"/>
            <a:endCxn id="222" idx="0"/>
          </p:cNvCxnSpPr>
          <p:nvPr/>
        </p:nvCxnSpPr>
        <p:spPr>
          <a:xfrm rot="16200000" flipH="1">
            <a:off x="5989848" y="2945751"/>
            <a:ext cx="397744" cy="1425937"/>
          </a:xfrm>
          <a:prstGeom prst="bentConnector3">
            <a:avLst>
              <a:gd name="adj1" fmla="val 34875"/>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38" name="フローチャート: 磁気ディスク 237">
            <a:extLst>
              <a:ext uri="{FF2B5EF4-FFF2-40B4-BE49-F238E27FC236}">
                <a16:creationId xmlns:a16="http://schemas.microsoft.com/office/drawing/2014/main" id="{3DE2C475-92C6-A1CF-96E6-C494FD599E22}"/>
              </a:ext>
            </a:extLst>
          </p:cNvPr>
          <p:cNvSpPr/>
          <p:nvPr/>
        </p:nvSpPr>
        <p:spPr>
          <a:xfrm>
            <a:off x="10579434" y="2920567"/>
            <a:ext cx="1224000" cy="540000"/>
          </a:xfrm>
          <a:prstGeom prst="flowChartMagneticDisk">
            <a:avLst/>
          </a:prstGeom>
          <a:solidFill>
            <a:schemeClr val="accent1">
              <a:lumMod val="20000"/>
              <a:lumOff val="80000"/>
            </a:scheme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endParaRPr lang="en-US" altLang="ja-JP" sz="1080">
              <a:solidFill>
                <a:prstClr val="black">
                  <a:lumMod val="75000"/>
                  <a:lumOff val="25000"/>
                </a:prstClr>
              </a:solidFill>
              <a:latin typeface="Meiryo UI" panose="020B0604030504040204" pitchFamily="50" charset="-128"/>
              <a:ea typeface="Meiryo UI" panose="020B0604030504040204" pitchFamily="50" charset="-128"/>
            </a:endParaRPr>
          </a:p>
          <a:p>
            <a:pPr algn="ctr" defTabSz="822960"/>
            <a:r>
              <a:rPr lang="en-US" altLang="ja-JP" sz="1080">
                <a:solidFill>
                  <a:prstClr val="black">
                    <a:lumMod val="75000"/>
                    <a:lumOff val="25000"/>
                  </a:prstClr>
                </a:solidFill>
                <a:latin typeface="Meiryo UI" panose="020B0604030504040204" pitchFamily="50" charset="-128"/>
                <a:ea typeface="Meiryo UI" panose="020B0604030504040204" pitchFamily="50" charset="-128"/>
              </a:rPr>
              <a:t>DWH</a:t>
            </a:r>
            <a:endParaRPr lang="ja-JP" altLang="en-US" sz="1080">
              <a:solidFill>
                <a:prstClr val="black">
                  <a:lumMod val="75000"/>
                  <a:lumOff val="25000"/>
                </a:prstClr>
              </a:solidFill>
              <a:latin typeface="Meiryo UI" panose="020B0604030504040204" pitchFamily="50" charset="-128"/>
              <a:ea typeface="Meiryo UI" panose="020B0604030504040204" pitchFamily="50" charset="-128"/>
            </a:endParaRPr>
          </a:p>
        </p:txBody>
      </p:sp>
      <p:sp>
        <p:nvSpPr>
          <p:cNvPr id="241" name="矢印: 五方向 240">
            <a:extLst>
              <a:ext uri="{FF2B5EF4-FFF2-40B4-BE49-F238E27FC236}">
                <a16:creationId xmlns:a16="http://schemas.microsoft.com/office/drawing/2014/main" id="{224C2F79-1AD2-4622-52C4-6ACA493FDA64}"/>
              </a:ext>
            </a:extLst>
          </p:cNvPr>
          <p:cNvSpPr/>
          <p:nvPr/>
        </p:nvSpPr>
        <p:spPr>
          <a:xfrm>
            <a:off x="549941" y="1088283"/>
            <a:ext cx="1368000" cy="52322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eiryo UI" panose="020B0604030504040204" pitchFamily="50" charset="-128"/>
                <a:ea typeface="Meiryo UI" panose="020B0604030504040204" pitchFamily="50" charset="-128"/>
              </a:rPr>
              <a:t>点検前業務</a:t>
            </a:r>
          </a:p>
        </p:txBody>
      </p:sp>
      <p:sp>
        <p:nvSpPr>
          <p:cNvPr id="242" name="フローチャート: 複数書類 241">
            <a:extLst>
              <a:ext uri="{FF2B5EF4-FFF2-40B4-BE49-F238E27FC236}">
                <a16:creationId xmlns:a16="http://schemas.microsoft.com/office/drawing/2014/main" id="{CD9B52CD-3C38-9D95-227B-C78BDDA05D76}"/>
              </a:ext>
            </a:extLst>
          </p:cNvPr>
          <p:cNvSpPr/>
          <p:nvPr/>
        </p:nvSpPr>
        <p:spPr>
          <a:xfrm>
            <a:off x="549941" y="1982104"/>
            <a:ext cx="1080000" cy="720000"/>
          </a:xfrm>
          <a:prstGeom prst="flowChartMultidocument">
            <a:avLst/>
          </a:prstGeom>
          <a:solidFill>
            <a:schemeClr val="accent3">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tx1"/>
                </a:solidFill>
                <a:latin typeface="Meiryo UI" panose="020B0604030504040204" pitchFamily="50" charset="-128"/>
                <a:ea typeface="Meiryo UI" panose="020B0604030504040204" pitchFamily="50" charset="-128"/>
              </a:rPr>
              <a:t>UKE</a:t>
            </a:r>
            <a:endParaRPr kumimoji="1" lang="ja-JP" altLang="en-US">
              <a:solidFill>
                <a:schemeClr val="tx1"/>
              </a:solidFill>
              <a:latin typeface="Meiryo UI" panose="020B0604030504040204" pitchFamily="50" charset="-128"/>
              <a:ea typeface="Meiryo UI" panose="020B0604030504040204" pitchFamily="50" charset="-128"/>
            </a:endParaRPr>
          </a:p>
        </p:txBody>
      </p:sp>
      <p:cxnSp>
        <p:nvCxnSpPr>
          <p:cNvPr id="268" name="コネクタ: カギ線 267">
            <a:extLst>
              <a:ext uri="{FF2B5EF4-FFF2-40B4-BE49-F238E27FC236}">
                <a16:creationId xmlns:a16="http://schemas.microsoft.com/office/drawing/2014/main" id="{F3138705-1EE4-6AC9-5A71-D95761D162BF}"/>
              </a:ext>
            </a:extLst>
          </p:cNvPr>
          <p:cNvCxnSpPr>
            <a:cxnSpLocks/>
            <a:stCxn id="242" idx="2"/>
            <a:endCxn id="221" idx="1"/>
          </p:cNvCxnSpPr>
          <p:nvPr/>
        </p:nvCxnSpPr>
        <p:spPr>
          <a:xfrm rot="16200000" flipH="1">
            <a:off x="768982" y="2920695"/>
            <a:ext cx="1452755" cy="961037"/>
          </a:xfrm>
          <a:prstGeom prst="bentConnector2">
            <a:avLst/>
          </a:prstGeom>
          <a:ln w="19050">
            <a:solidFill>
              <a:schemeClr val="accent1"/>
            </a:solidFill>
            <a:tailEnd type="triangle"/>
          </a:ln>
        </p:spPr>
        <p:style>
          <a:lnRef idx="1">
            <a:schemeClr val="accent6"/>
          </a:lnRef>
          <a:fillRef idx="0">
            <a:schemeClr val="accent6"/>
          </a:fillRef>
          <a:effectRef idx="0">
            <a:schemeClr val="accent6"/>
          </a:effectRef>
          <a:fontRef idx="minor">
            <a:schemeClr val="tx1"/>
          </a:fontRef>
        </p:style>
      </p:cxnSp>
      <p:cxnSp>
        <p:nvCxnSpPr>
          <p:cNvPr id="272" name="直線矢印コネクタ 271">
            <a:extLst>
              <a:ext uri="{FF2B5EF4-FFF2-40B4-BE49-F238E27FC236}">
                <a16:creationId xmlns:a16="http://schemas.microsoft.com/office/drawing/2014/main" id="{8CFB3DDC-7666-8E68-363D-688C349A1ABD}"/>
              </a:ext>
            </a:extLst>
          </p:cNvPr>
          <p:cNvCxnSpPr>
            <a:cxnSpLocks/>
            <a:stCxn id="226" idx="2"/>
            <a:endCxn id="219" idx="0"/>
          </p:cNvCxnSpPr>
          <p:nvPr/>
        </p:nvCxnSpPr>
        <p:spPr>
          <a:xfrm>
            <a:off x="2623878" y="2522104"/>
            <a:ext cx="0" cy="397744"/>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75" name="コネクタ: カギ線 274">
            <a:extLst>
              <a:ext uri="{FF2B5EF4-FFF2-40B4-BE49-F238E27FC236}">
                <a16:creationId xmlns:a16="http://schemas.microsoft.com/office/drawing/2014/main" id="{CA49B4DD-C2B9-45FA-9366-78ECD1051BA4}"/>
              </a:ext>
            </a:extLst>
          </p:cNvPr>
          <p:cNvCxnSpPr>
            <a:cxnSpLocks/>
            <a:stCxn id="219" idx="1"/>
            <a:endCxn id="220" idx="1"/>
          </p:cNvCxnSpPr>
          <p:nvPr/>
        </p:nvCxnSpPr>
        <p:spPr>
          <a:xfrm rot="10800000" flipV="1">
            <a:off x="1975878" y="3189848"/>
            <a:ext cx="12700" cy="1875488"/>
          </a:xfrm>
          <a:prstGeom prst="bentConnector3">
            <a:avLst>
              <a:gd name="adj1" fmla="val 4452630"/>
            </a:avLst>
          </a:prstGeom>
          <a:ln w="19050">
            <a:solidFill>
              <a:schemeClr val="accent1"/>
            </a:solidFill>
            <a:tailEnd type="triangle"/>
          </a:ln>
        </p:spPr>
        <p:style>
          <a:lnRef idx="1">
            <a:schemeClr val="accent6"/>
          </a:lnRef>
          <a:fillRef idx="0">
            <a:schemeClr val="accent6"/>
          </a:fillRef>
          <a:effectRef idx="0">
            <a:schemeClr val="accent6"/>
          </a:effectRef>
          <a:fontRef idx="minor">
            <a:schemeClr val="tx1"/>
          </a:fontRef>
        </p:style>
      </p:cxnSp>
      <p:cxnSp>
        <p:nvCxnSpPr>
          <p:cNvPr id="283" name="コネクタ: カギ線 282">
            <a:extLst>
              <a:ext uri="{FF2B5EF4-FFF2-40B4-BE49-F238E27FC236}">
                <a16:creationId xmlns:a16="http://schemas.microsoft.com/office/drawing/2014/main" id="{490D1CE3-9F98-F834-B6DC-A3542253F579}"/>
              </a:ext>
            </a:extLst>
          </p:cNvPr>
          <p:cNvCxnSpPr>
            <a:cxnSpLocks/>
            <a:stCxn id="229" idx="0"/>
            <a:endCxn id="219" idx="2"/>
          </p:cNvCxnSpPr>
          <p:nvPr/>
        </p:nvCxnSpPr>
        <p:spPr>
          <a:xfrm rot="16200000" flipV="1">
            <a:off x="3850943" y="2232783"/>
            <a:ext cx="397744" cy="2851874"/>
          </a:xfrm>
          <a:prstGeom prst="bentConnector3">
            <a:avLst>
              <a:gd name="adj1" fmla="val 40925"/>
            </a:avLst>
          </a:prstGeom>
          <a:ln w="19050">
            <a:solidFill>
              <a:schemeClr val="accent1"/>
            </a:solidFill>
            <a:tailEnd type="triangle"/>
          </a:ln>
        </p:spPr>
        <p:style>
          <a:lnRef idx="1">
            <a:schemeClr val="accent6"/>
          </a:lnRef>
          <a:fillRef idx="0">
            <a:schemeClr val="accent6"/>
          </a:fillRef>
          <a:effectRef idx="0">
            <a:schemeClr val="accent6"/>
          </a:effectRef>
          <a:fontRef idx="minor">
            <a:schemeClr val="tx1"/>
          </a:fontRef>
        </p:style>
      </p:cxnSp>
      <p:sp>
        <p:nvSpPr>
          <p:cNvPr id="310" name="矢印: 五方向 309">
            <a:extLst>
              <a:ext uri="{FF2B5EF4-FFF2-40B4-BE49-F238E27FC236}">
                <a16:creationId xmlns:a16="http://schemas.microsoft.com/office/drawing/2014/main" id="{14EED72F-E213-65CD-6E40-B5C79CEA13E6}"/>
              </a:ext>
            </a:extLst>
          </p:cNvPr>
          <p:cNvSpPr/>
          <p:nvPr/>
        </p:nvSpPr>
        <p:spPr>
          <a:xfrm>
            <a:off x="3401815" y="1088283"/>
            <a:ext cx="1368000" cy="52322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eiryo UI" panose="020B0604030504040204" pitchFamily="50" charset="-128"/>
                <a:ea typeface="Meiryo UI" panose="020B0604030504040204" pitchFamily="50" charset="-128"/>
              </a:rPr>
              <a:t>医師確認</a:t>
            </a:r>
          </a:p>
        </p:txBody>
      </p:sp>
      <p:sp>
        <p:nvSpPr>
          <p:cNvPr id="311" name="矢印: 五方向 310">
            <a:extLst>
              <a:ext uri="{FF2B5EF4-FFF2-40B4-BE49-F238E27FC236}">
                <a16:creationId xmlns:a16="http://schemas.microsoft.com/office/drawing/2014/main" id="{85D2A167-7880-3939-DF4B-519B2A802F08}"/>
              </a:ext>
            </a:extLst>
          </p:cNvPr>
          <p:cNvSpPr/>
          <p:nvPr/>
        </p:nvSpPr>
        <p:spPr>
          <a:xfrm>
            <a:off x="4827752" y="1088283"/>
            <a:ext cx="1368000" cy="52322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eiryo UI" panose="020B0604030504040204" pitchFamily="50" charset="-128"/>
                <a:ea typeface="Meiryo UI" panose="020B0604030504040204" pitchFamily="50" charset="-128"/>
              </a:rPr>
              <a:t>レセプト提出</a:t>
            </a:r>
          </a:p>
        </p:txBody>
      </p:sp>
      <p:pic>
        <p:nvPicPr>
          <p:cNvPr id="326" name="図 325">
            <a:extLst>
              <a:ext uri="{FF2B5EF4-FFF2-40B4-BE49-F238E27FC236}">
                <a16:creationId xmlns:a16="http://schemas.microsoft.com/office/drawing/2014/main" id="{51BA8A5D-F31B-5B34-C525-6F4761BCCB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6380" y="4701949"/>
            <a:ext cx="216000" cy="216000"/>
          </a:xfrm>
          <a:prstGeom prst="rect">
            <a:avLst/>
          </a:prstGeom>
          <a:ln>
            <a:solidFill>
              <a:schemeClr val="tx1"/>
            </a:solidFill>
          </a:ln>
        </p:spPr>
      </p:pic>
      <p:pic>
        <p:nvPicPr>
          <p:cNvPr id="327" name="図 326">
            <a:extLst>
              <a:ext uri="{FF2B5EF4-FFF2-40B4-BE49-F238E27FC236}">
                <a16:creationId xmlns:a16="http://schemas.microsoft.com/office/drawing/2014/main" id="{EFF48F94-D511-1695-3733-C9688682AA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8761" y="4701949"/>
            <a:ext cx="216000" cy="216000"/>
          </a:xfrm>
          <a:prstGeom prst="rect">
            <a:avLst/>
          </a:prstGeom>
          <a:ln>
            <a:solidFill>
              <a:schemeClr val="tx1"/>
            </a:solidFill>
          </a:ln>
        </p:spPr>
      </p:pic>
      <p:pic>
        <p:nvPicPr>
          <p:cNvPr id="328" name="図 327">
            <a:extLst>
              <a:ext uri="{FF2B5EF4-FFF2-40B4-BE49-F238E27FC236}">
                <a16:creationId xmlns:a16="http://schemas.microsoft.com/office/drawing/2014/main" id="{7079E120-9E9C-E2CE-BC02-E84A7F8DD5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8761" y="1870299"/>
            <a:ext cx="216000" cy="216000"/>
          </a:xfrm>
          <a:prstGeom prst="rect">
            <a:avLst/>
          </a:prstGeom>
          <a:ln>
            <a:solidFill>
              <a:schemeClr val="tx1"/>
            </a:solidFill>
          </a:ln>
        </p:spPr>
      </p:pic>
      <p:sp>
        <p:nvSpPr>
          <p:cNvPr id="329" name="正方形/長方形 328">
            <a:extLst>
              <a:ext uri="{FF2B5EF4-FFF2-40B4-BE49-F238E27FC236}">
                <a16:creationId xmlns:a16="http://schemas.microsoft.com/office/drawing/2014/main" id="{04F0A1E0-62EB-3589-47AD-4B869AF5444B}"/>
              </a:ext>
            </a:extLst>
          </p:cNvPr>
          <p:cNvSpPr/>
          <p:nvPr/>
        </p:nvSpPr>
        <p:spPr>
          <a:xfrm>
            <a:off x="3401815" y="1982104"/>
            <a:ext cx="1296000" cy="54000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医師調べ</a:t>
            </a:r>
          </a:p>
        </p:txBody>
      </p:sp>
      <p:sp>
        <p:nvSpPr>
          <p:cNvPr id="332" name="正方形/長方形 331">
            <a:extLst>
              <a:ext uri="{FF2B5EF4-FFF2-40B4-BE49-F238E27FC236}">
                <a16:creationId xmlns:a16="http://schemas.microsoft.com/office/drawing/2014/main" id="{C34BD847-6C1F-CA85-6CAF-C4286D0B51AC}"/>
              </a:ext>
            </a:extLst>
          </p:cNvPr>
          <p:cNvSpPr/>
          <p:nvPr/>
        </p:nvSpPr>
        <p:spPr>
          <a:xfrm>
            <a:off x="3401815" y="2919848"/>
            <a:ext cx="1296000" cy="54000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医師確認コメント</a:t>
            </a:r>
            <a:br>
              <a:rPr lang="en-US" altLang="ja-JP" sz="1000">
                <a:solidFill>
                  <a:prstClr val="black">
                    <a:lumMod val="75000"/>
                    <a:lumOff val="25000"/>
                  </a:prstClr>
                </a:solidFill>
                <a:latin typeface="Meiryo UI" panose="020B0604030504040204" pitchFamily="50" charset="-128"/>
                <a:ea typeface="Meiryo UI" panose="020B0604030504040204" pitchFamily="50" charset="-128"/>
              </a:rPr>
            </a:br>
            <a:r>
              <a:rPr lang="ja-JP" altLang="en-US" sz="1000">
                <a:solidFill>
                  <a:prstClr val="black">
                    <a:lumMod val="75000"/>
                    <a:lumOff val="25000"/>
                  </a:prstClr>
                </a:solidFill>
                <a:latin typeface="Meiryo UI" panose="020B0604030504040204" pitchFamily="50" charset="-128"/>
                <a:ea typeface="Meiryo UI" panose="020B0604030504040204" pitchFamily="50" charset="-128"/>
              </a:rPr>
              <a:t>の記載</a:t>
            </a:r>
          </a:p>
        </p:txBody>
      </p:sp>
      <p:sp>
        <p:nvSpPr>
          <p:cNvPr id="333" name="正方形/長方形 332">
            <a:extLst>
              <a:ext uri="{FF2B5EF4-FFF2-40B4-BE49-F238E27FC236}">
                <a16:creationId xmlns:a16="http://schemas.microsoft.com/office/drawing/2014/main" id="{C1BBD664-9AAF-FB4B-C5DD-26B01999D397}"/>
              </a:ext>
            </a:extLst>
          </p:cNvPr>
          <p:cNvSpPr/>
          <p:nvPr/>
        </p:nvSpPr>
        <p:spPr>
          <a:xfrm>
            <a:off x="3401815" y="3857592"/>
            <a:ext cx="1296000" cy="54000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医師確認依頼</a:t>
            </a:r>
          </a:p>
        </p:txBody>
      </p:sp>
      <p:sp>
        <p:nvSpPr>
          <p:cNvPr id="334" name="正方形/長方形 333">
            <a:extLst>
              <a:ext uri="{FF2B5EF4-FFF2-40B4-BE49-F238E27FC236}">
                <a16:creationId xmlns:a16="http://schemas.microsoft.com/office/drawing/2014/main" id="{A3AF48CD-937F-FC9A-C287-22B1D3EC90AD}"/>
              </a:ext>
            </a:extLst>
          </p:cNvPr>
          <p:cNvSpPr/>
          <p:nvPr/>
        </p:nvSpPr>
        <p:spPr>
          <a:xfrm>
            <a:off x="3401815" y="4795336"/>
            <a:ext cx="1296000" cy="54000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医師からの</a:t>
            </a:r>
            <a:br>
              <a:rPr lang="en-US" altLang="ja-JP" sz="1000">
                <a:solidFill>
                  <a:prstClr val="black">
                    <a:lumMod val="75000"/>
                    <a:lumOff val="25000"/>
                  </a:prstClr>
                </a:solidFill>
                <a:latin typeface="Meiryo UI" panose="020B0604030504040204" pitchFamily="50" charset="-128"/>
                <a:ea typeface="Meiryo UI" panose="020B0604030504040204" pitchFamily="50" charset="-128"/>
              </a:rPr>
            </a:br>
            <a:r>
              <a:rPr lang="ja-JP" altLang="en-US" sz="1000">
                <a:solidFill>
                  <a:prstClr val="black">
                    <a:lumMod val="75000"/>
                    <a:lumOff val="25000"/>
                  </a:prstClr>
                </a:solidFill>
                <a:latin typeface="Meiryo UI" panose="020B0604030504040204" pitchFamily="50" charset="-128"/>
                <a:ea typeface="Meiryo UI" panose="020B0604030504040204" pitchFamily="50" charset="-128"/>
              </a:rPr>
              <a:t>戻り確認</a:t>
            </a:r>
          </a:p>
        </p:txBody>
      </p:sp>
      <p:cxnSp>
        <p:nvCxnSpPr>
          <p:cNvPr id="343" name="直線矢印コネクタ 342">
            <a:extLst>
              <a:ext uri="{FF2B5EF4-FFF2-40B4-BE49-F238E27FC236}">
                <a16:creationId xmlns:a16="http://schemas.microsoft.com/office/drawing/2014/main" id="{264BE97B-E06F-47F8-9A47-F77DF941D56B}"/>
              </a:ext>
            </a:extLst>
          </p:cNvPr>
          <p:cNvCxnSpPr>
            <a:cxnSpLocks/>
            <a:stCxn id="329" idx="2"/>
            <a:endCxn id="332" idx="0"/>
          </p:cNvCxnSpPr>
          <p:nvPr/>
        </p:nvCxnSpPr>
        <p:spPr>
          <a:xfrm>
            <a:off x="4049815" y="2522104"/>
            <a:ext cx="0" cy="39774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4" name="直線矢印コネクタ 343">
            <a:extLst>
              <a:ext uri="{FF2B5EF4-FFF2-40B4-BE49-F238E27FC236}">
                <a16:creationId xmlns:a16="http://schemas.microsoft.com/office/drawing/2014/main" id="{5575F30D-525E-A32F-EAFE-07B862BC0B2B}"/>
              </a:ext>
            </a:extLst>
          </p:cNvPr>
          <p:cNvCxnSpPr>
            <a:cxnSpLocks/>
            <a:stCxn id="332" idx="2"/>
            <a:endCxn id="333" idx="0"/>
          </p:cNvCxnSpPr>
          <p:nvPr/>
        </p:nvCxnSpPr>
        <p:spPr>
          <a:xfrm>
            <a:off x="4049815" y="3459848"/>
            <a:ext cx="0" cy="39774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7" name="直線矢印コネクタ 346">
            <a:extLst>
              <a:ext uri="{FF2B5EF4-FFF2-40B4-BE49-F238E27FC236}">
                <a16:creationId xmlns:a16="http://schemas.microsoft.com/office/drawing/2014/main" id="{57DB24CD-C3DB-DD4D-FDEF-A5E137248C05}"/>
              </a:ext>
            </a:extLst>
          </p:cNvPr>
          <p:cNvCxnSpPr>
            <a:cxnSpLocks/>
            <a:stCxn id="333" idx="2"/>
            <a:endCxn id="334" idx="0"/>
          </p:cNvCxnSpPr>
          <p:nvPr/>
        </p:nvCxnSpPr>
        <p:spPr>
          <a:xfrm>
            <a:off x="4049815" y="4397592"/>
            <a:ext cx="0" cy="39774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pic>
        <p:nvPicPr>
          <p:cNvPr id="361" name="図 360">
            <a:extLst>
              <a:ext uri="{FF2B5EF4-FFF2-40B4-BE49-F238E27FC236}">
                <a16:creationId xmlns:a16="http://schemas.microsoft.com/office/drawing/2014/main" id="{9E6D19F2-A643-3AED-CCA2-ABDDC9436B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6380" y="1870299"/>
            <a:ext cx="216000" cy="216000"/>
          </a:xfrm>
          <a:prstGeom prst="rect">
            <a:avLst/>
          </a:prstGeom>
          <a:ln>
            <a:solidFill>
              <a:schemeClr val="tx1"/>
            </a:solidFill>
          </a:ln>
        </p:spPr>
      </p:pic>
      <p:pic>
        <p:nvPicPr>
          <p:cNvPr id="362" name="図 361">
            <a:extLst>
              <a:ext uri="{FF2B5EF4-FFF2-40B4-BE49-F238E27FC236}">
                <a16:creationId xmlns:a16="http://schemas.microsoft.com/office/drawing/2014/main" id="{701B30AE-96EA-383E-D600-AA900A4C7E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6380" y="2878379"/>
            <a:ext cx="216000" cy="216000"/>
          </a:xfrm>
          <a:prstGeom prst="rect">
            <a:avLst/>
          </a:prstGeom>
          <a:ln>
            <a:solidFill>
              <a:schemeClr val="tx1"/>
            </a:solidFill>
          </a:ln>
        </p:spPr>
      </p:pic>
      <p:pic>
        <p:nvPicPr>
          <p:cNvPr id="363" name="図 362">
            <a:extLst>
              <a:ext uri="{FF2B5EF4-FFF2-40B4-BE49-F238E27FC236}">
                <a16:creationId xmlns:a16="http://schemas.microsoft.com/office/drawing/2014/main" id="{D45BD675-5DA0-E039-2184-FDAE579ABD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6380" y="3755489"/>
            <a:ext cx="216000" cy="216000"/>
          </a:xfrm>
          <a:prstGeom prst="rect">
            <a:avLst/>
          </a:prstGeom>
          <a:ln>
            <a:solidFill>
              <a:schemeClr val="tx1"/>
            </a:solidFill>
          </a:ln>
        </p:spPr>
      </p:pic>
      <p:cxnSp>
        <p:nvCxnSpPr>
          <p:cNvPr id="384" name="直線矢印コネクタ 383">
            <a:extLst>
              <a:ext uri="{FF2B5EF4-FFF2-40B4-BE49-F238E27FC236}">
                <a16:creationId xmlns:a16="http://schemas.microsoft.com/office/drawing/2014/main" id="{D3A6D88D-2FA1-5D11-0207-E27745D11B03}"/>
              </a:ext>
            </a:extLst>
          </p:cNvPr>
          <p:cNvCxnSpPr>
            <a:cxnSpLocks/>
            <a:stCxn id="375" idx="2"/>
            <a:endCxn id="376" idx="0"/>
          </p:cNvCxnSpPr>
          <p:nvPr/>
        </p:nvCxnSpPr>
        <p:spPr>
          <a:xfrm>
            <a:off x="8327626" y="2522104"/>
            <a:ext cx="0" cy="133548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90" name="コネクタ: カギ線 389">
            <a:extLst>
              <a:ext uri="{FF2B5EF4-FFF2-40B4-BE49-F238E27FC236}">
                <a16:creationId xmlns:a16="http://schemas.microsoft.com/office/drawing/2014/main" id="{5AFEAB79-60D1-CB6A-87BA-484884FEB7A4}"/>
              </a:ext>
            </a:extLst>
          </p:cNvPr>
          <p:cNvCxnSpPr>
            <a:cxnSpLocks/>
            <a:stCxn id="223" idx="3"/>
            <a:endCxn id="238" idx="2"/>
          </p:cNvCxnSpPr>
          <p:nvPr/>
        </p:nvCxnSpPr>
        <p:spPr>
          <a:xfrm>
            <a:off x="10401563" y="2252104"/>
            <a:ext cx="177871" cy="938463"/>
          </a:xfrm>
          <a:prstGeom prst="bentConnector3">
            <a:avLst>
              <a:gd name="adj1" fmla="val 29708"/>
            </a:avLst>
          </a:prstGeom>
          <a:ln w="19050">
            <a:solidFill>
              <a:schemeClr val="accent1"/>
            </a:solidFill>
            <a:tailEnd type="triangle"/>
          </a:ln>
        </p:spPr>
        <p:style>
          <a:lnRef idx="1">
            <a:schemeClr val="accent6"/>
          </a:lnRef>
          <a:fillRef idx="0">
            <a:schemeClr val="accent6"/>
          </a:fillRef>
          <a:effectRef idx="0">
            <a:schemeClr val="accent6"/>
          </a:effectRef>
          <a:fontRef idx="minor">
            <a:schemeClr val="tx1"/>
          </a:fontRef>
        </p:style>
      </p:cxnSp>
      <p:pic>
        <p:nvPicPr>
          <p:cNvPr id="399" name="図 398">
            <a:extLst>
              <a:ext uri="{FF2B5EF4-FFF2-40B4-BE49-F238E27FC236}">
                <a16:creationId xmlns:a16="http://schemas.microsoft.com/office/drawing/2014/main" id="{65783B8F-343A-C2D4-ABCF-C132ABD32A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9817" y="3755489"/>
            <a:ext cx="216000" cy="216000"/>
          </a:xfrm>
          <a:prstGeom prst="rect">
            <a:avLst/>
          </a:prstGeom>
          <a:ln>
            <a:solidFill>
              <a:schemeClr val="tx1"/>
            </a:solidFill>
          </a:ln>
        </p:spPr>
      </p:pic>
      <p:pic>
        <p:nvPicPr>
          <p:cNvPr id="400" name="図 399">
            <a:extLst>
              <a:ext uri="{FF2B5EF4-FFF2-40B4-BE49-F238E27FC236}">
                <a16:creationId xmlns:a16="http://schemas.microsoft.com/office/drawing/2014/main" id="{115A2E43-ABAE-8B23-4442-831CFEAF07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8761" y="5637869"/>
            <a:ext cx="216000" cy="216000"/>
          </a:xfrm>
          <a:prstGeom prst="rect">
            <a:avLst/>
          </a:prstGeom>
          <a:ln>
            <a:solidFill>
              <a:schemeClr val="tx1"/>
            </a:solidFill>
          </a:ln>
        </p:spPr>
      </p:pic>
      <p:sp>
        <p:nvSpPr>
          <p:cNvPr id="406" name="四角形: 角を丸くする 405">
            <a:extLst>
              <a:ext uri="{FF2B5EF4-FFF2-40B4-BE49-F238E27FC236}">
                <a16:creationId xmlns:a16="http://schemas.microsoft.com/office/drawing/2014/main" id="{861AF401-C2C3-B15F-6946-D479033BDCDD}"/>
              </a:ext>
            </a:extLst>
          </p:cNvPr>
          <p:cNvSpPr/>
          <p:nvPr/>
        </p:nvSpPr>
        <p:spPr>
          <a:xfrm>
            <a:off x="10252524" y="5081831"/>
            <a:ext cx="1603322" cy="1798749"/>
          </a:xfrm>
          <a:prstGeom prst="round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1200">
                <a:solidFill>
                  <a:schemeClr val="tx1"/>
                </a:solidFill>
                <a:latin typeface="Meiryo UI" panose="020B0604030504040204" pitchFamily="50" charset="-128"/>
                <a:ea typeface="Meiryo UI" panose="020B0604030504040204" pitchFamily="50" charset="-128"/>
              </a:rPr>
              <a:t>凡例</a:t>
            </a:r>
          </a:p>
        </p:txBody>
      </p:sp>
      <p:sp>
        <p:nvSpPr>
          <p:cNvPr id="407" name="正方形/長方形 406">
            <a:extLst>
              <a:ext uri="{FF2B5EF4-FFF2-40B4-BE49-F238E27FC236}">
                <a16:creationId xmlns:a16="http://schemas.microsoft.com/office/drawing/2014/main" id="{6DEA27F6-EEF3-2726-9535-3C892DD006F1}"/>
              </a:ext>
            </a:extLst>
          </p:cNvPr>
          <p:cNvSpPr/>
          <p:nvPr/>
        </p:nvSpPr>
        <p:spPr>
          <a:xfrm>
            <a:off x="10469969" y="5653588"/>
            <a:ext cx="540000" cy="180000"/>
          </a:xfrm>
          <a:prstGeom prst="rect">
            <a:avLst/>
          </a:prstGeom>
          <a:solidFill>
            <a:schemeClr val="accent6">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endParaRPr lang="ja-JP" altLang="en-US" sz="1000">
              <a:solidFill>
                <a:prstClr val="black">
                  <a:lumMod val="75000"/>
                  <a:lumOff val="25000"/>
                </a:prstClr>
              </a:solidFill>
              <a:latin typeface="Meiryo UI" panose="020B0604030504040204" pitchFamily="50" charset="-128"/>
              <a:ea typeface="Meiryo UI" panose="020B0604030504040204" pitchFamily="50" charset="-128"/>
            </a:endParaRPr>
          </a:p>
        </p:txBody>
      </p:sp>
      <p:sp>
        <p:nvSpPr>
          <p:cNvPr id="408" name="テキスト ボックス 407">
            <a:extLst>
              <a:ext uri="{FF2B5EF4-FFF2-40B4-BE49-F238E27FC236}">
                <a16:creationId xmlns:a16="http://schemas.microsoft.com/office/drawing/2014/main" id="{C0714153-5FF9-29CC-07FF-AA7D35CBECAD}"/>
              </a:ext>
            </a:extLst>
          </p:cNvPr>
          <p:cNvSpPr txBox="1"/>
          <p:nvPr/>
        </p:nvSpPr>
        <p:spPr>
          <a:xfrm>
            <a:off x="11054185" y="5587367"/>
            <a:ext cx="548548" cy="276999"/>
          </a:xfrm>
          <a:prstGeom prst="rect">
            <a:avLst/>
          </a:prstGeom>
          <a:noFill/>
        </p:spPr>
        <p:txBody>
          <a:bodyPr wrap="none" rtlCol="0">
            <a:spAutoFit/>
          </a:bodyPr>
          <a:lstStyle/>
          <a:p>
            <a:r>
              <a:rPr kumimoji="1" lang="ja-JP" altLang="en-US" sz="1200">
                <a:latin typeface="Meiryo UI" panose="020B0604030504040204" pitchFamily="50" charset="-128"/>
                <a:ea typeface="Meiryo UI" panose="020B0604030504040204" pitchFamily="50" charset="-128"/>
              </a:rPr>
              <a:t>ツール</a:t>
            </a:r>
            <a:endParaRPr kumimoji="1" lang="ja-JP" altLang="en-US" sz="1000">
              <a:latin typeface="Meiryo UI" panose="020B0604030504040204" pitchFamily="50" charset="-128"/>
              <a:ea typeface="Meiryo UI" panose="020B0604030504040204" pitchFamily="50" charset="-128"/>
            </a:endParaRPr>
          </a:p>
        </p:txBody>
      </p:sp>
      <p:sp>
        <p:nvSpPr>
          <p:cNvPr id="409" name="正方形/長方形 408">
            <a:extLst>
              <a:ext uri="{FF2B5EF4-FFF2-40B4-BE49-F238E27FC236}">
                <a16:creationId xmlns:a16="http://schemas.microsoft.com/office/drawing/2014/main" id="{C427DF5C-E86E-364F-9310-93233BA59F41}"/>
              </a:ext>
            </a:extLst>
          </p:cNvPr>
          <p:cNvSpPr/>
          <p:nvPr/>
        </p:nvSpPr>
        <p:spPr>
          <a:xfrm>
            <a:off x="10469969" y="5981206"/>
            <a:ext cx="540000" cy="18000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endParaRPr lang="ja-JP" altLang="en-US" sz="1000">
              <a:solidFill>
                <a:prstClr val="black">
                  <a:lumMod val="75000"/>
                  <a:lumOff val="25000"/>
                </a:prstClr>
              </a:solidFill>
              <a:latin typeface="Meiryo UI" panose="020B0604030504040204" pitchFamily="50" charset="-128"/>
              <a:ea typeface="Meiryo UI" panose="020B0604030504040204" pitchFamily="50" charset="-128"/>
            </a:endParaRPr>
          </a:p>
        </p:txBody>
      </p:sp>
      <p:sp>
        <p:nvSpPr>
          <p:cNvPr id="410" name="テキスト ボックス 409">
            <a:extLst>
              <a:ext uri="{FF2B5EF4-FFF2-40B4-BE49-F238E27FC236}">
                <a16:creationId xmlns:a16="http://schemas.microsoft.com/office/drawing/2014/main" id="{09051C3C-A442-6FEB-04A7-3DA726B89151}"/>
              </a:ext>
            </a:extLst>
          </p:cNvPr>
          <p:cNvSpPr txBox="1"/>
          <p:nvPr/>
        </p:nvSpPr>
        <p:spPr>
          <a:xfrm>
            <a:off x="11054185" y="5940745"/>
            <a:ext cx="492443"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業務</a:t>
            </a:r>
            <a:endParaRPr kumimoji="1" lang="ja-JP" altLang="en-US" sz="1000">
              <a:latin typeface="Meiryo UI" panose="020B0604030504040204" pitchFamily="50" charset="-128"/>
              <a:ea typeface="Meiryo UI" panose="020B0604030504040204" pitchFamily="50" charset="-128"/>
            </a:endParaRPr>
          </a:p>
        </p:txBody>
      </p:sp>
      <p:sp>
        <p:nvSpPr>
          <p:cNvPr id="411" name="フローチャート: 磁気ディスク 410">
            <a:extLst>
              <a:ext uri="{FF2B5EF4-FFF2-40B4-BE49-F238E27FC236}">
                <a16:creationId xmlns:a16="http://schemas.microsoft.com/office/drawing/2014/main" id="{19B287A3-C29D-FB6D-8562-CC29F54672B1}"/>
              </a:ext>
            </a:extLst>
          </p:cNvPr>
          <p:cNvSpPr/>
          <p:nvPr/>
        </p:nvSpPr>
        <p:spPr>
          <a:xfrm>
            <a:off x="10469969" y="6317427"/>
            <a:ext cx="540000" cy="180000"/>
          </a:xfrm>
          <a:prstGeom prst="flowChartMagneticDisk">
            <a:avLst/>
          </a:prstGeom>
          <a:solidFill>
            <a:schemeClr val="accent1">
              <a:lumMod val="20000"/>
              <a:lumOff val="80000"/>
            </a:scheme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endParaRPr lang="ja-JP" altLang="en-US" sz="1080">
              <a:solidFill>
                <a:prstClr val="black">
                  <a:lumMod val="75000"/>
                  <a:lumOff val="25000"/>
                </a:prstClr>
              </a:solidFill>
              <a:latin typeface="Meiryo UI" panose="020B0604030504040204" pitchFamily="50" charset="-128"/>
              <a:ea typeface="Meiryo UI" panose="020B0604030504040204" pitchFamily="50" charset="-128"/>
            </a:endParaRPr>
          </a:p>
        </p:txBody>
      </p:sp>
      <p:sp>
        <p:nvSpPr>
          <p:cNvPr id="412" name="テキスト ボックス 411">
            <a:extLst>
              <a:ext uri="{FF2B5EF4-FFF2-40B4-BE49-F238E27FC236}">
                <a16:creationId xmlns:a16="http://schemas.microsoft.com/office/drawing/2014/main" id="{744822B6-8A26-32F8-A733-9B1A9815C416}"/>
              </a:ext>
            </a:extLst>
          </p:cNvPr>
          <p:cNvSpPr txBox="1"/>
          <p:nvPr/>
        </p:nvSpPr>
        <p:spPr>
          <a:xfrm>
            <a:off x="11054185" y="6268927"/>
            <a:ext cx="554960" cy="276999"/>
          </a:xfrm>
          <a:prstGeom prst="rect">
            <a:avLst/>
          </a:prstGeom>
          <a:noFill/>
        </p:spPr>
        <p:txBody>
          <a:bodyPr wrap="none" rtlCol="0">
            <a:spAutoFit/>
          </a:bodyPr>
          <a:lstStyle/>
          <a:p>
            <a:r>
              <a:rPr kumimoji="1" lang="ja-JP" altLang="en-US" sz="1200">
                <a:latin typeface="Meiryo UI" panose="020B0604030504040204" pitchFamily="50" charset="-128"/>
                <a:ea typeface="Meiryo UI" panose="020B0604030504040204" pitchFamily="50" charset="-128"/>
              </a:rPr>
              <a:t>データ</a:t>
            </a:r>
            <a:endParaRPr kumimoji="1" lang="ja-JP" altLang="en-US" sz="1000">
              <a:latin typeface="Meiryo UI" panose="020B0604030504040204" pitchFamily="50" charset="-128"/>
              <a:ea typeface="Meiryo UI" panose="020B0604030504040204" pitchFamily="50" charset="-128"/>
            </a:endParaRPr>
          </a:p>
        </p:txBody>
      </p:sp>
      <p:cxnSp>
        <p:nvCxnSpPr>
          <p:cNvPr id="413" name="コネクタ: カギ線 412">
            <a:extLst>
              <a:ext uri="{FF2B5EF4-FFF2-40B4-BE49-F238E27FC236}">
                <a16:creationId xmlns:a16="http://schemas.microsoft.com/office/drawing/2014/main" id="{DFDE6A0B-CE01-1FB5-D749-168C24002D1F}"/>
              </a:ext>
            </a:extLst>
          </p:cNvPr>
          <p:cNvCxnSpPr>
            <a:cxnSpLocks/>
            <a:stCxn id="242" idx="2"/>
            <a:endCxn id="227" idx="1"/>
          </p:cNvCxnSpPr>
          <p:nvPr/>
        </p:nvCxnSpPr>
        <p:spPr>
          <a:xfrm rot="16200000" flipH="1">
            <a:off x="-168761" y="3858438"/>
            <a:ext cx="3328241" cy="961037"/>
          </a:xfrm>
          <a:prstGeom prst="bentConnector2">
            <a:avLst/>
          </a:prstGeom>
          <a:ln w="19050">
            <a:solidFill>
              <a:schemeClr val="accent1"/>
            </a:solidFill>
            <a:tailEnd type="triangle"/>
          </a:ln>
        </p:spPr>
        <p:style>
          <a:lnRef idx="1">
            <a:schemeClr val="accent6"/>
          </a:lnRef>
          <a:fillRef idx="0">
            <a:schemeClr val="accent6"/>
          </a:fillRef>
          <a:effectRef idx="0">
            <a:schemeClr val="accent6"/>
          </a:effectRef>
          <a:fontRef idx="minor">
            <a:schemeClr val="tx1"/>
          </a:fontRef>
        </p:style>
      </p:cxnSp>
      <p:sp>
        <p:nvSpPr>
          <p:cNvPr id="214" name="矢印: 五方向 213">
            <a:extLst>
              <a:ext uri="{FF2B5EF4-FFF2-40B4-BE49-F238E27FC236}">
                <a16:creationId xmlns:a16="http://schemas.microsoft.com/office/drawing/2014/main" id="{87B85E6F-290A-FAE2-11D3-79C30ED43956}"/>
              </a:ext>
            </a:extLst>
          </p:cNvPr>
          <p:cNvSpPr/>
          <p:nvPr/>
        </p:nvSpPr>
        <p:spPr>
          <a:xfrm>
            <a:off x="7679626" y="1088283"/>
            <a:ext cx="1368000" cy="523220"/>
          </a:xfrm>
          <a:prstGeom prst="homePlate">
            <a:avLst/>
          </a:prstGeom>
          <a:solidFill>
            <a:schemeClr val="bg1">
              <a:lumMod val="85000"/>
            </a:schemeClr>
          </a:solidFill>
          <a:ln w="95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Meiryo UI" panose="020B0604030504040204" pitchFamily="50" charset="-128"/>
                <a:ea typeface="Meiryo UI" panose="020B0604030504040204" pitchFamily="50" charset="-128"/>
              </a:rPr>
              <a:t>返戻の再提出</a:t>
            </a:r>
          </a:p>
        </p:txBody>
      </p:sp>
      <p:sp>
        <p:nvSpPr>
          <p:cNvPr id="375" name="正方形/長方形 374">
            <a:extLst>
              <a:ext uri="{FF2B5EF4-FFF2-40B4-BE49-F238E27FC236}">
                <a16:creationId xmlns:a16="http://schemas.microsoft.com/office/drawing/2014/main" id="{47954388-CE00-BCD7-E3AC-0089E07131E2}"/>
              </a:ext>
            </a:extLst>
          </p:cNvPr>
          <p:cNvSpPr/>
          <p:nvPr/>
        </p:nvSpPr>
        <p:spPr>
          <a:xfrm>
            <a:off x="7679626" y="1982104"/>
            <a:ext cx="1296000" cy="54000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返戻結果をもとに修正</a:t>
            </a:r>
          </a:p>
        </p:txBody>
      </p:sp>
      <p:sp>
        <p:nvSpPr>
          <p:cNvPr id="376" name="正方形/長方形 375">
            <a:extLst>
              <a:ext uri="{FF2B5EF4-FFF2-40B4-BE49-F238E27FC236}">
                <a16:creationId xmlns:a16="http://schemas.microsoft.com/office/drawing/2014/main" id="{D6FA57DB-99CD-990C-8B0A-5324E99A08BF}"/>
              </a:ext>
            </a:extLst>
          </p:cNvPr>
          <p:cNvSpPr/>
          <p:nvPr/>
        </p:nvSpPr>
        <p:spPr>
          <a:xfrm>
            <a:off x="7679626" y="3857592"/>
            <a:ext cx="1296000" cy="54000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00">
                <a:solidFill>
                  <a:prstClr val="black">
                    <a:lumMod val="75000"/>
                    <a:lumOff val="25000"/>
                  </a:prstClr>
                </a:solidFill>
                <a:latin typeface="Meiryo UI" panose="020B0604030504040204" pitchFamily="50" charset="-128"/>
                <a:ea typeface="Meiryo UI" panose="020B0604030504040204" pitchFamily="50" charset="-128"/>
              </a:rPr>
              <a:t>翌月提出用</a:t>
            </a:r>
            <a:br>
              <a:rPr lang="en-US" altLang="ja-JP" sz="1000">
                <a:solidFill>
                  <a:prstClr val="black">
                    <a:lumMod val="75000"/>
                    <a:lumOff val="25000"/>
                  </a:prstClr>
                </a:solidFill>
                <a:latin typeface="Meiryo UI" panose="020B0604030504040204" pitchFamily="50" charset="-128"/>
                <a:ea typeface="Meiryo UI" panose="020B0604030504040204" pitchFamily="50" charset="-128"/>
              </a:rPr>
            </a:br>
            <a:r>
              <a:rPr lang="ja-JP" altLang="en-US" sz="1000">
                <a:solidFill>
                  <a:prstClr val="black">
                    <a:lumMod val="75000"/>
                    <a:lumOff val="25000"/>
                  </a:prstClr>
                </a:solidFill>
                <a:latin typeface="Meiryo UI" panose="020B0604030504040204" pitchFamily="50" charset="-128"/>
                <a:ea typeface="Meiryo UI" panose="020B0604030504040204" pitchFamily="50" charset="-128"/>
              </a:rPr>
              <a:t>レセプトに含める</a:t>
            </a:r>
          </a:p>
        </p:txBody>
      </p:sp>
      <p:pic>
        <p:nvPicPr>
          <p:cNvPr id="24" name="グラフィックス 23" descr="ノート PC 単色塗りつぶし">
            <a:extLst>
              <a:ext uri="{FF2B5EF4-FFF2-40B4-BE49-F238E27FC236}">
                <a16:creationId xmlns:a16="http://schemas.microsoft.com/office/drawing/2014/main" id="{7547A3D8-D531-A283-F9A3-A938D68A96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161131" y="6397101"/>
            <a:ext cx="914400" cy="914400"/>
          </a:xfrm>
          <a:prstGeom prst="rect">
            <a:avLst/>
          </a:prstGeom>
        </p:spPr>
      </p:pic>
      <p:sp>
        <p:nvSpPr>
          <p:cNvPr id="34" name="テキスト ボックス 33">
            <a:extLst>
              <a:ext uri="{FF2B5EF4-FFF2-40B4-BE49-F238E27FC236}">
                <a16:creationId xmlns:a16="http://schemas.microsoft.com/office/drawing/2014/main" id="{1DB18800-9FD6-AED4-5192-672C1C1BFA62}"/>
              </a:ext>
            </a:extLst>
          </p:cNvPr>
          <p:cNvSpPr txBox="1"/>
          <p:nvPr/>
        </p:nvSpPr>
        <p:spPr>
          <a:xfrm>
            <a:off x="11128086" y="2519152"/>
            <a:ext cx="697627" cy="246221"/>
          </a:xfrm>
          <a:prstGeom prst="rect">
            <a:avLst/>
          </a:prstGeom>
          <a:noFill/>
        </p:spPr>
        <p:txBody>
          <a:bodyPr wrap="none" rtlCol="0">
            <a:spAutoFit/>
          </a:bodyPr>
          <a:lstStyle/>
          <a:p>
            <a:r>
              <a:rPr kumimoji="1" lang="ja-JP" altLang="en-US" sz="1000">
                <a:solidFill>
                  <a:srgbClr val="FF0000"/>
                </a:solidFill>
                <a:latin typeface="Meiryo UI" panose="020B0604030504040204" pitchFamily="50" charset="-128"/>
                <a:ea typeface="Meiryo UI" panose="020B0604030504040204" pitchFamily="50" charset="-128"/>
              </a:rPr>
              <a:t>手動更新</a:t>
            </a:r>
          </a:p>
        </p:txBody>
      </p:sp>
      <p:sp>
        <p:nvSpPr>
          <p:cNvPr id="47" name="テキスト ボックス 46">
            <a:extLst>
              <a:ext uri="{FF2B5EF4-FFF2-40B4-BE49-F238E27FC236}">
                <a16:creationId xmlns:a16="http://schemas.microsoft.com/office/drawing/2014/main" id="{9B2D0F11-7504-38AC-B933-F54D682D0223}"/>
              </a:ext>
            </a:extLst>
          </p:cNvPr>
          <p:cNvSpPr txBox="1"/>
          <p:nvPr/>
        </p:nvSpPr>
        <p:spPr>
          <a:xfrm>
            <a:off x="6295533" y="6621554"/>
            <a:ext cx="1317990" cy="523220"/>
          </a:xfrm>
          <a:prstGeom prst="rect">
            <a:avLst/>
          </a:prstGeom>
          <a:noFill/>
        </p:spPr>
        <p:txBody>
          <a:bodyPr wrap="none" rtlCol="0">
            <a:spAutoFit/>
          </a:bodyPr>
          <a:lstStyle/>
          <a:p>
            <a:r>
              <a:rPr kumimoji="1" lang="en-US" altLang="ja-JP" sz="2800" b="1">
                <a:solidFill>
                  <a:srgbClr val="FF0000"/>
                </a:solidFill>
                <a:latin typeface="Meiryo UI" panose="020B0604030504040204" pitchFamily="50" charset="-128"/>
                <a:ea typeface="Meiryo UI" panose="020B0604030504040204" pitchFamily="50" charset="-128"/>
              </a:rPr>
              <a:t>Scope</a:t>
            </a:r>
            <a:endParaRPr kumimoji="1" lang="ja-JP" altLang="en-US" sz="2000" b="1">
              <a:solidFill>
                <a:srgbClr val="FF0000"/>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02CA269A-9424-50E8-B7EF-921ACDB36D6B}"/>
              </a:ext>
            </a:extLst>
          </p:cNvPr>
          <p:cNvSpPr txBox="1"/>
          <p:nvPr/>
        </p:nvSpPr>
        <p:spPr>
          <a:xfrm>
            <a:off x="7744561" y="4856037"/>
            <a:ext cx="1535998" cy="400110"/>
          </a:xfrm>
          <a:prstGeom prst="rect">
            <a:avLst/>
          </a:prstGeom>
          <a:noFill/>
        </p:spPr>
        <p:txBody>
          <a:bodyPr wrap="none" rtlCol="0">
            <a:spAutoFit/>
          </a:bodyPr>
          <a:lstStyle/>
          <a:p>
            <a:r>
              <a:rPr kumimoji="1" lang="ja-JP" altLang="en-US" sz="1000">
                <a:latin typeface="Meiryo UI" panose="020B0604030504040204" pitchFamily="50" charset="-128"/>
                <a:ea typeface="Meiryo UI" panose="020B0604030504040204" pitchFamily="50" charset="-128"/>
              </a:rPr>
              <a:t>ネットワーク影響で</a:t>
            </a:r>
            <a:br>
              <a:rPr kumimoji="1" lang="en-US" altLang="ja-JP" sz="1000">
                <a:latin typeface="Meiryo UI" panose="020B0604030504040204" pitchFamily="50" charset="-128"/>
                <a:ea typeface="Meiryo UI" panose="020B0604030504040204" pitchFamily="50" charset="-128"/>
              </a:rPr>
            </a:br>
            <a:r>
              <a:rPr kumimoji="1" lang="ja-JP" altLang="en-US" sz="1000">
                <a:latin typeface="Meiryo UI" panose="020B0604030504040204" pitchFamily="50" charset="-128"/>
                <a:ea typeface="Meiryo UI" panose="020B0604030504040204" pitchFamily="50" charset="-128"/>
              </a:rPr>
              <a:t>データ連携</a:t>
            </a:r>
            <a:r>
              <a:rPr lang="ja-JP" altLang="en-US" sz="1000">
                <a:latin typeface="Meiryo UI" panose="020B0604030504040204" pitchFamily="50" charset="-128"/>
                <a:ea typeface="Meiryo UI" panose="020B0604030504040204" pitchFamily="50" charset="-128"/>
              </a:rPr>
              <a:t>に</a:t>
            </a:r>
            <a:r>
              <a:rPr kumimoji="1" lang="ja-JP" altLang="en-US" sz="1000">
                <a:latin typeface="Meiryo UI" panose="020B0604030504040204" pitchFamily="50" charset="-128"/>
                <a:ea typeface="Meiryo UI" panose="020B0604030504040204" pitchFamily="50" charset="-128"/>
              </a:rPr>
              <a:t>手間がかかる</a:t>
            </a:r>
          </a:p>
        </p:txBody>
      </p:sp>
      <p:pic>
        <p:nvPicPr>
          <p:cNvPr id="52" name="グラフィックス 51" descr="USB メモリ 単色塗りつぶし">
            <a:extLst>
              <a:ext uri="{FF2B5EF4-FFF2-40B4-BE49-F238E27FC236}">
                <a16:creationId xmlns:a16="http://schemas.microsoft.com/office/drawing/2014/main" id="{A71777AA-630C-5488-05A6-A2899EA28DB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123287" y="4602220"/>
            <a:ext cx="360000" cy="360000"/>
          </a:xfrm>
          <a:prstGeom prst="rect">
            <a:avLst/>
          </a:prstGeom>
        </p:spPr>
      </p:pic>
      <p:sp>
        <p:nvSpPr>
          <p:cNvPr id="53" name="爆発: 8 pt 52">
            <a:extLst>
              <a:ext uri="{FF2B5EF4-FFF2-40B4-BE49-F238E27FC236}">
                <a16:creationId xmlns:a16="http://schemas.microsoft.com/office/drawing/2014/main" id="{7E536435-B60A-056E-0AC7-4A00FFB32A2B}"/>
              </a:ext>
            </a:extLst>
          </p:cNvPr>
          <p:cNvSpPr/>
          <p:nvPr/>
        </p:nvSpPr>
        <p:spPr>
          <a:xfrm>
            <a:off x="3648570" y="5825430"/>
            <a:ext cx="2448000" cy="828000"/>
          </a:xfrm>
          <a:prstGeom prst="irregularSeal1">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a:solidFill>
                  <a:schemeClr val="tx1"/>
                </a:solidFill>
                <a:latin typeface="Meiryo UI" panose="020B0604030504040204" pitchFamily="50" charset="-128"/>
                <a:ea typeface="Meiryo UI" panose="020B0604030504040204" pitchFamily="50" charset="-128"/>
              </a:rPr>
              <a:t>ツールが乱立</a:t>
            </a:r>
          </a:p>
        </p:txBody>
      </p:sp>
      <p:sp>
        <p:nvSpPr>
          <p:cNvPr id="13" name="テキスト ボックス 12">
            <a:extLst>
              <a:ext uri="{FF2B5EF4-FFF2-40B4-BE49-F238E27FC236}">
                <a16:creationId xmlns:a16="http://schemas.microsoft.com/office/drawing/2014/main" id="{AA148740-F899-ADAD-DF29-CEFA43293A6A}"/>
              </a:ext>
            </a:extLst>
          </p:cNvPr>
          <p:cNvSpPr txBox="1"/>
          <p:nvPr/>
        </p:nvSpPr>
        <p:spPr>
          <a:xfrm>
            <a:off x="7643625" y="6846941"/>
            <a:ext cx="4145687" cy="430887"/>
          </a:xfrm>
          <a:prstGeom prst="rect">
            <a:avLst/>
          </a:prstGeom>
          <a:noFill/>
        </p:spPr>
        <p:txBody>
          <a:bodyPr wrap="none" rtlCol="0">
            <a:spAutoFit/>
          </a:bodyPr>
          <a:lstStyle/>
          <a:p>
            <a:r>
              <a:rPr kumimoji="1" lang="en-US" altLang="ja-JP" sz="1100" b="1"/>
              <a:t>※</a:t>
            </a:r>
            <a:r>
              <a:rPr kumimoji="1" lang="ja-JP" altLang="en-US" sz="1100" b="1"/>
              <a:t>各ツールの概要は、</a:t>
            </a:r>
            <a:br>
              <a:rPr kumimoji="1" lang="en-US" altLang="ja-JP" sz="1100" b="1"/>
            </a:br>
            <a:r>
              <a:rPr kumimoji="1" lang="ja-JP" altLang="en-US" sz="1100" b="1"/>
              <a:t>「（別紙）現行ツール機能概要一覧</a:t>
            </a:r>
            <a:r>
              <a:rPr lang="en-US" altLang="ja-JP" sz="1100" b="1"/>
              <a:t> </a:t>
            </a:r>
            <a:r>
              <a:rPr kumimoji="1" lang="en-US" altLang="ja-JP" sz="1100" b="1"/>
              <a:t>4-1</a:t>
            </a:r>
            <a:r>
              <a:rPr lang="ja-JP" altLang="en-US" sz="1100" b="1"/>
              <a:t> </a:t>
            </a:r>
            <a:r>
              <a:rPr kumimoji="1" lang="ja-JP" altLang="en-US" sz="1100" b="1"/>
              <a:t>その他ツール機能」を参照</a:t>
            </a:r>
          </a:p>
        </p:txBody>
      </p:sp>
      <p:sp>
        <p:nvSpPr>
          <p:cNvPr id="3" name="正方形/長方形 2">
            <a:extLst>
              <a:ext uri="{FF2B5EF4-FFF2-40B4-BE49-F238E27FC236}">
                <a16:creationId xmlns:a16="http://schemas.microsoft.com/office/drawing/2014/main" id="{E01473A5-FE30-D532-C1DA-C6E3C12C64D2}"/>
              </a:ext>
            </a:extLst>
          </p:cNvPr>
          <p:cNvSpPr/>
          <p:nvPr/>
        </p:nvSpPr>
        <p:spPr>
          <a:xfrm>
            <a:off x="10531498" y="1982104"/>
            <a:ext cx="1296000" cy="540000"/>
          </a:xfrm>
          <a:prstGeom prst="rect">
            <a:avLst/>
          </a:prstGeom>
          <a:solidFill>
            <a:schemeClr val="bg1"/>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22960"/>
            <a:r>
              <a:rPr lang="ja-JP" altLang="en-US" sz="1080">
                <a:solidFill>
                  <a:prstClr val="black">
                    <a:lumMod val="75000"/>
                    <a:lumOff val="25000"/>
                  </a:prstClr>
                </a:solidFill>
                <a:latin typeface="Meiryo UI" panose="020B0604030504040204" pitchFamily="50" charset="-128"/>
                <a:ea typeface="Meiryo UI" panose="020B0604030504040204" pitchFamily="50" charset="-128"/>
              </a:rPr>
              <a:t>マスタ更新業務</a:t>
            </a:r>
          </a:p>
        </p:txBody>
      </p:sp>
      <p:sp>
        <p:nvSpPr>
          <p:cNvPr id="10" name="テキスト ボックス 9">
            <a:extLst>
              <a:ext uri="{FF2B5EF4-FFF2-40B4-BE49-F238E27FC236}">
                <a16:creationId xmlns:a16="http://schemas.microsoft.com/office/drawing/2014/main" id="{FA471CD1-6AFB-B4F5-9034-98E150ED504C}"/>
              </a:ext>
            </a:extLst>
          </p:cNvPr>
          <p:cNvSpPr txBox="1"/>
          <p:nvPr/>
        </p:nvSpPr>
        <p:spPr>
          <a:xfrm>
            <a:off x="2926022" y="6681938"/>
            <a:ext cx="2007281" cy="400110"/>
          </a:xfrm>
          <a:prstGeom prst="rect">
            <a:avLst/>
          </a:prstGeom>
          <a:noFill/>
        </p:spPr>
        <p:txBody>
          <a:bodyPr wrap="none" rtlCol="0">
            <a:spAutoFit/>
          </a:bodyPr>
          <a:lstStyle/>
          <a:p>
            <a:r>
              <a:rPr kumimoji="1" lang="ja-JP" altLang="en-US" sz="1000">
                <a:latin typeface="Meiryo UI" panose="020B0604030504040204" pitchFamily="50" charset="-128"/>
                <a:ea typeface="Meiryo UI" panose="020B0604030504040204" pitchFamily="50" charset="-128"/>
              </a:rPr>
              <a:t>べてらん君アップデート状況や、</a:t>
            </a:r>
            <a:br>
              <a:rPr kumimoji="1" lang="en-US" altLang="ja-JP" sz="1000">
                <a:latin typeface="Meiryo UI" panose="020B0604030504040204" pitchFamily="50" charset="-128"/>
                <a:ea typeface="Meiryo UI" panose="020B0604030504040204" pitchFamily="50" charset="-128"/>
              </a:rPr>
            </a:br>
            <a:r>
              <a:rPr kumimoji="1" lang="ja-JP" altLang="en-US" sz="1000">
                <a:latin typeface="Meiryo UI" panose="020B0604030504040204" pitchFamily="50" charset="-128"/>
                <a:ea typeface="Meiryo UI" panose="020B0604030504040204" pitchFamily="50" charset="-128"/>
              </a:rPr>
              <a:t>チェック実施状況の報告を手動入力</a:t>
            </a:r>
          </a:p>
        </p:txBody>
      </p:sp>
      <p:sp>
        <p:nvSpPr>
          <p:cNvPr id="11" name="正方形/長方形 10">
            <a:extLst>
              <a:ext uri="{FF2B5EF4-FFF2-40B4-BE49-F238E27FC236}">
                <a16:creationId xmlns:a16="http://schemas.microsoft.com/office/drawing/2014/main" id="{134E30DC-05D8-2E05-8A22-23D002888F81}"/>
              </a:ext>
            </a:extLst>
          </p:cNvPr>
          <p:cNvSpPr/>
          <p:nvPr/>
        </p:nvSpPr>
        <p:spPr>
          <a:xfrm>
            <a:off x="1908467" y="1870299"/>
            <a:ext cx="5735158" cy="5334485"/>
          </a:xfrm>
          <a:prstGeom prst="rect">
            <a:avLst/>
          </a:prstGeom>
          <a:noFill/>
          <a:ln w="19050">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コネクタ: カギ線 11">
            <a:extLst>
              <a:ext uri="{FF2B5EF4-FFF2-40B4-BE49-F238E27FC236}">
                <a16:creationId xmlns:a16="http://schemas.microsoft.com/office/drawing/2014/main" id="{3FF028F9-1822-0EB2-82E0-A9E60FE43C6B}"/>
              </a:ext>
            </a:extLst>
          </p:cNvPr>
          <p:cNvCxnSpPr>
            <a:cxnSpLocks/>
            <a:stCxn id="219" idx="1"/>
            <a:endCxn id="24" idx="1"/>
          </p:cNvCxnSpPr>
          <p:nvPr/>
        </p:nvCxnSpPr>
        <p:spPr>
          <a:xfrm rot="10800000" flipH="1" flipV="1">
            <a:off x="1975877" y="3189847"/>
            <a:ext cx="185253" cy="3664453"/>
          </a:xfrm>
          <a:prstGeom prst="bentConnector3">
            <a:avLst>
              <a:gd name="adj1" fmla="val -123399"/>
            </a:avLst>
          </a:prstGeom>
          <a:ln w="19050">
            <a:solidFill>
              <a:schemeClr val="accent1"/>
            </a:solidFill>
            <a:tailEnd type="triangle"/>
          </a:ln>
        </p:spPr>
        <p:style>
          <a:lnRef idx="1">
            <a:schemeClr val="accent6"/>
          </a:lnRef>
          <a:fillRef idx="0">
            <a:schemeClr val="accent6"/>
          </a:fillRef>
          <a:effectRef idx="0">
            <a:schemeClr val="accent6"/>
          </a:effectRef>
          <a:fontRef idx="minor">
            <a:schemeClr val="tx1"/>
          </a:fontRef>
        </p:style>
      </p:cxnSp>
      <p:sp>
        <p:nvSpPr>
          <p:cNvPr id="17" name="テキスト ボックス 16">
            <a:extLst>
              <a:ext uri="{FF2B5EF4-FFF2-40B4-BE49-F238E27FC236}">
                <a16:creationId xmlns:a16="http://schemas.microsoft.com/office/drawing/2014/main" id="{B6536AF9-803A-BBCE-C994-7B02EE22C496}"/>
              </a:ext>
            </a:extLst>
          </p:cNvPr>
          <p:cNvSpPr txBox="1"/>
          <p:nvPr/>
        </p:nvSpPr>
        <p:spPr>
          <a:xfrm>
            <a:off x="2332376" y="6649630"/>
            <a:ext cx="575799" cy="307777"/>
          </a:xfrm>
          <a:prstGeom prst="rect">
            <a:avLst/>
          </a:prstGeom>
          <a:noFill/>
        </p:spPr>
        <p:txBody>
          <a:bodyPr wrap="none" rtlCol="0">
            <a:spAutoFit/>
          </a:bodyPr>
          <a:lstStyle/>
          <a:p>
            <a:r>
              <a:rPr kumimoji="1" lang="en-US" altLang="ja-JP" sz="1400">
                <a:latin typeface="Meiryo UI" panose="020B0604030504040204" pitchFamily="50" charset="-128"/>
                <a:ea typeface="Meiryo UI" panose="020B0604030504040204" pitchFamily="50" charset="-128"/>
              </a:rPr>
              <a:t>CRM</a:t>
            </a:r>
            <a:endParaRPr kumimoji="1" lang="ja-JP" altLang="en-US" sz="1400">
              <a:latin typeface="Meiryo UI" panose="020B0604030504040204" pitchFamily="50" charset="-128"/>
              <a:ea typeface="Meiryo UI" panose="020B0604030504040204" pitchFamily="50" charset="-128"/>
            </a:endParaRPr>
          </a:p>
        </p:txBody>
      </p:sp>
      <p:pic>
        <p:nvPicPr>
          <p:cNvPr id="23" name="図 22">
            <a:extLst>
              <a:ext uri="{FF2B5EF4-FFF2-40B4-BE49-F238E27FC236}">
                <a16:creationId xmlns:a16="http://schemas.microsoft.com/office/drawing/2014/main" id="{C901FCE1-D086-A06C-13EC-8A0B26B33171}"/>
              </a:ext>
            </a:extLst>
          </p:cNvPr>
          <p:cNvPicPr>
            <a:picLocks noChangeAspect="1"/>
          </p:cNvPicPr>
          <p:nvPr/>
        </p:nvPicPr>
        <p:blipFill>
          <a:blip r:embed="rId8" cstate="print">
            <a:extLst>
              <a:ext uri="{28A0092B-C50C-407E-A947-70E740481C1C}">
                <a14:useLocalDpi xmlns:a14="http://schemas.microsoft.com/office/drawing/2010/main" val="0"/>
              </a:ext>
            </a:extLst>
          </a:blip>
          <a:srcRect l="26556" t="19419" r="23948" b="18285"/>
          <a:stretch/>
        </p:blipFill>
        <p:spPr>
          <a:xfrm>
            <a:off x="2938761" y="6394765"/>
            <a:ext cx="360000" cy="254865"/>
          </a:xfrm>
          <a:prstGeom prst="rect">
            <a:avLst/>
          </a:prstGeom>
          <a:ln>
            <a:solidFill>
              <a:schemeClr val="tx1"/>
            </a:solidFill>
          </a:ln>
        </p:spPr>
      </p:pic>
      <p:sp>
        <p:nvSpPr>
          <p:cNvPr id="323" name="フローチャート: 書類 322">
            <a:extLst>
              <a:ext uri="{FF2B5EF4-FFF2-40B4-BE49-F238E27FC236}">
                <a16:creationId xmlns:a16="http://schemas.microsoft.com/office/drawing/2014/main" id="{7BD84FE3-2336-FEE7-D65D-F6BC7D55FDE4}"/>
              </a:ext>
            </a:extLst>
          </p:cNvPr>
          <p:cNvSpPr/>
          <p:nvPr/>
        </p:nvSpPr>
        <p:spPr>
          <a:xfrm>
            <a:off x="1090635" y="4412684"/>
            <a:ext cx="576000" cy="396000"/>
          </a:xfrm>
          <a:prstGeom prst="flowChartDocument">
            <a:avLst/>
          </a:prstGeom>
          <a:solidFill>
            <a:schemeClr val="accent3">
              <a:lumMod val="20000"/>
              <a:lumOff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00">
                <a:solidFill>
                  <a:schemeClr val="tx1"/>
                </a:solidFill>
                <a:latin typeface="Meiryo UI" panose="020B0604030504040204" pitchFamily="50" charset="-128"/>
                <a:ea typeface="Meiryo UI" panose="020B0604030504040204" pitchFamily="50" charset="-128"/>
              </a:rPr>
              <a:t>CSV</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出力</a:t>
            </a:r>
          </a:p>
        </p:txBody>
      </p:sp>
    </p:spTree>
    <p:extLst>
      <p:ext uri="{BB962C8B-B14F-4D97-AF65-F5344CB8AC3E}">
        <p14:creationId xmlns:p14="http://schemas.microsoft.com/office/powerpoint/2010/main" val="3631042238"/>
      </p:ext>
    </p:extLst>
  </p:cSld>
  <p:clrMapOvr>
    <a:masterClrMapping/>
  </p:clrMapOvr>
</p:sld>
</file>

<file path=ppt/theme/theme1.xml><?xml version="1.0" encoding="utf-8"?>
<a:theme xmlns:a="http://schemas.openxmlformats.org/drawingml/2006/main" name="SolastoTemplate_v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olastoTemplate_v1.1_Confidential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asto template">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C2B52EDC4C1A7A43A250DE47F54C4D15" ma:contentTypeVersion="8" ma:contentTypeDescription="新しいドキュメントを作成します。" ma:contentTypeScope="" ma:versionID="ac3ea8ab0fe710ff8a2634f22695c52e">
  <xsd:schema xmlns:xsd="http://www.w3.org/2001/XMLSchema" xmlns:xs="http://www.w3.org/2001/XMLSchema" xmlns:p="http://schemas.microsoft.com/office/2006/metadata/properties" xmlns:ns2="1c500f31-ca73-49a4-89ec-ff16bd16593b" targetNamespace="http://schemas.microsoft.com/office/2006/metadata/properties" ma:root="true" ma:fieldsID="f9cf6e1c7991af55506104aec8a1adcb" ns2:_="">
    <xsd:import namespace="1c500f31-ca73-49a4-89ec-ff16bd16593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00f31-ca73-49a4-89ec-ff16bd1659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70B10B9-A667-495E-B3B2-46CC92D81158}">
  <ds:schemaRefs>
    <ds:schemaRef ds:uri="http://schemas.microsoft.com/sharepoint/v3/contenttype/forms"/>
  </ds:schemaRefs>
</ds:datastoreItem>
</file>

<file path=customXml/itemProps2.xml><?xml version="1.0" encoding="utf-8"?>
<ds:datastoreItem xmlns:ds="http://schemas.openxmlformats.org/officeDocument/2006/customXml" ds:itemID="{0E975A20-24FD-40A8-8177-224D4FA83BBB}">
  <ds:schemaRefs>
    <ds:schemaRef ds:uri="1c500f31-ca73-49a4-89ec-ff16bd16593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14C3892-EACE-439A-B41C-9612548E9B51}">
  <ds:schemaRefs>
    <ds:schemaRef ds:uri="4d000e8a-0f3d-4ae7-b4ba-94e06b1aa37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4716</Words>
  <Application>Microsoft Office PowerPoint</Application>
  <PresentationFormat>ユーザー設定</PresentationFormat>
  <Paragraphs>615</Paragraphs>
  <Slides>32</Slides>
  <Notes>7</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32</vt:i4>
      </vt:variant>
    </vt:vector>
  </HeadingPairs>
  <TitlesOfParts>
    <vt:vector size="42" baseType="lpstr">
      <vt:lpstr>EYInterstate</vt:lpstr>
      <vt:lpstr>Meiryo UI</vt:lpstr>
      <vt:lpstr>NotoSansJP</vt:lpstr>
      <vt:lpstr>Yu Gothic UI</vt:lpstr>
      <vt:lpstr>メイリオ</vt:lpstr>
      <vt:lpstr>Arial</vt:lpstr>
      <vt:lpstr>Calibri</vt:lpstr>
      <vt:lpstr>Wingdings</vt:lpstr>
      <vt:lpstr>SolastoTemplate_v1.1</vt:lpstr>
      <vt:lpstr>SolastoTemplate_v1.1_Confidentialなし</vt:lpstr>
      <vt:lpstr>次期レセプトシステム構築　提案依頼書</vt:lpstr>
      <vt:lpstr>改訂履歴</vt:lpstr>
      <vt:lpstr>目次</vt:lpstr>
      <vt:lpstr>1.はじめに</vt:lpstr>
      <vt:lpstr>1-1 はじめに</vt:lpstr>
      <vt:lpstr>1-2 変遷と現状課題</vt:lpstr>
      <vt:lpstr>1-3 前提条件</vt:lpstr>
      <vt:lpstr>1-4 本プロジェクトの目的</vt:lpstr>
      <vt:lpstr>1-5 現行システムの概要と今回のスコープ</vt:lpstr>
      <vt:lpstr>1-6 AI機能の追加について</vt:lpstr>
      <vt:lpstr>1-7 システムの提供形態について</vt:lpstr>
      <vt:lpstr>1-8 新システム構築スケジュール案</vt:lpstr>
      <vt:lpstr>2.依頼事項</vt:lpstr>
      <vt:lpstr>2-1 依頼範囲</vt:lpstr>
      <vt:lpstr>2-2 依頼内容</vt:lpstr>
      <vt:lpstr>2-3 提案書について</vt:lpstr>
      <vt:lpstr>2-3 提案書について</vt:lpstr>
      <vt:lpstr>2-3 提案書について</vt:lpstr>
      <vt:lpstr>2-3 提案書について</vt:lpstr>
      <vt:lpstr>2-3 提案書について</vt:lpstr>
      <vt:lpstr>2-3 提案書について</vt:lpstr>
      <vt:lpstr>2-4 見積書について</vt:lpstr>
      <vt:lpstr>3.提案に係る各種手続きについて</vt:lpstr>
      <vt:lpstr>3-1 提案における遵守事項</vt:lpstr>
      <vt:lpstr>3-2 選定スケジュール</vt:lpstr>
      <vt:lpstr>3-3 提案要領</vt:lpstr>
      <vt:lpstr>3-3 提案要領</vt:lpstr>
      <vt:lpstr>3-4 選定について</vt:lpstr>
      <vt:lpstr>3-4 選定について</vt:lpstr>
      <vt:lpstr>3-5 契約について</vt:lpstr>
      <vt:lpstr>3-5 契約について</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新勤怠システム構築　提案依頼書</dc:title>
  <dc:creator/>
  <cp:revision>47</cp:revision>
  <dcterms:created xsi:type="dcterms:W3CDTF">2019-03-28T04:24:02Z</dcterms:created>
  <dcterms:modified xsi:type="dcterms:W3CDTF">2025-04-17T06:10:06Z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0x010100C2B52EDC4C1A7A43A250DE47F54C4D15</vt:lpwstr>
  </property>
</Properties>
</file>