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 id="2147483663" r:id="rId5"/>
  </p:sldMasterIdLst>
  <p:notesMasterIdLst>
    <p:notesMasterId r:id="rId24"/>
  </p:notesMasterIdLst>
  <p:handoutMasterIdLst>
    <p:handoutMasterId r:id="rId25"/>
  </p:handoutMasterIdLst>
  <p:sldIdLst>
    <p:sldId id="256" r:id="rId6"/>
    <p:sldId id="313" r:id="rId7"/>
    <p:sldId id="257" r:id="rId8"/>
    <p:sldId id="2147310373" r:id="rId9"/>
    <p:sldId id="303" r:id="rId10"/>
    <p:sldId id="2147310374" r:id="rId11"/>
    <p:sldId id="277" r:id="rId12"/>
    <p:sldId id="281" r:id="rId13"/>
    <p:sldId id="310" r:id="rId14"/>
    <p:sldId id="314" r:id="rId15"/>
    <p:sldId id="286" r:id="rId16"/>
    <p:sldId id="311" r:id="rId17"/>
    <p:sldId id="290" r:id="rId18"/>
    <p:sldId id="291" r:id="rId19"/>
    <p:sldId id="292" r:id="rId20"/>
    <p:sldId id="296" r:id="rId21"/>
    <p:sldId id="302" r:id="rId22"/>
    <p:sldId id="308" r:id="rId23"/>
  </p:sldIdLst>
  <p:sldSz cx="12190413" cy="76184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2399">
          <p15:clr>
            <a:srgbClr val="A4A3A4"/>
          </p15:clr>
        </p15:guide>
        <p15:guide id="4"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DEAD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EF60A8-A148-85D4-BD7F-EDCEC6FB1810}" v="11" dt="2025-04-16T02:06:21.534"/>
    <p1510:client id="{E389B456-A82D-C893-2D80-0409F99B2701}" v="3" dt="2025-04-16T12:14:19.095"/>
    <p1510:client id="{E473F3BC-0DA2-DC8D-0FE1-22E7BD7FECE2}" v="2" dt="2025-04-16T00:32:12.56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60" autoAdjust="0"/>
  </p:normalViewPr>
  <p:slideViewPr>
    <p:cSldViewPr>
      <p:cViewPr varScale="1">
        <p:scale>
          <a:sx n="114" d="100"/>
          <a:sy n="114" d="100"/>
        </p:scale>
        <p:origin x="744" y="114"/>
      </p:cViewPr>
      <p:guideLst>
        <p:guide orient="horz" pos="2160"/>
        <p:guide pos="3840"/>
        <p:guide orient="horz" pos="2399"/>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howGuides="1">
      <p:cViewPr>
        <p:scale>
          <a:sx n="50" d="100"/>
          <a:sy n="50" d="100"/>
        </p:scale>
        <p:origin x="-28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千葉 全勝" userId="S::chiba.masanori@solasto.co.jp::fbebbf64-0db5-4f12-808c-913300ae47a9" providerId="AD" clId="Web-{E473F3BC-0DA2-DC8D-0FE1-22E7BD7FECE2}"/>
    <pc:docChg chg="modSld">
      <pc:chgData name="千葉 全勝" userId="S::chiba.masanori@solasto.co.jp::fbebbf64-0db5-4f12-808c-913300ae47a9" providerId="AD" clId="Web-{E473F3BC-0DA2-DC8D-0FE1-22E7BD7FECE2}" dt="2025-04-16T00:32:12.568" v="1" actId="20577"/>
      <pc:docMkLst>
        <pc:docMk/>
      </pc:docMkLst>
      <pc:sldChg chg="modSp">
        <pc:chgData name="千葉 全勝" userId="S::chiba.masanori@solasto.co.jp::fbebbf64-0db5-4f12-808c-913300ae47a9" providerId="AD" clId="Web-{E473F3BC-0DA2-DC8D-0FE1-22E7BD7FECE2}" dt="2025-04-16T00:32:12.568" v="1" actId="20577"/>
        <pc:sldMkLst>
          <pc:docMk/>
          <pc:sldMk cId="3684925039" sldId="281"/>
        </pc:sldMkLst>
        <pc:spChg chg="mod">
          <ac:chgData name="千葉 全勝" userId="S::chiba.masanori@solasto.co.jp::fbebbf64-0db5-4f12-808c-913300ae47a9" providerId="AD" clId="Web-{E473F3BC-0DA2-DC8D-0FE1-22E7BD7FECE2}" dt="2025-04-16T00:32:12.568" v="1" actId="20577"/>
          <ac:spMkLst>
            <pc:docMk/>
            <pc:sldMk cId="3684925039" sldId="281"/>
            <ac:spMk id="3" creationId="{165786F5-187A-4967-85BF-75795E75D884}"/>
          </ac:spMkLst>
        </pc:spChg>
      </pc:sldChg>
    </pc:docChg>
  </pc:docChgLst>
  <pc:docChgLst>
    <pc:chgData name="大澤 光雄" userId="142d2252-5381-420d-a578-ad62c4e6e32a" providerId="ADAL" clId="{5C5B8A8C-82DF-4A20-89C0-8151B09C6003}"/>
    <pc:docChg chg="mod modSld">
      <pc:chgData name="大澤 光雄" userId="142d2252-5381-420d-a578-ad62c4e6e32a" providerId="ADAL" clId="{5C5B8A8C-82DF-4A20-89C0-8151B09C6003}" dt="2025-04-08T08:29:40.640" v="362" actId="20577"/>
      <pc:docMkLst>
        <pc:docMk/>
      </pc:docMkLst>
      <pc:sldChg chg="modSp mod">
        <pc:chgData name="大澤 光雄" userId="142d2252-5381-420d-a578-ad62c4e6e32a" providerId="ADAL" clId="{5C5B8A8C-82DF-4A20-89C0-8151B09C6003}" dt="2025-04-08T08:29:40.640" v="362" actId="20577"/>
        <pc:sldMkLst>
          <pc:docMk/>
          <pc:sldMk cId="3848365597" sldId="257"/>
        </pc:sldMkLst>
      </pc:sldChg>
    </pc:docChg>
  </pc:docChgLst>
  <pc:docChgLst>
    <pc:chgData name="千葉 全勝" userId="S::chiba.masanori@solasto.co.jp::fbebbf64-0db5-4f12-808c-913300ae47a9" providerId="AD" clId="Web-{49EF60A8-A148-85D4-BD7F-EDCEC6FB1810}"/>
    <pc:docChg chg="modSld">
      <pc:chgData name="千葉 全勝" userId="S::chiba.masanori@solasto.co.jp::fbebbf64-0db5-4f12-808c-913300ae47a9" providerId="AD" clId="Web-{49EF60A8-A148-85D4-BD7F-EDCEC6FB1810}" dt="2025-04-16T02:06:21.394" v="9" actId="20577"/>
      <pc:docMkLst>
        <pc:docMk/>
      </pc:docMkLst>
      <pc:sldChg chg="modSp">
        <pc:chgData name="千葉 全勝" userId="S::chiba.masanori@solasto.co.jp::fbebbf64-0db5-4f12-808c-913300ae47a9" providerId="AD" clId="Web-{49EF60A8-A148-85D4-BD7F-EDCEC6FB1810}" dt="2025-04-16T02:06:21.394" v="9" actId="20577"/>
        <pc:sldMkLst>
          <pc:docMk/>
          <pc:sldMk cId="3684925039" sldId="281"/>
        </pc:sldMkLst>
        <pc:spChg chg="mod">
          <ac:chgData name="千葉 全勝" userId="S::chiba.masanori@solasto.co.jp::fbebbf64-0db5-4f12-808c-913300ae47a9" providerId="AD" clId="Web-{49EF60A8-A148-85D4-BD7F-EDCEC6FB1810}" dt="2025-04-16T02:06:21.394" v="9" actId="20577"/>
          <ac:spMkLst>
            <pc:docMk/>
            <pc:sldMk cId="3684925039" sldId="281"/>
            <ac:spMk id="3" creationId="{165786F5-187A-4967-85BF-75795E75D884}"/>
          </ac:spMkLst>
        </pc:spChg>
      </pc:sldChg>
    </pc:docChg>
  </pc:docChgLst>
  <pc:docChgLst>
    <pc:chgData name="千葉 全勝" userId="S::chiba.masanori@solasto.co.jp::fbebbf64-0db5-4f12-808c-913300ae47a9" providerId="AD" clId="Web-{57EADBAF-A556-7642-464E-5E05E4EF14F9}"/>
    <pc:docChg chg="addSld delSld modSld sldOrd">
      <pc:chgData name="千葉 全勝" userId="S::chiba.masanori@solasto.co.jp::fbebbf64-0db5-4f12-808c-913300ae47a9" providerId="AD" clId="Web-{57EADBAF-A556-7642-464E-5E05E4EF14F9}" dt="2025-04-15T06:29:24.871" v="31"/>
      <pc:docMkLst>
        <pc:docMk/>
      </pc:docMkLst>
      <pc:sldChg chg="delSp">
        <pc:chgData name="千葉 全勝" userId="S::chiba.masanori@solasto.co.jp::fbebbf64-0db5-4f12-808c-913300ae47a9" providerId="AD" clId="Web-{57EADBAF-A556-7642-464E-5E05E4EF14F9}" dt="2025-04-15T06:26:14.571" v="5"/>
        <pc:sldMkLst>
          <pc:docMk/>
          <pc:sldMk cId="1253570250" sldId="277"/>
        </pc:sldMkLst>
        <pc:spChg chg="del">
          <ac:chgData name="千葉 全勝" userId="S::chiba.masanori@solasto.co.jp::fbebbf64-0db5-4f12-808c-913300ae47a9" providerId="AD" clId="Web-{57EADBAF-A556-7642-464E-5E05E4EF14F9}" dt="2025-04-15T06:26:14.571" v="5"/>
          <ac:spMkLst>
            <pc:docMk/>
            <pc:sldMk cId="1253570250" sldId="277"/>
            <ac:spMk id="2" creationId="{A17EE95B-99C9-7A6F-813C-A14385423078}"/>
          </ac:spMkLst>
        </pc:spChg>
      </pc:sldChg>
      <pc:sldChg chg="delSp modSp">
        <pc:chgData name="千葉 全勝" userId="S::chiba.masanori@solasto.co.jp::fbebbf64-0db5-4f12-808c-913300ae47a9" providerId="AD" clId="Web-{57EADBAF-A556-7642-464E-5E05E4EF14F9}" dt="2025-04-15T06:29:24.871" v="31"/>
        <pc:sldMkLst>
          <pc:docMk/>
          <pc:sldMk cId="3684925039" sldId="281"/>
        </pc:sldMkLst>
        <pc:spChg chg="mod">
          <ac:chgData name="千葉 全勝" userId="S::chiba.masanori@solasto.co.jp::fbebbf64-0db5-4f12-808c-913300ae47a9" providerId="AD" clId="Web-{57EADBAF-A556-7642-464E-5E05E4EF14F9}" dt="2025-04-15T06:27:06.478" v="10" actId="20577"/>
          <ac:spMkLst>
            <pc:docMk/>
            <pc:sldMk cId="3684925039" sldId="281"/>
            <ac:spMk id="3" creationId="{165786F5-187A-4967-85BF-75795E75D884}"/>
          </ac:spMkLst>
        </pc:spChg>
        <pc:spChg chg="del">
          <ac:chgData name="千葉 全勝" userId="S::chiba.masanori@solasto.co.jp::fbebbf64-0db5-4f12-808c-913300ae47a9" providerId="AD" clId="Web-{57EADBAF-A556-7642-464E-5E05E4EF14F9}" dt="2025-04-15T06:29:24.871" v="31"/>
          <ac:spMkLst>
            <pc:docMk/>
            <pc:sldMk cId="3684925039" sldId="281"/>
            <ac:spMk id="5" creationId="{1A04CB66-2361-1DBE-D6D0-1B58C6806063}"/>
          </ac:spMkLst>
        </pc:spChg>
      </pc:sldChg>
      <pc:sldChg chg="del">
        <pc:chgData name="千葉 全勝" userId="S::chiba.masanori@solasto.co.jp::fbebbf64-0db5-4f12-808c-913300ae47a9" providerId="AD" clId="Web-{57EADBAF-A556-7642-464E-5E05E4EF14F9}" dt="2025-04-15T06:24:36.256" v="1"/>
        <pc:sldMkLst>
          <pc:docMk/>
          <pc:sldMk cId="1445120368" sldId="307"/>
        </pc:sldMkLst>
      </pc:sldChg>
      <pc:sldChg chg="modSp">
        <pc:chgData name="千葉 全勝" userId="S::chiba.masanori@solasto.co.jp::fbebbf64-0db5-4f12-808c-913300ae47a9" providerId="AD" clId="Web-{57EADBAF-A556-7642-464E-5E05E4EF14F9}" dt="2025-04-15T06:28:55.730" v="30" actId="1076"/>
        <pc:sldMkLst>
          <pc:docMk/>
          <pc:sldMk cId="4241983975" sldId="311"/>
        </pc:sldMkLst>
        <pc:spChg chg="mod">
          <ac:chgData name="千葉 全勝" userId="S::chiba.masanori@solasto.co.jp::fbebbf64-0db5-4f12-808c-913300ae47a9" providerId="AD" clId="Web-{57EADBAF-A556-7642-464E-5E05E4EF14F9}" dt="2025-04-15T06:28:55.730" v="30" actId="1076"/>
          <ac:spMkLst>
            <pc:docMk/>
            <pc:sldMk cId="4241983975" sldId="311"/>
            <ac:spMk id="3" creationId="{165786F5-187A-4967-85BF-75795E75D884}"/>
          </ac:spMkLst>
        </pc:spChg>
      </pc:sldChg>
      <pc:sldChg chg="del">
        <pc:chgData name="千葉 全勝" userId="S::chiba.masanori@solasto.co.jp::fbebbf64-0db5-4f12-808c-913300ae47a9" providerId="AD" clId="Web-{57EADBAF-A556-7642-464E-5E05E4EF14F9}" dt="2025-04-15T06:26:06.102" v="4"/>
        <pc:sldMkLst>
          <pc:docMk/>
          <pc:sldMk cId="3143385712" sldId="312"/>
        </pc:sldMkLst>
      </pc:sldChg>
      <pc:sldChg chg="modSp">
        <pc:chgData name="千葉 全勝" userId="S::chiba.masanori@solasto.co.jp::fbebbf64-0db5-4f12-808c-913300ae47a9" providerId="AD" clId="Web-{57EADBAF-A556-7642-464E-5E05E4EF14F9}" dt="2025-04-15T06:28:24.620" v="28" actId="1076"/>
        <pc:sldMkLst>
          <pc:docMk/>
          <pc:sldMk cId="1525131935" sldId="314"/>
        </pc:sldMkLst>
        <pc:spChg chg="mod">
          <ac:chgData name="千葉 全勝" userId="S::chiba.masanori@solasto.co.jp::fbebbf64-0db5-4f12-808c-913300ae47a9" providerId="AD" clId="Web-{57EADBAF-A556-7642-464E-5E05E4EF14F9}" dt="2025-04-15T06:28:24.620" v="28" actId="1076"/>
          <ac:spMkLst>
            <pc:docMk/>
            <pc:sldMk cId="1525131935" sldId="314"/>
            <ac:spMk id="3" creationId="{165786F5-187A-4967-85BF-75795E75D884}"/>
          </ac:spMkLst>
        </pc:spChg>
      </pc:sldChg>
      <pc:sldChg chg="del">
        <pc:chgData name="千葉 全勝" userId="S::chiba.masanori@solasto.co.jp::fbebbf64-0db5-4f12-808c-913300ae47a9" providerId="AD" clId="Web-{57EADBAF-A556-7642-464E-5E05E4EF14F9}" dt="2025-04-15T06:26:23.727" v="7"/>
        <pc:sldMkLst>
          <pc:docMk/>
          <pc:sldMk cId="3238336312" sldId="350"/>
        </pc:sldMkLst>
      </pc:sldChg>
      <pc:sldChg chg="del">
        <pc:chgData name="千葉 全勝" userId="S::chiba.masanori@solasto.co.jp::fbebbf64-0db5-4f12-808c-913300ae47a9" providerId="AD" clId="Web-{57EADBAF-A556-7642-464E-5E05E4EF14F9}" dt="2025-04-15T06:26:23.711" v="6"/>
        <pc:sldMkLst>
          <pc:docMk/>
          <pc:sldMk cId="3241243667" sldId="2147310372"/>
        </pc:sldMkLst>
      </pc:sldChg>
      <pc:sldChg chg="add">
        <pc:chgData name="千葉 全勝" userId="S::chiba.masanori@solasto.co.jp::fbebbf64-0db5-4f12-808c-913300ae47a9" providerId="AD" clId="Web-{57EADBAF-A556-7642-464E-5E05E4EF14F9}" dt="2025-04-15T06:24:31.506" v="0"/>
        <pc:sldMkLst>
          <pc:docMk/>
          <pc:sldMk cId="2720882139" sldId="2147310373"/>
        </pc:sldMkLst>
      </pc:sldChg>
      <pc:sldChg chg="add ord">
        <pc:chgData name="千葉 全勝" userId="S::chiba.masanori@solasto.co.jp::fbebbf64-0db5-4f12-808c-913300ae47a9" providerId="AD" clId="Web-{57EADBAF-A556-7642-464E-5E05E4EF14F9}" dt="2025-04-15T06:26:02.180" v="3"/>
        <pc:sldMkLst>
          <pc:docMk/>
          <pc:sldMk cId="1464634000" sldId="2147310374"/>
        </pc:sldMkLst>
      </pc:sldChg>
    </pc:docChg>
  </pc:docChgLst>
  <pc:docChgLst>
    <pc:chgData name="宮本 大悟" userId="85f7b306-0ed3-433b-a346-3371e5e44818" providerId="ADAL" clId="{6D75A9D8-6DFA-44C9-8E45-37CB91AA98F7}"/>
    <pc:docChg chg="modSld">
      <pc:chgData name="宮本 大悟" userId="85f7b306-0ed3-433b-a346-3371e5e44818" providerId="ADAL" clId="{6D75A9D8-6DFA-44C9-8E45-37CB91AA98F7}" dt="2025-04-16T11:14:56.363" v="93" actId="20577"/>
      <pc:docMkLst>
        <pc:docMk/>
      </pc:docMkLst>
      <pc:sldChg chg="modSp mod">
        <pc:chgData name="宮本 大悟" userId="85f7b306-0ed3-433b-a346-3371e5e44818" providerId="ADAL" clId="{6D75A9D8-6DFA-44C9-8E45-37CB91AA98F7}" dt="2025-04-16T11:14:56.363" v="93" actId="20577"/>
        <pc:sldMkLst>
          <pc:docMk/>
          <pc:sldMk cId="1471689690" sldId="292"/>
        </pc:sldMkLst>
        <pc:spChg chg="mod">
          <ac:chgData name="宮本 大悟" userId="85f7b306-0ed3-433b-a346-3371e5e44818" providerId="ADAL" clId="{6D75A9D8-6DFA-44C9-8E45-37CB91AA98F7}" dt="2025-04-16T11:14:56.363" v="93" actId="20577"/>
          <ac:spMkLst>
            <pc:docMk/>
            <pc:sldMk cId="1471689690" sldId="292"/>
            <ac:spMk id="4" creationId="{165786F5-187A-4967-85BF-75795E75D884}"/>
          </ac:spMkLst>
        </pc:spChg>
      </pc:sldChg>
    </pc:docChg>
  </pc:docChgLst>
  <pc:docChgLst>
    <pc:chgData name="千葉 全勝" userId="S::chiba.masanori@solasto.co.jp::fbebbf64-0db5-4f12-808c-913300ae47a9" providerId="AD" clId="Web-{E389B456-A82D-C893-2D80-0409F99B2701}"/>
    <pc:docChg chg="modSld">
      <pc:chgData name="千葉 全勝" userId="S::chiba.masanori@solasto.co.jp::fbebbf64-0db5-4f12-808c-913300ae47a9" providerId="AD" clId="Web-{E389B456-A82D-C893-2D80-0409F99B2701}" dt="2025-04-16T12:14:19.095" v="2" actId="20577"/>
      <pc:docMkLst>
        <pc:docMk/>
      </pc:docMkLst>
      <pc:sldChg chg="modSp">
        <pc:chgData name="千葉 全勝" userId="S::chiba.masanori@solasto.co.jp::fbebbf64-0db5-4f12-808c-913300ae47a9" providerId="AD" clId="Web-{E389B456-A82D-C893-2D80-0409F99B2701}" dt="2025-04-16T12:14:19.095" v="2" actId="20577"/>
        <pc:sldMkLst>
          <pc:docMk/>
          <pc:sldMk cId="1471689690" sldId="292"/>
        </pc:sldMkLst>
        <pc:spChg chg="mod">
          <ac:chgData name="千葉 全勝" userId="S::chiba.masanori@solasto.co.jp::fbebbf64-0db5-4f12-808c-913300ae47a9" providerId="AD" clId="Web-{E389B456-A82D-C893-2D80-0409F99B2701}" dt="2025-04-16T12:14:19.095" v="2" actId="20577"/>
          <ac:spMkLst>
            <pc:docMk/>
            <pc:sldMk cId="1471689690" sldId="292"/>
            <ac:spMk id="4" creationId="{165786F5-187A-4967-85BF-75795E75D884}"/>
          </ac:spMkLst>
        </pc:spChg>
      </pc:sldChg>
      <pc:sldChg chg="delSp">
        <pc:chgData name="千葉 全勝" userId="S::chiba.masanori@solasto.co.jp::fbebbf64-0db5-4f12-808c-913300ae47a9" providerId="AD" clId="Web-{E389B456-A82D-C893-2D80-0409F99B2701}" dt="2025-04-16T11:59:37.328" v="0"/>
        <pc:sldMkLst>
          <pc:docMk/>
          <pc:sldMk cId="2720882139" sldId="2147310373"/>
        </pc:sldMkLst>
        <pc:spChg chg="del">
          <ac:chgData name="千葉 全勝" userId="S::chiba.masanori@solasto.co.jp::fbebbf64-0db5-4f12-808c-913300ae47a9" providerId="AD" clId="Web-{E389B456-A82D-C893-2D80-0409F99B2701}" dt="2025-04-16T11:59:37.328" v="0"/>
          <ac:spMkLst>
            <pc:docMk/>
            <pc:sldMk cId="2720882139" sldId="2147310373"/>
            <ac:spMk id="10" creationId="{6A891551-3869-153D-FC8F-86443401279E}"/>
          </ac:spMkLst>
        </pc:spChg>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C3BA95-343F-4108-8735-CD8B6884E296}" type="datetimeFigureOut">
              <a:rPr kumimoji="1" lang="ja-JP" altLang="en-US" smtClean="0"/>
              <a:t>2025/4/16</a:t>
            </a:fld>
            <a:endParaRPr kumimoji="1" lang="ja-JP" altLang="en-US"/>
          </a:p>
        </p:txBody>
      </p:sp>
      <p:sp>
        <p:nvSpPr>
          <p:cNvPr id="5" name="スライド番号プレースホルダー 4"/>
          <p:cNvSpPr>
            <a:spLocks noGrp="1"/>
          </p:cNvSpPr>
          <p:nvPr>
            <p:ph type="sldNum" sz="quarter" idx="3"/>
          </p:nvPr>
        </p:nvSpPr>
        <p:spPr>
          <a:xfrm>
            <a:off x="3789040" y="8629200"/>
            <a:ext cx="2971800" cy="457200"/>
          </a:xfrm>
          <a:prstGeom prst="rect">
            <a:avLst/>
          </a:prstGeom>
        </p:spPr>
        <p:txBody>
          <a:bodyPr vert="horz" lIns="91440" tIns="45720" rIns="91440" bIns="45720" rtlCol="0" anchor="b"/>
          <a:lstStyle>
            <a:lvl1pPr algn="r">
              <a:defRPr sz="1200"/>
            </a:lvl1pPr>
          </a:lstStyle>
          <a:p>
            <a:fld id="{8AA73942-0750-4B34-B0A1-F3A416942A19}" type="slidenum">
              <a:rPr kumimoji="1" lang="ja-JP" altLang="en-US" smtClean="0"/>
              <a:t>‹#›</a:t>
            </a:fld>
            <a:endParaRPr kumimoji="1" lang="ja-JP" altLang="en-US"/>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Tree>
    <p:extLst>
      <p:ext uri="{BB962C8B-B14F-4D97-AF65-F5344CB8AC3E}">
        <p14:creationId xmlns:p14="http://schemas.microsoft.com/office/powerpoint/2010/main" val="2397888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789040" y="8629200"/>
            <a:ext cx="2971800" cy="457200"/>
          </a:xfrm>
          <a:prstGeom prst="rect">
            <a:avLst/>
          </a:prstGeom>
          <a:ln>
            <a:noFill/>
          </a:ln>
        </p:spPr>
        <p:txBody>
          <a:bodyPr vert="horz" lIns="91440" tIns="45720" rIns="91440" bIns="45720" rtlCol="0" anchor="b"/>
          <a:lstStyle>
            <a:lvl1pPr algn="r">
              <a:defRPr sz="1200"/>
            </a:lvl1pPr>
          </a:lstStyle>
          <a:p>
            <a:fld id="{A7DDB69F-EA4F-4CB6-9B16-2FD41D3905D1}" type="slidenum">
              <a:rPr kumimoji="1" lang="ja-JP" altLang="en-US" smtClean="0"/>
              <a:t>‹#›</a:t>
            </a:fld>
            <a:endParaRPr kumimoji="1" lang="ja-JP" altLang="en-US" dirty="0"/>
          </a:p>
        </p:txBody>
      </p:sp>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2F94D-40AE-4585-957A-71C5BD8E20A2}" type="datetimeFigureOut">
              <a:rPr kumimoji="1" lang="ja-JP" altLang="en-US" smtClean="0"/>
              <a:t>2025/4/16</a:t>
            </a:fld>
            <a:endParaRPr kumimoji="1" lang="ja-JP" altLang="en-US"/>
          </a:p>
        </p:txBody>
      </p:sp>
      <p:sp>
        <p:nvSpPr>
          <p:cNvPr id="4" name="スライド イメージ プレースホルダー 3"/>
          <p:cNvSpPr>
            <a:spLocks noGrp="1" noRot="1" noChangeAspect="1"/>
          </p:cNvSpPr>
          <p:nvPr>
            <p:ph type="sldImg" idx="2"/>
          </p:nvPr>
        </p:nvSpPr>
        <p:spPr>
          <a:xfrm>
            <a:off x="685800" y="495300"/>
            <a:ext cx="54864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48680" y="4211960"/>
            <a:ext cx="5760640" cy="4320480"/>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21"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Tree>
    <p:extLst>
      <p:ext uri="{BB962C8B-B14F-4D97-AF65-F5344CB8AC3E}">
        <p14:creationId xmlns:p14="http://schemas.microsoft.com/office/powerpoint/2010/main" val="441658463"/>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20000"/>
      </a:lnSpc>
      <a:defRPr kumimoji="1" sz="1200" kern="1200">
        <a:solidFill>
          <a:schemeClr val="tx1"/>
        </a:solidFill>
        <a:latin typeface="+mn-lt"/>
        <a:ea typeface="+mn-ea"/>
        <a:cs typeface="+mn-cs"/>
      </a:defRPr>
    </a:lvl1pPr>
    <a:lvl2pPr marL="457200" algn="l" defTabSz="914400" rtl="0" eaLnBrk="1" latinLnBrk="0" hangingPunct="1">
      <a:lnSpc>
        <a:spcPct val="120000"/>
      </a:lnSpc>
      <a:defRPr kumimoji="1" sz="1200" kern="1200">
        <a:solidFill>
          <a:schemeClr val="tx1"/>
        </a:solidFill>
        <a:latin typeface="+mn-lt"/>
        <a:ea typeface="+mn-ea"/>
        <a:cs typeface="+mn-cs"/>
      </a:defRPr>
    </a:lvl2pPr>
    <a:lvl3pPr marL="914400" algn="l" defTabSz="914400" rtl="0" eaLnBrk="1" latinLnBrk="0" hangingPunct="1">
      <a:lnSpc>
        <a:spcPct val="120000"/>
      </a:lnSpc>
      <a:defRPr kumimoji="1" sz="1200" kern="1200">
        <a:solidFill>
          <a:schemeClr val="tx1"/>
        </a:solidFill>
        <a:latin typeface="+mn-lt"/>
        <a:ea typeface="+mn-ea"/>
        <a:cs typeface="+mn-cs"/>
      </a:defRPr>
    </a:lvl3pPr>
    <a:lvl4pPr marL="1371600" algn="l" defTabSz="914400" rtl="0" eaLnBrk="1" latinLnBrk="0" hangingPunct="1">
      <a:lnSpc>
        <a:spcPct val="120000"/>
      </a:lnSpc>
      <a:defRPr kumimoji="1" sz="1200" kern="1200">
        <a:solidFill>
          <a:schemeClr val="tx1"/>
        </a:solidFill>
        <a:latin typeface="+mn-lt"/>
        <a:ea typeface="+mn-ea"/>
        <a:cs typeface="+mn-cs"/>
      </a:defRPr>
    </a:lvl4pPr>
    <a:lvl5pPr marL="1828800" algn="l" defTabSz="914400" rtl="0" eaLnBrk="1" latinLnBrk="0" hangingPunct="1">
      <a:lnSpc>
        <a:spcPct val="120000"/>
      </a:lnSpc>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495300"/>
            <a:ext cx="54864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7DDB69F-EA4F-4CB6-9B16-2FD41D3905D1}" type="slidenum">
              <a:rPr kumimoji="1" lang="ja-JP" altLang="en-US" smtClean="0"/>
              <a:t>1</a:t>
            </a:fld>
            <a:endParaRPr kumimoji="1" lang="ja-JP" altLang="en-US"/>
          </a:p>
        </p:txBody>
      </p:sp>
    </p:spTree>
    <p:extLst>
      <p:ext uri="{BB962C8B-B14F-4D97-AF65-F5344CB8AC3E}">
        <p14:creationId xmlns:p14="http://schemas.microsoft.com/office/powerpoint/2010/main" val="2783684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 name="タイトル 1"/>
          <p:cNvSpPr>
            <a:spLocks noGrp="1"/>
          </p:cNvSpPr>
          <p:nvPr>
            <p:ph type="ctrTitle"/>
          </p:nvPr>
        </p:nvSpPr>
        <p:spPr>
          <a:xfrm>
            <a:off x="1191600" y="3172747"/>
            <a:ext cx="10124099" cy="492443"/>
          </a:xfrm>
          <a:prstGeom prst="rect">
            <a:avLst/>
          </a:prstGeom>
        </p:spPr>
        <p:txBody>
          <a:bodyPr wrap="square" tIns="0" bIns="0" anchor="ctr" anchorCtr="0">
            <a:spAutoFit/>
          </a:bodyPr>
          <a:lstStyle>
            <a:lvl1pPr algn="l">
              <a:defRPr sz="3200"/>
            </a:lvl1pPr>
          </a:lstStyle>
          <a:p>
            <a:r>
              <a:rPr kumimoji="1" lang="ja-JP" altLang="en-US" dirty="0"/>
              <a:t>マスタ タイトルの書式設定</a:t>
            </a:r>
          </a:p>
        </p:txBody>
      </p:sp>
      <p:sp>
        <p:nvSpPr>
          <p:cNvPr id="15" name="サブタイトル 2"/>
          <p:cNvSpPr>
            <a:spLocks noGrp="1"/>
          </p:cNvSpPr>
          <p:nvPr>
            <p:ph type="subTitle" idx="1"/>
          </p:nvPr>
        </p:nvSpPr>
        <p:spPr>
          <a:xfrm>
            <a:off x="1191601" y="4097238"/>
            <a:ext cx="10124099" cy="400110"/>
          </a:xfrm>
          <a:prstGeom prst="rect">
            <a:avLst/>
          </a:prstGeom>
        </p:spPr>
        <p:txBody>
          <a:bodyPr lIns="108000" anchor="ctr" anchorCtr="0">
            <a:sp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17" name="正方形/長方形 16"/>
          <p:cNvSpPr>
            <a:spLocks/>
          </p:cNvSpPr>
          <p:nvPr/>
        </p:nvSpPr>
        <p:spPr>
          <a:xfrm>
            <a:off x="480709" y="3212960"/>
            <a:ext cx="383341" cy="385201"/>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a:spLocks/>
          </p:cNvSpPr>
          <p:nvPr/>
        </p:nvSpPr>
        <p:spPr>
          <a:xfrm>
            <a:off x="671307" y="3424005"/>
            <a:ext cx="383339" cy="385201"/>
          </a:xfrm>
          <a:prstGeom prst="rect">
            <a:avLst/>
          </a:prstGeom>
          <a:solidFill>
            <a:srgbClr val="F39800">
              <a:alpha val="25098"/>
            </a:srgbClr>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Line 8"/>
          <p:cNvSpPr>
            <a:spLocks noChangeShapeType="1"/>
          </p:cNvSpPr>
          <p:nvPr userDrawn="1"/>
        </p:nvSpPr>
        <p:spPr bwMode="auto">
          <a:xfrm>
            <a:off x="1190455" y="3779212"/>
            <a:ext cx="10125244"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470375" y="6858910"/>
            <a:ext cx="1749746" cy="5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4"/>
          <p:cNvSpPr>
            <a:spLocks noChangeArrowheads="1"/>
          </p:cNvSpPr>
          <p:nvPr userDrawn="1"/>
        </p:nvSpPr>
        <p:spPr bwMode="auto">
          <a:xfrm>
            <a:off x="2422798" y="7098980"/>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dirty="0">
                <a:solidFill>
                  <a:srgbClr val="7F7F7F"/>
                </a:solidFill>
              </a:rPr>
              <a:t>(C) </a:t>
            </a:r>
            <a:r>
              <a:rPr lang="en-US" altLang="ja-JP" sz="850" dirty="0" err="1">
                <a:solidFill>
                  <a:srgbClr val="7F7F7F"/>
                </a:solidFill>
              </a:rPr>
              <a:t>Solasto</a:t>
            </a:r>
            <a:r>
              <a:rPr lang="en-US" altLang="ja-JP" sz="850" dirty="0">
                <a:solidFill>
                  <a:srgbClr val="7F7F7F"/>
                </a:solidFill>
              </a:rPr>
              <a:t> Corporation. All rights reserved.</a:t>
            </a:r>
          </a:p>
        </p:txBody>
      </p:sp>
      <p:sp>
        <p:nvSpPr>
          <p:cNvPr id="22" name="正方形/長方形 21"/>
          <p:cNvSpPr/>
          <p:nvPr userDrawn="1"/>
        </p:nvSpPr>
        <p:spPr>
          <a:xfrm>
            <a:off x="10332000" y="350558"/>
            <a:ext cx="1512689"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dirty="0">
                <a:solidFill>
                  <a:srgbClr val="FF0000"/>
                </a:solidFill>
              </a:rPr>
              <a:t>Confidential</a:t>
            </a:r>
            <a:endParaRPr lang="ja-JP" altLang="en-US" sz="1700" dirty="0">
              <a:solidFill>
                <a:srgbClr val="FF0000"/>
              </a:solidFill>
            </a:endParaRPr>
          </a:p>
        </p:txBody>
      </p:sp>
    </p:spTree>
    <p:extLst>
      <p:ext uri="{BB962C8B-B14F-4D97-AF65-F5344CB8AC3E}">
        <p14:creationId xmlns:p14="http://schemas.microsoft.com/office/powerpoint/2010/main" val="4219155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71735427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a:prstGeom prst="rect">
            <a:avLst/>
          </a:prstGeom>
        </p:spPr>
        <p:txBody>
          <a:bodyPr wrap="square" anchor="ctr" anchorCtr="0">
            <a:spAutoFit/>
          </a:bodyPr>
          <a:lstStyle>
            <a:lvl1pPr algn="l">
              <a:defRPr sz="2800"/>
            </a:lvl1p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374400" y="1087774"/>
            <a:ext cx="11507440" cy="4893647"/>
          </a:xfrm>
          <a:prstGeom prst="rect">
            <a:avLst/>
          </a:prstGeom>
          <a:noFill/>
        </p:spPr>
        <p:txBody>
          <a:bodyPr>
            <a:spAutoFit/>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dirty="0"/>
              <a:t>マスタ テキストの書式設定</a:t>
            </a:r>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p:txBody>
      </p:sp>
      <p:sp>
        <p:nvSpPr>
          <p:cNvPr id="11" name="Line 8"/>
          <p:cNvSpPr>
            <a:spLocks noChangeShapeType="1"/>
          </p:cNvSpPr>
          <p:nvPr userDrawn="1"/>
        </p:nvSpPr>
        <p:spPr bwMode="auto">
          <a:xfrm>
            <a:off x="327674" y="831169"/>
            <a:ext cx="10088806"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9" name="正方形/長方形 18"/>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userDrawn="1"/>
        </p:nvSpPr>
        <p:spPr>
          <a:xfrm>
            <a:off x="10540800" y="316800"/>
            <a:ext cx="1512689"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dirty="0">
                <a:solidFill>
                  <a:srgbClr val="FF0000"/>
                </a:solidFill>
              </a:rPr>
              <a:t>Confidential</a:t>
            </a:r>
            <a:endParaRPr lang="ja-JP" altLang="en-US" sz="1700" dirty="0">
              <a:solidFill>
                <a:srgbClr val="FF0000"/>
              </a:solidFill>
            </a:endParaRPr>
          </a:p>
        </p:txBody>
      </p:sp>
    </p:spTree>
    <p:extLst>
      <p:ext uri="{BB962C8B-B14F-4D97-AF65-F5344CB8AC3E}">
        <p14:creationId xmlns:p14="http://schemas.microsoft.com/office/powerpoint/2010/main" val="1115568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11"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8" name="タイトル 1"/>
          <p:cNvSpPr>
            <a:spLocks noGrp="1"/>
          </p:cNvSpPr>
          <p:nvPr>
            <p:ph type="title"/>
          </p:nvPr>
        </p:nvSpPr>
        <p:spPr>
          <a:xfrm>
            <a:off x="874800" y="3234303"/>
            <a:ext cx="10442488" cy="430887"/>
          </a:xfrm>
          <a:prstGeom prst="rect">
            <a:avLst/>
          </a:prstGeom>
        </p:spPr>
        <p:txBody>
          <a:bodyPr wrap="square" tIns="0" bIns="0" anchor="ctr" anchorCtr="0">
            <a:spAutoFit/>
          </a:bodyPr>
          <a:lstStyle>
            <a:lvl1pPr algn="l">
              <a:defRPr sz="2800" b="0" cap="all"/>
            </a:lvl1pPr>
          </a:lstStyle>
          <a:p>
            <a:r>
              <a:rPr kumimoji="1" lang="ja-JP" altLang="en-US" dirty="0"/>
              <a:t>マスタ タイトルの書式設定</a:t>
            </a:r>
          </a:p>
        </p:txBody>
      </p:sp>
      <p:sp>
        <p:nvSpPr>
          <p:cNvPr id="19" name="テキスト プレースホルダ 2"/>
          <p:cNvSpPr>
            <a:spLocks noGrp="1"/>
          </p:cNvSpPr>
          <p:nvPr>
            <p:ph type="body" idx="1"/>
          </p:nvPr>
        </p:nvSpPr>
        <p:spPr>
          <a:xfrm>
            <a:off x="875420" y="4129175"/>
            <a:ext cx="10397063" cy="400110"/>
          </a:xfrm>
          <a:prstGeom prst="rect">
            <a:avLst/>
          </a:prstGeom>
        </p:spPr>
        <p:txBody>
          <a:bodyPr wrap="square"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dirty="0"/>
              <a:t>マスタ テキストの書式設定</a:t>
            </a:r>
          </a:p>
        </p:txBody>
      </p:sp>
      <p:sp>
        <p:nvSpPr>
          <p:cNvPr id="20" name="Line 8"/>
          <p:cNvSpPr>
            <a:spLocks noChangeShapeType="1"/>
          </p:cNvSpPr>
          <p:nvPr userDrawn="1"/>
        </p:nvSpPr>
        <p:spPr bwMode="auto">
          <a:xfrm>
            <a:off x="875420" y="3779212"/>
            <a:ext cx="10441868"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1" name="正方形/長方形 20"/>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userDrawn="1"/>
        </p:nvSpPr>
        <p:spPr>
          <a:xfrm>
            <a:off x="10540800" y="316800"/>
            <a:ext cx="1512689"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dirty="0">
                <a:solidFill>
                  <a:srgbClr val="FF0000"/>
                </a:solidFill>
              </a:rPr>
              <a:t>Confidential</a:t>
            </a:r>
            <a:endParaRPr lang="ja-JP" altLang="en-US" sz="1700" dirty="0">
              <a:solidFill>
                <a:srgbClr val="FF0000"/>
              </a:solidFill>
            </a:endParaRPr>
          </a:p>
        </p:txBody>
      </p:sp>
    </p:spTree>
    <p:extLst>
      <p:ext uri="{BB962C8B-B14F-4D97-AF65-F5344CB8AC3E}">
        <p14:creationId xmlns:p14="http://schemas.microsoft.com/office/powerpoint/2010/main" val="124516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374400" y="208806"/>
            <a:ext cx="10042080" cy="523220"/>
          </a:xfrm>
          <a:prstGeom prst="rect">
            <a:avLst/>
          </a:prstGeom>
        </p:spPr>
        <p:txBody>
          <a:bodyPr wrap="square" anchor="ctr" anchorCtr="0">
            <a:spAutoFit/>
          </a:bodyPr>
          <a:lstStyle>
            <a:lvl1pPr algn="l">
              <a:defRPr sz="2800"/>
            </a:lvl1pPr>
          </a:lstStyle>
          <a:p>
            <a:r>
              <a:rPr kumimoji="1" lang="ja-JP" altLang="en-US" dirty="0"/>
              <a:t>マスタ タイトルの書式設定</a:t>
            </a:r>
          </a:p>
        </p:txBody>
      </p:sp>
      <p:sp>
        <p:nvSpPr>
          <p:cNvPr id="7" name="Line 8"/>
          <p:cNvSpPr>
            <a:spLocks noChangeShapeType="1"/>
          </p:cNvSpPr>
          <p:nvPr userDrawn="1"/>
        </p:nvSpPr>
        <p:spPr bwMode="auto">
          <a:xfrm>
            <a:off x="327674" y="831169"/>
            <a:ext cx="10088806"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7" name="正方形/長方形 16"/>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userDrawn="1"/>
        </p:nvSpPr>
        <p:spPr>
          <a:xfrm>
            <a:off x="10540800" y="316800"/>
            <a:ext cx="1512689"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dirty="0">
                <a:solidFill>
                  <a:srgbClr val="FF0000"/>
                </a:solidFill>
              </a:rPr>
              <a:t>Confidential</a:t>
            </a:r>
            <a:endParaRPr lang="ja-JP" altLang="en-US" sz="1700" dirty="0">
              <a:solidFill>
                <a:srgbClr val="FF0000"/>
              </a:solidFill>
            </a:endParaRPr>
          </a:p>
        </p:txBody>
      </p:sp>
    </p:spTree>
    <p:extLst>
      <p:ext uri="{BB962C8B-B14F-4D97-AF65-F5344CB8AC3E}">
        <p14:creationId xmlns:p14="http://schemas.microsoft.com/office/powerpoint/2010/main" val="1756796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1"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3" name="正方形/長方形 12"/>
          <p:cNvSpPr/>
          <p:nvPr userDrawn="1"/>
        </p:nvSpPr>
        <p:spPr>
          <a:xfrm>
            <a:off x="10540800" y="316800"/>
            <a:ext cx="1512689" cy="362304"/>
          </a:xfrm>
          <a:prstGeom prst="rect">
            <a:avLst/>
          </a:prstGeom>
          <a:solidFill>
            <a:schemeClr val="bg1"/>
          </a:solidFill>
          <a:ln w="19050">
            <a:solidFill>
              <a:srgbClr val="FF0000"/>
            </a:solidFill>
          </a:ln>
        </p:spPr>
        <p:txBody>
          <a:bodyPr wrap="none" lIns="126000" tIns="54000" rIns="126000" anchor="ctr" anchorCtr="0">
            <a:spAutoFit/>
          </a:bodyPr>
          <a:lstStyle/>
          <a:p>
            <a:pPr algn="ctr"/>
            <a:r>
              <a:rPr lang="en-US" altLang="ja-JP" sz="1700" dirty="0">
                <a:solidFill>
                  <a:srgbClr val="FF0000"/>
                </a:solidFill>
              </a:rPr>
              <a:t>Confidential</a:t>
            </a:r>
            <a:endParaRPr lang="ja-JP" altLang="en-US" sz="1700" dirty="0">
              <a:solidFill>
                <a:srgbClr val="FF0000"/>
              </a:solidFill>
            </a:endParaRPr>
          </a:p>
        </p:txBody>
      </p:sp>
    </p:spTree>
    <p:extLst>
      <p:ext uri="{BB962C8B-B14F-4D97-AF65-F5344CB8AC3E}">
        <p14:creationId xmlns:p14="http://schemas.microsoft.com/office/powerpoint/2010/main" val="337422250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91600" y="3171600"/>
            <a:ext cx="10124099" cy="492443"/>
          </a:xfrm>
          <a:prstGeom prst="rect">
            <a:avLst/>
          </a:prstGeom>
        </p:spPr>
        <p:txBody>
          <a:bodyPr wrap="square" tIns="0" bIns="0" anchor="ctr" anchorCtr="0">
            <a:spAutoFit/>
          </a:bodyPr>
          <a:lstStyle>
            <a:lvl1pPr algn="l">
              <a:defRPr sz="3200"/>
            </a:lvl1pPr>
          </a:lstStyle>
          <a:p>
            <a:r>
              <a:rPr kumimoji="1" lang="ja-JP" altLang="en-US" dirty="0"/>
              <a:t>マスタ タイトルの書式設定</a:t>
            </a:r>
          </a:p>
        </p:txBody>
      </p:sp>
      <p:sp>
        <p:nvSpPr>
          <p:cNvPr id="3" name="サブタイトル 2"/>
          <p:cNvSpPr>
            <a:spLocks noGrp="1"/>
          </p:cNvSpPr>
          <p:nvPr>
            <p:ph type="subTitle" idx="1"/>
          </p:nvPr>
        </p:nvSpPr>
        <p:spPr>
          <a:xfrm>
            <a:off x="1191601" y="4097238"/>
            <a:ext cx="10124099" cy="400110"/>
          </a:xfrm>
          <a:prstGeom prst="rect">
            <a:avLst/>
          </a:prstGeom>
        </p:spPr>
        <p:txBody>
          <a:bodyPr lIns="108000" anchor="ctr" anchorCtr="0">
            <a:sp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9" name="正方形/長方形 8"/>
          <p:cNvSpPr>
            <a:spLocks/>
          </p:cNvSpPr>
          <p:nvPr/>
        </p:nvSpPr>
        <p:spPr>
          <a:xfrm>
            <a:off x="480709" y="3212960"/>
            <a:ext cx="383341" cy="385201"/>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a:spLocks/>
          </p:cNvSpPr>
          <p:nvPr/>
        </p:nvSpPr>
        <p:spPr>
          <a:xfrm>
            <a:off x="671307" y="3424005"/>
            <a:ext cx="383339" cy="385201"/>
          </a:xfrm>
          <a:prstGeom prst="rect">
            <a:avLst/>
          </a:prstGeom>
          <a:solidFill>
            <a:srgbClr val="F39800">
              <a:alpha val="25098"/>
            </a:srgbClr>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Line 8"/>
          <p:cNvSpPr>
            <a:spLocks noChangeShapeType="1"/>
          </p:cNvSpPr>
          <p:nvPr userDrawn="1"/>
        </p:nvSpPr>
        <p:spPr bwMode="auto">
          <a:xfrm>
            <a:off x="1190455" y="3779212"/>
            <a:ext cx="10125244"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a:p>
        </p:txBody>
      </p:sp>
      <p:pic>
        <p:nvPicPr>
          <p:cNvPr id="13"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470375" y="6858910"/>
            <a:ext cx="1749746" cy="5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4"/>
          <p:cNvSpPr>
            <a:spLocks noChangeArrowheads="1"/>
          </p:cNvSpPr>
          <p:nvPr userDrawn="1"/>
        </p:nvSpPr>
        <p:spPr bwMode="auto">
          <a:xfrm>
            <a:off x="2422798" y="7098980"/>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dirty="0">
                <a:solidFill>
                  <a:srgbClr val="7F7F7F"/>
                </a:solidFill>
              </a:rPr>
              <a:t>(C) </a:t>
            </a:r>
            <a:r>
              <a:rPr lang="en-US" altLang="ja-JP" sz="850" dirty="0" err="1">
                <a:solidFill>
                  <a:srgbClr val="7F7F7F"/>
                </a:solidFill>
              </a:rPr>
              <a:t>Solasto</a:t>
            </a:r>
            <a:r>
              <a:rPr lang="en-US" altLang="ja-JP" sz="850" dirty="0">
                <a:solidFill>
                  <a:srgbClr val="7F7F7F"/>
                </a:solidFill>
              </a:rPr>
              <a:t> Corporation. All rights reserved.</a:t>
            </a:r>
          </a:p>
        </p:txBody>
      </p:sp>
    </p:spTree>
    <p:extLst>
      <p:ext uri="{BB962C8B-B14F-4D97-AF65-F5344CB8AC3E}">
        <p14:creationId xmlns:p14="http://schemas.microsoft.com/office/powerpoint/2010/main" val="1210134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a:prstGeom prst="rect">
            <a:avLst/>
          </a:prstGeom>
        </p:spPr>
        <p:txBody>
          <a:bodyPr wrap="square" anchor="ctr" anchorCtr="0">
            <a:spAutoFit/>
          </a:bodyPr>
          <a:lstStyle>
            <a:lvl1pPr algn="l">
              <a:defRPr sz="2800"/>
            </a:lvl1p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374400" y="1087774"/>
            <a:ext cx="11507440" cy="4893647"/>
          </a:xfrm>
          <a:prstGeom prst="rect">
            <a:avLst/>
          </a:prstGeom>
          <a:noFill/>
        </p:spPr>
        <p:txBody>
          <a:bodyPr>
            <a:spAutoFit/>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dirty="0"/>
              <a:t>マスタ テキストの書式設定</a:t>
            </a:r>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a:p>
            <a:pPr lvl="0"/>
            <a:endParaRPr kumimoji="1" lang="en-US" altLang="ja-JP" dirty="0"/>
          </a:p>
        </p:txBody>
      </p:sp>
      <p:sp>
        <p:nvSpPr>
          <p:cNvPr id="7"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 name="Line 8"/>
          <p:cNvSpPr>
            <a:spLocks noChangeShapeType="1"/>
          </p:cNvSpPr>
          <p:nvPr userDrawn="1"/>
        </p:nvSpPr>
        <p:spPr bwMode="auto">
          <a:xfrm>
            <a:off x="327674" y="831169"/>
            <a:ext cx="10088806"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 name="正方形/長方形 13"/>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Tree>
    <p:extLst>
      <p:ext uri="{BB962C8B-B14F-4D97-AF65-F5344CB8AC3E}">
        <p14:creationId xmlns:p14="http://schemas.microsoft.com/office/powerpoint/2010/main" val="3531800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74800" y="3234303"/>
            <a:ext cx="10442488" cy="430887"/>
          </a:xfrm>
          <a:prstGeom prst="rect">
            <a:avLst/>
          </a:prstGeom>
        </p:spPr>
        <p:txBody>
          <a:bodyPr wrap="square" tIns="0" bIns="0" anchor="ctr" anchorCtr="0">
            <a:spAutoFit/>
          </a:bodyPr>
          <a:lstStyle>
            <a:lvl1pPr algn="l">
              <a:defRPr sz="2800" b="0" cap="all"/>
            </a:lvl1pPr>
          </a:lstStyle>
          <a:p>
            <a:r>
              <a:rPr kumimoji="1" lang="ja-JP" altLang="en-US" dirty="0"/>
              <a:t>マスタ タイトルの書式設定</a:t>
            </a:r>
          </a:p>
        </p:txBody>
      </p:sp>
      <p:sp>
        <p:nvSpPr>
          <p:cNvPr id="3" name="テキスト プレースホルダ 2"/>
          <p:cNvSpPr>
            <a:spLocks noGrp="1"/>
          </p:cNvSpPr>
          <p:nvPr>
            <p:ph type="body" idx="1"/>
          </p:nvPr>
        </p:nvSpPr>
        <p:spPr>
          <a:xfrm>
            <a:off x="874800" y="4129175"/>
            <a:ext cx="10361851" cy="400110"/>
          </a:xfrm>
          <a:prstGeom prst="rect">
            <a:avLst/>
          </a:prstGeom>
        </p:spPr>
        <p:txBody>
          <a:bodyPr anchor="ctr" anchorCtr="0">
            <a:sp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dirty="0"/>
              <a:t>マスタ テキストの書式設定</a:t>
            </a:r>
          </a:p>
        </p:txBody>
      </p:sp>
      <p:sp>
        <p:nvSpPr>
          <p:cNvPr id="9" name="Line 8"/>
          <p:cNvSpPr>
            <a:spLocks noChangeShapeType="1"/>
          </p:cNvSpPr>
          <p:nvPr userDrawn="1"/>
        </p:nvSpPr>
        <p:spPr bwMode="auto">
          <a:xfrm>
            <a:off x="875420" y="3779212"/>
            <a:ext cx="10441868"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8" name="正方形/長方形 17"/>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2086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374400" y="208806"/>
            <a:ext cx="10042080" cy="523220"/>
          </a:xfrm>
          <a:prstGeom prst="rect">
            <a:avLst/>
          </a:prstGeom>
        </p:spPr>
        <p:txBody>
          <a:bodyPr wrap="square" anchor="ctr" anchorCtr="0">
            <a:spAutoFit/>
          </a:bodyPr>
          <a:lstStyle>
            <a:lvl1pPr algn="l">
              <a:defRPr sz="2800"/>
            </a:lvl1pPr>
          </a:lstStyle>
          <a:p>
            <a:r>
              <a:rPr kumimoji="1" lang="ja-JP" altLang="en-US" dirty="0"/>
              <a:t>マスタ タイトルの書式設定</a:t>
            </a:r>
          </a:p>
        </p:txBody>
      </p:sp>
      <p:sp>
        <p:nvSpPr>
          <p:cNvPr id="7" name="Line 8"/>
          <p:cNvSpPr>
            <a:spLocks noChangeShapeType="1"/>
          </p:cNvSpPr>
          <p:nvPr userDrawn="1"/>
        </p:nvSpPr>
        <p:spPr bwMode="auto">
          <a:xfrm>
            <a:off x="327674" y="831169"/>
            <a:ext cx="10088806"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 name="Rectangle 4"/>
          <p:cNvSpPr txBox="1">
            <a:spLocks noChangeArrowheads="1"/>
          </p:cNvSpPr>
          <p:nvPr userDrawn="1"/>
        </p:nvSpPr>
        <p:spPr bwMode="auto">
          <a:xfrm>
            <a:off x="11567814" y="7227812"/>
            <a:ext cx="432048" cy="246221"/>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0"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ja-JP" sz="1600" b="0" i="0" u="none" strike="noStrike" kern="1200" cap="none" spc="0" normalizeH="0" baseline="0" noProof="0" dirty="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8"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1823019"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dirty="0">
                <a:solidFill>
                  <a:srgbClr val="7F7F7F"/>
                </a:solidFill>
              </a:rPr>
              <a:t>(C) </a:t>
            </a:r>
            <a:r>
              <a:rPr lang="en-US" altLang="ja-JP" sz="800" dirty="0" err="1">
                <a:solidFill>
                  <a:srgbClr val="7F7F7F"/>
                </a:solidFill>
              </a:rPr>
              <a:t>Solasto</a:t>
            </a:r>
            <a:r>
              <a:rPr lang="en-US" altLang="ja-JP" sz="800" dirty="0">
                <a:solidFill>
                  <a:srgbClr val="7F7F7F"/>
                </a:solidFill>
              </a:rPr>
              <a:t> Corporation. All rights reserved.</a:t>
            </a:r>
          </a:p>
        </p:txBody>
      </p:sp>
      <p:sp>
        <p:nvSpPr>
          <p:cNvPr id="17" name="正方形/長方形 16"/>
          <p:cNvSpPr/>
          <p:nvPr userDrawn="1"/>
        </p:nvSpPr>
        <p:spPr>
          <a:xfrm>
            <a:off x="10416480" y="0"/>
            <a:ext cx="1773933" cy="180000"/>
          </a:xfrm>
          <a:prstGeom prst="rect">
            <a:avLst/>
          </a:prstGeom>
          <a:solidFill>
            <a:srgbClr val="F39800"/>
          </a:solidFill>
          <a:ln>
            <a:noFill/>
          </a:ln>
        </p:spPr>
        <p:txBody>
          <a:bodyPr wrap="square" rtlCol="0" anchor="ctr">
            <a:spAutoFit/>
          </a:bodyPr>
          <a:lstStyle/>
          <a:p>
            <a:pPr marL="57150" algn="ctr">
              <a:lnSpc>
                <a:spcPts val="1350"/>
              </a:lnSpc>
              <a:spcAft>
                <a:spcPts val="0"/>
              </a:spcAft>
            </a:pPr>
            <a:endParaRPr kumimoji="1" lang="ja-JP" altLang="en-US" sz="9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73152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9340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24008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18" Type="http://schemas.openxmlformats.org/officeDocument/2006/relationships/image" Target="../media/image18.pn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image" Target="../media/image2.png"/><Relationship Id="rId16"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image" Target="../media/image15.svg"/><Relationship Id="rId10" Type="http://schemas.openxmlformats.org/officeDocument/2006/relationships/image" Target="../media/image10.png"/><Relationship Id="rId19" Type="http://schemas.openxmlformats.org/officeDocument/2006/relationships/image" Target="../media/image19.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次期レセプトシステム構築　提案依頼書　要求事項</a:t>
            </a:r>
          </a:p>
        </p:txBody>
      </p:sp>
      <p:sp>
        <p:nvSpPr>
          <p:cNvPr id="3" name="サブタイトル 2"/>
          <p:cNvSpPr>
            <a:spLocks noGrp="1"/>
          </p:cNvSpPr>
          <p:nvPr>
            <p:ph type="subTitle" idx="1"/>
          </p:nvPr>
        </p:nvSpPr>
        <p:spPr/>
        <p:txBody>
          <a:bodyPr/>
          <a:lstStyle/>
          <a:p>
            <a:r>
              <a:rPr kumimoji="1" lang="ja-JP" altLang="en-US" dirty="0"/>
              <a:t>株式会社ソラスト</a:t>
            </a:r>
          </a:p>
        </p:txBody>
      </p:sp>
    </p:spTree>
    <p:extLst>
      <p:ext uri="{BB962C8B-B14F-4D97-AF65-F5344CB8AC3E}">
        <p14:creationId xmlns:p14="http://schemas.microsoft.com/office/powerpoint/2010/main" val="88973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65786F5-187A-4967-85BF-75795E75D884}"/>
              </a:ext>
            </a:extLst>
          </p:cNvPr>
          <p:cNvSpPr txBox="1"/>
          <p:nvPr/>
        </p:nvSpPr>
        <p:spPr>
          <a:xfrm>
            <a:off x="439452" y="868657"/>
            <a:ext cx="11308744" cy="6294580"/>
          </a:xfrm>
          <a:prstGeom prst="rect">
            <a:avLst/>
          </a:prstGeom>
          <a:noFill/>
        </p:spPr>
        <p:txBody>
          <a:bodyPr wrap="square" rtlCol="0" anchor="t" anchorCtr="0">
            <a:noAutofit/>
          </a:bodyPr>
          <a:lstStyle/>
          <a:p>
            <a:pPr>
              <a:spcBef>
                <a:spcPct val="20000"/>
              </a:spcBef>
            </a:pPr>
            <a:r>
              <a:rPr lang="en-US" altLang="ja-JP" sz="2000" b="1" dirty="0"/>
              <a:t>3-2</a:t>
            </a:r>
            <a:r>
              <a:rPr lang="ja-JP" altLang="en-US" sz="2000" b="1" dirty="0"/>
              <a:t> クライアント</a:t>
            </a:r>
            <a:endParaRPr lang="en-US" altLang="ja-JP" b="1" dirty="0"/>
          </a:p>
          <a:p>
            <a:pPr lvl="1">
              <a:spcBef>
                <a:spcPct val="20000"/>
              </a:spcBef>
            </a:pPr>
            <a:r>
              <a:rPr lang="ja-JP" altLang="en-US" dirty="0">
                <a:latin typeface="+mn-ea"/>
              </a:rPr>
              <a:t>次期レセプトシステムでは、弊社の端末スペックでの動作を保証すること。参考として、現在の配布状況とスペックを以下に記す。</a:t>
            </a:r>
            <a:endParaRPr lang="en-US" altLang="ja-JP" dirty="0">
              <a:latin typeface="+mn-ea"/>
            </a:endParaRPr>
          </a:p>
          <a:p>
            <a:pPr>
              <a:spcBef>
                <a:spcPct val="20000"/>
              </a:spcBef>
            </a:pPr>
            <a:r>
              <a:rPr lang="ja-JP" altLang="en-US" sz="1600" dirty="0">
                <a:latin typeface="+mn-ea"/>
              </a:rPr>
              <a:t>　　 　　　　　　　　　　　 　　　</a:t>
            </a: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600" dirty="0">
              <a:latin typeface="+mn-ea"/>
            </a:endParaRPr>
          </a:p>
          <a:p>
            <a:pPr lvl="1">
              <a:spcBef>
                <a:spcPct val="20000"/>
              </a:spcBef>
            </a:pPr>
            <a:endParaRPr lang="en-US" altLang="ja-JP" sz="1400" dirty="0">
              <a:latin typeface="+mn-ea"/>
            </a:endParaRPr>
          </a:p>
          <a:p>
            <a:pPr lvl="1">
              <a:spcBef>
                <a:spcPct val="20000"/>
              </a:spcBef>
            </a:pPr>
            <a:r>
              <a:rPr lang="ja-JP" altLang="en-US" sz="1400" dirty="0">
                <a:latin typeface="+mn-ea"/>
              </a:rPr>
              <a:t>　　　　　　　　　　　　　　　　　　　　　　　　　　　　　　　　　　　　　　　　　　　　　　　　　　　　</a:t>
            </a:r>
            <a:endParaRPr lang="en-US" altLang="ja-JP" sz="1400" dirty="0">
              <a:latin typeface="+mn-ea"/>
            </a:endParaRPr>
          </a:p>
          <a:p>
            <a:pPr>
              <a:spcBef>
                <a:spcPct val="20000"/>
              </a:spcBef>
            </a:pPr>
            <a:r>
              <a:rPr lang="ja-JP" altLang="en-US" sz="800" dirty="0">
                <a:latin typeface="+mn-ea"/>
              </a:rPr>
              <a:t>　</a:t>
            </a:r>
            <a:endParaRPr lang="en-US" altLang="ja-JP" sz="800" dirty="0">
              <a:latin typeface="+mn-ea"/>
            </a:endParaRPr>
          </a:p>
          <a:p>
            <a:pPr>
              <a:spcBef>
                <a:spcPct val="20000"/>
              </a:spcBef>
            </a:pPr>
            <a:r>
              <a:rPr lang="ja-JP" altLang="en-US" sz="800" dirty="0">
                <a:latin typeface="+mn-ea"/>
              </a:rPr>
              <a:t>　</a:t>
            </a:r>
            <a:r>
              <a:rPr lang="ja-JP" altLang="en-US" b="1" dirty="0">
                <a:latin typeface="+mn-ea"/>
              </a:rPr>
              <a:t>　　</a:t>
            </a:r>
            <a:r>
              <a:rPr lang="ja-JP" altLang="en-US" sz="1400" dirty="0">
                <a:latin typeface="+mn-ea"/>
              </a:rPr>
              <a:t>　</a:t>
            </a:r>
            <a:endParaRPr lang="en-US" altLang="ja-JP" sz="1400" dirty="0">
              <a:latin typeface="+mn-ea"/>
            </a:endParaRPr>
          </a:p>
        </p:txBody>
      </p:sp>
      <p:sp>
        <p:nvSpPr>
          <p:cNvPr id="2" name="タイトル 1"/>
          <p:cNvSpPr>
            <a:spLocks noGrp="1"/>
          </p:cNvSpPr>
          <p:nvPr>
            <p:ph type="title"/>
          </p:nvPr>
        </p:nvSpPr>
        <p:spPr>
          <a:xfrm>
            <a:off x="374400" y="208806"/>
            <a:ext cx="10042080" cy="523220"/>
          </a:xfrm>
        </p:spPr>
        <p:txBody>
          <a:bodyPr/>
          <a:lstStyle/>
          <a:p>
            <a:r>
              <a:rPr lang="en-US" altLang="ja-JP" dirty="0"/>
              <a:t>3.</a:t>
            </a:r>
            <a:r>
              <a:rPr lang="ja-JP" altLang="en-US" dirty="0"/>
              <a:t>非機能要求</a:t>
            </a:r>
            <a:endParaRPr kumimoji="1" lang="ja-JP" altLang="en-US" dirty="0"/>
          </a:p>
        </p:txBody>
      </p:sp>
      <p:graphicFrame>
        <p:nvGraphicFramePr>
          <p:cNvPr id="9" name="表 8">
            <a:extLst>
              <a:ext uri="{FF2B5EF4-FFF2-40B4-BE49-F238E27FC236}">
                <a16:creationId xmlns:a16="http://schemas.microsoft.com/office/drawing/2014/main" id="{6C4DE3B0-AB71-6E17-3AA5-62F665BA539C}"/>
              </a:ext>
            </a:extLst>
          </p:cNvPr>
          <p:cNvGraphicFramePr>
            <a:graphicFrameLocks noGrp="1"/>
          </p:cNvGraphicFramePr>
          <p:nvPr>
            <p:extLst>
              <p:ext uri="{D42A27DB-BD31-4B8C-83A1-F6EECF244321}">
                <p14:modId xmlns:p14="http://schemas.microsoft.com/office/powerpoint/2010/main" val="2768543021"/>
              </p:ext>
            </p:extLst>
          </p:nvPr>
        </p:nvGraphicFramePr>
        <p:xfrm>
          <a:off x="1069025" y="1936998"/>
          <a:ext cx="9418669" cy="2438400"/>
        </p:xfrm>
        <a:graphic>
          <a:graphicData uri="http://schemas.openxmlformats.org/drawingml/2006/table">
            <a:tbl>
              <a:tblPr firstRow="1" firstCol="1" bandRow="1">
                <a:tableStyleId>{93296810-A885-4BE3-A3E7-6D5BEEA58F35}</a:tableStyleId>
              </a:tblPr>
              <a:tblGrid>
                <a:gridCol w="2361886">
                  <a:extLst>
                    <a:ext uri="{9D8B030D-6E8A-4147-A177-3AD203B41FA5}">
                      <a16:colId xmlns:a16="http://schemas.microsoft.com/office/drawing/2014/main" val="20000"/>
                    </a:ext>
                  </a:extLst>
                </a:gridCol>
                <a:gridCol w="7056783">
                  <a:extLst>
                    <a:ext uri="{9D8B030D-6E8A-4147-A177-3AD203B41FA5}">
                      <a16:colId xmlns:a16="http://schemas.microsoft.com/office/drawing/2014/main" val="2631835016"/>
                    </a:ext>
                  </a:extLst>
                </a:gridCol>
              </a:tblGrid>
              <a:tr h="361800">
                <a:tc gridSpan="2">
                  <a:txBody>
                    <a:bodyPr/>
                    <a:lstStyle/>
                    <a:p>
                      <a:pPr marL="285750" indent="-285750">
                        <a:buFont typeface="Wingdings" panose="05000000000000000000" pitchFamily="2" charset="2"/>
                        <a:buChar char="n"/>
                      </a:pPr>
                      <a:r>
                        <a:rPr kumimoji="1" lang="ja-JP" altLang="en-US" sz="1800" dirty="0">
                          <a:solidFill>
                            <a:schemeClr val="tx1">
                              <a:lumMod val="85000"/>
                              <a:lumOff val="15000"/>
                            </a:schemeClr>
                          </a:solidFill>
                          <a:latin typeface="+mn-ea"/>
                          <a:ea typeface="+mn-ea"/>
                        </a:rPr>
                        <a:t>点検端末の標準スペック</a:t>
                      </a:r>
                      <a:endParaRPr kumimoji="1" lang="en-US" altLang="ja-JP" sz="1800" dirty="0">
                        <a:solidFill>
                          <a:schemeClr val="tx1">
                            <a:lumMod val="85000"/>
                            <a:lumOff val="15000"/>
                          </a:schemeClr>
                        </a:solidFill>
                        <a:latin typeface="+mn-ea"/>
                        <a:ea typeface="+mn-ea"/>
                      </a:endParaRPr>
                    </a:p>
                  </a:txBody>
                  <a:tcPr>
                    <a:noFill/>
                  </a:tcPr>
                </a:tc>
                <a:tc hMerge="1">
                  <a:txBody>
                    <a:bodyPr/>
                    <a:lstStyle/>
                    <a:p>
                      <a:endParaRPr dirty="0"/>
                    </a:p>
                  </a:txBody>
                  <a:tcPr/>
                </a:tc>
                <a:extLst>
                  <a:ext uri="{0D108BD9-81ED-4DB2-BD59-A6C34878D82A}">
                    <a16:rowId xmlns:a16="http://schemas.microsoft.com/office/drawing/2014/main" val="10001"/>
                  </a:ext>
                </a:extLst>
              </a:tr>
              <a:tr h="331650">
                <a:tc>
                  <a:txBody>
                    <a:bodyPr/>
                    <a:lstStyle/>
                    <a:p>
                      <a:r>
                        <a:rPr kumimoji="1" lang="ja-JP" altLang="en-US" sz="1600" dirty="0">
                          <a:latin typeface="+mn-ea"/>
                          <a:ea typeface="+mn-ea"/>
                        </a:rPr>
                        <a:t>端末</a:t>
                      </a:r>
                    </a:p>
                  </a:txBody>
                  <a:tcPr/>
                </a:tc>
                <a:tc>
                  <a:txBody>
                    <a:bodyPr/>
                    <a:lstStyle/>
                    <a:p>
                      <a:pPr algn="l"/>
                      <a:r>
                        <a:rPr kumimoji="1" lang="en-US" altLang="ja-JP" sz="1600" dirty="0"/>
                        <a:t>Lenovo</a:t>
                      </a:r>
                    </a:p>
                  </a:txBody>
                  <a:tcPr/>
                </a:tc>
                <a:extLst>
                  <a:ext uri="{0D108BD9-81ED-4DB2-BD59-A6C34878D82A}">
                    <a16:rowId xmlns:a16="http://schemas.microsoft.com/office/drawing/2014/main" val="10002"/>
                  </a:ext>
                </a:extLst>
              </a:tr>
              <a:tr h="331650">
                <a:tc>
                  <a:txBody>
                    <a:bodyPr/>
                    <a:lstStyle/>
                    <a:p>
                      <a:r>
                        <a:rPr kumimoji="1" lang="en-US" altLang="ja-JP" sz="1600" dirty="0"/>
                        <a:t>Office </a:t>
                      </a:r>
                      <a:r>
                        <a:rPr kumimoji="1" lang="ja-JP" altLang="en-US" sz="1600" dirty="0"/>
                        <a:t>バージョン</a:t>
                      </a:r>
                      <a:endParaRPr kumimoji="1" lang="ja-JP" altLang="en-US" sz="1600" dirty="0">
                        <a:latin typeface="+mn-ea"/>
                        <a:ea typeface="+mn-ea"/>
                      </a:endParaRPr>
                    </a:p>
                  </a:txBody>
                  <a:tcPr/>
                </a:tc>
                <a:tc>
                  <a:txBody>
                    <a:bodyPr/>
                    <a:lstStyle/>
                    <a:p>
                      <a:pPr algn="l"/>
                      <a:r>
                        <a:rPr kumimoji="1" lang="en-US" altLang="ja-JP" sz="1600" dirty="0"/>
                        <a:t>Windows11 Pro(64bit)</a:t>
                      </a:r>
                    </a:p>
                  </a:txBody>
                  <a:tcPr/>
                </a:tc>
                <a:extLst>
                  <a:ext uri="{0D108BD9-81ED-4DB2-BD59-A6C34878D82A}">
                    <a16:rowId xmlns:a16="http://schemas.microsoft.com/office/drawing/2014/main" val="10004"/>
                  </a:ext>
                </a:extLst>
              </a:tr>
              <a:tr h="331650">
                <a:tc>
                  <a:txBody>
                    <a:bodyPr/>
                    <a:lstStyle/>
                    <a:p>
                      <a:r>
                        <a:rPr kumimoji="1" lang="ja-JP" altLang="en-US" sz="1600" dirty="0"/>
                        <a:t>ブラウザ</a:t>
                      </a:r>
                      <a:endParaRPr kumimoji="1" lang="ja-JP" altLang="en-US" sz="1600" dirty="0">
                        <a:latin typeface="+mn-ea"/>
                        <a:ea typeface="+mn-ea"/>
                      </a:endParaRPr>
                    </a:p>
                  </a:txBody>
                  <a:tcPr/>
                </a:tc>
                <a:tc>
                  <a:txBody>
                    <a:bodyPr/>
                    <a:lstStyle/>
                    <a:p>
                      <a:pPr algn="l"/>
                      <a:r>
                        <a:rPr kumimoji="1" lang="ja-JP" altLang="en-US" sz="1600" dirty="0">
                          <a:solidFill>
                            <a:schemeClr val="tx1"/>
                          </a:solidFill>
                          <a:latin typeface="+mn-ea"/>
                          <a:ea typeface="+mn-ea"/>
                        </a:rPr>
                        <a:t>ー</a:t>
                      </a:r>
                    </a:p>
                  </a:txBody>
                  <a:tcPr/>
                </a:tc>
                <a:extLst>
                  <a:ext uri="{0D108BD9-81ED-4DB2-BD59-A6C34878D82A}">
                    <a16:rowId xmlns:a16="http://schemas.microsoft.com/office/drawing/2014/main" val="10003"/>
                  </a:ext>
                </a:extLst>
              </a:tr>
              <a:tr h="1055250">
                <a:tc>
                  <a:txBody>
                    <a:bodyPr/>
                    <a:lstStyle/>
                    <a:p>
                      <a:r>
                        <a:rPr kumimoji="1" lang="ja-JP" altLang="en-US" sz="1600" dirty="0"/>
                        <a:t>性能</a:t>
                      </a:r>
                      <a:endParaRPr kumimoji="1" lang="ja-JP" altLang="en-US" sz="1600" dirty="0">
                        <a:latin typeface="+mn-ea"/>
                        <a:ea typeface="+mn-ea"/>
                      </a:endParaRPr>
                    </a:p>
                  </a:txBody>
                  <a:tcPr/>
                </a:tc>
                <a:tc>
                  <a:txBody>
                    <a:bodyPr/>
                    <a:lstStyle/>
                    <a:p>
                      <a:r>
                        <a:rPr kumimoji="1" lang="ja-JP" altLang="en-US" sz="1600" b="1" u="sng" dirty="0"/>
                        <a:t>ノート</a:t>
                      </a:r>
                    </a:p>
                    <a:p>
                      <a:r>
                        <a:rPr kumimoji="1" lang="en-US" altLang="ja-JP" sz="1600" dirty="0"/>
                        <a:t>CPU</a:t>
                      </a:r>
                      <a:r>
                        <a:rPr kumimoji="1" lang="ja-JP" altLang="en-US" sz="1600" dirty="0"/>
                        <a:t>：</a:t>
                      </a:r>
                      <a:r>
                        <a:rPr kumimoji="1" lang="en-US" altLang="ja-JP" sz="1600" dirty="0"/>
                        <a:t>Intel Corei3</a:t>
                      </a:r>
                      <a:r>
                        <a:rPr kumimoji="1" lang="ja-JP" altLang="en-US" sz="1600" dirty="0"/>
                        <a:t>相当</a:t>
                      </a:r>
                      <a:endParaRPr kumimoji="1" lang="en-US" altLang="ja-JP" sz="1600" dirty="0"/>
                    </a:p>
                    <a:p>
                      <a:r>
                        <a:rPr kumimoji="1" lang="ja-JP" altLang="en-US" sz="1600" dirty="0"/>
                        <a:t>メモリ：</a:t>
                      </a:r>
                      <a:r>
                        <a:rPr kumimoji="1" lang="en-US" altLang="ja-JP" sz="1600" dirty="0"/>
                        <a:t>8GB         </a:t>
                      </a:r>
                      <a:r>
                        <a:rPr kumimoji="1" lang="ja-JP" altLang="en-US" sz="1600" dirty="0"/>
                        <a:t>　　　　 </a:t>
                      </a:r>
                      <a:endParaRPr kumimoji="1" lang="en-US" altLang="ja-JP" sz="1600" dirty="0"/>
                    </a:p>
                    <a:p>
                      <a:r>
                        <a:rPr kumimoji="1" lang="en-US" altLang="ja-JP" sz="1600" dirty="0"/>
                        <a:t>HDD</a:t>
                      </a:r>
                      <a:r>
                        <a:rPr kumimoji="1" lang="ja-JP" altLang="en-US" sz="1600" dirty="0"/>
                        <a:t>：</a:t>
                      </a:r>
                      <a:r>
                        <a:rPr kumimoji="1" lang="en-US" altLang="ja-JP" sz="1600" dirty="0"/>
                        <a:t>256GB</a:t>
                      </a:r>
                    </a:p>
                  </a:txBody>
                  <a:tcPr/>
                </a:tc>
                <a:extLst>
                  <a:ext uri="{0D108BD9-81ED-4DB2-BD59-A6C34878D82A}">
                    <a16:rowId xmlns:a16="http://schemas.microsoft.com/office/drawing/2014/main" val="10005"/>
                  </a:ext>
                </a:extLst>
              </a:tr>
            </a:tbl>
          </a:graphicData>
        </a:graphic>
      </p:graphicFrame>
      <p:graphicFrame>
        <p:nvGraphicFramePr>
          <p:cNvPr id="10" name="表 9">
            <a:extLst>
              <a:ext uri="{FF2B5EF4-FFF2-40B4-BE49-F238E27FC236}">
                <a16:creationId xmlns:a16="http://schemas.microsoft.com/office/drawing/2014/main" id="{F9DA0F3A-132F-C606-5707-53EE06854B1D}"/>
              </a:ext>
            </a:extLst>
          </p:cNvPr>
          <p:cNvGraphicFramePr>
            <a:graphicFrameLocks noGrp="1"/>
          </p:cNvGraphicFramePr>
          <p:nvPr>
            <p:extLst>
              <p:ext uri="{D42A27DB-BD31-4B8C-83A1-F6EECF244321}">
                <p14:modId xmlns:p14="http://schemas.microsoft.com/office/powerpoint/2010/main" val="4233813894"/>
              </p:ext>
            </p:extLst>
          </p:nvPr>
        </p:nvGraphicFramePr>
        <p:xfrm>
          <a:off x="1069025" y="4745310"/>
          <a:ext cx="9418669" cy="2377440"/>
        </p:xfrm>
        <a:graphic>
          <a:graphicData uri="http://schemas.openxmlformats.org/drawingml/2006/table">
            <a:tbl>
              <a:tblPr firstRow="1" firstCol="1" bandRow="1">
                <a:tableStyleId>{93296810-A885-4BE3-A3E7-6D5BEEA58F35}</a:tableStyleId>
              </a:tblPr>
              <a:tblGrid>
                <a:gridCol w="2361886">
                  <a:extLst>
                    <a:ext uri="{9D8B030D-6E8A-4147-A177-3AD203B41FA5}">
                      <a16:colId xmlns:a16="http://schemas.microsoft.com/office/drawing/2014/main" val="20000"/>
                    </a:ext>
                  </a:extLst>
                </a:gridCol>
                <a:gridCol w="7056783">
                  <a:extLst>
                    <a:ext uri="{9D8B030D-6E8A-4147-A177-3AD203B41FA5}">
                      <a16:colId xmlns:a16="http://schemas.microsoft.com/office/drawing/2014/main" val="2631835016"/>
                    </a:ext>
                  </a:extLst>
                </a:gridCol>
              </a:tblGrid>
              <a:tr h="360000">
                <a:tc gridSpan="2">
                  <a:txBody>
                    <a:bodyPr/>
                    <a:lstStyle/>
                    <a:p>
                      <a:pPr marL="285750" indent="-285750">
                        <a:buFont typeface="Wingdings" panose="05000000000000000000" pitchFamily="2" charset="2"/>
                        <a:buChar char="n"/>
                      </a:pPr>
                      <a:r>
                        <a:rPr kumimoji="1" lang="en-US" altLang="ja-JP" sz="1800" dirty="0" err="1">
                          <a:solidFill>
                            <a:schemeClr val="tx1">
                              <a:lumMod val="85000"/>
                              <a:lumOff val="15000"/>
                            </a:schemeClr>
                          </a:solidFill>
                          <a:latin typeface="+mn-ea"/>
                          <a:ea typeface="+mn-ea"/>
                        </a:rPr>
                        <a:t>ChromeBook</a:t>
                      </a:r>
                      <a:r>
                        <a:rPr kumimoji="1" lang="ja-JP" altLang="en-US" sz="1400" dirty="0">
                          <a:solidFill>
                            <a:schemeClr val="tx1">
                              <a:lumMod val="85000"/>
                              <a:lumOff val="15000"/>
                            </a:schemeClr>
                          </a:solidFill>
                          <a:latin typeface="+mn-ea"/>
                          <a:ea typeface="+mn-ea"/>
                        </a:rPr>
                        <a:t>（</a:t>
                      </a:r>
                      <a:r>
                        <a:rPr kumimoji="1" lang="en-US" altLang="ja-JP" sz="1200" dirty="0">
                          <a:solidFill>
                            <a:schemeClr val="tx1">
                              <a:lumMod val="85000"/>
                              <a:lumOff val="15000"/>
                            </a:schemeClr>
                          </a:solidFill>
                          <a:latin typeface="+mn-ea"/>
                          <a:ea typeface="+mn-ea"/>
                        </a:rPr>
                        <a:t>Windows</a:t>
                      </a:r>
                      <a:r>
                        <a:rPr kumimoji="1" lang="ja-JP" altLang="en-US" sz="1200" dirty="0">
                          <a:solidFill>
                            <a:schemeClr val="tx1">
                              <a:lumMod val="85000"/>
                              <a:lumOff val="15000"/>
                            </a:schemeClr>
                          </a:solidFill>
                          <a:latin typeface="+mn-ea"/>
                          <a:ea typeface="+mn-ea"/>
                        </a:rPr>
                        <a:t>でなくても良い場合は</a:t>
                      </a:r>
                      <a:r>
                        <a:rPr kumimoji="1" lang="en-US" altLang="ja-JP" sz="1200" dirty="0" err="1">
                          <a:solidFill>
                            <a:schemeClr val="tx1">
                              <a:lumMod val="85000"/>
                              <a:lumOff val="15000"/>
                            </a:schemeClr>
                          </a:solidFill>
                          <a:latin typeface="+mn-ea"/>
                          <a:ea typeface="+mn-ea"/>
                        </a:rPr>
                        <a:t>chromebook</a:t>
                      </a:r>
                      <a:r>
                        <a:rPr kumimoji="1" lang="ja-JP" altLang="en-US" sz="1200" dirty="0">
                          <a:solidFill>
                            <a:schemeClr val="tx1">
                              <a:lumMod val="85000"/>
                              <a:lumOff val="15000"/>
                            </a:schemeClr>
                          </a:solidFill>
                          <a:latin typeface="+mn-ea"/>
                          <a:ea typeface="+mn-ea"/>
                        </a:rPr>
                        <a:t>に切り替わるため、参考としてスペック予定を記載</a:t>
                      </a:r>
                      <a:r>
                        <a:rPr kumimoji="1" lang="ja-JP" altLang="en-US" sz="1400" dirty="0">
                          <a:solidFill>
                            <a:schemeClr val="tx1">
                              <a:lumMod val="85000"/>
                              <a:lumOff val="15000"/>
                            </a:schemeClr>
                          </a:solidFill>
                          <a:latin typeface="+mn-ea"/>
                          <a:ea typeface="+mn-ea"/>
                        </a:rPr>
                        <a:t>）</a:t>
                      </a:r>
                      <a:endParaRPr kumimoji="1" lang="en-US" altLang="ja-JP" sz="1400" dirty="0">
                        <a:solidFill>
                          <a:schemeClr val="tx1">
                            <a:lumMod val="85000"/>
                            <a:lumOff val="15000"/>
                          </a:schemeClr>
                        </a:solidFill>
                        <a:latin typeface="+mn-ea"/>
                        <a:ea typeface="+mn-ea"/>
                      </a:endParaRPr>
                    </a:p>
                  </a:txBody>
                  <a:tcPr>
                    <a:noFill/>
                  </a:tcPr>
                </a:tc>
                <a:tc hMerge="1">
                  <a:txBody>
                    <a:bodyPr/>
                    <a:lstStyle/>
                    <a:p>
                      <a:endParaRPr dirty="0"/>
                    </a:p>
                  </a:txBody>
                  <a:tcPr/>
                </a:tc>
                <a:extLst>
                  <a:ext uri="{0D108BD9-81ED-4DB2-BD59-A6C34878D82A}">
                    <a16:rowId xmlns:a16="http://schemas.microsoft.com/office/drawing/2014/main" val="10001"/>
                  </a:ext>
                </a:extLst>
              </a:tr>
              <a:tr h="330000">
                <a:tc>
                  <a:txBody>
                    <a:bodyPr/>
                    <a:lstStyle/>
                    <a:p>
                      <a:r>
                        <a:rPr kumimoji="1" lang="en-US" altLang="ja-JP" sz="1600" dirty="0">
                          <a:latin typeface="+mn-ea"/>
                          <a:ea typeface="+mn-ea"/>
                        </a:rPr>
                        <a:t>OS</a:t>
                      </a:r>
                      <a:endParaRPr kumimoji="1" lang="ja-JP" altLang="en-US" sz="1600" dirty="0">
                        <a:latin typeface="+mn-ea"/>
                        <a:ea typeface="+mn-ea"/>
                      </a:endParaRPr>
                    </a:p>
                  </a:txBody>
                  <a:tcPr/>
                </a:tc>
                <a:tc>
                  <a:txBody>
                    <a:bodyPr/>
                    <a:lstStyle/>
                    <a:p>
                      <a:pPr algn="l"/>
                      <a:r>
                        <a:rPr kumimoji="1" lang="en-US" altLang="ja-JP" sz="1600" dirty="0"/>
                        <a:t>ChromeOS</a:t>
                      </a:r>
                    </a:p>
                  </a:txBody>
                  <a:tcPr/>
                </a:tc>
                <a:extLst>
                  <a:ext uri="{0D108BD9-81ED-4DB2-BD59-A6C34878D82A}">
                    <a16:rowId xmlns:a16="http://schemas.microsoft.com/office/drawing/2014/main" val="10002"/>
                  </a:ext>
                </a:extLst>
              </a:tr>
              <a:tr h="330000">
                <a:tc>
                  <a:txBody>
                    <a:bodyPr/>
                    <a:lstStyle/>
                    <a:p>
                      <a:r>
                        <a:rPr kumimoji="1" lang="en-US" altLang="ja-JP" sz="1600" dirty="0">
                          <a:latin typeface="+mn-ea"/>
                          <a:ea typeface="+mn-ea"/>
                        </a:rPr>
                        <a:t>CPU</a:t>
                      </a:r>
                      <a:endParaRPr kumimoji="1" lang="ja-JP" altLang="en-US" sz="1600" dirty="0">
                        <a:latin typeface="+mn-ea"/>
                        <a:ea typeface="+mn-ea"/>
                      </a:endParaRPr>
                    </a:p>
                  </a:txBody>
                  <a:tcPr/>
                </a:tc>
                <a:tc>
                  <a:txBody>
                    <a:bodyPr/>
                    <a:lstStyle/>
                    <a:p>
                      <a:pPr algn="l"/>
                      <a:r>
                        <a:rPr kumimoji="1" lang="ja-JP" altLang="en-US" sz="1600" dirty="0"/>
                        <a:t>インテル</a:t>
                      </a:r>
                      <a:r>
                        <a:rPr kumimoji="1" lang="en-US" altLang="ja-JP" sz="1600" dirty="0"/>
                        <a:t>® Core™ i3-1215U </a:t>
                      </a:r>
                      <a:r>
                        <a:rPr kumimoji="1" lang="ja-JP" altLang="en-US" sz="1600" dirty="0"/>
                        <a:t>プロセッサー</a:t>
                      </a:r>
                    </a:p>
                  </a:txBody>
                  <a:tcPr/>
                </a:tc>
                <a:extLst>
                  <a:ext uri="{0D108BD9-81ED-4DB2-BD59-A6C34878D82A}">
                    <a16:rowId xmlns:a16="http://schemas.microsoft.com/office/drawing/2014/main" val="10004"/>
                  </a:ext>
                </a:extLst>
              </a:tr>
              <a:tr h="330000">
                <a:tc>
                  <a:txBody>
                    <a:bodyPr/>
                    <a:lstStyle/>
                    <a:p>
                      <a:r>
                        <a:rPr kumimoji="1" lang="en-US" altLang="ja-JP" sz="1600" dirty="0">
                          <a:latin typeface="+mn-ea"/>
                          <a:ea typeface="+mn-ea"/>
                        </a:rPr>
                        <a:t>GPU</a:t>
                      </a:r>
                      <a:endParaRPr kumimoji="1" lang="ja-JP" altLang="en-US" sz="1600" dirty="0">
                        <a:latin typeface="+mn-ea"/>
                        <a:ea typeface="+mn-ea"/>
                      </a:endParaRPr>
                    </a:p>
                  </a:txBody>
                  <a:tcPr/>
                </a:tc>
                <a:tc>
                  <a:txBody>
                    <a:bodyPr/>
                    <a:lstStyle/>
                    <a:p>
                      <a:pPr algn="l"/>
                      <a:r>
                        <a:rPr kumimoji="1" lang="ja-JP" altLang="en-US" sz="1600" dirty="0">
                          <a:solidFill>
                            <a:schemeClr val="tx1"/>
                          </a:solidFill>
                          <a:latin typeface="+mn-ea"/>
                          <a:ea typeface="+mn-ea"/>
                        </a:rPr>
                        <a:t>インテル</a:t>
                      </a:r>
                      <a:r>
                        <a:rPr kumimoji="1" lang="en-US" altLang="ja-JP" sz="1600" dirty="0">
                          <a:solidFill>
                            <a:schemeClr val="tx1"/>
                          </a:solidFill>
                          <a:latin typeface="+mn-ea"/>
                          <a:ea typeface="+mn-ea"/>
                        </a:rPr>
                        <a:t>® UHD </a:t>
                      </a:r>
                      <a:r>
                        <a:rPr kumimoji="1" lang="ja-JP" altLang="en-US" sz="1600" dirty="0">
                          <a:solidFill>
                            <a:schemeClr val="tx1"/>
                          </a:solidFill>
                          <a:latin typeface="+mn-ea"/>
                          <a:ea typeface="+mn-ea"/>
                        </a:rPr>
                        <a:t>グラフィックス </a:t>
                      </a:r>
                      <a:r>
                        <a:rPr kumimoji="1" lang="en-US" altLang="ja-JP" sz="1600" dirty="0">
                          <a:solidFill>
                            <a:schemeClr val="tx1"/>
                          </a:solidFill>
                          <a:latin typeface="+mn-ea"/>
                          <a:ea typeface="+mn-ea"/>
                        </a:rPr>
                        <a:t>(CPU</a:t>
                      </a:r>
                      <a:r>
                        <a:rPr kumimoji="1" lang="ja-JP" altLang="en-US" sz="1600" dirty="0">
                          <a:solidFill>
                            <a:schemeClr val="tx1"/>
                          </a:solidFill>
                          <a:latin typeface="+mn-ea"/>
                          <a:ea typeface="+mn-ea"/>
                        </a:rPr>
                        <a:t>内蔵</a:t>
                      </a:r>
                      <a:r>
                        <a:rPr kumimoji="1" lang="en-US" altLang="ja-JP" sz="1600" dirty="0">
                          <a:solidFill>
                            <a:schemeClr val="tx1"/>
                          </a:solidFill>
                          <a:latin typeface="+mn-ea"/>
                          <a:ea typeface="+mn-ea"/>
                        </a:rPr>
                        <a:t>)</a:t>
                      </a:r>
                    </a:p>
                  </a:txBody>
                  <a:tcPr/>
                </a:tc>
                <a:extLst>
                  <a:ext uri="{0D108BD9-81ED-4DB2-BD59-A6C34878D82A}">
                    <a16:rowId xmlns:a16="http://schemas.microsoft.com/office/drawing/2014/main" val="10003"/>
                  </a:ext>
                </a:extLst>
              </a:tr>
              <a:tr h="330000">
                <a:tc>
                  <a:txBody>
                    <a:bodyPr/>
                    <a:lstStyle/>
                    <a:p>
                      <a:r>
                        <a:rPr kumimoji="1" lang="ja-JP" altLang="en-US" sz="1600" dirty="0">
                          <a:latin typeface="+mn-ea"/>
                          <a:ea typeface="+mn-ea"/>
                        </a:rPr>
                        <a:t>メモリ</a:t>
                      </a:r>
                    </a:p>
                  </a:txBody>
                  <a:tcPr/>
                </a:tc>
                <a:tc>
                  <a:txBody>
                    <a:bodyPr/>
                    <a:lstStyle/>
                    <a:p>
                      <a:r>
                        <a:rPr kumimoji="1" lang="en-US" altLang="ja-JP" sz="1600" b="0" u="none" dirty="0"/>
                        <a:t>8GB</a:t>
                      </a:r>
                      <a:endParaRPr kumimoji="1" lang="ja-JP" altLang="en-US" sz="1600" b="0" u="none" dirty="0"/>
                    </a:p>
                  </a:txBody>
                  <a:tcPr/>
                </a:tc>
                <a:extLst>
                  <a:ext uri="{0D108BD9-81ED-4DB2-BD59-A6C34878D82A}">
                    <a16:rowId xmlns:a16="http://schemas.microsoft.com/office/drawing/2014/main" val="10005"/>
                  </a:ext>
                </a:extLst>
              </a:tr>
              <a:tr h="330000">
                <a:tc>
                  <a:txBody>
                    <a:bodyPr/>
                    <a:lstStyle/>
                    <a:p>
                      <a:r>
                        <a:rPr kumimoji="1" lang="ja-JP" altLang="en-US" sz="1600" dirty="0">
                          <a:latin typeface="+mn-ea"/>
                          <a:ea typeface="+mn-ea"/>
                        </a:rPr>
                        <a:t>ストレージ</a:t>
                      </a:r>
                    </a:p>
                  </a:txBody>
                  <a:tcPr/>
                </a:tc>
                <a:tc>
                  <a:txBody>
                    <a:bodyPr/>
                    <a:lstStyle/>
                    <a:p>
                      <a:r>
                        <a:rPr kumimoji="1" lang="en-US" altLang="ja-JP" sz="1600" b="0" u="none" dirty="0"/>
                        <a:t>UFS 128GB</a:t>
                      </a:r>
                    </a:p>
                  </a:txBody>
                  <a:tcPr/>
                </a:tc>
                <a:extLst>
                  <a:ext uri="{0D108BD9-81ED-4DB2-BD59-A6C34878D82A}">
                    <a16:rowId xmlns:a16="http://schemas.microsoft.com/office/drawing/2014/main" val="309269863"/>
                  </a:ext>
                </a:extLst>
              </a:tr>
              <a:tr h="330000">
                <a:tc>
                  <a:txBody>
                    <a:bodyPr/>
                    <a:lstStyle/>
                    <a:p>
                      <a:r>
                        <a:rPr kumimoji="1" lang="ja-JP" altLang="en-US" sz="1600" dirty="0">
                          <a:latin typeface="+mn-ea"/>
                          <a:ea typeface="+mn-ea"/>
                        </a:rPr>
                        <a:t>インチ</a:t>
                      </a:r>
                    </a:p>
                  </a:txBody>
                  <a:tcPr/>
                </a:tc>
                <a:tc>
                  <a:txBody>
                    <a:bodyPr/>
                    <a:lstStyle/>
                    <a:p>
                      <a:r>
                        <a:rPr kumimoji="1" lang="en-US" altLang="ja-JP" sz="1600" b="0" u="none" dirty="0"/>
                        <a:t>14.0</a:t>
                      </a:r>
                      <a:r>
                        <a:rPr kumimoji="1" lang="ja-JP" altLang="en-US" sz="1600" b="0" u="none" dirty="0"/>
                        <a:t>型</a:t>
                      </a:r>
                    </a:p>
                  </a:txBody>
                  <a:tcPr/>
                </a:tc>
                <a:extLst>
                  <a:ext uri="{0D108BD9-81ED-4DB2-BD59-A6C34878D82A}">
                    <a16:rowId xmlns:a16="http://schemas.microsoft.com/office/drawing/2014/main" val="3746344070"/>
                  </a:ext>
                </a:extLst>
              </a:tr>
            </a:tbl>
          </a:graphicData>
        </a:graphic>
      </p:graphicFrame>
      <p:sp>
        <p:nvSpPr>
          <p:cNvPr id="11" name="テキスト ボックス 10">
            <a:extLst>
              <a:ext uri="{FF2B5EF4-FFF2-40B4-BE49-F238E27FC236}">
                <a16:creationId xmlns:a16="http://schemas.microsoft.com/office/drawing/2014/main" id="{21F11B41-CE51-4DAA-8756-172605A52BC9}"/>
              </a:ext>
            </a:extLst>
          </p:cNvPr>
          <p:cNvSpPr txBox="1"/>
          <p:nvPr/>
        </p:nvSpPr>
        <p:spPr>
          <a:xfrm>
            <a:off x="1069025" y="4437533"/>
            <a:ext cx="3052439" cy="307777"/>
          </a:xfrm>
          <a:prstGeom prst="rect">
            <a:avLst/>
          </a:prstGeom>
          <a:noFill/>
        </p:spPr>
        <p:txBody>
          <a:bodyPr wrap="none" rtlCol="0">
            <a:spAutoFit/>
          </a:bodyPr>
          <a:lstStyle/>
          <a:p>
            <a:r>
              <a:rPr lang="en-US" altLang="ja-JP" sz="1400" dirty="0">
                <a:solidFill>
                  <a:srgbClr val="FF0000"/>
                </a:solidFill>
              </a:rPr>
              <a:t>※</a:t>
            </a:r>
            <a:r>
              <a:rPr lang="ja-JP" altLang="en-US" sz="1400" dirty="0">
                <a:solidFill>
                  <a:srgbClr val="FF0000"/>
                </a:solidFill>
              </a:rPr>
              <a:t>今後</a:t>
            </a:r>
            <a:r>
              <a:rPr kumimoji="1" lang="en-US" altLang="ja-JP" sz="1400" dirty="0" err="1">
                <a:solidFill>
                  <a:srgbClr val="FF0000"/>
                </a:solidFill>
              </a:rPr>
              <a:t>ChromeBook</a:t>
            </a:r>
            <a:r>
              <a:rPr kumimoji="1" lang="ja-JP" altLang="en-US" sz="1400" dirty="0">
                <a:solidFill>
                  <a:srgbClr val="FF0000"/>
                </a:solidFill>
              </a:rPr>
              <a:t>に変更予定あり</a:t>
            </a:r>
          </a:p>
        </p:txBody>
      </p:sp>
    </p:spTree>
    <p:extLst>
      <p:ext uri="{BB962C8B-B14F-4D97-AF65-F5344CB8AC3E}">
        <p14:creationId xmlns:p14="http://schemas.microsoft.com/office/powerpoint/2010/main" val="1525131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3.</a:t>
            </a:r>
            <a:r>
              <a:rPr lang="ja-JP" altLang="en-US" dirty="0"/>
              <a:t>非機能要求</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478582" y="856878"/>
            <a:ext cx="11305256" cy="5760640"/>
          </a:xfrm>
          <a:prstGeom prst="rect">
            <a:avLst/>
          </a:prstGeom>
          <a:noFill/>
        </p:spPr>
        <p:txBody>
          <a:bodyPr wrap="square" rtlCol="0" anchor="t" anchorCtr="0">
            <a:noAutofit/>
          </a:bodyPr>
          <a:lstStyle/>
          <a:p>
            <a:pPr>
              <a:spcBef>
                <a:spcPct val="20000"/>
              </a:spcBef>
            </a:pPr>
            <a:r>
              <a:rPr lang="en-US" altLang="ja-JP" sz="2000" b="1" dirty="0"/>
              <a:t>3-3</a:t>
            </a:r>
            <a:r>
              <a:rPr lang="ja-JP" altLang="en-US" sz="2000" b="1" dirty="0"/>
              <a:t> 連携処理方式</a:t>
            </a:r>
            <a:endParaRPr lang="en-US" altLang="ja-JP" sz="2000" b="1" dirty="0"/>
          </a:p>
          <a:p>
            <a:pPr>
              <a:spcBef>
                <a:spcPct val="20000"/>
              </a:spcBef>
            </a:pPr>
            <a:r>
              <a:rPr lang="ja-JP" altLang="en-US" dirty="0">
                <a:latin typeface="+mn-ea"/>
              </a:rPr>
              <a:t>　　　　新システムと社内の他システムとのデータ連携においては、連携可能な方式を提案すること。</a:t>
            </a:r>
          </a:p>
          <a:p>
            <a:pPr>
              <a:spcBef>
                <a:spcPct val="20000"/>
              </a:spcBef>
            </a:pPr>
            <a:r>
              <a:rPr lang="ja-JP" altLang="en-US" dirty="0">
                <a:latin typeface="+mn-ea"/>
              </a:rPr>
              <a:t>　　　  提案するデータ連携処理方式を実現するために、他システムへの変更依頼があれば、その内容を明記すること。</a:t>
            </a:r>
          </a:p>
          <a:p>
            <a:pPr>
              <a:spcBef>
                <a:spcPct val="20000"/>
              </a:spcBef>
            </a:pPr>
            <a:r>
              <a:rPr lang="ja-JP" altLang="en-US" dirty="0">
                <a:latin typeface="+mn-ea"/>
              </a:rPr>
              <a:t>　　　　現時点で想定する連携は「</a:t>
            </a:r>
            <a:r>
              <a:rPr lang="en-US" altLang="ja-JP" dirty="0">
                <a:latin typeface="+mn-ea"/>
              </a:rPr>
              <a:t>2-3 </a:t>
            </a:r>
            <a:r>
              <a:rPr lang="ja-JP" altLang="en-US" dirty="0">
                <a:latin typeface="+mn-ea"/>
              </a:rPr>
              <a:t>周辺システム</a:t>
            </a:r>
            <a:r>
              <a:rPr lang="en-US" altLang="ja-JP" dirty="0">
                <a:latin typeface="+mn-ea"/>
              </a:rPr>
              <a:t>IF</a:t>
            </a:r>
            <a:r>
              <a:rPr lang="ja-JP" altLang="en-US" dirty="0">
                <a:latin typeface="+mn-ea"/>
              </a:rPr>
              <a:t>」に記載。</a:t>
            </a:r>
          </a:p>
        </p:txBody>
      </p:sp>
    </p:spTree>
    <p:extLst>
      <p:ext uri="{BB962C8B-B14F-4D97-AF65-F5344CB8AC3E}">
        <p14:creationId xmlns:p14="http://schemas.microsoft.com/office/powerpoint/2010/main" val="3251094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3.</a:t>
            </a:r>
            <a:r>
              <a:rPr lang="ja-JP" altLang="en-US" dirty="0"/>
              <a:t>非機能要求</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478582" y="820751"/>
            <a:ext cx="11305256" cy="6480720"/>
          </a:xfrm>
          <a:prstGeom prst="rect">
            <a:avLst/>
          </a:prstGeom>
          <a:noFill/>
        </p:spPr>
        <p:txBody>
          <a:bodyPr wrap="square" rtlCol="0" anchor="t" anchorCtr="0">
            <a:noAutofit/>
          </a:bodyPr>
          <a:lstStyle/>
          <a:p>
            <a:pPr>
              <a:spcBef>
                <a:spcPct val="20000"/>
              </a:spcBef>
            </a:pPr>
            <a:r>
              <a:rPr lang="en-US" altLang="ja-JP" sz="2000" b="1" dirty="0"/>
              <a:t>3-4</a:t>
            </a:r>
            <a:r>
              <a:rPr lang="ja-JP" altLang="en-US" sz="2000" b="1" dirty="0"/>
              <a:t> その他非機能要求</a:t>
            </a:r>
            <a:endParaRPr lang="en-US" altLang="ja-JP" sz="2000" b="1" dirty="0"/>
          </a:p>
          <a:p>
            <a:pPr>
              <a:spcBef>
                <a:spcPct val="20000"/>
              </a:spcBef>
            </a:pPr>
            <a:r>
              <a:rPr lang="ja-JP" altLang="en-US" dirty="0">
                <a:latin typeface="+mn-ea"/>
              </a:rPr>
              <a:t>　　　「</a:t>
            </a:r>
            <a:r>
              <a:rPr lang="zh-TW" altLang="en-US" dirty="0">
                <a:latin typeface="+mn-ea"/>
              </a:rPr>
              <a:t>（別紙）</a:t>
            </a:r>
            <a:r>
              <a:rPr lang="ja-JP" altLang="en-US" dirty="0">
                <a:latin typeface="+mn-ea"/>
              </a:rPr>
              <a:t>次期レセプト</a:t>
            </a:r>
            <a:r>
              <a:rPr lang="en-US" altLang="zh-TW" dirty="0">
                <a:latin typeface="+mn-ea"/>
              </a:rPr>
              <a:t>_</a:t>
            </a:r>
            <a:r>
              <a:rPr lang="zh-TW" altLang="en-US" dirty="0">
                <a:latin typeface="+mn-ea"/>
              </a:rPr>
              <a:t>非機能要求一覧</a:t>
            </a:r>
            <a:r>
              <a:rPr lang="en-US" altLang="zh-TW" dirty="0">
                <a:latin typeface="+mn-ea"/>
              </a:rPr>
              <a:t>.</a:t>
            </a:r>
            <a:r>
              <a:rPr lang="en-US" altLang="zh-TW" dirty="0" err="1">
                <a:latin typeface="+mn-ea"/>
              </a:rPr>
              <a:t>xlsx</a:t>
            </a:r>
            <a:r>
              <a:rPr lang="ja-JP" altLang="en-US" dirty="0">
                <a:latin typeface="+mn-ea"/>
              </a:rPr>
              <a:t>」に弊社が求めるレベルを記す。</a:t>
            </a:r>
            <a:endParaRPr lang="en-US" altLang="ja-JP" dirty="0">
              <a:latin typeface="+mn-ea"/>
            </a:endParaRPr>
          </a:p>
          <a:p>
            <a:pPr>
              <a:spcBef>
                <a:spcPct val="20000"/>
              </a:spcBef>
            </a:pPr>
            <a:r>
              <a:rPr lang="ja-JP" altLang="en-US" dirty="0">
                <a:latin typeface="+mn-ea"/>
              </a:rPr>
              <a:t>　　 一覧内に実現可否（〇：実現可能／△：条件付可／</a:t>
            </a:r>
            <a:r>
              <a:rPr lang="en-US" altLang="ja-JP" dirty="0">
                <a:latin typeface="+mn-ea"/>
              </a:rPr>
              <a:t>×</a:t>
            </a:r>
            <a:r>
              <a:rPr lang="ja-JP" altLang="en-US" dirty="0">
                <a:latin typeface="+mn-ea"/>
              </a:rPr>
              <a:t>：実現不可）を記載し、提案書一式に含めること。</a:t>
            </a:r>
            <a:endParaRPr lang="en-US" altLang="ja-JP" dirty="0">
              <a:latin typeface="+mn-ea"/>
            </a:endParaRPr>
          </a:p>
          <a:p>
            <a:pPr>
              <a:spcBef>
                <a:spcPct val="20000"/>
              </a:spcBef>
            </a:pPr>
            <a:endParaRPr lang="en-US" altLang="ja-JP" sz="1200" dirty="0">
              <a:latin typeface="+mn-ea"/>
            </a:endParaRPr>
          </a:p>
          <a:p>
            <a:pPr>
              <a:spcBef>
                <a:spcPct val="20000"/>
              </a:spcBef>
            </a:pPr>
            <a:r>
              <a:rPr lang="ja-JP" altLang="en-US" sz="1600" dirty="0">
                <a:latin typeface="+mn-ea"/>
              </a:rPr>
              <a:t>　　</a:t>
            </a:r>
            <a:r>
              <a:rPr lang="en-US" altLang="ja-JP" sz="1600" dirty="0">
                <a:latin typeface="+mn-ea"/>
              </a:rPr>
              <a:t>※1</a:t>
            </a:r>
            <a:r>
              <a:rPr lang="ja-JP" altLang="en-US" sz="1600" dirty="0">
                <a:latin typeface="+mn-ea"/>
              </a:rPr>
              <a:t>　 △（条件付可）の場合は、一覧内の「補足説明」に条件等記載すること。</a:t>
            </a:r>
            <a:endParaRPr lang="en-US" altLang="ja-JP" sz="1600" dirty="0">
              <a:latin typeface="+mn-ea"/>
            </a:endParaRPr>
          </a:p>
          <a:p>
            <a:pPr>
              <a:spcBef>
                <a:spcPct val="20000"/>
              </a:spcBef>
            </a:pPr>
            <a:r>
              <a:rPr lang="ja-JP" altLang="en-US" sz="1600" dirty="0">
                <a:latin typeface="+mn-ea"/>
              </a:rPr>
              <a:t>　　</a:t>
            </a:r>
            <a:r>
              <a:rPr lang="en-US" altLang="ja-JP" sz="1600" dirty="0">
                <a:latin typeface="+mn-ea"/>
              </a:rPr>
              <a:t>※2</a:t>
            </a:r>
            <a:r>
              <a:rPr lang="ja-JP" altLang="en-US" sz="1600" dirty="0">
                <a:latin typeface="+mn-ea"/>
              </a:rPr>
              <a:t>　以下は、提供するアプリケーションに応じて提案すること。</a:t>
            </a:r>
            <a:endParaRPr lang="en-US" altLang="ja-JP" sz="1600" dirty="0">
              <a:latin typeface="+mn-ea"/>
            </a:endParaRPr>
          </a:p>
          <a:p>
            <a:pPr lvl="1">
              <a:spcBef>
                <a:spcPct val="20000"/>
              </a:spcBef>
            </a:pPr>
            <a:r>
              <a:rPr lang="ja-JP" altLang="en-US" sz="1600" dirty="0">
                <a:latin typeface="+mn-ea"/>
              </a:rPr>
              <a:t>　　　　　■耐障害性</a:t>
            </a:r>
            <a:endParaRPr lang="en-US" altLang="ja-JP" sz="1600" dirty="0">
              <a:latin typeface="+mn-ea"/>
            </a:endParaRPr>
          </a:p>
          <a:p>
            <a:pPr marL="1657350" lvl="3" indent="-285750">
              <a:spcBef>
                <a:spcPct val="20000"/>
              </a:spcBef>
              <a:buFont typeface="Wingdings" panose="05000000000000000000" pitchFamily="2" charset="2"/>
              <a:buChar char="ü"/>
            </a:pPr>
            <a:r>
              <a:rPr lang="ja-JP" altLang="en-US" sz="1600" dirty="0">
                <a:latin typeface="+mn-ea"/>
              </a:rPr>
              <a:t>サーバや外部記憶装置などで発生する障害に対して、要求するサービスを維持するための構成。</a:t>
            </a:r>
            <a:endParaRPr lang="en-US" altLang="ja-JP" sz="1600" dirty="0">
              <a:latin typeface="+mn-ea"/>
            </a:endParaRPr>
          </a:p>
          <a:p>
            <a:pPr lvl="3">
              <a:spcBef>
                <a:spcPct val="20000"/>
              </a:spcBef>
            </a:pPr>
            <a:r>
              <a:rPr lang="ja-JP" altLang="en-US" sz="1600" dirty="0">
                <a:latin typeface="+mn-ea"/>
              </a:rPr>
              <a:t>　　</a:t>
            </a:r>
            <a:r>
              <a:rPr lang="ja-JP" altLang="en-US" sz="1400" dirty="0">
                <a:latin typeface="+mn-ea"/>
              </a:rPr>
              <a:t>→ネットワークについては 「</a:t>
            </a:r>
            <a:r>
              <a:rPr lang="zh-TW" altLang="en-US" sz="1400" dirty="0">
                <a:latin typeface="+mn-ea"/>
              </a:rPr>
              <a:t>（別紙）</a:t>
            </a:r>
            <a:r>
              <a:rPr lang="ja-JP" altLang="en-US" sz="1400" dirty="0">
                <a:latin typeface="+mn-ea"/>
              </a:rPr>
              <a:t>次期レセプト</a:t>
            </a:r>
            <a:r>
              <a:rPr lang="en-US" altLang="zh-TW" sz="1400" dirty="0">
                <a:latin typeface="+mn-ea"/>
              </a:rPr>
              <a:t>_</a:t>
            </a:r>
            <a:r>
              <a:rPr lang="zh-TW" altLang="en-US" sz="1400" dirty="0">
                <a:latin typeface="+mn-ea"/>
              </a:rPr>
              <a:t>非機能要求一覧</a:t>
            </a:r>
            <a:r>
              <a:rPr lang="en-US" altLang="zh-TW" sz="1400" dirty="0">
                <a:latin typeface="+mn-ea"/>
              </a:rPr>
              <a:t>.</a:t>
            </a:r>
            <a:r>
              <a:rPr lang="en-US" altLang="zh-TW" sz="1400" dirty="0" err="1">
                <a:latin typeface="+mn-ea"/>
              </a:rPr>
              <a:t>xlsx</a:t>
            </a:r>
            <a:r>
              <a:rPr lang="ja-JP" altLang="en-US" sz="1400" dirty="0">
                <a:latin typeface="+mn-ea"/>
              </a:rPr>
              <a:t>」に、現状弊社が想定している基準の記載有。</a:t>
            </a:r>
            <a:endParaRPr lang="en-US" altLang="ja-JP" sz="1400" dirty="0">
              <a:latin typeface="+mn-ea"/>
            </a:endParaRPr>
          </a:p>
          <a:p>
            <a:pPr lvl="3">
              <a:spcBef>
                <a:spcPct val="20000"/>
              </a:spcBef>
            </a:pPr>
            <a:endParaRPr lang="en-US" altLang="ja-JP" sz="1050" dirty="0">
              <a:latin typeface="+mn-ea"/>
            </a:endParaRPr>
          </a:p>
          <a:p>
            <a:pPr lvl="1">
              <a:spcBef>
                <a:spcPct val="20000"/>
              </a:spcBef>
            </a:pPr>
            <a:r>
              <a:rPr lang="ja-JP" altLang="en-US" sz="1600" dirty="0">
                <a:latin typeface="+mn-ea"/>
              </a:rPr>
              <a:t>　　　　　■災害対策</a:t>
            </a:r>
            <a:endParaRPr lang="en-US" altLang="ja-JP" sz="1600" dirty="0">
              <a:latin typeface="+mn-ea"/>
            </a:endParaRPr>
          </a:p>
          <a:p>
            <a:pPr marL="1657350" lvl="3" indent="-285750">
              <a:spcBef>
                <a:spcPct val="20000"/>
              </a:spcBef>
              <a:buFont typeface="Wingdings" panose="05000000000000000000" pitchFamily="2" charset="2"/>
              <a:buChar char="ü"/>
            </a:pPr>
            <a:r>
              <a:rPr lang="ja-JP" altLang="en-US" sz="1600" dirty="0">
                <a:latin typeface="+mn-ea"/>
              </a:rPr>
              <a:t>地震、水害、テロ、火災などの大規模災害発生により被災した場合に備えた対応（想定した災害規模や</a:t>
            </a:r>
          </a:p>
          <a:p>
            <a:pPr lvl="3">
              <a:spcBef>
                <a:spcPct val="20000"/>
              </a:spcBef>
            </a:pPr>
            <a:r>
              <a:rPr lang="ja-JP" altLang="en-US" sz="1600" dirty="0">
                <a:latin typeface="+mn-ea"/>
              </a:rPr>
              <a:t>　　データ保全の考え方）。</a:t>
            </a:r>
            <a:endParaRPr lang="en-US" altLang="ja-JP" sz="1600" dirty="0">
              <a:latin typeface="+mn-ea"/>
            </a:endParaRPr>
          </a:p>
          <a:p>
            <a:pPr lvl="3">
              <a:spcBef>
                <a:spcPct val="20000"/>
              </a:spcBef>
            </a:pPr>
            <a:endParaRPr lang="en-US" altLang="ja-JP" sz="1050" dirty="0">
              <a:latin typeface="+mn-ea"/>
            </a:endParaRPr>
          </a:p>
          <a:p>
            <a:pPr lvl="2">
              <a:spcBef>
                <a:spcPct val="20000"/>
              </a:spcBef>
            </a:pPr>
            <a:r>
              <a:rPr lang="ja-JP" altLang="en-US" sz="1600" dirty="0">
                <a:latin typeface="+mn-ea"/>
              </a:rPr>
              <a:t>　 ■性能品質保証</a:t>
            </a:r>
            <a:endParaRPr lang="en-US" altLang="ja-JP" sz="1600" dirty="0">
              <a:latin typeface="+mn-ea"/>
            </a:endParaRPr>
          </a:p>
          <a:p>
            <a:pPr marL="1657350" lvl="3" indent="-285750">
              <a:spcBef>
                <a:spcPct val="20000"/>
              </a:spcBef>
              <a:buFont typeface="Wingdings" panose="05000000000000000000" pitchFamily="2" charset="2"/>
              <a:buChar char="ü"/>
            </a:pPr>
            <a:r>
              <a:rPr lang="ja-JP" altLang="en-US" sz="1600" dirty="0">
                <a:latin typeface="+mn-ea"/>
              </a:rPr>
              <a:t>構築したシステムの性能が、ライフサイクルにおいて維持可能な拡張性をもたせること。</a:t>
            </a:r>
            <a:endParaRPr lang="en-US" altLang="ja-JP" sz="1600" dirty="0">
              <a:latin typeface="+mn-ea"/>
            </a:endParaRPr>
          </a:p>
          <a:p>
            <a:pPr lvl="3">
              <a:spcBef>
                <a:spcPct val="20000"/>
              </a:spcBef>
            </a:pPr>
            <a:r>
              <a:rPr lang="ja-JP" altLang="en-US" sz="1600" dirty="0">
                <a:latin typeface="+mn-ea"/>
              </a:rPr>
              <a:t>　</a:t>
            </a:r>
            <a:r>
              <a:rPr lang="ja-JP" altLang="en-US" sz="1400" dirty="0">
                <a:latin typeface="+mn-ea"/>
              </a:rPr>
              <a:t>　 → 「</a:t>
            </a:r>
            <a:r>
              <a:rPr lang="zh-TW" altLang="en-US" sz="1400" dirty="0">
                <a:latin typeface="+mn-ea"/>
              </a:rPr>
              <a:t>（別紙）</a:t>
            </a:r>
            <a:r>
              <a:rPr lang="ja-JP" altLang="en-US" sz="1400" dirty="0">
                <a:latin typeface="+mn-ea"/>
              </a:rPr>
              <a:t>次期レセプト</a:t>
            </a:r>
            <a:r>
              <a:rPr lang="en-US" altLang="zh-TW" sz="1400" dirty="0">
                <a:latin typeface="+mn-ea"/>
              </a:rPr>
              <a:t>_</a:t>
            </a:r>
            <a:r>
              <a:rPr lang="zh-TW" altLang="en-US" sz="1400" dirty="0">
                <a:latin typeface="+mn-ea"/>
              </a:rPr>
              <a:t>非機能要求一覧</a:t>
            </a:r>
            <a:r>
              <a:rPr lang="en-US" altLang="zh-TW" sz="1400" dirty="0">
                <a:latin typeface="+mn-ea"/>
              </a:rPr>
              <a:t>.</a:t>
            </a:r>
            <a:r>
              <a:rPr lang="en-US" altLang="zh-TW" sz="1400" dirty="0" err="1">
                <a:latin typeface="+mn-ea"/>
              </a:rPr>
              <a:t>xlsx</a:t>
            </a:r>
            <a:r>
              <a:rPr lang="ja-JP" altLang="en-US" sz="1400" dirty="0">
                <a:latin typeface="+mn-ea"/>
              </a:rPr>
              <a:t>」に、現状弊社が想定している基準の記載有。</a:t>
            </a:r>
            <a:endParaRPr lang="en-US" altLang="ja-JP" sz="1400" dirty="0">
              <a:latin typeface="+mn-ea"/>
            </a:endParaRPr>
          </a:p>
          <a:p>
            <a:pPr marL="1657350" lvl="3" indent="-285750">
              <a:spcBef>
                <a:spcPct val="20000"/>
              </a:spcBef>
              <a:buFont typeface="Wingdings" panose="05000000000000000000" pitchFamily="2" charset="2"/>
              <a:buChar char="ü"/>
            </a:pPr>
            <a:endParaRPr lang="en-US" altLang="ja-JP" sz="1050" dirty="0">
              <a:latin typeface="+mn-ea"/>
            </a:endParaRPr>
          </a:p>
          <a:p>
            <a:pPr lvl="2">
              <a:spcBef>
                <a:spcPct val="20000"/>
              </a:spcBef>
            </a:pPr>
            <a:r>
              <a:rPr lang="ja-JP" altLang="en-US" sz="1600" dirty="0">
                <a:latin typeface="+mn-ea"/>
              </a:rPr>
              <a:t>　 ■保守運用</a:t>
            </a:r>
            <a:endParaRPr lang="en-US" altLang="ja-JP" sz="1600" dirty="0">
              <a:latin typeface="+mn-ea"/>
            </a:endParaRPr>
          </a:p>
          <a:p>
            <a:pPr marL="1657350" lvl="3" indent="-285750">
              <a:spcBef>
                <a:spcPct val="20000"/>
              </a:spcBef>
              <a:buFont typeface="Wingdings" panose="05000000000000000000" pitchFamily="2" charset="2"/>
              <a:buChar char="ü"/>
            </a:pPr>
            <a:r>
              <a:rPr lang="ja-JP" altLang="en-US" sz="1600" dirty="0">
                <a:latin typeface="+mn-ea"/>
              </a:rPr>
              <a:t>システムの保全のために必要なハードウェアまたはソフトウェアの定期保守作業の頻度。</a:t>
            </a:r>
            <a:endParaRPr lang="en-US" altLang="ja-JP" sz="1600" dirty="0">
              <a:latin typeface="+mn-ea"/>
            </a:endParaRPr>
          </a:p>
          <a:p>
            <a:pPr marL="1657350" lvl="3" indent="-285750">
              <a:spcBef>
                <a:spcPct val="20000"/>
              </a:spcBef>
              <a:buFont typeface="Wingdings" panose="05000000000000000000" pitchFamily="2" charset="2"/>
              <a:buChar char="ü"/>
            </a:pPr>
            <a:r>
              <a:rPr lang="ja-JP" altLang="en-US" sz="1600" dirty="0">
                <a:latin typeface="+mn-ea"/>
              </a:rPr>
              <a:t>システム保守運用作業は自動化</a:t>
            </a:r>
            <a:r>
              <a:rPr lang="en-US" altLang="ja-JP" sz="1600" dirty="0">
                <a:latin typeface="+mn-ea"/>
              </a:rPr>
              <a:t>/</a:t>
            </a:r>
            <a:r>
              <a:rPr lang="ja-JP" altLang="en-US" sz="1600" dirty="0">
                <a:latin typeface="+mn-ea"/>
              </a:rPr>
              <a:t>省力化すること。またリリースまでに自動化</a:t>
            </a:r>
            <a:r>
              <a:rPr lang="en-US" altLang="ja-JP" sz="1600" dirty="0">
                <a:latin typeface="+mn-ea"/>
              </a:rPr>
              <a:t>/</a:t>
            </a:r>
            <a:r>
              <a:rPr lang="ja-JP" altLang="en-US" sz="1600" dirty="0">
                <a:latin typeface="+mn-ea"/>
              </a:rPr>
              <a:t>省力化が実現できない</a:t>
            </a:r>
          </a:p>
          <a:p>
            <a:pPr lvl="3">
              <a:spcBef>
                <a:spcPct val="20000"/>
              </a:spcBef>
            </a:pPr>
            <a:r>
              <a:rPr lang="ja-JP" altLang="en-US" sz="1600" dirty="0">
                <a:latin typeface="+mn-ea"/>
              </a:rPr>
              <a:t>　　保守運用作業においては、それを目指す継続的な活動が可能な状態とすること。</a:t>
            </a:r>
            <a:endParaRPr lang="en-US" altLang="ja-JP" sz="1600" dirty="0">
              <a:latin typeface="+mn-ea"/>
            </a:endParaRPr>
          </a:p>
          <a:p>
            <a:pPr lvl="3">
              <a:spcBef>
                <a:spcPct val="20000"/>
              </a:spcBef>
            </a:pPr>
            <a:r>
              <a:rPr lang="ja-JP" altLang="en-US" sz="1600" dirty="0">
                <a:latin typeface="+mn-ea"/>
              </a:rPr>
              <a:t>　　</a:t>
            </a:r>
            <a:r>
              <a:rPr lang="ja-JP" altLang="en-US" sz="1400" dirty="0">
                <a:latin typeface="+mn-ea"/>
              </a:rPr>
              <a:t>→ 「</a:t>
            </a:r>
            <a:r>
              <a:rPr lang="zh-TW" altLang="en-US" sz="1400" dirty="0">
                <a:latin typeface="+mn-ea"/>
              </a:rPr>
              <a:t>（別紙）</a:t>
            </a:r>
            <a:r>
              <a:rPr lang="ja-JP" altLang="en-US" sz="1400" dirty="0">
                <a:latin typeface="+mn-ea"/>
              </a:rPr>
              <a:t>次期レセプト</a:t>
            </a:r>
            <a:r>
              <a:rPr lang="en-US" altLang="zh-TW" sz="1400" dirty="0">
                <a:latin typeface="+mn-ea"/>
              </a:rPr>
              <a:t>_</a:t>
            </a:r>
            <a:r>
              <a:rPr lang="zh-TW" altLang="en-US" sz="1400" dirty="0">
                <a:latin typeface="+mn-ea"/>
              </a:rPr>
              <a:t>非機能要求一覧</a:t>
            </a:r>
            <a:r>
              <a:rPr lang="en-US" altLang="zh-TW" sz="1400" dirty="0">
                <a:latin typeface="+mn-ea"/>
              </a:rPr>
              <a:t>.</a:t>
            </a:r>
            <a:r>
              <a:rPr lang="en-US" altLang="zh-TW" sz="1400" dirty="0" err="1">
                <a:latin typeface="+mn-ea"/>
              </a:rPr>
              <a:t>xlsx</a:t>
            </a:r>
            <a:r>
              <a:rPr lang="ja-JP" altLang="en-US" sz="1400" dirty="0">
                <a:latin typeface="+mn-ea"/>
              </a:rPr>
              <a:t>」に、現状弊社が想定している基準の記載有。</a:t>
            </a:r>
            <a:endParaRPr lang="en-US" altLang="ja-JP" sz="1400" dirty="0">
              <a:latin typeface="+mn-ea"/>
            </a:endParaRPr>
          </a:p>
          <a:p>
            <a:pPr marL="1200150" lvl="2" indent="-285750">
              <a:spcBef>
                <a:spcPct val="20000"/>
              </a:spcBef>
              <a:buFont typeface="Wingdings" panose="05000000000000000000" pitchFamily="2" charset="2"/>
              <a:buChar char="ü"/>
            </a:pPr>
            <a:endParaRPr lang="en-US" altLang="ja-JP" sz="1600" dirty="0">
              <a:latin typeface="+mn-ea"/>
            </a:endParaRPr>
          </a:p>
          <a:p>
            <a:pPr lvl="2">
              <a:spcBef>
                <a:spcPct val="20000"/>
              </a:spcBef>
            </a:pPr>
            <a:endParaRPr lang="en-US" altLang="ja-JP" sz="1600" dirty="0">
              <a:latin typeface="+mn-ea"/>
            </a:endParaRPr>
          </a:p>
        </p:txBody>
      </p:sp>
    </p:spTree>
    <p:extLst>
      <p:ext uri="{BB962C8B-B14F-4D97-AF65-F5344CB8AC3E}">
        <p14:creationId xmlns:p14="http://schemas.microsoft.com/office/powerpoint/2010/main" val="4241983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4.</a:t>
            </a:r>
            <a:r>
              <a:rPr lang="ja-JP" altLang="en-US" dirty="0"/>
              <a:t>移行について</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443070" y="928886"/>
            <a:ext cx="11305256" cy="5760640"/>
          </a:xfrm>
          <a:prstGeom prst="rect">
            <a:avLst/>
          </a:prstGeom>
          <a:noFill/>
        </p:spPr>
        <p:txBody>
          <a:bodyPr wrap="square" rtlCol="0" anchor="t" anchorCtr="0">
            <a:noAutofit/>
          </a:bodyPr>
          <a:lstStyle/>
          <a:p>
            <a:pPr lvl="0">
              <a:spcBef>
                <a:spcPct val="20000"/>
              </a:spcBef>
            </a:pPr>
            <a:r>
              <a:rPr lang="en-US" altLang="ja-JP" sz="2000" b="1" dirty="0"/>
              <a:t>4-1</a:t>
            </a:r>
            <a:r>
              <a:rPr lang="ja-JP" altLang="en-US" sz="2000" b="1" dirty="0"/>
              <a:t> 業務移行</a:t>
            </a:r>
            <a:endParaRPr lang="en-US" altLang="ja-JP" sz="2000" dirty="0"/>
          </a:p>
          <a:p>
            <a:pPr marL="800100" lvl="1" indent="-342900">
              <a:spcBef>
                <a:spcPct val="20000"/>
              </a:spcBef>
              <a:buFont typeface="Wingdings" panose="05000000000000000000" pitchFamily="2" charset="2"/>
              <a:buChar char="n"/>
            </a:pPr>
            <a:r>
              <a:rPr lang="ja-JP" altLang="en-US" sz="2000" dirty="0"/>
              <a:t>業務移行の基本方針</a:t>
            </a:r>
            <a:endParaRPr lang="en-US" altLang="ja-JP" sz="2000" dirty="0"/>
          </a:p>
          <a:p>
            <a:pPr lvl="1">
              <a:spcBef>
                <a:spcPct val="20000"/>
              </a:spcBef>
            </a:pPr>
            <a:r>
              <a:rPr lang="ja-JP" altLang="en-US" sz="2000" kern="0" dirty="0">
                <a:latin typeface="+mn-ea"/>
              </a:rPr>
              <a:t>　　</a:t>
            </a:r>
            <a:r>
              <a:rPr lang="ja-JP" altLang="en-US" kern="0" dirty="0">
                <a:latin typeface="+mn-ea"/>
              </a:rPr>
              <a:t>業務移行として以下の作業を想定している。これらの作業に対するサービス、もしくは追加で必要な作業を</a:t>
            </a:r>
            <a:endParaRPr lang="en-US" altLang="ja-JP" kern="0" dirty="0">
              <a:latin typeface="+mn-ea"/>
            </a:endParaRPr>
          </a:p>
          <a:p>
            <a:pPr lvl="1">
              <a:spcBef>
                <a:spcPct val="20000"/>
              </a:spcBef>
            </a:pPr>
            <a:r>
              <a:rPr lang="ja-JP" altLang="en-US" kern="0" dirty="0">
                <a:latin typeface="+mn-ea"/>
              </a:rPr>
              <a:t>　　 提示すること。</a:t>
            </a:r>
            <a:endParaRPr lang="en-US" altLang="ja-JP" kern="0" dirty="0">
              <a:latin typeface="+mn-ea"/>
            </a:endParaRPr>
          </a:p>
          <a:p>
            <a:pPr lvl="1"/>
            <a:endParaRPr lang="en-US" altLang="ja-JP" kern="0" dirty="0">
              <a:latin typeface="+mn-ea"/>
            </a:endParaRPr>
          </a:p>
          <a:p>
            <a:pPr marL="1005840" lvl="1">
              <a:buFont typeface="Wingdings" panose="05000000000000000000" pitchFamily="2" charset="2"/>
              <a:buChar char="ü"/>
            </a:pPr>
            <a:r>
              <a:rPr lang="ja-JP" altLang="en-US" kern="0" dirty="0">
                <a:latin typeface="+mn-ea"/>
              </a:rPr>
              <a:t>新システムを使用した業務フローの策定。</a:t>
            </a:r>
            <a:endParaRPr lang="en-US" altLang="ja-JP" kern="0" dirty="0">
              <a:latin typeface="+mn-ea"/>
            </a:endParaRPr>
          </a:p>
          <a:p>
            <a:pPr marL="1005840" lvl="1">
              <a:buFont typeface="Wingdings" panose="05000000000000000000" pitchFamily="2" charset="2"/>
              <a:buChar char="ü"/>
            </a:pPr>
            <a:r>
              <a:rPr lang="ja-JP" altLang="en-US" kern="0" dirty="0">
                <a:latin typeface="+mn-ea"/>
              </a:rPr>
              <a:t>新システムを使用する際に参照する業務マニュアルの作成。</a:t>
            </a:r>
            <a:endParaRPr lang="en-US" altLang="ja-JP" kern="0" dirty="0">
              <a:latin typeface="+mn-ea"/>
            </a:endParaRPr>
          </a:p>
          <a:p>
            <a:pPr marL="1005840" lvl="1">
              <a:buFont typeface="Wingdings" panose="05000000000000000000" pitchFamily="2" charset="2"/>
              <a:buChar char="ü"/>
            </a:pPr>
            <a:r>
              <a:rPr lang="ja-JP" altLang="en-US" kern="0" dirty="0">
                <a:latin typeface="+mn-ea"/>
              </a:rPr>
              <a:t>新システムの使い方研修を業務部門に対して実施。</a:t>
            </a:r>
            <a:endParaRPr lang="en-US" altLang="ja-JP" sz="1400" kern="0" dirty="0">
              <a:latin typeface="+mn-ea"/>
            </a:endParaRPr>
          </a:p>
          <a:p>
            <a:pPr lvl="1"/>
            <a:br>
              <a:rPr lang="en-US" altLang="ja-JP" sz="1400" kern="0" dirty="0">
                <a:latin typeface="+mn-ea"/>
              </a:rPr>
            </a:br>
            <a:r>
              <a:rPr lang="ja-JP" altLang="en-US" sz="1400" kern="0" dirty="0">
                <a:latin typeface="+mn-ea"/>
              </a:rPr>
              <a:t>  　　</a:t>
            </a:r>
            <a:r>
              <a:rPr lang="ja-JP" altLang="en-US" kern="0" dirty="0">
                <a:latin typeface="+mn-ea"/>
              </a:rPr>
              <a:t>ただし、下記記載項目に関して最低限貴社からのサービスを受けることを想定している。</a:t>
            </a:r>
            <a:endParaRPr lang="en-US" altLang="ja-JP" kern="0" dirty="0">
              <a:latin typeface="+mn-ea"/>
            </a:endParaRPr>
          </a:p>
          <a:p>
            <a:pPr marL="1005840" lvl="1">
              <a:buFont typeface="Wingdings" panose="05000000000000000000" pitchFamily="2" charset="2"/>
              <a:buChar char="ü"/>
            </a:pPr>
            <a:r>
              <a:rPr lang="ja-JP" altLang="en-US" kern="0" dirty="0">
                <a:latin typeface="+mn-ea"/>
              </a:rPr>
              <a:t>新システムを使用した業務フローの策定。</a:t>
            </a:r>
            <a:endParaRPr lang="en-US" altLang="ja-JP" kern="0" dirty="0">
              <a:latin typeface="+mn-ea"/>
            </a:endParaRPr>
          </a:p>
          <a:p>
            <a:pPr marL="1005840" lvl="1">
              <a:buFont typeface="Wingdings" panose="05000000000000000000" pitchFamily="2" charset="2"/>
              <a:buChar char="ü"/>
            </a:pPr>
            <a:r>
              <a:rPr lang="ja-JP" altLang="en-US" kern="0" dirty="0">
                <a:latin typeface="+mn-ea"/>
              </a:rPr>
              <a:t>システム使用方法のマニュアルの作成。</a:t>
            </a:r>
            <a:endParaRPr lang="en-US" altLang="ja-JP" kern="0" dirty="0">
              <a:latin typeface="+mn-ea"/>
            </a:endParaRPr>
          </a:p>
          <a:p>
            <a:pPr marL="1005840" lvl="1">
              <a:buFont typeface="Wingdings" panose="05000000000000000000" pitchFamily="2" charset="2"/>
              <a:buChar char="ü"/>
            </a:pPr>
            <a:r>
              <a:rPr lang="ja-JP" altLang="en-US" kern="0" dirty="0">
                <a:latin typeface="+mn-ea"/>
              </a:rPr>
              <a:t>新業務フローに沿ったシステム使用方法の研修。</a:t>
            </a:r>
            <a:endParaRPr lang="en-US" altLang="ja-JP" dirty="0">
              <a:latin typeface="+mn-ea"/>
            </a:endParaRPr>
          </a:p>
          <a:p>
            <a:pPr marL="800100" lvl="1" indent="-342900">
              <a:spcBef>
                <a:spcPct val="20000"/>
              </a:spcBef>
              <a:buFont typeface="Wingdings" panose="05000000000000000000" pitchFamily="2" charset="2"/>
              <a:buChar char="n"/>
            </a:pPr>
            <a:endParaRPr lang="en-US" altLang="ja-JP" dirty="0">
              <a:latin typeface="+mn-ea"/>
            </a:endParaRPr>
          </a:p>
          <a:p>
            <a:pPr marL="800100" lvl="1" indent="-342900">
              <a:spcBef>
                <a:spcPct val="20000"/>
              </a:spcBef>
              <a:buFont typeface="Wingdings" panose="05000000000000000000" pitchFamily="2" charset="2"/>
              <a:buChar char="n"/>
            </a:pPr>
            <a:r>
              <a:rPr lang="ja-JP" altLang="en-US" sz="2000" dirty="0">
                <a:latin typeface="+mn-ea"/>
              </a:rPr>
              <a:t>システム使用方法の研修範囲</a:t>
            </a:r>
            <a:endParaRPr lang="en-US" altLang="ja-JP" sz="2000" dirty="0">
              <a:latin typeface="+mn-ea"/>
            </a:endParaRPr>
          </a:p>
          <a:p>
            <a:pPr marL="457200" lvl="3"/>
            <a:r>
              <a:rPr lang="ja-JP" altLang="en-US" sz="2000" kern="0" dirty="0">
                <a:latin typeface="+mn-ea"/>
              </a:rPr>
              <a:t>　　</a:t>
            </a:r>
            <a:r>
              <a:rPr lang="ja-JP" altLang="en-US" kern="0" dirty="0">
                <a:latin typeface="+mn-ea"/>
              </a:rPr>
              <a:t>貴社よりシステム使用方法の研修サービスを受ける際の対象は下記を想定。</a:t>
            </a:r>
            <a:endParaRPr lang="en-US" altLang="ja-JP" kern="0" dirty="0">
              <a:latin typeface="+mn-ea"/>
            </a:endParaRPr>
          </a:p>
          <a:p>
            <a:pPr lvl="1"/>
            <a:endParaRPr lang="en-US" altLang="ja-JP" kern="0" dirty="0">
              <a:latin typeface="+mn-ea"/>
            </a:endParaRPr>
          </a:p>
          <a:p>
            <a:pPr marL="1005840" lvl="1">
              <a:buFont typeface="Wingdings" panose="05000000000000000000" pitchFamily="2" charset="2"/>
              <a:buChar char="ü"/>
            </a:pPr>
            <a:r>
              <a:rPr lang="ja-JP" altLang="en-US" kern="0" dirty="0">
                <a:latin typeface="+mn-ea"/>
              </a:rPr>
              <a:t>導入担当（</a:t>
            </a:r>
            <a:r>
              <a:rPr lang="en-US" altLang="ja-JP" kern="0" dirty="0">
                <a:latin typeface="+mn-ea"/>
              </a:rPr>
              <a:t>30</a:t>
            </a:r>
            <a:r>
              <a:rPr lang="ja-JP" altLang="en-US" kern="0" dirty="0">
                <a:latin typeface="+mn-ea"/>
              </a:rPr>
              <a:t>名）</a:t>
            </a:r>
            <a:endParaRPr lang="en-US" altLang="ja-JP" sz="1400" kern="0" dirty="0">
              <a:latin typeface="+mn-ea"/>
            </a:endParaRPr>
          </a:p>
          <a:p>
            <a:pPr marL="1005840" lvl="1">
              <a:buFont typeface="Wingdings" panose="05000000000000000000" pitchFamily="2" charset="2"/>
              <a:buChar char="ü"/>
            </a:pPr>
            <a:r>
              <a:rPr lang="ja-JP" altLang="en-US" kern="0" dirty="0">
                <a:latin typeface="+mn-ea"/>
              </a:rPr>
              <a:t>システム管理者（数名）</a:t>
            </a:r>
            <a:endParaRPr lang="en-US" altLang="ja-JP" sz="2400" kern="0" dirty="0">
              <a:latin typeface="+mn-ea"/>
            </a:endParaRPr>
          </a:p>
          <a:p>
            <a:pPr marL="342900" lvl="0" indent="-342900">
              <a:spcBef>
                <a:spcPct val="20000"/>
              </a:spcBef>
              <a:buFont typeface="Wingdings" panose="05000000000000000000" pitchFamily="2" charset="2"/>
              <a:buChar char="n"/>
            </a:pPr>
            <a:endParaRPr lang="en-US" altLang="ja-JP" dirty="0">
              <a:latin typeface="+mn-ea"/>
            </a:endParaRPr>
          </a:p>
        </p:txBody>
      </p:sp>
    </p:spTree>
    <p:extLst>
      <p:ext uri="{BB962C8B-B14F-4D97-AF65-F5344CB8AC3E}">
        <p14:creationId xmlns:p14="http://schemas.microsoft.com/office/powerpoint/2010/main" val="729285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4.</a:t>
            </a:r>
            <a:r>
              <a:rPr lang="ja-JP" altLang="en-US" dirty="0"/>
              <a:t>移行について</a:t>
            </a:r>
            <a:endParaRPr kumimoji="1" lang="ja-JP" altLang="en-US" dirty="0"/>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8582" y="1072902"/>
            <a:ext cx="11305256" cy="5760640"/>
          </a:xfrm>
          <a:prstGeom prst="rect">
            <a:avLst/>
          </a:prstGeom>
          <a:noFill/>
        </p:spPr>
        <p:txBody>
          <a:bodyPr wrap="square" rtlCol="0" anchor="t" anchorCtr="0">
            <a:noAutofit/>
          </a:bodyPr>
          <a:lstStyle/>
          <a:p>
            <a:pPr>
              <a:spcBef>
                <a:spcPct val="20000"/>
              </a:spcBef>
            </a:pPr>
            <a:r>
              <a:rPr lang="en-US" altLang="ja-JP" sz="2000" b="1" dirty="0"/>
              <a:t>4-2</a:t>
            </a:r>
            <a:r>
              <a:rPr lang="ja-JP" altLang="en-US" sz="2000" b="1" dirty="0"/>
              <a:t> システム移行</a:t>
            </a:r>
            <a:endParaRPr lang="en-US" altLang="ja-JP" sz="2000" b="1" dirty="0"/>
          </a:p>
          <a:p>
            <a:pPr marL="800100" lvl="1" indent="-342900">
              <a:spcBef>
                <a:spcPct val="20000"/>
              </a:spcBef>
              <a:buFont typeface="Wingdings" panose="05000000000000000000" pitchFamily="2" charset="2"/>
              <a:buChar char="n"/>
            </a:pPr>
            <a:r>
              <a:rPr lang="ja-JP" altLang="en-US" sz="2000" dirty="0">
                <a:latin typeface="+mn-ea"/>
              </a:rPr>
              <a:t>システム移行の基本方針</a:t>
            </a:r>
            <a:endParaRPr lang="en-US" altLang="ja-JP" sz="2000" dirty="0">
              <a:latin typeface="+mn-ea"/>
            </a:endParaRPr>
          </a:p>
          <a:p>
            <a:pPr lvl="1">
              <a:spcBef>
                <a:spcPct val="20000"/>
              </a:spcBef>
            </a:pPr>
            <a:r>
              <a:rPr lang="ja-JP" altLang="en-US" kern="0" dirty="0">
                <a:latin typeface="+mn-ea"/>
              </a:rPr>
              <a:t>　　新システムは、一部拠点に先行リリースし問題無い事を確認した上で全拠点展開を想定している。</a:t>
            </a:r>
            <a:endParaRPr lang="en-US" altLang="ja-JP" kern="0" dirty="0">
              <a:latin typeface="+mn-ea"/>
            </a:endParaRPr>
          </a:p>
          <a:p>
            <a:pPr lvl="1">
              <a:spcBef>
                <a:spcPct val="20000"/>
              </a:spcBef>
            </a:pPr>
            <a:r>
              <a:rPr lang="ja-JP" altLang="en-US" kern="0" dirty="0">
                <a:latin typeface="+mn-ea"/>
              </a:rPr>
              <a:t>　　その実現方法</a:t>
            </a:r>
            <a:r>
              <a:rPr lang="en-US" altLang="ja-JP" kern="0" dirty="0">
                <a:latin typeface="+mn-ea"/>
              </a:rPr>
              <a:t>(</a:t>
            </a:r>
            <a:r>
              <a:rPr lang="ja-JP" altLang="en-US" kern="0" dirty="0">
                <a:latin typeface="+mn-ea"/>
              </a:rPr>
              <a:t>マスタ凍結やその後の並行運用等</a:t>
            </a:r>
            <a:r>
              <a:rPr lang="en-US" altLang="ja-JP" kern="0" dirty="0">
                <a:latin typeface="+mn-ea"/>
              </a:rPr>
              <a:t>)</a:t>
            </a:r>
            <a:r>
              <a:rPr lang="ja-JP" altLang="en-US" kern="0" dirty="0">
                <a:latin typeface="+mn-ea"/>
              </a:rPr>
              <a:t>と貴社が提供可能なサービスを提案すること。</a:t>
            </a:r>
            <a:endParaRPr lang="en-US" altLang="ja-JP" kern="0" dirty="0">
              <a:latin typeface="+mn-ea"/>
            </a:endParaRPr>
          </a:p>
          <a:p>
            <a:pPr lvl="1">
              <a:spcBef>
                <a:spcPct val="20000"/>
              </a:spcBef>
            </a:pPr>
            <a:r>
              <a:rPr lang="en-US" altLang="ja-JP" kern="0" dirty="0">
                <a:latin typeface="+mn-ea"/>
              </a:rPr>
              <a:t> </a:t>
            </a:r>
          </a:p>
          <a:p>
            <a:pPr lvl="1">
              <a:spcBef>
                <a:spcPct val="20000"/>
              </a:spcBef>
            </a:pPr>
            <a:r>
              <a:rPr lang="en-US" altLang="ja-JP" kern="0" dirty="0">
                <a:latin typeface="+mn-ea"/>
              </a:rPr>
              <a:t>    </a:t>
            </a:r>
            <a:r>
              <a:rPr lang="ja-JP" altLang="en-US" kern="0" dirty="0">
                <a:latin typeface="+mn-ea"/>
              </a:rPr>
              <a:t>システム移行の計画は、要件定義での検討を想定。</a:t>
            </a:r>
            <a:endParaRPr lang="en-US" altLang="ja-JP" kern="0" dirty="0">
              <a:latin typeface="+mn-ea"/>
            </a:endParaRPr>
          </a:p>
          <a:p>
            <a:pPr lvl="1"/>
            <a:endParaRPr lang="en-US" altLang="ja-JP" kern="0" dirty="0">
              <a:latin typeface="+mn-ea"/>
            </a:endParaRPr>
          </a:p>
          <a:p>
            <a:endParaRPr lang="en-US" altLang="ja-JP" sz="2400" kern="0" dirty="0">
              <a:latin typeface="+mn-ea"/>
            </a:endParaRPr>
          </a:p>
          <a:p>
            <a:pPr marL="342900" lvl="0" indent="-342900">
              <a:spcBef>
                <a:spcPct val="20000"/>
              </a:spcBef>
              <a:buFont typeface="Wingdings" panose="05000000000000000000" pitchFamily="2" charset="2"/>
              <a:buChar char="n"/>
            </a:pPr>
            <a:endParaRPr lang="en-US" altLang="ja-JP" dirty="0">
              <a:latin typeface="+mn-ea"/>
            </a:endParaRPr>
          </a:p>
        </p:txBody>
      </p:sp>
    </p:spTree>
    <p:extLst>
      <p:ext uri="{BB962C8B-B14F-4D97-AF65-F5344CB8AC3E}">
        <p14:creationId xmlns:p14="http://schemas.microsoft.com/office/powerpoint/2010/main" val="2440704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4.</a:t>
            </a:r>
            <a:r>
              <a:rPr lang="ja-JP" altLang="en-US" dirty="0"/>
              <a:t>移行について</a:t>
            </a:r>
            <a:endParaRPr kumimoji="1" lang="ja-JP" altLang="en-US" dirty="0"/>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8582" y="1072902"/>
            <a:ext cx="11305256" cy="5760640"/>
          </a:xfrm>
          <a:prstGeom prst="rect">
            <a:avLst/>
          </a:prstGeom>
          <a:noFill/>
        </p:spPr>
        <p:txBody>
          <a:bodyPr wrap="square" lIns="91440" tIns="45720" rIns="91440" bIns="45720" rtlCol="0" anchor="t" anchorCtr="0">
            <a:noAutofit/>
          </a:bodyPr>
          <a:lstStyle/>
          <a:p>
            <a:pPr lvl="0">
              <a:spcBef>
                <a:spcPct val="20000"/>
              </a:spcBef>
            </a:pPr>
            <a:r>
              <a:rPr lang="en-US" altLang="ja-JP" sz="2000" b="1" dirty="0"/>
              <a:t>4-3</a:t>
            </a:r>
            <a:r>
              <a:rPr lang="ja-JP" altLang="en-US" sz="2000" b="1" dirty="0"/>
              <a:t> データ移行</a:t>
            </a:r>
            <a:endParaRPr lang="en-US" altLang="ja-JP" sz="2000" b="1" dirty="0">
              <a:latin typeface="+mn-ea"/>
            </a:endParaRPr>
          </a:p>
          <a:p>
            <a:pPr marL="457200" algn="l">
              <a:spcBef>
                <a:spcPts val="432"/>
              </a:spcBef>
            </a:pPr>
            <a:r>
              <a:rPr lang="ja-JP" altLang="en-US" b="0" i="0" dirty="0">
                <a:solidFill>
                  <a:srgbClr val="1D1C1D"/>
                </a:solidFill>
                <a:effectLst/>
                <a:latin typeface="NotoSansJP"/>
              </a:rPr>
              <a:t>次期レセプトチェックシステムへの移行にあたり、現行システムから以下のデータの移行を想定している。</a:t>
            </a:r>
            <a:endParaRPr lang="en-US" altLang="ja-JP" b="0" i="0" dirty="0">
              <a:solidFill>
                <a:srgbClr val="1D1C1D"/>
              </a:solidFill>
              <a:effectLst/>
              <a:latin typeface="NotoSansJP"/>
            </a:endParaRPr>
          </a:p>
          <a:p>
            <a:pPr marL="457200" algn="l">
              <a:spcBef>
                <a:spcPts val="432"/>
              </a:spcBef>
            </a:pPr>
            <a:r>
              <a:rPr lang="ja-JP" altLang="en-US" b="0" i="0" dirty="0">
                <a:solidFill>
                  <a:srgbClr val="1D1C1D"/>
                </a:solidFill>
                <a:effectLst/>
                <a:latin typeface="NotoSansJP"/>
              </a:rPr>
              <a:t>これらのデータを次期レセプトチェックシステムに移行することを前提として提案すること。</a:t>
            </a:r>
            <a:endParaRPr lang="en-US" altLang="ja-JP" b="0" i="0" dirty="0">
              <a:solidFill>
                <a:srgbClr val="1D1C1D"/>
              </a:solidFill>
              <a:effectLst/>
              <a:latin typeface="NotoSansJP"/>
            </a:endParaRPr>
          </a:p>
          <a:p>
            <a:pPr marL="457200" algn="l">
              <a:spcBef>
                <a:spcPts val="432"/>
              </a:spcBef>
            </a:pPr>
            <a:r>
              <a:rPr lang="ja-JP" altLang="en-US" b="0" i="0" dirty="0">
                <a:solidFill>
                  <a:srgbClr val="1D1C1D"/>
                </a:solidFill>
                <a:effectLst/>
                <a:latin typeface="NotoSansJP"/>
              </a:rPr>
              <a:t>なお、移行コストの増加やプロジェクト期間の延長などのリスクがある場合には、その回避策も併せて提案すること。</a:t>
            </a:r>
            <a:endParaRPr lang="en-US" altLang="ja-JP" b="0" i="0" dirty="0">
              <a:solidFill>
                <a:srgbClr val="1D1C1D"/>
              </a:solidFill>
              <a:effectLst/>
              <a:latin typeface="NotoSansJP"/>
            </a:endParaRPr>
          </a:p>
          <a:p>
            <a:pPr marL="457200" algn="l">
              <a:spcBef>
                <a:spcPts val="432"/>
              </a:spcBef>
            </a:pPr>
            <a:r>
              <a:rPr lang="ja-JP" altLang="en-US" b="0" i="0" dirty="0">
                <a:solidFill>
                  <a:srgbClr val="1D1C1D"/>
                </a:solidFill>
                <a:effectLst/>
                <a:latin typeface="NotoSansJP"/>
              </a:rPr>
              <a:t>また、次期レセプトチェックシステムを活用するにあたり、現行システムから引継ぎが必要なデータが他にあれば、その内容を提示すること。</a:t>
            </a:r>
            <a:endParaRPr lang="en-US" altLang="ja-JP" b="0" i="0" dirty="0">
              <a:solidFill>
                <a:srgbClr val="1D1C1D"/>
              </a:solidFill>
              <a:effectLst/>
              <a:latin typeface="NotoSansJP"/>
            </a:endParaRPr>
          </a:p>
          <a:p>
            <a:pPr marL="457200" algn="l">
              <a:spcBef>
                <a:spcPts val="432"/>
              </a:spcBef>
            </a:pPr>
            <a:endParaRPr lang="en-US" altLang="ja-JP" dirty="0">
              <a:solidFill>
                <a:srgbClr val="1D1C1D"/>
              </a:solidFill>
              <a:latin typeface="NotoSansJP"/>
            </a:endParaRPr>
          </a:p>
          <a:p>
            <a:pPr marL="457200" algn="l">
              <a:spcBef>
                <a:spcPts val="432"/>
              </a:spcBef>
            </a:pPr>
            <a:endParaRPr lang="ja-JP" altLang="en-US" b="0" i="0" dirty="0">
              <a:solidFill>
                <a:srgbClr val="1D1C1D"/>
              </a:solidFill>
              <a:effectLst/>
              <a:latin typeface="NotoSansJP"/>
            </a:endParaRPr>
          </a:p>
          <a:p>
            <a:pPr marL="1003935" algn="l">
              <a:buFont typeface="Wingdings" panose="05000000000000000000" pitchFamily="2" charset="2"/>
              <a:buChar char="ü"/>
            </a:pPr>
            <a:r>
              <a:rPr lang="ja-JP" altLang="en-US" b="0" i="0" dirty="0">
                <a:solidFill>
                  <a:srgbClr val="1D1C1D"/>
                </a:solidFill>
                <a:effectLst/>
                <a:latin typeface="NotoSansJP"/>
              </a:rPr>
              <a:t>現行システムで使用中の縦覧点検に必要な履歴データ </a:t>
            </a:r>
            <a:br>
              <a:rPr lang="en-US" altLang="ja-JP" b="0" i="0" dirty="0">
                <a:solidFill>
                  <a:srgbClr val="1D1C1D"/>
                </a:solidFill>
                <a:effectLst/>
                <a:latin typeface="NotoSansJP"/>
              </a:rPr>
            </a:br>
            <a:r>
              <a:rPr lang="ja-JP" altLang="en-US" b="0" i="0" dirty="0">
                <a:solidFill>
                  <a:srgbClr val="1D1C1D"/>
                </a:solidFill>
                <a:effectLst/>
                <a:latin typeface="NotoSansJP"/>
              </a:rPr>
              <a:t>　</a:t>
            </a:r>
            <a:r>
              <a:rPr lang="en-US" altLang="ja-JP" b="0" i="0" dirty="0">
                <a:solidFill>
                  <a:srgbClr val="1D1C1D"/>
                </a:solidFill>
                <a:effectLst/>
                <a:latin typeface="NotoSansJP"/>
              </a:rPr>
              <a:t>※</a:t>
            </a:r>
            <a:r>
              <a:rPr lang="ja-JP" altLang="en-US" b="0" i="0" dirty="0">
                <a:solidFill>
                  <a:srgbClr val="1D1C1D"/>
                </a:solidFill>
                <a:effectLst/>
                <a:latin typeface="NotoSansJP"/>
              </a:rPr>
              <a:t>難しい場合は、各病院の過去分</a:t>
            </a:r>
            <a:r>
              <a:rPr lang="en-US" altLang="ja-JP" b="0" i="0" dirty="0">
                <a:solidFill>
                  <a:srgbClr val="1D1C1D"/>
                </a:solidFill>
                <a:effectLst/>
                <a:latin typeface="NotoSansJP"/>
              </a:rPr>
              <a:t>UKE</a:t>
            </a:r>
            <a:r>
              <a:rPr lang="ja-JP" altLang="en-US" b="0" i="0" dirty="0">
                <a:solidFill>
                  <a:srgbClr val="1D1C1D"/>
                </a:solidFill>
                <a:effectLst/>
                <a:latin typeface="NotoSansJP"/>
              </a:rPr>
              <a:t>を読み込ませる想定</a:t>
            </a:r>
            <a:endParaRPr lang="en-US" altLang="ja-JP" b="0" i="0" dirty="0">
              <a:solidFill>
                <a:srgbClr val="1D1C1D"/>
              </a:solidFill>
              <a:effectLst/>
              <a:latin typeface="NotoSansJP"/>
            </a:endParaRPr>
          </a:p>
          <a:p>
            <a:pPr marL="1003935" algn="l">
              <a:buFont typeface="Wingdings" panose="05000000000000000000" pitchFamily="2" charset="2"/>
              <a:buChar char="ü"/>
            </a:pPr>
            <a:r>
              <a:rPr lang="en-US" altLang="ja-JP" dirty="0">
                <a:solidFill>
                  <a:srgbClr val="1D1C1D"/>
                </a:solidFill>
                <a:latin typeface="NotoSansJP"/>
              </a:rPr>
              <a:t>DWH</a:t>
            </a:r>
            <a:r>
              <a:rPr lang="ja-JP" altLang="en-US" dirty="0">
                <a:solidFill>
                  <a:srgbClr val="1D1C1D"/>
                </a:solidFill>
                <a:latin typeface="NotoSansJP"/>
              </a:rPr>
              <a:t>に蓄積されたデータ（査定・返戻・保留等）を変換して次期システムへ移行</a:t>
            </a:r>
            <a:endParaRPr lang="en-US" altLang="ja-JP" dirty="0">
              <a:solidFill>
                <a:srgbClr val="1D1C1D"/>
              </a:solidFill>
              <a:latin typeface="NotoSansJP"/>
            </a:endParaRPr>
          </a:p>
          <a:p>
            <a:pPr marL="1003935" algn="l">
              <a:buFont typeface="Wingdings" panose="05000000000000000000" pitchFamily="2" charset="2"/>
              <a:buChar char="ü"/>
            </a:pPr>
            <a:r>
              <a:rPr lang="ja-JP" altLang="en-US">
                <a:latin typeface="NotoSansJP"/>
              </a:rPr>
              <a:t>現行のチェックロジック（貴社でまかなえていないものがあった場合）</a:t>
            </a:r>
            <a:endParaRPr lang="en-US" altLang="ja-JP" b="0" i="0" dirty="0">
              <a:effectLst/>
              <a:latin typeface="NotoSansJP"/>
            </a:endParaRPr>
          </a:p>
          <a:p>
            <a:pPr marL="1003935" algn="l">
              <a:buFont typeface="Wingdings" panose="05000000000000000000" pitchFamily="2" charset="2"/>
              <a:buChar char="ü"/>
            </a:pPr>
            <a:endParaRPr lang="en-US" altLang="ja-JP" dirty="0">
              <a:solidFill>
                <a:srgbClr val="1D1C1D"/>
              </a:solidFill>
              <a:latin typeface="NotoSansJP"/>
            </a:endParaRPr>
          </a:p>
          <a:p>
            <a:pPr marL="1003935" algn="l">
              <a:buFont typeface="Wingdings" panose="05000000000000000000" pitchFamily="2" charset="2"/>
              <a:buChar char="ü"/>
            </a:pPr>
            <a:endParaRPr lang="ja-JP" altLang="en-US" b="0" i="0" dirty="0">
              <a:solidFill>
                <a:srgbClr val="1D1C1D"/>
              </a:solidFill>
              <a:effectLst/>
              <a:latin typeface="NotoSansJP"/>
            </a:endParaRPr>
          </a:p>
          <a:p>
            <a:pPr marL="457200" algn="l">
              <a:spcBef>
                <a:spcPts val="432"/>
              </a:spcBef>
            </a:pPr>
            <a:r>
              <a:rPr lang="ja-JP" altLang="en-US" b="0" i="0" dirty="0">
                <a:solidFill>
                  <a:srgbClr val="1D1C1D"/>
                </a:solidFill>
                <a:effectLst/>
                <a:latin typeface="NotoSansJP"/>
              </a:rPr>
              <a:t>また、次期レセプトチェックシステムで新たに設定されるデータ項目については、リリースまでに入力が必要な項目、およびリリース後に入力開始可能な項目を明確にし、リリースまでに入力が必要なデータの準備方法についても提案すること。</a:t>
            </a:r>
            <a:endParaRPr lang="en-US" altLang="ja-JP" b="0" i="0" dirty="0">
              <a:solidFill>
                <a:srgbClr val="1D1C1D"/>
              </a:solidFill>
              <a:effectLst/>
              <a:latin typeface="NotoSansJP"/>
            </a:endParaRPr>
          </a:p>
          <a:p>
            <a:pPr marL="457200" algn="l">
              <a:spcBef>
                <a:spcPts val="432"/>
              </a:spcBef>
            </a:pPr>
            <a:r>
              <a:rPr lang="ja-JP" altLang="en-US" b="0" i="0" dirty="0">
                <a:solidFill>
                  <a:srgbClr val="1D1C1D"/>
                </a:solidFill>
                <a:effectLst/>
                <a:latin typeface="NotoSansJP"/>
              </a:rPr>
              <a:t>なお、初期マスタの具体的内容を検討し、そのデータ移行の必要性についても提案に含めること。</a:t>
            </a:r>
            <a:endParaRPr lang="en-US" altLang="ja-JP" sz="2400" kern="0" dirty="0">
              <a:latin typeface="+mn-ea"/>
            </a:endParaRPr>
          </a:p>
          <a:p>
            <a:pPr marL="342900" lvl="0" indent="-342900">
              <a:spcBef>
                <a:spcPct val="20000"/>
              </a:spcBef>
              <a:buFont typeface="Wingdings" panose="05000000000000000000" pitchFamily="2" charset="2"/>
              <a:buChar char="n"/>
            </a:pPr>
            <a:endParaRPr lang="en-US" altLang="ja-JP" dirty="0">
              <a:latin typeface="+mn-ea"/>
            </a:endParaRPr>
          </a:p>
        </p:txBody>
      </p:sp>
    </p:spTree>
    <p:extLst>
      <p:ext uri="{BB962C8B-B14F-4D97-AF65-F5344CB8AC3E}">
        <p14:creationId xmlns:p14="http://schemas.microsoft.com/office/powerpoint/2010/main" val="1471689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5.</a:t>
            </a:r>
            <a:r>
              <a:rPr lang="ja-JP" altLang="en-US" dirty="0"/>
              <a:t>サポート体制について</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374399" y="1072902"/>
            <a:ext cx="11337431" cy="5760640"/>
          </a:xfrm>
          <a:prstGeom prst="rect">
            <a:avLst/>
          </a:prstGeom>
          <a:noFill/>
        </p:spPr>
        <p:txBody>
          <a:bodyPr wrap="square" rtlCol="0" anchor="t" anchorCtr="0">
            <a:noAutofit/>
          </a:bodyPr>
          <a:lstStyle/>
          <a:p>
            <a:pPr lvl="0">
              <a:spcBef>
                <a:spcPct val="20000"/>
              </a:spcBef>
            </a:pPr>
            <a:r>
              <a:rPr lang="ja-JP" altLang="en-US" dirty="0">
                <a:latin typeface="+mn-ea"/>
              </a:rPr>
              <a:t>本システムの稼働後サポート（運用支援）における保守運用方法について、</a:t>
            </a:r>
            <a:endParaRPr lang="en-US" altLang="ja-JP" dirty="0">
              <a:latin typeface="+mn-ea"/>
            </a:endParaRPr>
          </a:p>
          <a:p>
            <a:pPr lvl="0">
              <a:spcBef>
                <a:spcPct val="20000"/>
              </a:spcBef>
            </a:pPr>
            <a:r>
              <a:rPr lang="ja-JP" altLang="en-US" dirty="0">
                <a:latin typeface="+mn-ea"/>
              </a:rPr>
              <a:t>貴社で提供可能なサービス範囲・体制を提示すること。</a:t>
            </a:r>
            <a:endParaRPr lang="en-US" altLang="ja-JP" dirty="0">
              <a:latin typeface="+mn-ea"/>
            </a:endParaRPr>
          </a:p>
          <a:p>
            <a:pPr lvl="1"/>
            <a:endParaRPr lang="en-US" altLang="ja-JP" dirty="0">
              <a:latin typeface="+mn-ea"/>
            </a:endParaRPr>
          </a:p>
          <a:p>
            <a:pPr lvl="1"/>
            <a:endParaRPr lang="en-US" altLang="ja-JP" dirty="0">
              <a:latin typeface="+mn-ea"/>
            </a:endParaRPr>
          </a:p>
          <a:p>
            <a:pPr marL="547200">
              <a:buFont typeface="Wingdings" panose="05000000000000000000" pitchFamily="2" charset="2"/>
              <a:buChar char="ü"/>
            </a:pPr>
            <a:r>
              <a:rPr lang="ja-JP" altLang="en-US" dirty="0">
                <a:latin typeface="+mn-ea"/>
              </a:rPr>
              <a:t>リモート保守の場合、セキュリティ観点での対応を明記すること。</a:t>
            </a:r>
            <a:endParaRPr lang="en-US" altLang="ja-JP" dirty="0">
              <a:latin typeface="+mn-ea"/>
            </a:endParaRPr>
          </a:p>
          <a:p>
            <a:pPr marL="547200">
              <a:buFont typeface="Wingdings" panose="05000000000000000000" pitchFamily="2" charset="2"/>
              <a:buChar char="ü"/>
            </a:pPr>
            <a:endParaRPr lang="ja-JP" altLang="en-US" dirty="0">
              <a:latin typeface="+mn-ea"/>
            </a:endParaRPr>
          </a:p>
          <a:p>
            <a:pPr marL="547200">
              <a:buFont typeface="Wingdings" panose="05000000000000000000" pitchFamily="2" charset="2"/>
              <a:buChar char="ü"/>
            </a:pPr>
            <a:r>
              <a:rPr lang="ja-JP" altLang="en-US" dirty="0">
                <a:latin typeface="+mn-ea"/>
              </a:rPr>
              <a:t>無償保証期間がある場合は明記すること。</a:t>
            </a:r>
            <a:endParaRPr lang="en-US" altLang="ja-JP" dirty="0">
              <a:latin typeface="+mn-ea"/>
            </a:endParaRPr>
          </a:p>
          <a:p>
            <a:pPr marL="547200">
              <a:buFont typeface="Wingdings" panose="05000000000000000000" pitchFamily="2" charset="2"/>
              <a:buChar char="ü"/>
            </a:pPr>
            <a:endParaRPr lang="ja-JP" altLang="en-US" dirty="0">
              <a:latin typeface="+mn-ea"/>
            </a:endParaRPr>
          </a:p>
          <a:p>
            <a:pPr marL="547200">
              <a:buFont typeface="Wingdings" panose="05000000000000000000" pitchFamily="2" charset="2"/>
              <a:buChar char="ü"/>
            </a:pPr>
            <a:r>
              <a:rPr lang="ja-JP" altLang="en-US" dirty="0">
                <a:latin typeface="+mn-ea"/>
              </a:rPr>
              <a:t>障害時対応拠点、対応時間帯、保守開始までの時間について明記すること。</a:t>
            </a:r>
            <a:br>
              <a:rPr lang="ja-JP" altLang="en-US" dirty="0">
                <a:latin typeface="+mn-ea"/>
              </a:rPr>
            </a:br>
            <a:r>
              <a:rPr lang="ja-JP" altLang="en-US" dirty="0">
                <a:latin typeface="+mn-ea"/>
              </a:rPr>
              <a:t>　　</a:t>
            </a:r>
            <a:r>
              <a:rPr lang="en-US" altLang="ja-JP" dirty="0">
                <a:latin typeface="+mn-ea"/>
              </a:rPr>
              <a:t>※</a:t>
            </a:r>
            <a:r>
              <a:rPr lang="ja-JP" altLang="en-US" dirty="0">
                <a:latin typeface="+mn-ea"/>
              </a:rPr>
              <a:t>クラウドサービスにおいて、サービス利用規約を提示すること。</a:t>
            </a:r>
            <a:endParaRPr lang="en-US" altLang="ja-JP" dirty="0">
              <a:latin typeface="+mn-ea"/>
            </a:endParaRPr>
          </a:p>
          <a:p>
            <a:pPr marL="547200">
              <a:buFont typeface="Wingdings" panose="05000000000000000000" pitchFamily="2" charset="2"/>
              <a:buChar char="ü"/>
            </a:pPr>
            <a:endParaRPr lang="en-US" altLang="ja-JP" dirty="0">
              <a:latin typeface="+mn-ea"/>
            </a:endParaRPr>
          </a:p>
          <a:p>
            <a:pPr marL="547200">
              <a:buFont typeface="Wingdings" panose="05000000000000000000" pitchFamily="2" charset="2"/>
              <a:buChar char="ü"/>
            </a:pPr>
            <a:r>
              <a:rPr lang="ja-JP" altLang="en-US" dirty="0">
                <a:latin typeface="+mn-ea"/>
              </a:rPr>
              <a:t>アドオン／追加開発部分の保守に関しても提示すること。</a:t>
            </a:r>
            <a:endParaRPr lang="en-US" altLang="ja-JP" dirty="0">
              <a:latin typeface="+mn-ea"/>
            </a:endParaRPr>
          </a:p>
          <a:p>
            <a:pPr marL="547200">
              <a:buFont typeface="Wingdings" panose="05000000000000000000" pitchFamily="2" charset="2"/>
              <a:buChar char="ü"/>
            </a:pPr>
            <a:endParaRPr lang="en-US" altLang="ja-JP" dirty="0">
              <a:latin typeface="+mn-ea"/>
            </a:endParaRPr>
          </a:p>
          <a:p>
            <a:pPr marL="547200">
              <a:buFont typeface="Wingdings" panose="05000000000000000000" pitchFamily="2" charset="2"/>
              <a:buChar char="ü"/>
            </a:pPr>
            <a:r>
              <a:rPr lang="ja-JP" altLang="en-US" dirty="0">
                <a:latin typeface="+mn-ea"/>
              </a:rPr>
              <a:t>料金体系を明記すること。</a:t>
            </a:r>
          </a:p>
          <a:p>
            <a:pPr marL="342900" lvl="0" indent="-342900">
              <a:spcBef>
                <a:spcPct val="20000"/>
              </a:spcBef>
              <a:buFont typeface="Wingdings" panose="05000000000000000000" pitchFamily="2" charset="2"/>
              <a:buChar char="n"/>
            </a:pPr>
            <a:endParaRPr lang="en-US" altLang="ja-JP" sz="2000" dirty="0">
              <a:latin typeface="+mn-ea"/>
            </a:endParaRPr>
          </a:p>
        </p:txBody>
      </p:sp>
    </p:spTree>
    <p:extLst>
      <p:ext uri="{BB962C8B-B14F-4D97-AF65-F5344CB8AC3E}">
        <p14:creationId xmlns:p14="http://schemas.microsoft.com/office/powerpoint/2010/main" val="2857151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6.</a:t>
            </a:r>
            <a:r>
              <a:rPr lang="ja-JP" altLang="en-US" dirty="0"/>
              <a:t>セキュリティについて</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478582" y="1072902"/>
            <a:ext cx="11305256" cy="5760640"/>
          </a:xfrm>
          <a:prstGeom prst="rect">
            <a:avLst/>
          </a:prstGeom>
          <a:noFill/>
        </p:spPr>
        <p:txBody>
          <a:bodyPr wrap="square" rtlCol="0" anchor="t" anchorCtr="0">
            <a:noAutofit/>
          </a:bodyPr>
          <a:lstStyle/>
          <a:p>
            <a:pPr>
              <a:spcBef>
                <a:spcPct val="20000"/>
              </a:spcBef>
            </a:pPr>
            <a:r>
              <a:rPr lang="ja-JP" altLang="en-US" dirty="0">
                <a:latin typeface="+mn-ea"/>
              </a:rPr>
              <a:t>　「</a:t>
            </a:r>
            <a:r>
              <a:rPr lang="zh-TW" altLang="en-US" dirty="0">
                <a:latin typeface="+mn-ea"/>
              </a:rPr>
              <a:t>（別紙）</a:t>
            </a:r>
            <a:r>
              <a:rPr lang="ja-JP" altLang="en-US" dirty="0">
                <a:latin typeface="+mn-ea"/>
              </a:rPr>
              <a:t>次期レセプトシステム</a:t>
            </a:r>
            <a:r>
              <a:rPr lang="en-US" altLang="zh-TW" dirty="0">
                <a:latin typeface="+mn-ea"/>
              </a:rPr>
              <a:t>_</a:t>
            </a:r>
            <a:r>
              <a:rPr lang="zh-TW" altLang="en-US" dirty="0">
                <a:latin typeface="+mn-ea"/>
              </a:rPr>
              <a:t>非機能要求一覧</a:t>
            </a:r>
            <a:r>
              <a:rPr lang="en-US" altLang="zh-TW" dirty="0">
                <a:latin typeface="+mn-ea"/>
              </a:rPr>
              <a:t>.</a:t>
            </a:r>
            <a:r>
              <a:rPr lang="en-US" altLang="zh-TW" dirty="0" err="1">
                <a:latin typeface="+mn-ea"/>
              </a:rPr>
              <a:t>xlsx</a:t>
            </a:r>
            <a:r>
              <a:rPr lang="ja-JP" altLang="en-US" dirty="0">
                <a:latin typeface="+mn-ea"/>
              </a:rPr>
              <a:t>」に</a:t>
            </a:r>
            <a:endParaRPr lang="en-US" altLang="ja-JP" dirty="0">
              <a:latin typeface="+mn-ea"/>
            </a:endParaRPr>
          </a:p>
          <a:p>
            <a:pPr>
              <a:spcBef>
                <a:spcPct val="20000"/>
              </a:spcBef>
            </a:pPr>
            <a:r>
              <a:rPr lang="en-US" altLang="ja-JP" dirty="0">
                <a:latin typeface="+mn-ea"/>
              </a:rPr>
              <a:t>  </a:t>
            </a:r>
            <a:r>
              <a:rPr lang="ja-JP" altLang="en-US" dirty="0">
                <a:latin typeface="+mn-ea"/>
              </a:rPr>
              <a:t>実現可否（〇：実現可能／△：条件付可／</a:t>
            </a:r>
            <a:r>
              <a:rPr lang="en-US" altLang="ja-JP" dirty="0">
                <a:latin typeface="+mn-ea"/>
              </a:rPr>
              <a:t>×</a:t>
            </a:r>
            <a:r>
              <a:rPr lang="ja-JP" altLang="en-US" dirty="0">
                <a:latin typeface="+mn-ea"/>
              </a:rPr>
              <a:t>：実現不可）を記載し、提案書一式に含めること。</a:t>
            </a:r>
            <a:endParaRPr lang="en-US" altLang="ja-JP" dirty="0">
              <a:latin typeface="+mn-ea"/>
            </a:endParaRPr>
          </a:p>
          <a:p>
            <a:pPr>
              <a:spcBef>
                <a:spcPct val="20000"/>
              </a:spcBef>
            </a:pPr>
            <a:endParaRPr lang="en-US" altLang="ja-JP" dirty="0">
              <a:latin typeface="+mn-ea"/>
            </a:endParaRPr>
          </a:p>
          <a:p>
            <a:pPr>
              <a:spcBef>
                <a:spcPct val="20000"/>
              </a:spcBef>
            </a:pPr>
            <a:r>
              <a:rPr lang="ja-JP" altLang="en-US" dirty="0">
                <a:latin typeface="+mn-ea"/>
              </a:rPr>
              <a:t>　　</a:t>
            </a:r>
            <a:r>
              <a:rPr lang="en-US" altLang="ja-JP" dirty="0">
                <a:latin typeface="+mn-ea"/>
              </a:rPr>
              <a:t>※1</a:t>
            </a:r>
            <a:r>
              <a:rPr lang="ja-JP" altLang="en-US" dirty="0">
                <a:latin typeface="+mn-ea"/>
              </a:rPr>
              <a:t>　 △（条件付可）の場合は、一覧内の「補足説明」に条件等記載すること。</a:t>
            </a:r>
            <a:endParaRPr lang="en-US" altLang="ja-JP" dirty="0">
              <a:latin typeface="+mn-ea"/>
            </a:endParaRPr>
          </a:p>
          <a:p>
            <a:pPr>
              <a:spcBef>
                <a:spcPct val="20000"/>
              </a:spcBef>
            </a:pPr>
            <a:r>
              <a:rPr lang="ja-JP" altLang="en-US" dirty="0">
                <a:latin typeface="+mn-ea"/>
              </a:rPr>
              <a:t>　　</a:t>
            </a:r>
            <a:r>
              <a:rPr lang="en-US" altLang="ja-JP" dirty="0">
                <a:latin typeface="+mn-ea"/>
              </a:rPr>
              <a:t>※2</a:t>
            </a:r>
            <a:r>
              <a:rPr lang="ja-JP" altLang="en-US" dirty="0">
                <a:latin typeface="+mn-ea"/>
              </a:rPr>
              <a:t>　弊社のセキュリティ方針については「 （別紙）（</a:t>
            </a:r>
            <a:r>
              <a:rPr lang="en-US" altLang="ja-JP" dirty="0">
                <a:latin typeface="+mn-ea"/>
              </a:rPr>
              <a:t>240401</a:t>
            </a:r>
            <a:r>
              <a:rPr lang="ja-JP" altLang="en-US" dirty="0">
                <a:latin typeface="+mn-ea"/>
              </a:rPr>
              <a:t>）情報セキュリティ対策基準</a:t>
            </a:r>
            <a:r>
              <a:rPr lang="en-US" altLang="ja-JP" dirty="0">
                <a:latin typeface="+mn-ea"/>
              </a:rPr>
              <a:t>_v1.00.pdf</a:t>
            </a:r>
            <a:r>
              <a:rPr lang="ja-JP" altLang="en-US" dirty="0">
                <a:latin typeface="+mn-ea"/>
              </a:rPr>
              <a:t>」　参照。</a:t>
            </a:r>
            <a:endParaRPr lang="en-US" altLang="ja-JP" dirty="0">
              <a:latin typeface="+mn-ea"/>
            </a:endParaRPr>
          </a:p>
          <a:p>
            <a:pPr>
              <a:spcBef>
                <a:spcPct val="20000"/>
              </a:spcBef>
            </a:pPr>
            <a:endParaRPr lang="en-US" altLang="ja-JP" dirty="0">
              <a:latin typeface="+mn-ea"/>
            </a:endParaRPr>
          </a:p>
          <a:p>
            <a:pPr lvl="0">
              <a:spcBef>
                <a:spcPct val="20000"/>
              </a:spcBef>
            </a:pPr>
            <a:endParaRPr lang="en-US" altLang="ja-JP" dirty="0">
              <a:latin typeface="+mn-ea"/>
            </a:endParaRPr>
          </a:p>
        </p:txBody>
      </p:sp>
    </p:spTree>
    <p:extLst>
      <p:ext uri="{BB962C8B-B14F-4D97-AF65-F5344CB8AC3E}">
        <p14:creationId xmlns:p14="http://schemas.microsoft.com/office/powerpoint/2010/main" val="4013468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265" y="1985355"/>
            <a:ext cx="10157883" cy="2664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4289" y="5925432"/>
            <a:ext cx="2446004" cy="82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5748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改訂履歴</a:t>
            </a:r>
          </a:p>
        </p:txBody>
      </p:sp>
      <p:sp>
        <p:nvSpPr>
          <p:cNvPr id="30" name="コンテンツ プレースホルダー 4"/>
          <p:cNvSpPr>
            <a:spLocks noGrp="1"/>
          </p:cNvSpPr>
          <p:nvPr/>
        </p:nvSpPr>
        <p:spPr bwMode="auto">
          <a:xfrm>
            <a:off x="478582" y="1144910"/>
            <a:ext cx="11017225"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1600" dirty="0"/>
              <a:t>2025/03/31 </a:t>
            </a:r>
            <a:r>
              <a:rPr lang="ja-JP" altLang="en-US" sz="1600" dirty="0"/>
              <a:t>初版作成</a:t>
            </a:r>
            <a:endParaRPr lang="en-US" altLang="ja-JP" sz="1600" dirty="0"/>
          </a:p>
          <a:p>
            <a:pPr marL="0" indent="0">
              <a:lnSpc>
                <a:spcPct val="150000"/>
              </a:lnSpc>
              <a:buNone/>
            </a:pPr>
            <a:endParaRPr lang="en-US" altLang="ja-JP" sz="1800" dirty="0"/>
          </a:p>
        </p:txBody>
      </p:sp>
    </p:spTree>
    <p:extLst>
      <p:ext uri="{BB962C8B-B14F-4D97-AF65-F5344CB8AC3E}">
        <p14:creationId xmlns:p14="http://schemas.microsoft.com/office/powerpoint/2010/main" val="998682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目次</a:t>
            </a:r>
          </a:p>
        </p:txBody>
      </p:sp>
      <p:sp>
        <p:nvSpPr>
          <p:cNvPr id="3" name="コンテンツ プレースホルダー 2"/>
          <p:cNvSpPr>
            <a:spLocks noGrp="1"/>
          </p:cNvSpPr>
          <p:nvPr>
            <p:ph idx="1"/>
          </p:nvPr>
        </p:nvSpPr>
        <p:spPr>
          <a:xfrm>
            <a:off x="334566" y="1096866"/>
            <a:ext cx="5529982" cy="5890843"/>
          </a:xfrm>
        </p:spPr>
        <p:txBody>
          <a:bodyPr/>
          <a:lstStyle/>
          <a:p>
            <a:pPr marL="457200" indent="-457200">
              <a:buFont typeface="+mj-lt"/>
              <a:buAutoNum type="arabicPeriod"/>
            </a:pPr>
            <a:r>
              <a:rPr lang="ja-JP" altLang="en-US" dirty="0"/>
              <a:t>業務要求</a:t>
            </a:r>
            <a:endParaRPr lang="en-US" altLang="ja-JP" dirty="0"/>
          </a:p>
          <a:p>
            <a:pPr lvl="1"/>
            <a:r>
              <a:rPr lang="en-US" altLang="ja-JP" sz="1800" dirty="0"/>
              <a:t>1-1 </a:t>
            </a:r>
            <a:r>
              <a:rPr lang="ja-JP" altLang="en-US" sz="1800" dirty="0"/>
              <a:t>システム利用者</a:t>
            </a:r>
          </a:p>
          <a:p>
            <a:pPr lvl="1"/>
            <a:r>
              <a:rPr lang="en-US" altLang="ja-JP" sz="1800" dirty="0"/>
              <a:t>1-2 </a:t>
            </a:r>
            <a:r>
              <a:rPr lang="ja-JP" altLang="en-US" sz="1800" dirty="0"/>
              <a:t>業務について</a:t>
            </a:r>
            <a:endParaRPr lang="en-US" altLang="ja-JP" sz="1800" dirty="0"/>
          </a:p>
          <a:p>
            <a:pPr lvl="1"/>
            <a:endParaRPr lang="en-US" altLang="ja-JP" sz="2000" dirty="0"/>
          </a:p>
          <a:p>
            <a:pPr marL="457200" indent="-457200">
              <a:buFont typeface="+mj-lt"/>
              <a:buAutoNum type="arabicPeriod"/>
            </a:pPr>
            <a:r>
              <a:rPr lang="ja-JP" altLang="en-US" dirty="0"/>
              <a:t>機能要求</a:t>
            </a:r>
            <a:endParaRPr lang="en-US" altLang="ja-JP" dirty="0"/>
          </a:p>
          <a:p>
            <a:pPr lvl="1"/>
            <a:r>
              <a:rPr lang="en-US" altLang="ja-JP" sz="1800" dirty="0"/>
              <a:t>2-1 </a:t>
            </a:r>
            <a:r>
              <a:rPr lang="ja-JP" altLang="en-US" sz="1800" dirty="0"/>
              <a:t>機能配置</a:t>
            </a:r>
          </a:p>
          <a:p>
            <a:pPr lvl="1"/>
            <a:r>
              <a:rPr lang="en-US" altLang="ja-JP" sz="1800" dirty="0"/>
              <a:t>2-2 </a:t>
            </a:r>
            <a:r>
              <a:rPr lang="ja-JP" altLang="en-US" sz="1800" dirty="0"/>
              <a:t>システム機能</a:t>
            </a:r>
          </a:p>
          <a:p>
            <a:pPr lvl="1"/>
            <a:r>
              <a:rPr lang="en-US" altLang="ja-JP" sz="1800" dirty="0"/>
              <a:t>2-3 </a:t>
            </a:r>
            <a:r>
              <a:rPr lang="ja-JP" altLang="en-US" sz="1800" dirty="0"/>
              <a:t>周辺システム</a:t>
            </a:r>
            <a:r>
              <a:rPr lang="en-US" altLang="ja-JP" sz="1800" dirty="0"/>
              <a:t>IF</a:t>
            </a:r>
            <a:endParaRPr lang="en-US" altLang="ja-JP" sz="2000" dirty="0"/>
          </a:p>
          <a:p>
            <a:pPr marL="457200" indent="-457200">
              <a:buFont typeface="+mj-lt"/>
              <a:buAutoNum type="arabicPeriod"/>
            </a:pPr>
            <a:endParaRPr lang="en-US" altLang="ja-JP" sz="2000" dirty="0"/>
          </a:p>
          <a:p>
            <a:pPr marL="457200" indent="-457200">
              <a:buFont typeface="+mj-lt"/>
              <a:buAutoNum type="arabicPeriod"/>
            </a:pPr>
            <a:r>
              <a:rPr lang="ja-JP" altLang="en-US" dirty="0"/>
              <a:t>非機能要求</a:t>
            </a:r>
            <a:endParaRPr lang="en-US" altLang="ja-JP" dirty="0"/>
          </a:p>
          <a:p>
            <a:pPr lvl="1"/>
            <a:r>
              <a:rPr lang="en-US" altLang="ja-JP" sz="1800" dirty="0"/>
              <a:t>3-1</a:t>
            </a:r>
            <a:r>
              <a:rPr lang="ja-JP" altLang="en-US" sz="1800" dirty="0"/>
              <a:t> インフラ</a:t>
            </a:r>
            <a:endParaRPr lang="en-US" altLang="ja-JP" sz="1800" dirty="0"/>
          </a:p>
          <a:p>
            <a:pPr lvl="1"/>
            <a:r>
              <a:rPr lang="en-US" altLang="ja-JP" sz="1800" dirty="0"/>
              <a:t>3-2 </a:t>
            </a:r>
            <a:r>
              <a:rPr lang="ja-JP" altLang="en-US" sz="1800" dirty="0"/>
              <a:t>クライアント</a:t>
            </a:r>
            <a:endParaRPr lang="en-US" altLang="ja-JP" sz="1800" dirty="0"/>
          </a:p>
          <a:p>
            <a:pPr lvl="1"/>
            <a:r>
              <a:rPr lang="en-US" altLang="ja-JP" sz="1800" dirty="0"/>
              <a:t>3-3 </a:t>
            </a:r>
            <a:r>
              <a:rPr lang="ja-JP" altLang="en-US" sz="1800" dirty="0"/>
              <a:t>連携処理方式</a:t>
            </a:r>
            <a:endParaRPr lang="en-US" altLang="ja-JP" sz="1800" dirty="0"/>
          </a:p>
          <a:p>
            <a:pPr lvl="1"/>
            <a:r>
              <a:rPr lang="en-US" altLang="ja-JP" sz="1800" dirty="0"/>
              <a:t>3-4 </a:t>
            </a:r>
            <a:r>
              <a:rPr lang="ja-JP" altLang="en-US" sz="1800" dirty="0"/>
              <a:t>その他非機能要求</a:t>
            </a:r>
            <a:endParaRPr lang="en-US" altLang="ja-JP" sz="2000" dirty="0"/>
          </a:p>
          <a:p>
            <a:endParaRPr lang="en-US" altLang="ja-JP" dirty="0"/>
          </a:p>
          <a:p>
            <a:pPr marL="914400" lvl="1" indent="-457200">
              <a:buFont typeface="+mj-lt"/>
              <a:buAutoNum type="arabicPeriod"/>
            </a:pPr>
            <a:endParaRPr lang="en-US" altLang="ja-JP" sz="2000" dirty="0"/>
          </a:p>
        </p:txBody>
      </p:sp>
      <p:sp>
        <p:nvSpPr>
          <p:cNvPr id="31" name="コンテンツ プレースホルダー 2"/>
          <p:cNvSpPr txBox="1">
            <a:spLocks/>
          </p:cNvSpPr>
          <p:nvPr/>
        </p:nvSpPr>
        <p:spPr>
          <a:xfrm>
            <a:off x="6368604" y="1104446"/>
            <a:ext cx="5529982" cy="3527119"/>
          </a:xfrm>
          <a:prstGeom prst="rect">
            <a:avLst/>
          </a:prstGeom>
          <a:noFill/>
        </p:spPr>
        <p:txBody>
          <a:bodyPr>
            <a:spAutoFit/>
          </a:bodyPr>
          <a:lst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457200" indent="-457200">
              <a:buFont typeface="+mj-lt"/>
              <a:buAutoNum type="arabicPeriod" startAt="4"/>
            </a:pPr>
            <a:r>
              <a:rPr lang="ja-JP" altLang="en-US" dirty="0"/>
              <a:t>移行について</a:t>
            </a:r>
            <a:endParaRPr lang="en-US" altLang="ja-JP" dirty="0"/>
          </a:p>
          <a:p>
            <a:pPr lvl="1"/>
            <a:r>
              <a:rPr lang="en-US" altLang="ja-JP" sz="1800" dirty="0"/>
              <a:t>4-1 </a:t>
            </a:r>
            <a:r>
              <a:rPr lang="ja-JP" altLang="en-US" sz="1800" dirty="0"/>
              <a:t>業務移行</a:t>
            </a:r>
            <a:endParaRPr lang="en-US" altLang="ja-JP" sz="1800" dirty="0"/>
          </a:p>
          <a:p>
            <a:pPr lvl="1"/>
            <a:r>
              <a:rPr lang="en-US" altLang="ja-JP" sz="1800" dirty="0"/>
              <a:t>4-2 </a:t>
            </a:r>
            <a:r>
              <a:rPr lang="ja-JP" altLang="en-US" sz="1800" dirty="0"/>
              <a:t>システム移行</a:t>
            </a:r>
            <a:endParaRPr lang="en-US" altLang="ja-JP" sz="1800" dirty="0"/>
          </a:p>
          <a:p>
            <a:pPr lvl="1"/>
            <a:r>
              <a:rPr lang="en-US" altLang="ja-JP" sz="1800" dirty="0"/>
              <a:t>4-3 </a:t>
            </a:r>
            <a:r>
              <a:rPr lang="ja-JP" altLang="en-US" sz="1800" dirty="0"/>
              <a:t>データ移行</a:t>
            </a:r>
            <a:endParaRPr lang="en-US" altLang="ja-JP" sz="1800" dirty="0"/>
          </a:p>
          <a:p>
            <a:pPr lvl="1"/>
            <a:endParaRPr lang="en-US" altLang="ja-JP" sz="2000" dirty="0"/>
          </a:p>
          <a:p>
            <a:pPr marL="457200" indent="-457200">
              <a:buFont typeface="+mj-lt"/>
              <a:buAutoNum type="arabicPeriod" startAt="4"/>
            </a:pPr>
            <a:r>
              <a:rPr lang="ja-JP" altLang="en-US" dirty="0"/>
              <a:t>サポート体制について</a:t>
            </a:r>
            <a:endParaRPr lang="en-US" altLang="ja-JP" dirty="0"/>
          </a:p>
          <a:p>
            <a:pPr marL="914400" lvl="1" indent="-457200">
              <a:buFont typeface="+mj-lt"/>
              <a:buAutoNum type="arabicPeriod"/>
            </a:pPr>
            <a:endParaRPr lang="en-US" altLang="ja-JP" sz="2000" dirty="0"/>
          </a:p>
          <a:p>
            <a:pPr marL="457200" indent="-457200">
              <a:buFont typeface="+mj-lt"/>
              <a:buAutoNum type="arabicPeriod" startAt="4"/>
            </a:pPr>
            <a:r>
              <a:rPr lang="ja-JP" altLang="en-US" dirty="0"/>
              <a:t>セキュリティについて</a:t>
            </a:r>
            <a:endParaRPr lang="en-US" altLang="ja-JP" dirty="0"/>
          </a:p>
          <a:p>
            <a:pPr marL="914400" lvl="1" indent="-457200">
              <a:buFont typeface="+mj-lt"/>
              <a:buAutoNum type="arabicPeriod"/>
            </a:pPr>
            <a:endParaRPr lang="ja-JP" altLang="en-US" dirty="0"/>
          </a:p>
        </p:txBody>
      </p:sp>
      <p:sp>
        <p:nvSpPr>
          <p:cNvPr id="4" name="正方形/長方形 3"/>
          <p:cNvSpPr/>
          <p:nvPr/>
        </p:nvSpPr>
        <p:spPr>
          <a:xfrm>
            <a:off x="5973225" y="3623747"/>
            <a:ext cx="242374" cy="369332"/>
          </a:xfrm>
          <a:prstGeom prst="rect">
            <a:avLst/>
          </a:prstGeom>
        </p:spPr>
        <p:txBody>
          <a:bodyPr wrap="none">
            <a:spAutoFit/>
          </a:bodyPr>
          <a:lstStyle/>
          <a:p>
            <a:r>
              <a:rPr lang="ja-JP" altLang="en-US" dirty="0">
                <a:solidFill>
                  <a:srgbClr val="000000"/>
                </a:solidFill>
                <a:latin typeface="Times New Roman" panose="02020603050405020304" pitchFamily="18" charset="0"/>
              </a:rPr>
              <a:t> </a:t>
            </a:r>
            <a:endParaRPr lang="ja-JP" altLang="en-US" dirty="0"/>
          </a:p>
        </p:txBody>
      </p:sp>
    </p:spTree>
    <p:extLst>
      <p:ext uri="{BB962C8B-B14F-4D97-AF65-F5344CB8AC3E}">
        <p14:creationId xmlns:p14="http://schemas.microsoft.com/office/powerpoint/2010/main" val="384836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1.</a:t>
            </a:r>
            <a:r>
              <a:rPr lang="ja-JP" altLang="en-US" dirty="0"/>
              <a:t>業務要求</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8582" y="928886"/>
            <a:ext cx="11459984" cy="5760640"/>
          </a:xfrm>
          <a:prstGeom prst="rect">
            <a:avLst/>
          </a:prstGeom>
          <a:noFill/>
        </p:spPr>
        <p:txBody>
          <a:bodyPr wrap="square" rtlCol="0" anchor="t" anchorCtr="0">
            <a:noAutofit/>
          </a:bodyPr>
          <a:lstStyle/>
          <a:p>
            <a:pPr lvl="0">
              <a:spcBef>
                <a:spcPct val="20000"/>
              </a:spcBef>
            </a:pPr>
            <a:r>
              <a:rPr lang="en-US" altLang="ja-JP" sz="2000" b="1" dirty="0">
                <a:latin typeface="+mn-ea"/>
              </a:rPr>
              <a:t>1-1 </a:t>
            </a:r>
            <a:r>
              <a:rPr lang="ja-JP" altLang="en-US" sz="2000" b="1" dirty="0">
                <a:latin typeface="+mn-ea"/>
              </a:rPr>
              <a:t>システム利用施設数</a:t>
            </a:r>
            <a:endParaRPr lang="en-US" altLang="ja-JP" sz="2000" b="1" dirty="0">
              <a:latin typeface="+mn-ea"/>
            </a:endParaRPr>
          </a:p>
          <a:p>
            <a:pPr marL="576000" lvl="0">
              <a:spcBef>
                <a:spcPct val="20000"/>
              </a:spcBef>
            </a:pPr>
            <a:r>
              <a:rPr lang="ja-JP" altLang="en-US" dirty="0">
                <a:latin typeface="+mn-ea"/>
              </a:rPr>
              <a:t>本スライドは、現在べてらん君を導入している施設数を病床規模別に示したものである。</a:t>
            </a:r>
            <a:endParaRPr lang="en-US" altLang="ja-JP" dirty="0">
              <a:latin typeface="+mn-ea"/>
            </a:endParaRPr>
          </a:p>
          <a:p>
            <a:pPr marL="576000" lvl="0">
              <a:spcBef>
                <a:spcPct val="20000"/>
              </a:spcBef>
            </a:pPr>
            <a:r>
              <a:rPr lang="ja-JP" altLang="en-US" dirty="0">
                <a:latin typeface="+mn-ea"/>
              </a:rPr>
              <a:t>記載の施設数（</a:t>
            </a:r>
            <a:r>
              <a:rPr lang="en-US" altLang="ja-JP" dirty="0">
                <a:latin typeface="+mn-ea"/>
              </a:rPr>
              <a:t>321</a:t>
            </a:r>
            <a:r>
              <a:rPr lang="ja-JP" altLang="en-US" dirty="0">
                <a:latin typeface="+mn-ea"/>
              </a:rPr>
              <a:t>件）は施設単位の集計であり、病院によっては複数台の端末で運用しているケースもある。</a:t>
            </a:r>
            <a:endParaRPr lang="en-US" altLang="ja-JP" dirty="0">
              <a:latin typeface="+mn-ea"/>
            </a:endParaRPr>
          </a:p>
          <a:p>
            <a:pPr marL="576000" lvl="0">
              <a:spcBef>
                <a:spcPct val="20000"/>
              </a:spcBef>
            </a:pPr>
            <a:r>
              <a:rPr lang="ja-JP" altLang="en-US" dirty="0">
                <a:latin typeface="+mn-ea"/>
              </a:rPr>
              <a:t>また、施設数（</a:t>
            </a:r>
            <a:r>
              <a:rPr lang="en-US" altLang="ja-JP" dirty="0">
                <a:latin typeface="+mn-ea"/>
              </a:rPr>
              <a:t>321</a:t>
            </a:r>
            <a:r>
              <a:rPr lang="ja-JP" altLang="en-US" dirty="0">
                <a:latin typeface="+mn-ea"/>
              </a:rPr>
              <a:t>件）のうち</a:t>
            </a:r>
            <a:r>
              <a:rPr lang="en-US" altLang="ja-JP" dirty="0">
                <a:latin typeface="+mn-ea"/>
              </a:rPr>
              <a:t>DPC</a:t>
            </a:r>
            <a:r>
              <a:rPr lang="ja-JP" altLang="en-US" dirty="0">
                <a:latin typeface="+mn-ea"/>
              </a:rPr>
              <a:t>機能を有している施設数は</a:t>
            </a:r>
            <a:r>
              <a:rPr lang="en-US" altLang="ja-JP" dirty="0">
                <a:latin typeface="+mn-ea"/>
              </a:rPr>
              <a:t>178</a:t>
            </a:r>
            <a:r>
              <a:rPr lang="ja-JP" altLang="en-US" dirty="0">
                <a:latin typeface="+mn-ea"/>
              </a:rPr>
              <a:t>施設ある。</a:t>
            </a:r>
            <a:br>
              <a:rPr lang="en-US" altLang="ja-JP" dirty="0">
                <a:latin typeface="+mn-ea"/>
              </a:rPr>
            </a:br>
            <a:r>
              <a:rPr lang="ja-JP" altLang="en-US" dirty="0">
                <a:latin typeface="+mn-ea"/>
              </a:rPr>
              <a:t>次期システムにおける対応規模の把握及び参考情報として記載。</a:t>
            </a: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a:spcBef>
                <a:spcPct val="20000"/>
              </a:spcBef>
            </a:pPr>
            <a:r>
              <a:rPr lang="ja-JP" altLang="en-US" dirty="0">
                <a:latin typeface="+mn-ea"/>
              </a:rPr>
              <a:t>　　　　</a:t>
            </a: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dirty="0">
              <a:latin typeface="+mn-ea"/>
            </a:endParaRPr>
          </a:p>
          <a:p>
            <a:pPr lvl="0">
              <a:spcBef>
                <a:spcPct val="20000"/>
              </a:spcBef>
            </a:pPr>
            <a:endParaRPr lang="en-US" altLang="ja-JP" sz="500" dirty="0">
              <a:latin typeface="+mn-ea"/>
            </a:endParaRPr>
          </a:p>
          <a:p>
            <a:pPr lvl="0">
              <a:spcBef>
                <a:spcPct val="20000"/>
              </a:spcBef>
            </a:pPr>
            <a:endParaRPr lang="en-US" altLang="ja-JP" dirty="0">
              <a:latin typeface="+mn-ea"/>
            </a:endParaRPr>
          </a:p>
          <a:p>
            <a:pPr lvl="0">
              <a:spcBef>
                <a:spcPct val="20000"/>
              </a:spcBef>
            </a:pPr>
            <a:r>
              <a:rPr lang="ja-JP" altLang="en-US" dirty="0">
                <a:latin typeface="+mn-ea"/>
              </a:rPr>
              <a:t>　　　　　</a:t>
            </a:r>
            <a:endParaRPr lang="en-US" altLang="ja-JP" dirty="0">
              <a:latin typeface="+mn-ea"/>
            </a:endParaRPr>
          </a:p>
          <a:p>
            <a:pPr lvl="0">
              <a:spcBef>
                <a:spcPct val="20000"/>
              </a:spcBef>
            </a:pPr>
            <a:r>
              <a:rPr lang="ja-JP" altLang="en-US" sz="1600" dirty="0">
                <a:latin typeface="+mn-ea"/>
              </a:rPr>
              <a:t>　　　　　　　　　</a:t>
            </a:r>
            <a:r>
              <a:rPr lang="ja-JP" altLang="en-US" sz="1400" dirty="0">
                <a:latin typeface="+mn-ea"/>
              </a:rPr>
              <a:t>　　　　　 </a:t>
            </a:r>
            <a:endParaRPr lang="en-US" altLang="ja-JP" sz="1400" dirty="0">
              <a:latin typeface="+mn-ea"/>
            </a:endParaRPr>
          </a:p>
          <a:p>
            <a:pPr lvl="0">
              <a:spcBef>
                <a:spcPct val="20000"/>
              </a:spcBef>
            </a:pPr>
            <a:endParaRPr lang="en-US" altLang="ja-JP" dirty="0">
              <a:latin typeface="+mn-ea"/>
            </a:endParaRPr>
          </a:p>
          <a:p>
            <a:pPr lvl="0">
              <a:spcBef>
                <a:spcPct val="20000"/>
              </a:spcBef>
            </a:pPr>
            <a:r>
              <a:rPr lang="ja-JP" altLang="en-US" dirty="0">
                <a:latin typeface="+mn-ea"/>
              </a:rPr>
              <a:t>　　　　　　　　　 </a:t>
            </a:r>
            <a:endParaRPr lang="en-US" altLang="ja-JP" dirty="0">
              <a:latin typeface="+mn-ea"/>
            </a:endParaRPr>
          </a:p>
        </p:txBody>
      </p:sp>
      <p:graphicFrame>
        <p:nvGraphicFramePr>
          <p:cNvPr id="9" name="表 8">
            <a:extLst>
              <a:ext uri="{FF2B5EF4-FFF2-40B4-BE49-F238E27FC236}">
                <a16:creationId xmlns:a16="http://schemas.microsoft.com/office/drawing/2014/main" id="{3A44535D-3E26-866B-0AFB-EEEA11D9DAE5}"/>
              </a:ext>
            </a:extLst>
          </p:cNvPr>
          <p:cNvGraphicFramePr>
            <a:graphicFrameLocks noGrp="1"/>
          </p:cNvGraphicFramePr>
          <p:nvPr>
            <p:extLst>
              <p:ext uri="{D42A27DB-BD31-4B8C-83A1-F6EECF244321}">
                <p14:modId xmlns:p14="http://schemas.microsoft.com/office/powerpoint/2010/main" val="2838679620"/>
              </p:ext>
            </p:extLst>
          </p:nvPr>
        </p:nvGraphicFramePr>
        <p:xfrm>
          <a:off x="2245457" y="2729086"/>
          <a:ext cx="7926234" cy="3779998"/>
        </p:xfrm>
        <a:graphic>
          <a:graphicData uri="http://schemas.openxmlformats.org/drawingml/2006/table">
            <a:tbl>
              <a:tblPr firstRow="1" bandRow="1">
                <a:tableStyleId>{93296810-A885-4BE3-A3E7-6D5BEEA58F35}</a:tableStyleId>
              </a:tblPr>
              <a:tblGrid>
                <a:gridCol w="2642078">
                  <a:extLst>
                    <a:ext uri="{9D8B030D-6E8A-4147-A177-3AD203B41FA5}">
                      <a16:colId xmlns:a16="http://schemas.microsoft.com/office/drawing/2014/main" val="865063982"/>
                    </a:ext>
                  </a:extLst>
                </a:gridCol>
                <a:gridCol w="2642078">
                  <a:extLst>
                    <a:ext uri="{9D8B030D-6E8A-4147-A177-3AD203B41FA5}">
                      <a16:colId xmlns:a16="http://schemas.microsoft.com/office/drawing/2014/main" val="2948327786"/>
                    </a:ext>
                  </a:extLst>
                </a:gridCol>
                <a:gridCol w="2642078">
                  <a:extLst>
                    <a:ext uri="{9D8B030D-6E8A-4147-A177-3AD203B41FA5}">
                      <a16:colId xmlns:a16="http://schemas.microsoft.com/office/drawing/2014/main" val="1856018962"/>
                    </a:ext>
                  </a:extLst>
                </a:gridCol>
              </a:tblGrid>
              <a:tr h="513338">
                <a:tc>
                  <a:txBody>
                    <a:bodyPr/>
                    <a:lstStyle/>
                    <a:p>
                      <a:pPr algn="ctr" rtl="0"/>
                      <a:r>
                        <a:rPr lang="ja-JP" altLang="en-US" sz="1600" dirty="0">
                          <a:solidFill>
                            <a:schemeClr val="bg1"/>
                          </a:solidFill>
                          <a:effectLst/>
                        </a:rPr>
                        <a:t>施設種別</a:t>
                      </a:r>
                      <a:endParaRPr lang="ja-JP" altLang="en-US" sz="1600" dirty="0">
                        <a:solidFill>
                          <a:schemeClr val="bg1"/>
                        </a:solidFill>
                        <a:effectLst/>
                        <a:latin typeface="Meiryo UI" panose="020B0604030504040204" pitchFamily="50" charset="-128"/>
                        <a:ea typeface="Meiryo UI" panose="020B0604030504040204" pitchFamily="50" charset="-128"/>
                      </a:endParaRPr>
                    </a:p>
                  </a:txBody>
                  <a:tcPr marL="62865" marR="62865" anchor="ctr"/>
                </a:tc>
                <a:tc>
                  <a:txBody>
                    <a:bodyPr/>
                    <a:lstStyle/>
                    <a:p>
                      <a:pPr algn="ctr" rtl="0"/>
                      <a:r>
                        <a:rPr lang="ja-JP" altLang="en-US" sz="1600" dirty="0">
                          <a:solidFill>
                            <a:schemeClr val="bg1"/>
                          </a:solidFill>
                          <a:effectLst/>
                        </a:rPr>
                        <a:t>施設数（</a:t>
                      </a:r>
                      <a:r>
                        <a:rPr lang="en-US" altLang="ja-JP" sz="1600" dirty="0">
                          <a:solidFill>
                            <a:schemeClr val="bg1"/>
                          </a:solidFill>
                          <a:effectLst/>
                        </a:rPr>
                        <a:t>321</a:t>
                      </a:r>
                      <a:r>
                        <a:rPr lang="ja-JP" altLang="en-US" sz="1600" dirty="0">
                          <a:solidFill>
                            <a:schemeClr val="bg1"/>
                          </a:solidFill>
                          <a:effectLst/>
                        </a:rPr>
                        <a:t>件）</a:t>
                      </a:r>
                      <a:endParaRPr lang="ja-JP" altLang="en-US" sz="1600" dirty="0">
                        <a:solidFill>
                          <a:schemeClr val="bg1"/>
                        </a:solidFill>
                        <a:effectLst/>
                        <a:latin typeface="Meiryo UI" panose="020B0604030504040204" pitchFamily="50" charset="-128"/>
                        <a:ea typeface="Meiryo UI" panose="020B0604030504040204" pitchFamily="50" charset="-128"/>
                      </a:endParaRPr>
                    </a:p>
                  </a:txBody>
                  <a:tcPr marL="62865" marR="6286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dirty="0">
                          <a:solidFill>
                            <a:schemeClr val="bg1"/>
                          </a:solidFill>
                          <a:effectLst/>
                        </a:rPr>
                        <a:t>内</a:t>
                      </a:r>
                      <a:r>
                        <a:rPr lang="en-US" altLang="ja-JP" sz="1600" dirty="0">
                          <a:solidFill>
                            <a:schemeClr val="bg1"/>
                          </a:solidFill>
                          <a:effectLst/>
                        </a:rPr>
                        <a:t>DPC</a:t>
                      </a:r>
                      <a:r>
                        <a:rPr lang="ja-JP" altLang="en-US" sz="1600" dirty="0">
                          <a:solidFill>
                            <a:schemeClr val="bg1"/>
                          </a:solidFill>
                          <a:effectLst/>
                        </a:rPr>
                        <a:t>機能有（</a:t>
                      </a:r>
                      <a:r>
                        <a:rPr lang="en-US" altLang="ja-JP" sz="1600" dirty="0">
                          <a:solidFill>
                            <a:schemeClr val="bg1"/>
                          </a:solidFill>
                          <a:effectLst/>
                        </a:rPr>
                        <a:t>178</a:t>
                      </a:r>
                      <a:r>
                        <a:rPr lang="ja-JP" altLang="en-US" sz="1600" dirty="0">
                          <a:solidFill>
                            <a:schemeClr val="bg1"/>
                          </a:solidFill>
                          <a:effectLst/>
                        </a:rPr>
                        <a:t>件）</a:t>
                      </a:r>
                      <a:endParaRPr lang="ja-JP" altLang="en-US" sz="1600" dirty="0">
                        <a:solidFill>
                          <a:schemeClr val="bg1"/>
                        </a:solidFill>
                        <a:effectLst/>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120734535"/>
                  </a:ext>
                </a:extLst>
              </a:tr>
              <a:tr h="326666">
                <a:tc>
                  <a:txBody>
                    <a:bodyPr/>
                    <a:lstStyle/>
                    <a:p>
                      <a:pPr marL="72000" algn="l" fontAlgn="b"/>
                      <a:r>
                        <a:rPr lang="zh-TW" altLang="en-US" sz="1600" b="0" u="none" strike="noStrike" dirty="0">
                          <a:effectLst/>
                        </a:rPr>
                        <a:t>診療所（</a:t>
                      </a:r>
                      <a:r>
                        <a:rPr lang="en-US" altLang="zh-TW" sz="1600" b="0" u="none" strike="noStrike" dirty="0">
                          <a:effectLst/>
                        </a:rPr>
                        <a:t>-19</a:t>
                      </a:r>
                      <a:r>
                        <a:rPr lang="zh-TW" altLang="en-US" sz="1600" b="0" u="none" strike="noStrike" dirty="0">
                          <a:effectLst/>
                        </a:rPr>
                        <a:t>床）</a:t>
                      </a:r>
                      <a:endParaRPr lang="zh-TW" altLang="en-US"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10</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0</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80171518"/>
                  </a:ext>
                </a:extLst>
              </a:tr>
              <a:tr h="326666">
                <a:tc>
                  <a:txBody>
                    <a:bodyPr/>
                    <a:lstStyle/>
                    <a:p>
                      <a:pPr marL="72000" algn="l" fontAlgn="b"/>
                      <a:r>
                        <a:rPr lang="en-US" altLang="ja-JP" sz="1600" b="0" u="none" strike="noStrike" dirty="0">
                          <a:effectLst/>
                        </a:rPr>
                        <a:t>20-49</a:t>
                      </a:r>
                      <a:r>
                        <a:rPr lang="ja-JP" altLang="en-US" sz="1600" b="0" u="none" strike="noStrike" dirty="0">
                          <a:effectLst/>
                        </a:rPr>
                        <a:t>床</a:t>
                      </a:r>
                      <a:endParaRPr lang="ja-JP" altLang="en-US"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7</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a:effectLst/>
                        </a:rPr>
                        <a:t>0</a:t>
                      </a:r>
                      <a:endParaRPr lang="en-US" altLang="ja-JP" sz="1600" b="0" i="0" u="none" strike="noStrike">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108975531"/>
                  </a:ext>
                </a:extLst>
              </a:tr>
              <a:tr h="326666">
                <a:tc>
                  <a:txBody>
                    <a:bodyPr/>
                    <a:lstStyle/>
                    <a:p>
                      <a:pPr marL="72000" algn="l" fontAlgn="b"/>
                      <a:r>
                        <a:rPr lang="en-US" altLang="ja-JP" sz="1600" b="0" u="none" strike="noStrike" dirty="0">
                          <a:effectLst/>
                        </a:rPr>
                        <a:t>50-99</a:t>
                      </a:r>
                      <a:r>
                        <a:rPr lang="ja-JP" altLang="en-US" sz="1600" b="0" u="none" strike="noStrike" dirty="0">
                          <a:effectLst/>
                        </a:rPr>
                        <a:t>床</a:t>
                      </a:r>
                      <a:endParaRPr lang="ja-JP" altLang="en-US"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19</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2</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095886124"/>
                  </a:ext>
                </a:extLst>
              </a:tr>
              <a:tr h="326666">
                <a:tc>
                  <a:txBody>
                    <a:bodyPr/>
                    <a:lstStyle/>
                    <a:p>
                      <a:pPr marL="72000" algn="l" fontAlgn="b"/>
                      <a:r>
                        <a:rPr lang="en-US" altLang="ja-JP" sz="1600" b="0" u="none" strike="noStrike" dirty="0">
                          <a:effectLst/>
                        </a:rPr>
                        <a:t>100-199</a:t>
                      </a:r>
                      <a:r>
                        <a:rPr lang="ja-JP" altLang="en-US" sz="1600" b="0" u="none" strike="noStrike" dirty="0">
                          <a:effectLst/>
                        </a:rPr>
                        <a:t>床</a:t>
                      </a:r>
                      <a:endParaRPr lang="ja-JP" altLang="en-US"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63</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18</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62983959"/>
                  </a:ext>
                </a:extLst>
              </a:tr>
              <a:tr h="326666">
                <a:tc>
                  <a:txBody>
                    <a:bodyPr/>
                    <a:lstStyle/>
                    <a:p>
                      <a:pPr marL="72000" algn="l" fontAlgn="b"/>
                      <a:r>
                        <a:rPr lang="en-US" altLang="ja-JP" sz="1600" b="0" u="none" strike="noStrike">
                          <a:effectLst/>
                        </a:rPr>
                        <a:t>200-299</a:t>
                      </a:r>
                      <a:r>
                        <a:rPr lang="ja-JP" altLang="en-US" sz="1600" b="0" u="none" strike="noStrike">
                          <a:effectLst/>
                        </a:rPr>
                        <a:t>床</a:t>
                      </a:r>
                      <a:endParaRPr lang="ja-JP" altLang="en-US"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61</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37</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815734605"/>
                  </a:ext>
                </a:extLst>
              </a:tr>
              <a:tr h="326666">
                <a:tc>
                  <a:txBody>
                    <a:bodyPr/>
                    <a:lstStyle/>
                    <a:p>
                      <a:pPr marL="72000" algn="l" fontAlgn="b"/>
                      <a:r>
                        <a:rPr lang="en-US" altLang="ja-JP" sz="1600" b="0" u="none" strike="noStrike">
                          <a:effectLst/>
                        </a:rPr>
                        <a:t>300-399</a:t>
                      </a:r>
                      <a:r>
                        <a:rPr lang="ja-JP" altLang="en-US" sz="1600" b="0" u="none" strike="noStrike">
                          <a:effectLst/>
                        </a:rPr>
                        <a:t>床</a:t>
                      </a:r>
                      <a:endParaRPr lang="ja-JP" altLang="en-US"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59</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44</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476608052"/>
                  </a:ext>
                </a:extLst>
              </a:tr>
              <a:tr h="326666">
                <a:tc>
                  <a:txBody>
                    <a:bodyPr/>
                    <a:lstStyle/>
                    <a:p>
                      <a:pPr marL="72000" algn="l" fontAlgn="b"/>
                      <a:r>
                        <a:rPr lang="en-US" altLang="ja-JP" sz="1600" b="0" u="none" strike="noStrike">
                          <a:effectLst/>
                        </a:rPr>
                        <a:t>400-499</a:t>
                      </a:r>
                      <a:r>
                        <a:rPr lang="ja-JP" altLang="en-US" sz="1600" b="0" u="none" strike="noStrike">
                          <a:effectLst/>
                        </a:rPr>
                        <a:t>床</a:t>
                      </a:r>
                      <a:endParaRPr lang="ja-JP" altLang="en-US"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41</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30</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074234005"/>
                  </a:ext>
                </a:extLst>
              </a:tr>
              <a:tr h="326666">
                <a:tc>
                  <a:txBody>
                    <a:bodyPr/>
                    <a:lstStyle/>
                    <a:p>
                      <a:pPr marL="72000" algn="l" fontAlgn="b"/>
                      <a:r>
                        <a:rPr lang="en-US" altLang="ja-JP" sz="1600" b="0" u="none" strike="noStrike">
                          <a:effectLst/>
                        </a:rPr>
                        <a:t>500-599</a:t>
                      </a:r>
                      <a:r>
                        <a:rPr lang="ja-JP" altLang="en-US" sz="1600" b="0" u="none" strike="noStrike">
                          <a:effectLst/>
                        </a:rPr>
                        <a:t>床</a:t>
                      </a:r>
                      <a:endParaRPr lang="ja-JP" altLang="en-US"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a:effectLst/>
                        </a:rPr>
                        <a:t>29</a:t>
                      </a:r>
                      <a:endParaRPr lang="en-US" altLang="ja-JP"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23</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62464300"/>
                  </a:ext>
                </a:extLst>
              </a:tr>
              <a:tr h="326666">
                <a:tc>
                  <a:txBody>
                    <a:bodyPr/>
                    <a:lstStyle/>
                    <a:p>
                      <a:pPr marL="72000" algn="l" fontAlgn="b"/>
                      <a:r>
                        <a:rPr lang="en-US" altLang="ja-JP" sz="1600" b="0" u="none" strike="noStrike">
                          <a:effectLst/>
                        </a:rPr>
                        <a:t>600-699</a:t>
                      </a:r>
                      <a:r>
                        <a:rPr lang="ja-JP" altLang="en-US" sz="1600" b="0" u="none" strike="noStrike">
                          <a:effectLst/>
                        </a:rPr>
                        <a:t>床</a:t>
                      </a:r>
                      <a:endParaRPr lang="ja-JP" altLang="en-US"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a:effectLst/>
                        </a:rPr>
                        <a:t>22</a:t>
                      </a:r>
                      <a:endParaRPr lang="en-US" altLang="ja-JP" sz="1600" b="0" i="0" u="none" strike="noStrike">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18</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769809732"/>
                  </a:ext>
                </a:extLst>
              </a:tr>
              <a:tr h="326666">
                <a:tc>
                  <a:txBody>
                    <a:bodyPr/>
                    <a:lstStyle/>
                    <a:p>
                      <a:pPr marL="72000" algn="l" fontAlgn="b"/>
                      <a:r>
                        <a:rPr lang="en-US" altLang="ja-JP" sz="1600" b="0" u="none" strike="noStrike" dirty="0">
                          <a:effectLst/>
                        </a:rPr>
                        <a:t>700</a:t>
                      </a:r>
                      <a:r>
                        <a:rPr lang="ja-JP" altLang="en-US" sz="1600" b="0" u="none" strike="noStrike" dirty="0">
                          <a:effectLst/>
                        </a:rPr>
                        <a:t>床</a:t>
                      </a:r>
                      <a:r>
                        <a:rPr lang="en-US" altLang="ja-JP" sz="1600" b="0" u="none" strike="noStrike" dirty="0">
                          <a:effectLst/>
                        </a:rPr>
                        <a:t>-</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10</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tc>
                  <a:txBody>
                    <a:bodyPr/>
                    <a:lstStyle/>
                    <a:p>
                      <a:pPr marL="144000" algn="r" fontAlgn="b"/>
                      <a:r>
                        <a:rPr lang="en-US" altLang="ja-JP" sz="1600" b="0" u="none" strike="noStrike" dirty="0">
                          <a:effectLst/>
                        </a:rPr>
                        <a:t>6</a:t>
                      </a:r>
                      <a:endParaRPr lang="en-US" altLang="ja-JP" sz="1600" b="0" i="0" u="none" strike="noStrike" dirty="0">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542958510"/>
                  </a:ext>
                </a:extLst>
              </a:tr>
            </a:tbl>
          </a:graphicData>
        </a:graphic>
      </p:graphicFrame>
    </p:spTree>
    <p:extLst>
      <p:ext uri="{BB962C8B-B14F-4D97-AF65-F5344CB8AC3E}">
        <p14:creationId xmlns:p14="http://schemas.microsoft.com/office/powerpoint/2010/main" val="2720882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1.</a:t>
            </a:r>
            <a:r>
              <a:rPr lang="ja-JP" altLang="en-US" dirty="0"/>
              <a:t>業務要求</a:t>
            </a:r>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78582" y="1072902"/>
            <a:ext cx="11305256" cy="5760640"/>
          </a:xfrm>
          <a:prstGeom prst="rect">
            <a:avLst/>
          </a:prstGeom>
          <a:noFill/>
        </p:spPr>
        <p:txBody>
          <a:bodyPr wrap="square" rtlCol="0" anchor="t" anchorCtr="0">
            <a:noAutofit/>
          </a:bodyPr>
          <a:lstStyle/>
          <a:p>
            <a:pPr lvl="0">
              <a:spcBef>
                <a:spcPct val="20000"/>
              </a:spcBef>
            </a:pPr>
            <a:r>
              <a:rPr lang="en-US" altLang="ja-JP" sz="2000" b="1" dirty="0">
                <a:latin typeface="+mn-ea"/>
              </a:rPr>
              <a:t>1-2 </a:t>
            </a:r>
            <a:r>
              <a:rPr lang="ja-JP" altLang="en-US" sz="2000" b="1" dirty="0">
                <a:latin typeface="+mn-ea"/>
              </a:rPr>
              <a:t>業務について</a:t>
            </a:r>
            <a:endParaRPr lang="en-US" altLang="ja-JP" sz="2400" b="1" dirty="0">
              <a:latin typeface="+mn-ea"/>
            </a:endParaRPr>
          </a:p>
          <a:p>
            <a:pPr lvl="0">
              <a:spcBef>
                <a:spcPct val="20000"/>
              </a:spcBef>
            </a:pPr>
            <a:r>
              <a:rPr lang="ja-JP" altLang="en-US" sz="2000" dirty="0">
                <a:latin typeface="+mn-ea"/>
              </a:rPr>
              <a:t>　</a:t>
            </a:r>
            <a:r>
              <a:rPr lang="ja-JP" altLang="en-US" dirty="0">
                <a:latin typeface="+mn-ea"/>
              </a:rPr>
              <a:t>　　</a:t>
            </a:r>
            <a:r>
              <a:rPr lang="en-US" altLang="ja-JP" dirty="0">
                <a:latin typeface="+mn-ea"/>
              </a:rPr>
              <a:t> </a:t>
            </a:r>
            <a:r>
              <a:rPr lang="ja-JP" altLang="en-US" dirty="0">
                <a:latin typeface="+mn-ea"/>
              </a:rPr>
              <a:t>現状の業務については以下の別紙を参考とすること。</a:t>
            </a:r>
            <a:endParaRPr lang="en-US" altLang="ja-JP" dirty="0">
              <a:latin typeface="+mn-ea"/>
            </a:endParaRPr>
          </a:p>
          <a:p>
            <a:pPr lvl="0">
              <a:spcBef>
                <a:spcPct val="20000"/>
              </a:spcBef>
            </a:pPr>
            <a:r>
              <a:rPr lang="ja-JP" altLang="en-US" dirty="0">
                <a:latin typeface="+mn-ea"/>
              </a:rPr>
              <a:t>　</a:t>
            </a:r>
            <a:endParaRPr lang="en-US" altLang="ja-JP" b="1" dirty="0">
              <a:latin typeface="+mn-ea"/>
            </a:endParaRPr>
          </a:p>
          <a:p>
            <a:pPr lvl="2">
              <a:spcBef>
                <a:spcPct val="20000"/>
              </a:spcBef>
            </a:pPr>
            <a:r>
              <a:rPr lang="ja-JP" altLang="en-US" dirty="0">
                <a:latin typeface="+mn-ea"/>
              </a:rPr>
              <a:t>（別紙）次期レセプト</a:t>
            </a:r>
            <a:r>
              <a:rPr lang="en-US" altLang="ja-JP" dirty="0">
                <a:latin typeface="+mn-ea"/>
              </a:rPr>
              <a:t>_</a:t>
            </a:r>
            <a:r>
              <a:rPr lang="ja-JP" altLang="en-US" dirty="0">
                <a:latin typeface="+mn-ea"/>
              </a:rPr>
              <a:t>業務フロー</a:t>
            </a:r>
            <a:r>
              <a:rPr lang="en-US" altLang="ja-JP" dirty="0">
                <a:latin typeface="+mn-ea"/>
              </a:rPr>
              <a:t>.xlsx</a:t>
            </a:r>
            <a:endParaRPr lang="en-US" altLang="ja-JP" b="1" dirty="0">
              <a:latin typeface="+mn-ea"/>
            </a:endParaRPr>
          </a:p>
          <a:p>
            <a:pPr lvl="2">
              <a:spcBef>
                <a:spcPct val="20000"/>
              </a:spcBef>
            </a:pPr>
            <a:endParaRPr lang="en-US" altLang="ja-JP" dirty="0">
              <a:latin typeface="+mn-ea"/>
            </a:endParaRPr>
          </a:p>
          <a:p>
            <a:pPr lvl="1">
              <a:spcBef>
                <a:spcPct val="20000"/>
              </a:spcBef>
            </a:pPr>
            <a:r>
              <a:rPr lang="ja-JP" altLang="en-US" dirty="0">
                <a:latin typeface="+mn-ea"/>
              </a:rPr>
              <a:t>なお要件定義工程にてあるべき業務フローの検討を行う前提で提案すること。</a:t>
            </a:r>
            <a:endParaRPr lang="en-US" altLang="ja-JP" dirty="0">
              <a:latin typeface="+mn-ea"/>
            </a:endParaRPr>
          </a:p>
          <a:p>
            <a:pPr lvl="1">
              <a:spcBef>
                <a:spcPct val="20000"/>
              </a:spcBef>
            </a:pPr>
            <a:endParaRPr lang="en-US" altLang="ja-JP" dirty="0">
              <a:latin typeface="+mn-ea"/>
            </a:endParaRPr>
          </a:p>
          <a:p>
            <a:pPr lvl="1">
              <a:spcBef>
                <a:spcPct val="20000"/>
              </a:spcBef>
            </a:pPr>
            <a:endParaRPr lang="en-US" altLang="ja-JP" dirty="0">
              <a:latin typeface="+mn-ea"/>
            </a:endParaRPr>
          </a:p>
          <a:p>
            <a:pPr marL="1200150" lvl="2" indent="-285750">
              <a:spcBef>
                <a:spcPct val="20000"/>
              </a:spcBef>
              <a:buFont typeface="Wingdings" panose="05000000000000000000" pitchFamily="2" charset="2"/>
              <a:buChar char="ü"/>
            </a:pPr>
            <a:endParaRPr lang="en-US" altLang="ja-JP" dirty="0">
              <a:latin typeface="+mn-ea"/>
            </a:endParaRPr>
          </a:p>
        </p:txBody>
      </p:sp>
    </p:spTree>
    <p:extLst>
      <p:ext uri="{BB962C8B-B14F-4D97-AF65-F5344CB8AC3E}">
        <p14:creationId xmlns:p14="http://schemas.microsoft.com/office/powerpoint/2010/main" val="487753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165786F5-187A-4967-85BF-75795E75D884}"/>
              </a:ext>
            </a:extLst>
          </p:cNvPr>
          <p:cNvSpPr txBox="1"/>
          <p:nvPr/>
        </p:nvSpPr>
        <p:spPr>
          <a:xfrm>
            <a:off x="478582" y="856877"/>
            <a:ext cx="11305256" cy="6408711"/>
          </a:xfrm>
          <a:prstGeom prst="rect">
            <a:avLst/>
          </a:prstGeom>
          <a:noFill/>
        </p:spPr>
        <p:txBody>
          <a:bodyPr wrap="square" rtlCol="0" anchor="t" anchorCtr="0">
            <a:noAutofit/>
          </a:bodyPr>
          <a:lstStyle/>
          <a:p>
            <a:pPr lvl="0">
              <a:spcBef>
                <a:spcPct val="20000"/>
              </a:spcBef>
            </a:pPr>
            <a:r>
              <a:rPr lang="en-US" altLang="ja-JP" sz="2000" b="1" dirty="0">
                <a:latin typeface="+mn-ea"/>
              </a:rPr>
              <a:t>2-1 </a:t>
            </a:r>
            <a:r>
              <a:rPr lang="ja-JP" altLang="en-US" sz="2000" b="1" dirty="0">
                <a:latin typeface="+mn-ea"/>
              </a:rPr>
              <a:t>機能配置</a:t>
            </a:r>
            <a:endParaRPr lang="en-US" altLang="ja-JP" sz="2000" b="1" dirty="0">
              <a:latin typeface="+mn-ea"/>
            </a:endParaRPr>
          </a:p>
          <a:p>
            <a:pPr lvl="1">
              <a:spcBef>
                <a:spcPct val="20000"/>
              </a:spcBef>
            </a:pPr>
            <a:r>
              <a:rPr lang="ja-JP" altLang="en-US" sz="1600" dirty="0">
                <a:latin typeface="+mn-ea"/>
              </a:rPr>
              <a:t>シンプルな業務フローを可能にするため、次期レセプトシステムでは「レセプトチェック」、「レセプト結果収集」、「審査結果集計」を</a:t>
            </a:r>
            <a:r>
              <a:rPr lang="en-US" altLang="ja-JP" sz="1600" dirty="0">
                <a:latin typeface="+mn-ea"/>
              </a:rPr>
              <a:t>1</a:t>
            </a:r>
            <a:r>
              <a:rPr lang="ja-JP" altLang="en-US" sz="1600" dirty="0">
                <a:latin typeface="+mn-ea"/>
              </a:rPr>
              <a:t>つのシステムにする必要がある。要件定義工程にて具体的な機能配置を検討する想定で提案すること。</a:t>
            </a:r>
            <a:endParaRPr lang="en-US" altLang="ja-JP" sz="1600" dirty="0">
              <a:latin typeface="+mn-ea"/>
            </a:endParaRPr>
          </a:p>
          <a:p>
            <a:pPr lvl="1">
              <a:spcBef>
                <a:spcPct val="20000"/>
              </a:spcBef>
            </a:pPr>
            <a:r>
              <a:rPr lang="ja-JP" altLang="en-US" sz="1600" b="0" i="0" dirty="0">
                <a:solidFill>
                  <a:srgbClr val="1D1C1D"/>
                </a:solidFill>
                <a:effectLst/>
                <a:latin typeface="NotoSansJP"/>
              </a:rPr>
              <a:t>また、現状チェックマスタの更新作業は手動で行っているが、貴社で効率化や自動化等に関して良い提案があれば、その内容についても併せて提案すること。</a:t>
            </a:r>
            <a:r>
              <a:rPr lang="ja-JP" altLang="en-US" sz="1600" dirty="0">
                <a:latin typeface="+mn-ea"/>
              </a:rPr>
              <a:t>参考として現時点の機能配置案を以下に記す。</a:t>
            </a:r>
            <a:endParaRPr lang="en-US" altLang="ja-JP" sz="1600" dirty="0">
              <a:latin typeface="+mn-ea"/>
            </a:endParaRPr>
          </a:p>
          <a:p>
            <a:pPr lvl="1">
              <a:spcBef>
                <a:spcPct val="20000"/>
              </a:spcBef>
            </a:pPr>
            <a:r>
              <a:rPr kumimoji="1" lang="en-US" altLang="ja-JP" sz="1400" dirty="0">
                <a:solidFill>
                  <a:srgbClr val="FF0000"/>
                </a:solidFill>
              </a:rPr>
              <a:t>※</a:t>
            </a:r>
            <a:r>
              <a:rPr kumimoji="1" lang="ja-JP" altLang="en-US" sz="1400" dirty="0">
                <a:solidFill>
                  <a:srgbClr val="FF0000"/>
                </a:solidFill>
              </a:rPr>
              <a:t>各ツールの概要は、「（別紙）現行ツール機能概要一覧 </a:t>
            </a:r>
            <a:r>
              <a:rPr kumimoji="1" lang="en-US" altLang="ja-JP" sz="1400" dirty="0">
                <a:solidFill>
                  <a:srgbClr val="FF0000"/>
                </a:solidFill>
              </a:rPr>
              <a:t>4-1 </a:t>
            </a:r>
            <a:r>
              <a:rPr kumimoji="1" lang="ja-JP" altLang="en-US" sz="1400" dirty="0">
                <a:solidFill>
                  <a:srgbClr val="FF0000"/>
                </a:solidFill>
              </a:rPr>
              <a:t>その他ツール機能」を参照</a:t>
            </a:r>
          </a:p>
          <a:p>
            <a:pPr lvl="1">
              <a:spcBef>
                <a:spcPct val="20000"/>
              </a:spcBef>
            </a:pPr>
            <a:endParaRPr lang="en-US" altLang="ja-JP" sz="1600" dirty="0">
              <a:solidFill>
                <a:srgbClr val="FF0000"/>
              </a:solidFill>
              <a:latin typeface="+mn-ea"/>
            </a:endParaRPr>
          </a:p>
        </p:txBody>
      </p:sp>
      <p:sp>
        <p:nvSpPr>
          <p:cNvPr id="3" name="正方形/長方形 2">
            <a:extLst>
              <a:ext uri="{FF2B5EF4-FFF2-40B4-BE49-F238E27FC236}">
                <a16:creationId xmlns:a16="http://schemas.microsoft.com/office/drawing/2014/main" id="{8F74B530-D1F9-20AF-1C40-81D4488477CA}"/>
              </a:ext>
            </a:extLst>
          </p:cNvPr>
          <p:cNvSpPr/>
          <p:nvPr/>
        </p:nvSpPr>
        <p:spPr>
          <a:xfrm>
            <a:off x="1199950" y="6113462"/>
            <a:ext cx="6428477" cy="913428"/>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b="1" dirty="0">
                <a:solidFill>
                  <a:prstClr val="black">
                    <a:lumMod val="75000"/>
                    <a:lumOff val="25000"/>
                  </a:prstClr>
                </a:solidFill>
                <a:latin typeface="游ゴシック"/>
                <a:ea typeface="游ゴシック"/>
              </a:rPr>
              <a:t>次期レセプト</a:t>
            </a:r>
            <a:endParaRPr lang="en-US" altLang="ja-JP" sz="1080" b="1" dirty="0">
              <a:solidFill>
                <a:prstClr val="black">
                  <a:lumMod val="75000"/>
                  <a:lumOff val="25000"/>
                </a:prstClr>
              </a:solidFill>
              <a:latin typeface="游ゴシック"/>
              <a:ea typeface="游ゴシック"/>
            </a:endParaRPr>
          </a:p>
          <a:p>
            <a:pPr algn="ctr" defTabSz="822960"/>
            <a:r>
              <a:rPr lang="ja-JP" altLang="en-US" sz="1080" b="1" dirty="0">
                <a:solidFill>
                  <a:prstClr val="black">
                    <a:lumMod val="75000"/>
                    <a:lumOff val="25000"/>
                  </a:prstClr>
                </a:solidFill>
                <a:latin typeface="游ゴシック"/>
                <a:ea typeface="游ゴシック"/>
              </a:rPr>
              <a:t>チェック</a:t>
            </a:r>
            <a:endParaRPr lang="en-US" altLang="ja-JP" sz="1080" b="1" dirty="0">
              <a:solidFill>
                <a:prstClr val="black">
                  <a:lumMod val="75000"/>
                  <a:lumOff val="25000"/>
                </a:prstClr>
              </a:solidFill>
              <a:latin typeface="游ゴシック"/>
              <a:ea typeface="游ゴシック"/>
            </a:endParaRPr>
          </a:p>
        </p:txBody>
      </p:sp>
      <p:cxnSp>
        <p:nvCxnSpPr>
          <p:cNvPr id="4" name="直線コネクタ 3">
            <a:extLst>
              <a:ext uri="{FF2B5EF4-FFF2-40B4-BE49-F238E27FC236}">
                <a16:creationId xmlns:a16="http://schemas.microsoft.com/office/drawing/2014/main" id="{6B706887-6565-CC9C-3C14-39C7850DD8E5}"/>
              </a:ext>
            </a:extLst>
          </p:cNvPr>
          <p:cNvCxnSpPr>
            <a:cxnSpLocks/>
          </p:cNvCxnSpPr>
          <p:nvPr/>
        </p:nvCxnSpPr>
        <p:spPr>
          <a:xfrm>
            <a:off x="983926" y="2585070"/>
            <a:ext cx="0" cy="4536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id="{22FA94C0-7636-CA23-698D-25AE6D183B02}"/>
              </a:ext>
            </a:extLst>
          </p:cNvPr>
          <p:cNvCxnSpPr>
            <a:cxnSpLocks/>
          </p:cNvCxnSpPr>
          <p:nvPr/>
        </p:nvCxnSpPr>
        <p:spPr>
          <a:xfrm>
            <a:off x="623838" y="6040934"/>
            <a:ext cx="1116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A138213E-1FDC-0F38-BEF1-0E4135E964CC}"/>
              </a:ext>
            </a:extLst>
          </p:cNvPr>
          <p:cNvCxnSpPr>
            <a:cxnSpLocks/>
          </p:cNvCxnSpPr>
          <p:nvPr/>
        </p:nvCxnSpPr>
        <p:spPr>
          <a:xfrm>
            <a:off x="623838" y="3377158"/>
            <a:ext cx="1116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0EAE28EE-B50A-5A41-449F-A41B756567FF}"/>
              </a:ext>
            </a:extLst>
          </p:cNvPr>
          <p:cNvCxnSpPr>
            <a:cxnSpLocks/>
          </p:cNvCxnSpPr>
          <p:nvPr/>
        </p:nvCxnSpPr>
        <p:spPr>
          <a:xfrm>
            <a:off x="623838" y="7121574"/>
            <a:ext cx="1116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4BC8DA48-F159-3436-86C4-54EE3CFA6E0E}"/>
              </a:ext>
            </a:extLst>
          </p:cNvPr>
          <p:cNvSpPr txBox="1"/>
          <p:nvPr/>
        </p:nvSpPr>
        <p:spPr>
          <a:xfrm>
            <a:off x="234677" y="4269161"/>
            <a:ext cx="646331" cy="338554"/>
          </a:xfrm>
          <a:prstGeom prst="rect">
            <a:avLst/>
          </a:prstGeom>
          <a:noFill/>
        </p:spPr>
        <p:txBody>
          <a:bodyPr wrap="square" rtlCol="0">
            <a:spAutoFit/>
          </a:bodyPr>
          <a:lstStyle/>
          <a:p>
            <a:r>
              <a:rPr lang="ja-JP" altLang="en-US" sz="1600" dirty="0"/>
              <a:t>現状</a:t>
            </a:r>
          </a:p>
        </p:txBody>
      </p:sp>
      <p:sp>
        <p:nvSpPr>
          <p:cNvPr id="11" name="矢印: 五方向 10">
            <a:extLst>
              <a:ext uri="{FF2B5EF4-FFF2-40B4-BE49-F238E27FC236}">
                <a16:creationId xmlns:a16="http://schemas.microsoft.com/office/drawing/2014/main" id="{3FF48E0B-E53D-762C-E5EF-62885320E555}"/>
              </a:ext>
            </a:extLst>
          </p:cNvPr>
          <p:cNvSpPr/>
          <p:nvPr/>
        </p:nvSpPr>
        <p:spPr>
          <a:xfrm>
            <a:off x="3956072" y="2781930"/>
            <a:ext cx="1778355" cy="43200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レセプト結果収集</a:t>
            </a:r>
          </a:p>
        </p:txBody>
      </p:sp>
      <p:sp>
        <p:nvSpPr>
          <p:cNvPr id="12" name="矢印: 五方向 11">
            <a:extLst>
              <a:ext uri="{FF2B5EF4-FFF2-40B4-BE49-F238E27FC236}">
                <a16:creationId xmlns:a16="http://schemas.microsoft.com/office/drawing/2014/main" id="{4F79507A-1AAE-D422-4531-497B80CEEF96}"/>
              </a:ext>
            </a:extLst>
          </p:cNvPr>
          <p:cNvSpPr/>
          <p:nvPr/>
        </p:nvSpPr>
        <p:spPr>
          <a:xfrm>
            <a:off x="5868881" y="2781930"/>
            <a:ext cx="1778355" cy="43200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審査結果集計</a:t>
            </a:r>
          </a:p>
        </p:txBody>
      </p:sp>
      <p:sp>
        <p:nvSpPr>
          <p:cNvPr id="13" name="矢印: 五方向 12">
            <a:extLst>
              <a:ext uri="{FF2B5EF4-FFF2-40B4-BE49-F238E27FC236}">
                <a16:creationId xmlns:a16="http://schemas.microsoft.com/office/drawing/2014/main" id="{41241D43-FA1E-57E3-0D07-A7047DD5EE8D}"/>
              </a:ext>
            </a:extLst>
          </p:cNvPr>
          <p:cNvSpPr/>
          <p:nvPr/>
        </p:nvSpPr>
        <p:spPr>
          <a:xfrm>
            <a:off x="7894296" y="2781930"/>
            <a:ext cx="1778355" cy="43200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結果本部提出</a:t>
            </a:r>
          </a:p>
        </p:txBody>
      </p:sp>
      <p:sp>
        <p:nvSpPr>
          <p:cNvPr id="14" name="正方形/長方形 13">
            <a:extLst>
              <a:ext uri="{FF2B5EF4-FFF2-40B4-BE49-F238E27FC236}">
                <a16:creationId xmlns:a16="http://schemas.microsoft.com/office/drawing/2014/main" id="{EC1C8CDF-D9AA-4177-E787-31519F28541C}"/>
              </a:ext>
            </a:extLst>
          </p:cNvPr>
          <p:cNvSpPr/>
          <p:nvPr/>
        </p:nvSpPr>
        <p:spPr>
          <a:xfrm>
            <a:off x="6051677" y="5608886"/>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医事アシストシステム</a:t>
            </a:r>
            <a:br>
              <a:rPr lang="en-US" altLang="ja-JP" sz="1080" dirty="0">
                <a:solidFill>
                  <a:prstClr val="black">
                    <a:lumMod val="75000"/>
                    <a:lumOff val="25000"/>
                  </a:prstClr>
                </a:solidFill>
                <a:latin typeface="游ゴシック"/>
                <a:ea typeface="游ゴシック"/>
              </a:rPr>
            </a:br>
            <a:r>
              <a:rPr lang="ja-JP" altLang="en-US" sz="1080" dirty="0">
                <a:solidFill>
                  <a:prstClr val="black">
                    <a:lumMod val="75000"/>
                    <a:lumOff val="25000"/>
                  </a:prstClr>
                </a:solidFill>
                <a:latin typeface="游ゴシック"/>
                <a:ea typeface="游ゴシック"/>
              </a:rPr>
              <a:t>（本部提出データ作成）</a:t>
            </a:r>
          </a:p>
        </p:txBody>
      </p:sp>
      <p:sp>
        <p:nvSpPr>
          <p:cNvPr id="15" name="正方形/長方形 14">
            <a:extLst>
              <a:ext uri="{FF2B5EF4-FFF2-40B4-BE49-F238E27FC236}">
                <a16:creationId xmlns:a16="http://schemas.microsoft.com/office/drawing/2014/main" id="{1F132D87-3F21-03B3-2040-615AE7D26D08}"/>
              </a:ext>
            </a:extLst>
          </p:cNvPr>
          <p:cNvSpPr/>
          <p:nvPr/>
        </p:nvSpPr>
        <p:spPr>
          <a:xfrm>
            <a:off x="3956072" y="4323353"/>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査定分析ツール</a:t>
            </a:r>
          </a:p>
        </p:txBody>
      </p:sp>
      <p:sp>
        <p:nvSpPr>
          <p:cNvPr id="16" name="矢印: 五方向 15">
            <a:extLst>
              <a:ext uri="{FF2B5EF4-FFF2-40B4-BE49-F238E27FC236}">
                <a16:creationId xmlns:a16="http://schemas.microsoft.com/office/drawing/2014/main" id="{2F57058F-32AD-2707-F91B-51046FA90AD7}"/>
              </a:ext>
            </a:extLst>
          </p:cNvPr>
          <p:cNvSpPr/>
          <p:nvPr/>
        </p:nvSpPr>
        <p:spPr>
          <a:xfrm>
            <a:off x="1125545" y="2781930"/>
            <a:ext cx="2696073" cy="43200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レセプトチェック</a:t>
            </a:r>
          </a:p>
        </p:txBody>
      </p:sp>
      <p:sp>
        <p:nvSpPr>
          <p:cNvPr id="17" name="正方形/長方形 16">
            <a:extLst>
              <a:ext uri="{FF2B5EF4-FFF2-40B4-BE49-F238E27FC236}">
                <a16:creationId xmlns:a16="http://schemas.microsoft.com/office/drawing/2014/main" id="{02BD15FD-D851-BA39-11EE-6F20A7AD9F69}"/>
              </a:ext>
            </a:extLst>
          </p:cNvPr>
          <p:cNvSpPr/>
          <p:nvPr/>
        </p:nvSpPr>
        <p:spPr>
          <a:xfrm>
            <a:off x="1125545" y="3451465"/>
            <a:ext cx="4522825" cy="324277"/>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べてらん君</a:t>
            </a:r>
          </a:p>
        </p:txBody>
      </p:sp>
      <p:sp>
        <p:nvSpPr>
          <p:cNvPr id="18" name="正方形/長方形 17">
            <a:extLst>
              <a:ext uri="{FF2B5EF4-FFF2-40B4-BE49-F238E27FC236}">
                <a16:creationId xmlns:a16="http://schemas.microsoft.com/office/drawing/2014/main" id="{46D51643-92C1-6037-7FAA-6020E36CD9E4}"/>
              </a:ext>
            </a:extLst>
          </p:cNvPr>
          <p:cNvSpPr/>
          <p:nvPr/>
        </p:nvSpPr>
        <p:spPr>
          <a:xfrm>
            <a:off x="2049720" y="3881126"/>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エラー分類ツール</a:t>
            </a:r>
          </a:p>
        </p:txBody>
      </p:sp>
      <p:sp>
        <p:nvSpPr>
          <p:cNvPr id="19" name="正方形/長方形 18">
            <a:extLst>
              <a:ext uri="{FF2B5EF4-FFF2-40B4-BE49-F238E27FC236}">
                <a16:creationId xmlns:a16="http://schemas.microsoft.com/office/drawing/2014/main" id="{EB46C4A7-8C32-BA41-73EF-8FDA5B0C9CB7}"/>
              </a:ext>
            </a:extLst>
          </p:cNvPr>
          <p:cNvSpPr/>
          <p:nvPr/>
        </p:nvSpPr>
        <p:spPr>
          <a:xfrm>
            <a:off x="2049720" y="5608886"/>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医事アシストシステム</a:t>
            </a:r>
            <a:br>
              <a:rPr lang="en-US" altLang="ja-JP" sz="1080" dirty="0">
                <a:solidFill>
                  <a:prstClr val="black">
                    <a:lumMod val="75000"/>
                    <a:lumOff val="25000"/>
                  </a:prstClr>
                </a:solidFill>
                <a:latin typeface="游ゴシック"/>
                <a:ea typeface="游ゴシック"/>
              </a:rPr>
            </a:br>
            <a:r>
              <a:rPr lang="ja-JP" altLang="en-US" sz="1080" dirty="0">
                <a:solidFill>
                  <a:prstClr val="black">
                    <a:lumMod val="75000"/>
                    <a:lumOff val="25000"/>
                  </a:prstClr>
                </a:solidFill>
                <a:latin typeface="游ゴシック"/>
                <a:ea typeface="游ゴシック"/>
              </a:rPr>
              <a:t>（レセプト点検機能）</a:t>
            </a:r>
          </a:p>
        </p:txBody>
      </p:sp>
      <p:sp>
        <p:nvSpPr>
          <p:cNvPr id="20" name="正方形/長方形 19">
            <a:extLst>
              <a:ext uri="{FF2B5EF4-FFF2-40B4-BE49-F238E27FC236}">
                <a16:creationId xmlns:a16="http://schemas.microsoft.com/office/drawing/2014/main" id="{A667C23E-6709-75AA-D607-6B23C5CFA529}"/>
              </a:ext>
            </a:extLst>
          </p:cNvPr>
          <p:cNvSpPr/>
          <p:nvPr/>
        </p:nvSpPr>
        <p:spPr>
          <a:xfrm>
            <a:off x="5862424" y="3881126"/>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請求結果まとめツール</a:t>
            </a:r>
          </a:p>
        </p:txBody>
      </p:sp>
      <p:sp>
        <p:nvSpPr>
          <p:cNvPr id="21" name="正方形/長方形 20">
            <a:extLst>
              <a:ext uri="{FF2B5EF4-FFF2-40B4-BE49-F238E27FC236}">
                <a16:creationId xmlns:a16="http://schemas.microsoft.com/office/drawing/2014/main" id="{9EEE6F96-6267-023A-46BB-B438618B929B}"/>
              </a:ext>
            </a:extLst>
          </p:cNvPr>
          <p:cNvSpPr/>
          <p:nvPr/>
        </p:nvSpPr>
        <p:spPr>
          <a:xfrm>
            <a:off x="7894296" y="3881126"/>
            <a:ext cx="1692306" cy="33684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アップロードツール</a:t>
            </a:r>
          </a:p>
        </p:txBody>
      </p:sp>
      <p:cxnSp>
        <p:nvCxnSpPr>
          <p:cNvPr id="22" name="直線コネクタ 21">
            <a:extLst>
              <a:ext uri="{FF2B5EF4-FFF2-40B4-BE49-F238E27FC236}">
                <a16:creationId xmlns:a16="http://schemas.microsoft.com/office/drawing/2014/main" id="{BEB38226-CDA4-3B70-67F5-64790027ABAB}"/>
              </a:ext>
            </a:extLst>
          </p:cNvPr>
          <p:cNvCxnSpPr>
            <a:cxnSpLocks/>
          </p:cNvCxnSpPr>
          <p:nvPr/>
        </p:nvCxnSpPr>
        <p:spPr>
          <a:xfrm>
            <a:off x="9767614" y="2585070"/>
            <a:ext cx="0" cy="453600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矢印: 五方向 22">
            <a:extLst>
              <a:ext uri="{FF2B5EF4-FFF2-40B4-BE49-F238E27FC236}">
                <a16:creationId xmlns:a16="http://schemas.microsoft.com/office/drawing/2014/main" id="{577CAD82-C518-0DB5-1FB1-1E2610F775B0}"/>
              </a:ext>
            </a:extLst>
          </p:cNvPr>
          <p:cNvSpPr/>
          <p:nvPr/>
        </p:nvSpPr>
        <p:spPr>
          <a:xfrm>
            <a:off x="9862755" y="2781930"/>
            <a:ext cx="1778355" cy="43200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レセプト</a:t>
            </a:r>
            <a:endParaRPr lang="en-US" altLang="ja-JP" sz="1400" dirty="0">
              <a:solidFill>
                <a:schemeClr val="tx1"/>
              </a:solidFill>
            </a:endParaRPr>
          </a:p>
          <a:p>
            <a:pPr algn="ctr"/>
            <a:r>
              <a:rPr lang="ja-JP" altLang="en-US" sz="1400" dirty="0">
                <a:solidFill>
                  <a:schemeClr val="tx1"/>
                </a:solidFill>
              </a:rPr>
              <a:t>チェックマスタ更新</a:t>
            </a:r>
          </a:p>
        </p:txBody>
      </p:sp>
      <p:sp>
        <p:nvSpPr>
          <p:cNvPr id="24" name="正方形/長方形 23">
            <a:extLst>
              <a:ext uri="{FF2B5EF4-FFF2-40B4-BE49-F238E27FC236}">
                <a16:creationId xmlns:a16="http://schemas.microsoft.com/office/drawing/2014/main" id="{8C1F5150-31CE-BE09-432A-419CA39BA54F}"/>
              </a:ext>
            </a:extLst>
          </p:cNvPr>
          <p:cNvSpPr/>
          <p:nvPr/>
        </p:nvSpPr>
        <p:spPr>
          <a:xfrm>
            <a:off x="9912918" y="4839995"/>
            <a:ext cx="1692306" cy="336843"/>
          </a:xfrm>
          <a:prstGeom prst="rect">
            <a:avLst/>
          </a:prstGeom>
          <a:noFill/>
          <a:ln w="19050">
            <a:solidFill>
              <a:schemeClr val="bg1">
                <a:lumMod val="75000"/>
              </a:schemeClr>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チェックマスタ更新</a:t>
            </a:r>
            <a:endParaRPr lang="en-US" altLang="ja-JP" sz="1080" dirty="0">
              <a:solidFill>
                <a:prstClr val="black">
                  <a:lumMod val="75000"/>
                  <a:lumOff val="25000"/>
                </a:prstClr>
              </a:solidFill>
              <a:latin typeface="游ゴシック"/>
              <a:ea typeface="游ゴシック"/>
            </a:endParaRPr>
          </a:p>
          <a:p>
            <a:pPr algn="ctr" defTabSz="822960"/>
            <a:r>
              <a:rPr lang="ja-JP" altLang="en-US" sz="1080" dirty="0">
                <a:solidFill>
                  <a:prstClr val="black">
                    <a:lumMod val="75000"/>
                    <a:lumOff val="25000"/>
                  </a:prstClr>
                </a:solidFill>
                <a:latin typeface="游ゴシック"/>
                <a:ea typeface="游ゴシック"/>
              </a:rPr>
              <a:t>（手動対応）</a:t>
            </a:r>
          </a:p>
        </p:txBody>
      </p:sp>
      <p:sp>
        <p:nvSpPr>
          <p:cNvPr id="26" name="正方形/長方形 25">
            <a:extLst>
              <a:ext uri="{FF2B5EF4-FFF2-40B4-BE49-F238E27FC236}">
                <a16:creationId xmlns:a16="http://schemas.microsoft.com/office/drawing/2014/main" id="{E3FD837B-11B9-9CB6-039F-DE6A914AFA98}"/>
              </a:ext>
            </a:extLst>
          </p:cNvPr>
          <p:cNvSpPr/>
          <p:nvPr/>
        </p:nvSpPr>
        <p:spPr>
          <a:xfrm>
            <a:off x="10052008" y="6689526"/>
            <a:ext cx="1692306" cy="33684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チェックマスタ自動更新</a:t>
            </a:r>
            <a:endParaRPr lang="en-US" altLang="ja-JP" sz="1080" dirty="0">
              <a:solidFill>
                <a:prstClr val="black">
                  <a:lumMod val="75000"/>
                  <a:lumOff val="25000"/>
                </a:prstClr>
              </a:solidFill>
              <a:latin typeface="游ゴシック"/>
              <a:ea typeface="游ゴシック"/>
            </a:endParaRPr>
          </a:p>
        </p:txBody>
      </p:sp>
      <p:sp>
        <p:nvSpPr>
          <p:cNvPr id="27" name="正方形/長方形 26">
            <a:extLst>
              <a:ext uri="{FF2B5EF4-FFF2-40B4-BE49-F238E27FC236}">
                <a16:creationId xmlns:a16="http://schemas.microsoft.com/office/drawing/2014/main" id="{049C0B8A-9CFA-6C67-37DC-C90353EC740B}"/>
              </a:ext>
            </a:extLst>
          </p:cNvPr>
          <p:cNvSpPr/>
          <p:nvPr/>
        </p:nvSpPr>
        <p:spPr>
          <a:xfrm>
            <a:off x="7894296" y="6240709"/>
            <a:ext cx="1692306" cy="336843"/>
          </a:xfrm>
          <a:prstGeom prst="rec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b="1" dirty="0">
                <a:solidFill>
                  <a:prstClr val="black">
                    <a:lumMod val="75000"/>
                    <a:lumOff val="25000"/>
                  </a:prstClr>
                </a:solidFill>
                <a:latin typeface="游ゴシック"/>
                <a:ea typeface="游ゴシック"/>
              </a:rPr>
              <a:t>アップロードシステム</a:t>
            </a:r>
            <a:br>
              <a:rPr lang="en-US" altLang="ja-JP" sz="1080" b="1" dirty="0">
                <a:solidFill>
                  <a:prstClr val="black">
                    <a:lumMod val="75000"/>
                    <a:lumOff val="25000"/>
                  </a:prstClr>
                </a:solidFill>
                <a:latin typeface="游ゴシック"/>
                <a:ea typeface="游ゴシック"/>
              </a:rPr>
            </a:br>
            <a:r>
              <a:rPr lang="ja-JP" altLang="en-US" sz="1080" b="1" dirty="0">
                <a:solidFill>
                  <a:prstClr val="black">
                    <a:lumMod val="75000"/>
                    <a:lumOff val="25000"/>
                  </a:prstClr>
                </a:solidFill>
                <a:latin typeface="游ゴシック"/>
                <a:ea typeface="游ゴシック"/>
              </a:rPr>
              <a:t>（</a:t>
            </a:r>
            <a:r>
              <a:rPr lang="en-US" altLang="ja-JP" sz="1080" b="1" dirty="0">
                <a:solidFill>
                  <a:prstClr val="black">
                    <a:lumMod val="75000"/>
                    <a:lumOff val="25000"/>
                  </a:prstClr>
                </a:solidFill>
                <a:latin typeface="游ゴシック"/>
                <a:ea typeface="游ゴシック"/>
              </a:rPr>
              <a:t>Web</a:t>
            </a:r>
            <a:r>
              <a:rPr lang="ja-JP" altLang="en-US" sz="1080" b="1" dirty="0">
                <a:solidFill>
                  <a:prstClr val="black">
                    <a:lumMod val="75000"/>
                    <a:lumOff val="25000"/>
                  </a:prstClr>
                </a:solidFill>
                <a:latin typeface="游ゴシック"/>
                <a:ea typeface="游ゴシック"/>
              </a:rPr>
              <a:t>版）</a:t>
            </a:r>
          </a:p>
        </p:txBody>
      </p:sp>
      <p:sp>
        <p:nvSpPr>
          <p:cNvPr id="28" name="テキスト ボックス 27">
            <a:extLst>
              <a:ext uri="{FF2B5EF4-FFF2-40B4-BE49-F238E27FC236}">
                <a16:creationId xmlns:a16="http://schemas.microsoft.com/office/drawing/2014/main" id="{CDACAFFA-0A3E-3A1D-B56D-8DD670985A7E}"/>
              </a:ext>
            </a:extLst>
          </p:cNvPr>
          <p:cNvSpPr txBox="1"/>
          <p:nvPr/>
        </p:nvSpPr>
        <p:spPr>
          <a:xfrm>
            <a:off x="234677" y="6566460"/>
            <a:ext cx="646331" cy="338554"/>
          </a:xfrm>
          <a:prstGeom prst="rect">
            <a:avLst/>
          </a:prstGeom>
          <a:noFill/>
        </p:spPr>
        <p:txBody>
          <a:bodyPr wrap="square" rtlCol="0">
            <a:spAutoFit/>
          </a:bodyPr>
          <a:lstStyle/>
          <a:p>
            <a:r>
              <a:rPr lang="ja-JP" altLang="en-US" sz="1600" dirty="0"/>
              <a:t>次期</a:t>
            </a:r>
          </a:p>
        </p:txBody>
      </p:sp>
      <p:sp>
        <p:nvSpPr>
          <p:cNvPr id="29" name="正方形/長方形 28">
            <a:extLst>
              <a:ext uri="{FF2B5EF4-FFF2-40B4-BE49-F238E27FC236}">
                <a16:creationId xmlns:a16="http://schemas.microsoft.com/office/drawing/2014/main" id="{AF5D327C-A8E2-4229-7F4C-81C2EAC5A76B}"/>
              </a:ext>
            </a:extLst>
          </p:cNvPr>
          <p:cNvSpPr/>
          <p:nvPr/>
        </p:nvSpPr>
        <p:spPr>
          <a:xfrm>
            <a:off x="1125545" y="4323353"/>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レセ割ツール</a:t>
            </a:r>
          </a:p>
        </p:txBody>
      </p:sp>
      <p:sp>
        <p:nvSpPr>
          <p:cNvPr id="30" name="正方形/長方形 29">
            <a:extLst>
              <a:ext uri="{FF2B5EF4-FFF2-40B4-BE49-F238E27FC236}">
                <a16:creationId xmlns:a16="http://schemas.microsoft.com/office/drawing/2014/main" id="{B8CD3048-E2C1-3479-C2B1-7555C75709DD}"/>
              </a:ext>
            </a:extLst>
          </p:cNvPr>
          <p:cNvSpPr/>
          <p:nvPr/>
        </p:nvSpPr>
        <p:spPr>
          <a:xfrm>
            <a:off x="2049720" y="4767987"/>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レセのなか見ツール</a:t>
            </a:r>
          </a:p>
        </p:txBody>
      </p:sp>
      <p:sp>
        <p:nvSpPr>
          <p:cNvPr id="31" name="正方形/長方形 30">
            <a:extLst>
              <a:ext uri="{FF2B5EF4-FFF2-40B4-BE49-F238E27FC236}">
                <a16:creationId xmlns:a16="http://schemas.microsoft.com/office/drawing/2014/main" id="{F85221A6-BB8E-5918-6FC0-AEC4CDFECCF4}"/>
              </a:ext>
            </a:extLst>
          </p:cNvPr>
          <p:cNvSpPr/>
          <p:nvPr/>
        </p:nvSpPr>
        <p:spPr>
          <a:xfrm>
            <a:off x="3956072" y="4744790"/>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返戻分析ツール</a:t>
            </a:r>
          </a:p>
        </p:txBody>
      </p:sp>
      <p:sp>
        <p:nvSpPr>
          <p:cNvPr id="32" name="正方形/長方形 31">
            <a:extLst>
              <a:ext uri="{FF2B5EF4-FFF2-40B4-BE49-F238E27FC236}">
                <a16:creationId xmlns:a16="http://schemas.microsoft.com/office/drawing/2014/main" id="{BF87214A-1609-68C6-EEA8-052E22C1A4EC}"/>
              </a:ext>
            </a:extLst>
          </p:cNvPr>
          <p:cNvSpPr/>
          <p:nvPr/>
        </p:nvSpPr>
        <p:spPr>
          <a:xfrm>
            <a:off x="3956072" y="3881126"/>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査定</a:t>
            </a:r>
            <a:r>
              <a:rPr lang="en-US" altLang="ja-JP" sz="1080" dirty="0">
                <a:solidFill>
                  <a:prstClr val="black">
                    <a:lumMod val="75000"/>
                    <a:lumOff val="25000"/>
                  </a:prstClr>
                </a:solidFill>
                <a:latin typeface="游ゴシック"/>
                <a:ea typeface="游ゴシック"/>
              </a:rPr>
              <a:t>UKE</a:t>
            </a:r>
            <a:r>
              <a:rPr lang="ja-JP" altLang="en-US" sz="1080" dirty="0">
                <a:solidFill>
                  <a:prstClr val="black">
                    <a:lumMod val="75000"/>
                    <a:lumOff val="25000"/>
                  </a:prstClr>
                </a:solidFill>
                <a:latin typeface="游ゴシック"/>
                <a:ea typeface="游ゴシック"/>
              </a:rPr>
              <a:t>作成ツール</a:t>
            </a:r>
          </a:p>
        </p:txBody>
      </p:sp>
      <p:sp>
        <p:nvSpPr>
          <p:cNvPr id="34" name="正方形/長方形 33">
            <a:extLst>
              <a:ext uri="{FF2B5EF4-FFF2-40B4-BE49-F238E27FC236}">
                <a16:creationId xmlns:a16="http://schemas.microsoft.com/office/drawing/2014/main" id="{133C9506-3F11-60A7-DA5D-2A711F4DEA32}"/>
              </a:ext>
            </a:extLst>
          </p:cNvPr>
          <p:cNvSpPr/>
          <p:nvPr/>
        </p:nvSpPr>
        <p:spPr>
          <a:xfrm>
            <a:off x="3956072" y="5187018"/>
            <a:ext cx="1692306" cy="3368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dirty="0">
                <a:solidFill>
                  <a:prstClr val="black">
                    <a:lumMod val="75000"/>
                    <a:lumOff val="25000"/>
                  </a:prstClr>
                </a:solidFill>
                <a:latin typeface="游ゴシック"/>
                <a:ea typeface="游ゴシック"/>
              </a:rPr>
              <a:t>返戻情報一覧化ツール</a:t>
            </a:r>
          </a:p>
        </p:txBody>
      </p:sp>
      <p:cxnSp>
        <p:nvCxnSpPr>
          <p:cNvPr id="35" name="直線コネクタ 34">
            <a:extLst>
              <a:ext uri="{FF2B5EF4-FFF2-40B4-BE49-F238E27FC236}">
                <a16:creationId xmlns:a16="http://schemas.microsoft.com/office/drawing/2014/main" id="{F1A64932-ABBB-C349-E35D-02E39969C3BE}"/>
              </a:ext>
            </a:extLst>
          </p:cNvPr>
          <p:cNvCxnSpPr>
            <a:cxnSpLocks/>
          </p:cNvCxnSpPr>
          <p:nvPr/>
        </p:nvCxnSpPr>
        <p:spPr>
          <a:xfrm>
            <a:off x="7751390" y="2585070"/>
            <a:ext cx="0" cy="453600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コネクタ: カギ線 36">
            <a:extLst>
              <a:ext uri="{FF2B5EF4-FFF2-40B4-BE49-F238E27FC236}">
                <a16:creationId xmlns:a16="http://schemas.microsoft.com/office/drawing/2014/main" id="{1D396792-1B1E-3339-8520-AB73E16F7587}"/>
              </a:ext>
            </a:extLst>
          </p:cNvPr>
          <p:cNvCxnSpPr>
            <a:cxnSpLocks/>
            <a:endCxn id="18" idx="1"/>
          </p:cNvCxnSpPr>
          <p:nvPr/>
        </p:nvCxnSpPr>
        <p:spPr>
          <a:xfrm>
            <a:off x="1513193" y="3775742"/>
            <a:ext cx="536527" cy="273806"/>
          </a:xfrm>
          <a:prstGeom prst="bentConnector3">
            <a:avLst>
              <a:gd name="adj1" fmla="val 11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コネクタ: カギ線 39">
            <a:extLst>
              <a:ext uri="{FF2B5EF4-FFF2-40B4-BE49-F238E27FC236}">
                <a16:creationId xmlns:a16="http://schemas.microsoft.com/office/drawing/2014/main" id="{4C77CDAA-D225-8A4C-B503-145AC402CA7C}"/>
              </a:ext>
            </a:extLst>
          </p:cNvPr>
          <p:cNvCxnSpPr>
            <a:cxnSpLocks/>
            <a:stCxn id="32" idx="3"/>
            <a:endCxn id="17" idx="3"/>
          </p:cNvCxnSpPr>
          <p:nvPr/>
        </p:nvCxnSpPr>
        <p:spPr>
          <a:xfrm flipH="1" flipV="1">
            <a:off x="5648370" y="3613604"/>
            <a:ext cx="8" cy="435944"/>
          </a:xfrm>
          <a:prstGeom prst="bentConnector3">
            <a:avLst>
              <a:gd name="adj1" fmla="val -1881775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コネクタ: カギ線 40">
            <a:extLst>
              <a:ext uri="{FF2B5EF4-FFF2-40B4-BE49-F238E27FC236}">
                <a16:creationId xmlns:a16="http://schemas.microsoft.com/office/drawing/2014/main" id="{5DB9F853-E3FC-52FF-FA7E-10BC5F23288D}"/>
              </a:ext>
            </a:extLst>
          </p:cNvPr>
          <p:cNvCxnSpPr>
            <a:cxnSpLocks/>
            <a:stCxn id="14" idx="3"/>
            <a:endCxn id="21" idx="1"/>
          </p:cNvCxnSpPr>
          <p:nvPr/>
        </p:nvCxnSpPr>
        <p:spPr>
          <a:xfrm flipV="1">
            <a:off x="7743983" y="4049548"/>
            <a:ext cx="150313" cy="172776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コネクタ: カギ線 41">
            <a:extLst>
              <a:ext uri="{FF2B5EF4-FFF2-40B4-BE49-F238E27FC236}">
                <a16:creationId xmlns:a16="http://schemas.microsoft.com/office/drawing/2014/main" id="{C659B416-6077-E961-79E2-07CD2BCECDC3}"/>
              </a:ext>
            </a:extLst>
          </p:cNvPr>
          <p:cNvCxnSpPr>
            <a:cxnSpLocks/>
            <a:stCxn id="20" idx="3"/>
            <a:endCxn id="21" idx="1"/>
          </p:cNvCxnSpPr>
          <p:nvPr/>
        </p:nvCxnSpPr>
        <p:spPr>
          <a:xfrm>
            <a:off x="7554730" y="4049548"/>
            <a:ext cx="339566" cy="12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コネクタ: カギ線 42">
            <a:extLst>
              <a:ext uri="{FF2B5EF4-FFF2-40B4-BE49-F238E27FC236}">
                <a16:creationId xmlns:a16="http://schemas.microsoft.com/office/drawing/2014/main" id="{90324C25-28A9-A3AA-76F6-94953C67D67D}"/>
              </a:ext>
            </a:extLst>
          </p:cNvPr>
          <p:cNvCxnSpPr>
            <a:cxnSpLocks/>
            <a:stCxn id="15" idx="3"/>
            <a:endCxn id="20" idx="2"/>
          </p:cNvCxnSpPr>
          <p:nvPr/>
        </p:nvCxnSpPr>
        <p:spPr>
          <a:xfrm flipV="1">
            <a:off x="5648378" y="4217969"/>
            <a:ext cx="1060199" cy="27380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コネクタ: カギ線 43">
            <a:extLst>
              <a:ext uri="{FF2B5EF4-FFF2-40B4-BE49-F238E27FC236}">
                <a16:creationId xmlns:a16="http://schemas.microsoft.com/office/drawing/2014/main" id="{FBC5832C-C3A8-3FE9-6ED6-8A7E40AA8595}"/>
              </a:ext>
            </a:extLst>
          </p:cNvPr>
          <p:cNvCxnSpPr>
            <a:cxnSpLocks/>
            <a:stCxn id="31" idx="3"/>
            <a:endCxn id="20" idx="2"/>
          </p:cNvCxnSpPr>
          <p:nvPr/>
        </p:nvCxnSpPr>
        <p:spPr>
          <a:xfrm flipV="1">
            <a:off x="5648378" y="4217969"/>
            <a:ext cx="1060199" cy="6952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コネクタ: カギ線 44">
            <a:extLst>
              <a:ext uri="{FF2B5EF4-FFF2-40B4-BE49-F238E27FC236}">
                <a16:creationId xmlns:a16="http://schemas.microsoft.com/office/drawing/2014/main" id="{9A06F447-02CD-2C7C-97FB-1BD5A8B8A480}"/>
              </a:ext>
            </a:extLst>
          </p:cNvPr>
          <p:cNvCxnSpPr>
            <a:cxnSpLocks/>
            <a:stCxn id="3" idx="3"/>
            <a:endCxn id="27" idx="1"/>
          </p:cNvCxnSpPr>
          <p:nvPr/>
        </p:nvCxnSpPr>
        <p:spPr>
          <a:xfrm flipV="1">
            <a:off x="7628427" y="6409131"/>
            <a:ext cx="265869" cy="16104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フローチャート: 磁気ディスク 45">
            <a:extLst>
              <a:ext uri="{FF2B5EF4-FFF2-40B4-BE49-F238E27FC236}">
                <a16:creationId xmlns:a16="http://schemas.microsoft.com/office/drawing/2014/main" id="{CCF32B62-EB11-C651-46EF-437E0B4F2D96}"/>
              </a:ext>
            </a:extLst>
          </p:cNvPr>
          <p:cNvSpPr/>
          <p:nvPr/>
        </p:nvSpPr>
        <p:spPr>
          <a:xfrm>
            <a:off x="9886953" y="4276398"/>
            <a:ext cx="1692306" cy="396000"/>
          </a:xfrm>
          <a:prstGeom prst="flowChartMagneticDisk">
            <a:avLst/>
          </a:prstGeom>
          <a:solidFill>
            <a:schemeClr val="accent3">
              <a:lumMod val="20000"/>
              <a:lumOff val="8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en-US" altLang="ja-JP" sz="1080" dirty="0">
              <a:solidFill>
                <a:prstClr val="black">
                  <a:lumMod val="75000"/>
                  <a:lumOff val="25000"/>
                </a:prstClr>
              </a:solidFill>
              <a:latin typeface="游ゴシック"/>
              <a:ea typeface="游ゴシック"/>
            </a:endParaRPr>
          </a:p>
          <a:p>
            <a:pPr algn="ctr" defTabSz="822960"/>
            <a:r>
              <a:rPr lang="en-US" altLang="ja-JP" sz="1080" dirty="0">
                <a:solidFill>
                  <a:prstClr val="black">
                    <a:lumMod val="75000"/>
                    <a:lumOff val="25000"/>
                  </a:prstClr>
                </a:solidFill>
                <a:latin typeface="游ゴシック"/>
                <a:ea typeface="游ゴシック"/>
              </a:rPr>
              <a:t>DWH</a:t>
            </a:r>
            <a:endParaRPr lang="ja-JP" altLang="en-US" sz="1080" dirty="0">
              <a:solidFill>
                <a:prstClr val="black">
                  <a:lumMod val="75000"/>
                  <a:lumOff val="25000"/>
                </a:prstClr>
              </a:solidFill>
              <a:latin typeface="游ゴシック"/>
              <a:ea typeface="游ゴシック"/>
            </a:endParaRPr>
          </a:p>
        </p:txBody>
      </p:sp>
      <p:cxnSp>
        <p:nvCxnSpPr>
          <p:cNvPr id="47" name="コネクタ: カギ線 46">
            <a:extLst>
              <a:ext uri="{FF2B5EF4-FFF2-40B4-BE49-F238E27FC236}">
                <a16:creationId xmlns:a16="http://schemas.microsoft.com/office/drawing/2014/main" id="{CA584F61-861A-AD16-A58B-93C64EB359C3}"/>
              </a:ext>
            </a:extLst>
          </p:cNvPr>
          <p:cNvCxnSpPr>
            <a:cxnSpLocks/>
            <a:stCxn id="27" idx="3"/>
            <a:endCxn id="52" idx="2"/>
          </p:cNvCxnSpPr>
          <p:nvPr/>
        </p:nvCxnSpPr>
        <p:spPr>
          <a:xfrm flipV="1">
            <a:off x="9586602" y="6311462"/>
            <a:ext cx="489604" cy="9766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4AA3566-F790-4841-3D92-2FB79A608C85}"/>
              </a:ext>
            </a:extLst>
          </p:cNvPr>
          <p:cNvCxnSpPr>
            <a:stCxn id="19" idx="3"/>
            <a:endCxn id="14" idx="1"/>
          </p:cNvCxnSpPr>
          <p:nvPr/>
        </p:nvCxnSpPr>
        <p:spPr>
          <a:xfrm>
            <a:off x="3742026" y="5777308"/>
            <a:ext cx="2309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a16="http://schemas.microsoft.com/office/drawing/2014/main" id="{AAD43427-0CBB-998F-0C35-884C6F8BB837}"/>
              </a:ext>
            </a:extLst>
          </p:cNvPr>
          <p:cNvCxnSpPr>
            <a:cxnSpLocks/>
            <a:stCxn id="21" idx="3"/>
            <a:endCxn id="46" idx="2"/>
          </p:cNvCxnSpPr>
          <p:nvPr/>
        </p:nvCxnSpPr>
        <p:spPr>
          <a:xfrm>
            <a:off x="9586602" y="4049548"/>
            <a:ext cx="300351" cy="4248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フローチャート: 磁気ディスク 51">
            <a:extLst>
              <a:ext uri="{FF2B5EF4-FFF2-40B4-BE49-F238E27FC236}">
                <a16:creationId xmlns:a16="http://schemas.microsoft.com/office/drawing/2014/main" id="{0BD44FB1-78F4-7DF6-775E-A6507626E0FA}"/>
              </a:ext>
            </a:extLst>
          </p:cNvPr>
          <p:cNvSpPr/>
          <p:nvPr/>
        </p:nvSpPr>
        <p:spPr>
          <a:xfrm>
            <a:off x="10076206" y="6113462"/>
            <a:ext cx="1692306" cy="396000"/>
          </a:xfrm>
          <a:prstGeom prst="flowChartMagneticDisk">
            <a:avLst/>
          </a:prstGeom>
          <a:solidFill>
            <a:schemeClr val="accent3">
              <a:lumMod val="20000"/>
              <a:lumOff val="8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en-US" altLang="ja-JP" sz="1080" dirty="0">
              <a:solidFill>
                <a:prstClr val="black">
                  <a:lumMod val="75000"/>
                  <a:lumOff val="25000"/>
                </a:prstClr>
              </a:solidFill>
              <a:latin typeface="游ゴシック"/>
              <a:ea typeface="游ゴシック"/>
            </a:endParaRPr>
          </a:p>
          <a:p>
            <a:pPr algn="ctr" defTabSz="822960"/>
            <a:r>
              <a:rPr lang="en-US" altLang="ja-JP" sz="1080" dirty="0">
                <a:solidFill>
                  <a:prstClr val="black">
                    <a:lumMod val="75000"/>
                    <a:lumOff val="25000"/>
                  </a:prstClr>
                </a:solidFill>
                <a:latin typeface="游ゴシック"/>
                <a:ea typeface="游ゴシック"/>
              </a:rPr>
              <a:t>DWH</a:t>
            </a:r>
            <a:endParaRPr lang="ja-JP" altLang="en-US" sz="1080" dirty="0">
              <a:solidFill>
                <a:prstClr val="black">
                  <a:lumMod val="75000"/>
                  <a:lumOff val="25000"/>
                </a:prstClr>
              </a:solidFill>
              <a:latin typeface="游ゴシック"/>
              <a:ea typeface="游ゴシック"/>
            </a:endParaRPr>
          </a:p>
        </p:txBody>
      </p:sp>
      <p:sp>
        <p:nvSpPr>
          <p:cNvPr id="53" name="矢印: 下カーブ 52">
            <a:extLst>
              <a:ext uri="{FF2B5EF4-FFF2-40B4-BE49-F238E27FC236}">
                <a16:creationId xmlns:a16="http://schemas.microsoft.com/office/drawing/2014/main" id="{34125DBF-A042-4C18-C572-81FF1178577C}"/>
              </a:ext>
            </a:extLst>
          </p:cNvPr>
          <p:cNvSpPr/>
          <p:nvPr/>
        </p:nvSpPr>
        <p:spPr>
          <a:xfrm>
            <a:off x="10775726" y="6473502"/>
            <a:ext cx="252001" cy="238181"/>
          </a:xfrm>
          <a:prstGeom prst="curvedDownArrow">
            <a:avLst>
              <a:gd name="adj1" fmla="val 3165"/>
              <a:gd name="adj2" fmla="val 18920"/>
              <a:gd name="adj3" fmla="val 15979"/>
            </a:avLst>
          </a:prstGeom>
          <a:ln w="3175">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5" name="直線矢印コネクタ 64">
            <a:extLst>
              <a:ext uri="{FF2B5EF4-FFF2-40B4-BE49-F238E27FC236}">
                <a16:creationId xmlns:a16="http://schemas.microsoft.com/office/drawing/2014/main" id="{C9675205-353C-5D17-8C10-053F8B92F0D7}"/>
              </a:ext>
            </a:extLst>
          </p:cNvPr>
          <p:cNvCxnSpPr>
            <a:cxnSpLocks/>
          </p:cNvCxnSpPr>
          <p:nvPr/>
        </p:nvCxnSpPr>
        <p:spPr>
          <a:xfrm flipV="1">
            <a:off x="1219464" y="3775742"/>
            <a:ext cx="0" cy="54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四角形: 角を丸くする 71">
            <a:extLst>
              <a:ext uri="{FF2B5EF4-FFF2-40B4-BE49-F238E27FC236}">
                <a16:creationId xmlns:a16="http://schemas.microsoft.com/office/drawing/2014/main" id="{373F401A-4586-5FA1-5749-3E3F2A1B55B9}"/>
              </a:ext>
            </a:extLst>
          </p:cNvPr>
          <p:cNvSpPr/>
          <p:nvPr/>
        </p:nvSpPr>
        <p:spPr>
          <a:xfrm>
            <a:off x="3515193" y="5883845"/>
            <a:ext cx="2574063" cy="44564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本</a:t>
            </a:r>
            <a:r>
              <a:rPr lang="en-US" altLang="ja-JP" dirty="0"/>
              <a:t>PJ</a:t>
            </a:r>
            <a:r>
              <a:rPr lang="ja-JP" altLang="en-US" dirty="0"/>
              <a:t>のスコープ</a:t>
            </a:r>
            <a:endParaRPr kumimoji="1" lang="ja-JP" altLang="en-US" dirty="0"/>
          </a:p>
        </p:txBody>
      </p:sp>
      <p:sp>
        <p:nvSpPr>
          <p:cNvPr id="73" name="正方形/長方形 72">
            <a:extLst>
              <a:ext uri="{FF2B5EF4-FFF2-40B4-BE49-F238E27FC236}">
                <a16:creationId xmlns:a16="http://schemas.microsoft.com/office/drawing/2014/main" id="{078D4967-BB4A-C6F0-6192-D74D278244F1}"/>
              </a:ext>
            </a:extLst>
          </p:cNvPr>
          <p:cNvSpPr/>
          <p:nvPr/>
        </p:nvSpPr>
        <p:spPr>
          <a:xfrm>
            <a:off x="944719" y="2728550"/>
            <a:ext cx="6783936" cy="439302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2CE2BAE3-93AD-E87F-ACE5-26AA705025C9}"/>
              </a:ext>
            </a:extLst>
          </p:cNvPr>
          <p:cNvSpPr>
            <a:spLocks noGrp="1"/>
          </p:cNvSpPr>
          <p:nvPr>
            <p:ph type="title"/>
          </p:nvPr>
        </p:nvSpPr>
        <p:spPr>
          <a:xfrm>
            <a:off x="374400" y="208806"/>
            <a:ext cx="10042080" cy="523220"/>
          </a:xfrm>
        </p:spPr>
        <p:txBody>
          <a:bodyPr/>
          <a:lstStyle/>
          <a:p>
            <a:r>
              <a:rPr lang="en-US" altLang="ja-JP" dirty="0"/>
              <a:t>2.</a:t>
            </a:r>
            <a:r>
              <a:rPr lang="ja-JP" altLang="en-US" dirty="0"/>
              <a:t>機能要求</a:t>
            </a:r>
            <a:endParaRPr kumimoji="1" lang="ja-JP" altLang="en-US" dirty="0"/>
          </a:p>
        </p:txBody>
      </p:sp>
    </p:spTree>
    <p:extLst>
      <p:ext uri="{BB962C8B-B14F-4D97-AF65-F5344CB8AC3E}">
        <p14:creationId xmlns:p14="http://schemas.microsoft.com/office/powerpoint/2010/main" val="1464634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65786F5-187A-4967-85BF-75795E75D884}"/>
              </a:ext>
            </a:extLst>
          </p:cNvPr>
          <p:cNvSpPr txBox="1"/>
          <p:nvPr/>
        </p:nvSpPr>
        <p:spPr>
          <a:xfrm>
            <a:off x="442578" y="856878"/>
            <a:ext cx="11305256" cy="6264696"/>
          </a:xfrm>
          <a:prstGeom prst="rect">
            <a:avLst/>
          </a:prstGeom>
          <a:noFill/>
        </p:spPr>
        <p:txBody>
          <a:bodyPr wrap="square" rtlCol="0" anchor="t" anchorCtr="0">
            <a:noAutofit/>
          </a:bodyPr>
          <a:lstStyle/>
          <a:p>
            <a:pPr lvl="0">
              <a:spcBef>
                <a:spcPct val="20000"/>
              </a:spcBef>
            </a:pPr>
            <a:r>
              <a:rPr lang="en-US" altLang="ja-JP" sz="2000" b="1" dirty="0">
                <a:latin typeface="+mn-ea"/>
              </a:rPr>
              <a:t>2-2 </a:t>
            </a:r>
            <a:r>
              <a:rPr lang="ja-JP" altLang="en-US" sz="2000" b="1" dirty="0">
                <a:latin typeface="+mn-ea"/>
              </a:rPr>
              <a:t>システム機能</a:t>
            </a:r>
            <a:endParaRPr lang="en-US" altLang="ja-JP" sz="2000" b="1" dirty="0">
              <a:latin typeface="+mn-ea"/>
            </a:endParaRPr>
          </a:p>
          <a:p>
            <a:pPr lvl="1">
              <a:spcBef>
                <a:spcPct val="20000"/>
              </a:spcBef>
            </a:pPr>
            <a:r>
              <a:rPr lang="ja-JP" altLang="en-US" dirty="0">
                <a:latin typeface="+mn-ea"/>
              </a:rPr>
              <a:t>要件定義工程にてあるべきシステム機能を検討する前提で提案すること。</a:t>
            </a:r>
            <a:endParaRPr lang="en-US" altLang="ja-JP" dirty="0">
              <a:latin typeface="+mn-ea"/>
            </a:endParaRPr>
          </a:p>
          <a:p>
            <a:pPr lvl="1">
              <a:spcBef>
                <a:spcPct val="20000"/>
              </a:spcBef>
            </a:pPr>
            <a:r>
              <a:rPr lang="ja-JP" altLang="en-US" dirty="0">
                <a:latin typeface="+mn-ea"/>
              </a:rPr>
              <a:t>参考として現時点で求める機能要件は以下の別紙とする。</a:t>
            </a:r>
            <a:endParaRPr lang="en-US" altLang="ja-JP" dirty="0">
              <a:latin typeface="+mn-ea"/>
            </a:endParaRPr>
          </a:p>
          <a:p>
            <a:pPr lvl="1">
              <a:spcBef>
                <a:spcPct val="20000"/>
              </a:spcBef>
            </a:pPr>
            <a:r>
              <a:rPr lang="ja-JP" altLang="en-US" dirty="0">
                <a:latin typeface="+mn-ea"/>
              </a:rPr>
              <a:t>一覧内に開発可否（パッケージに標準搭載</a:t>
            </a:r>
            <a:r>
              <a:rPr lang="en-US" altLang="ja-JP" dirty="0">
                <a:latin typeface="+mn-ea"/>
              </a:rPr>
              <a:t>/</a:t>
            </a:r>
            <a:r>
              <a:rPr lang="ja-JP" altLang="en-US" dirty="0">
                <a:latin typeface="+mn-ea"/>
              </a:rPr>
              <a:t>パッケージに含まれない</a:t>
            </a:r>
            <a:r>
              <a:rPr lang="en-US" altLang="ja-JP" dirty="0">
                <a:latin typeface="+mn-ea"/>
              </a:rPr>
              <a:t>/</a:t>
            </a:r>
            <a:r>
              <a:rPr lang="ja-JP" altLang="en-US" dirty="0">
                <a:latin typeface="+mn-ea"/>
              </a:rPr>
              <a:t>アドオン開発可能（パッケージ機能追加 </a:t>
            </a:r>
            <a:r>
              <a:rPr lang="en-US" altLang="ja-JP" dirty="0">
                <a:latin typeface="+mn-ea"/>
              </a:rPr>
              <a:t>or </a:t>
            </a:r>
            <a:r>
              <a:rPr lang="ja-JP" altLang="en-US" dirty="0">
                <a:latin typeface="+mn-ea"/>
              </a:rPr>
              <a:t>弊社独自機能追加）</a:t>
            </a:r>
            <a:r>
              <a:rPr lang="en-US" altLang="ja-JP" dirty="0">
                <a:latin typeface="+mn-ea"/>
              </a:rPr>
              <a:t>/</a:t>
            </a:r>
            <a:r>
              <a:rPr lang="ja-JP" altLang="en-US" dirty="0">
                <a:latin typeface="+mn-ea"/>
              </a:rPr>
              <a:t>開発不可）を記載し、</a:t>
            </a:r>
            <a:r>
              <a:rPr lang="ja-JP" altLang="en-US" sz="1800" dirty="0"/>
              <a:t>提案にあたっては、これらの機能がクラウド構成及びクラサバ</a:t>
            </a:r>
            <a:r>
              <a:rPr lang="en-US" altLang="ja-JP" sz="1800" dirty="0"/>
              <a:t>/</a:t>
            </a:r>
            <a:r>
              <a:rPr lang="ja-JP" altLang="en-US" sz="1800" dirty="0"/>
              <a:t>スタンドアロン構成の際に、次期システムにてどのように実現できるのか明記していただきたい。</a:t>
            </a:r>
            <a:endParaRPr lang="en-US" altLang="ja-JP" dirty="0">
              <a:latin typeface="+mn-ea"/>
            </a:endParaRPr>
          </a:p>
          <a:p>
            <a:pPr lvl="0">
              <a:spcBef>
                <a:spcPct val="20000"/>
              </a:spcBef>
            </a:pPr>
            <a:r>
              <a:rPr lang="ja-JP" altLang="en-US" dirty="0">
                <a:latin typeface="+mn-ea"/>
              </a:rPr>
              <a:t>　　　　</a:t>
            </a:r>
            <a:endParaRPr lang="en-US" altLang="ja-JP" b="1" dirty="0">
              <a:latin typeface="+mn-ea"/>
            </a:endParaRPr>
          </a:p>
          <a:p>
            <a:pPr lvl="2">
              <a:spcBef>
                <a:spcPct val="20000"/>
              </a:spcBef>
            </a:pPr>
            <a:r>
              <a:rPr lang="ja-JP" altLang="en-US" dirty="0">
                <a:latin typeface="+mn-ea"/>
              </a:rPr>
              <a:t>（別紙）次期レセプト</a:t>
            </a:r>
            <a:r>
              <a:rPr lang="en-US" altLang="ja-JP" dirty="0">
                <a:latin typeface="+mn-ea"/>
              </a:rPr>
              <a:t>_</a:t>
            </a:r>
            <a:r>
              <a:rPr lang="ja-JP" altLang="en-US" dirty="0">
                <a:latin typeface="+mn-ea"/>
              </a:rPr>
              <a:t>機能要件一覧</a:t>
            </a:r>
            <a:r>
              <a:rPr lang="en-US" altLang="ja-JP" dirty="0">
                <a:latin typeface="+mn-ea"/>
              </a:rPr>
              <a:t>.xlsx</a:t>
            </a:r>
          </a:p>
          <a:p>
            <a:pPr lvl="1">
              <a:spcBef>
                <a:spcPct val="20000"/>
              </a:spcBef>
            </a:pPr>
            <a:endParaRPr lang="en-US" altLang="ja-JP" dirty="0">
              <a:latin typeface="+mn-ea"/>
            </a:endParaRPr>
          </a:p>
        </p:txBody>
      </p:sp>
      <p:sp>
        <p:nvSpPr>
          <p:cNvPr id="7" name="タイトル 1"/>
          <p:cNvSpPr>
            <a:spLocks noGrp="1"/>
          </p:cNvSpPr>
          <p:nvPr>
            <p:ph type="title"/>
          </p:nvPr>
        </p:nvSpPr>
        <p:spPr>
          <a:xfrm>
            <a:off x="374400" y="208806"/>
            <a:ext cx="10042080" cy="523220"/>
          </a:xfrm>
        </p:spPr>
        <p:txBody>
          <a:bodyPr/>
          <a:lstStyle/>
          <a:p>
            <a:r>
              <a:rPr lang="en-US" altLang="ja-JP" dirty="0"/>
              <a:t>2.</a:t>
            </a:r>
            <a:r>
              <a:rPr lang="ja-JP" altLang="en-US" dirty="0"/>
              <a:t>機能要求</a:t>
            </a:r>
            <a:endParaRPr kumimoji="1" lang="ja-JP" altLang="en-US" dirty="0"/>
          </a:p>
        </p:txBody>
      </p:sp>
    </p:spTree>
    <p:extLst>
      <p:ext uri="{BB962C8B-B14F-4D97-AF65-F5344CB8AC3E}">
        <p14:creationId xmlns:p14="http://schemas.microsoft.com/office/powerpoint/2010/main" val="1253570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0" y="208806"/>
            <a:ext cx="10042080" cy="523220"/>
          </a:xfrm>
        </p:spPr>
        <p:txBody>
          <a:bodyPr/>
          <a:lstStyle/>
          <a:p>
            <a:r>
              <a:rPr lang="en-US" altLang="ja-JP" dirty="0"/>
              <a:t>2.</a:t>
            </a:r>
            <a:r>
              <a:rPr lang="ja-JP" altLang="en-US" dirty="0"/>
              <a:t>機能要求</a:t>
            </a:r>
            <a:endParaRPr kumimoji="1" lang="ja-JP" altLang="en-US" dirty="0"/>
          </a:p>
        </p:txBody>
      </p:sp>
      <p:sp>
        <p:nvSpPr>
          <p:cNvPr id="3" name="テキスト ボックス 2">
            <a:extLst>
              <a:ext uri="{FF2B5EF4-FFF2-40B4-BE49-F238E27FC236}">
                <a16:creationId xmlns:a16="http://schemas.microsoft.com/office/drawing/2014/main" id="{165786F5-187A-4967-85BF-75795E75D884}"/>
              </a:ext>
            </a:extLst>
          </p:cNvPr>
          <p:cNvSpPr txBox="1"/>
          <p:nvPr/>
        </p:nvSpPr>
        <p:spPr>
          <a:xfrm>
            <a:off x="478582" y="855647"/>
            <a:ext cx="11305256" cy="6408712"/>
          </a:xfrm>
          <a:prstGeom prst="rect">
            <a:avLst/>
          </a:prstGeom>
          <a:noFill/>
        </p:spPr>
        <p:txBody>
          <a:bodyPr wrap="square" lIns="91440" tIns="45720" rIns="91440" bIns="45720" rtlCol="0" anchor="t" anchorCtr="0">
            <a:noAutofit/>
          </a:bodyPr>
          <a:lstStyle/>
          <a:p>
            <a:pPr lvl="0">
              <a:spcBef>
                <a:spcPct val="20000"/>
              </a:spcBef>
            </a:pPr>
            <a:r>
              <a:rPr lang="en-US" altLang="ja-JP" sz="2000" b="1" dirty="0"/>
              <a:t>2-3</a:t>
            </a:r>
            <a:r>
              <a:rPr lang="ja-JP" altLang="en-US" sz="2000" b="1" dirty="0"/>
              <a:t> 周辺システム</a:t>
            </a:r>
            <a:r>
              <a:rPr lang="en-US" altLang="ja-JP" sz="2000" b="1" dirty="0"/>
              <a:t>IF</a:t>
            </a:r>
          </a:p>
          <a:p>
            <a:pPr lvl="0">
              <a:spcBef>
                <a:spcPct val="20000"/>
              </a:spcBef>
            </a:pPr>
            <a:r>
              <a:rPr lang="ja-JP" altLang="en-US" dirty="0">
                <a:latin typeface="+mn-ea"/>
              </a:rPr>
              <a:t>　　　次期レセプトシステムとの連携を想定しているシステムは以下の通り。</a:t>
            </a:r>
            <a:endParaRPr lang="en-US" altLang="ja-JP" dirty="0">
              <a:latin typeface="+mn-ea"/>
            </a:endParaRPr>
          </a:p>
          <a:p>
            <a:pPr marL="1200150" lvl="2" indent="-285750">
              <a:spcBef>
                <a:spcPct val="20000"/>
              </a:spcBef>
              <a:buFont typeface="Wingdings" panose="05000000000000000000" pitchFamily="2" charset="2"/>
              <a:buChar char="ü"/>
            </a:pPr>
            <a:r>
              <a:rPr lang="ja-JP" altLang="en-US">
                <a:latin typeface="+mn-ea"/>
              </a:rPr>
              <a:t>医事会計システム（</a:t>
            </a:r>
            <a:r>
              <a:rPr lang="en-US" altLang="ja-JP">
                <a:latin typeface="+mn-ea"/>
              </a:rPr>
              <a:t>UKE</a:t>
            </a:r>
            <a:r>
              <a:rPr lang="ja-JP" altLang="en-US">
                <a:latin typeface="+mn-ea"/>
              </a:rPr>
              <a:t>データ）</a:t>
            </a:r>
            <a:endParaRPr lang="en-US" altLang="ja-JP">
              <a:latin typeface="+mn-ea"/>
            </a:endParaRPr>
          </a:p>
          <a:p>
            <a:pPr marL="1200150" lvl="2" indent="-285750">
              <a:spcBef>
                <a:spcPct val="20000"/>
              </a:spcBef>
              <a:buFont typeface="Wingdings" panose="05000000000000000000" pitchFamily="2" charset="2"/>
              <a:buChar char="ü"/>
            </a:pPr>
            <a:r>
              <a:rPr lang="en-US" altLang="ja-JP" dirty="0">
                <a:latin typeface="+mn-ea"/>
              </a:rPr>
              <a:t>レセプトオンラインシステム（1</a:t>
            </a:r>
            <a:r>
              <a:rPr lang="ja-JP" altLang="en-US">
                <a:latin typeface="+mn-ea"/>
              </a:rPr>
              <a:t>次審査結果、</a:t>
            </a:r>
            <a:r>
              <a:rPr lang="en-US" altLang="ja-JP" dirty="0">
                <a:latin typeface="+mn-ea"/>
              </a:rPr>
              <a:t>2</a:t>
            </a:r>
            <a:r>
              <a:rPr lang="ja-JP" altLang="en-US">
                <a:latin typeface="+mn-ea"/>
              </a:rPr>
              <a:t>次審査結果）</a:t>
            </a:r>
            <a:endParaRPr lang="en-US" altLang="ja-JP">
              <a:latin typeface="+mn-ea"/>
            </a:endParaRPr>
          </a:p>
          <a:p>
            <a:pPr marL="1200150" lvl="2" indent="-285750">
              <a:spcBef>
                <a:spcPct val="20000"/>
              </a:spcBef>
              <a:buFont typeface="Wingdings" panose="05000000000000000000" pitchFamily="2" charset="2"/>
              <a:buChar char="ü"/>
            </a:pPr>
            <a:r>
              <a:rPr lang="ja-JP" altLang="en-US" dirty="0">
                <a:latin typeface="+mn-ea"/>
              </a:rPr>
              <a:t>セールスフォース（チェック実施状況やアップデート状況等）</a:t>
            </a:r>
            <a:endParaRPr lang="en-US" altLang="ja-JP" dirty="0">
              <a:latin typeface="+mn-ea"/>
            </a:endParaRPr>
          </a:p>
          <a:p>
            <a:pPr marL="1200150" lvl="2" indent="-285750">
              <a:spcBef>
                <a:spcPct val="20000"/>
              </a:spcBef>
              <a:buFont typeface="Wingdings" panose="05000000000000000000" pitchFamily="2" charset="2"/>
              <a:buChar char="ü"/>
            </a:pPr>
            <a:r>
              <a:rPr lang="ja-JP" altLang="en-US">
                <a:latin typeface="+mn-ea"/>
              </a:rPr>
              <a:t>アップロードツール（審査結果などの</a:t>
            </a:r>
            <a:r>
              <a:rPr lang="en-US" altLang="ja-JP" dirty="0">
                <a:latin typeface="+mn-ea"/>
              </a:rPr>
              <a:t>CSV</a:t>
            </a:r>
            <a:r>
              <a:rPr lang="ja-JP" altLang="en-US">
                <a:latin typeface="+mn-ea"/>
              </a:rPr>
              <a:t>）</a:t>
            </a:r>
            <a:endParaRPr lang="en-US" altLang="ja-JP">
              <a:latin typeface="+mn-ea"/>
            </a:endParaRPr>
          </a:p>
          <a:p>
            <a:pPr lvl="2">
              <a:spcBef>
                <a:spcPct val="20000"/>
              </a:spcBef>
            </a:pPr>
            <a:endParaRPr lang="en-US" altLang="ja-JP" dirty="0">
              <a:latin typeface="+mn-ea"/>
            </a:endParaRPr>
          </a:p>
          <a:p>
            <a:r>
              <a:rPr lang="ja-JP" altLang="en-US" dirty="0">
                <a:latin typeface="+mn-ea"/>
              </a:rPr>
              <a:t>　　　詳細は以下資料を参照。</a:t>
            </a:r>
            <a:endParaRPr lang="en-US" altLang="ja-JP" dirty="0">
              <a:latin typeface="+mn-ea"/>
            </a:endParaRPr>
          </a:p>
          <a:p>
            <a:r>
              <a:rPr lang="ja-JP" altLang="en-US" sz="1600" dirty="0">
                <a:latin typeface="+mn-ea"/>
              </a:rPr>
              <a:t>　　　　　　</a:t>
            </a:r>
            <a:r>
              <a:rPr lang="zh-TW" altLang="en-US" sz="1600" dirty="0">
                <a:latin typeface="+mn-ea"/>
              </a:rPr>
              <a:t>（別紙）</a:t>
            </a:r>
            <a:r>
              <a:rPr lang="ja-JP" altLang="en-US" sz="1600" dirty="0">
                <a:latin typeface="+mn-ea"/>
              </a:rPr>
              <a:t>次期レセプト</a:t>
            </a:r>
            <a:r>
              <a:rPr lang="en-US" altLang="zh-TW" sz="1600" dirty="0">
                <a:latin typeface="+mn-ea"/>
              </a:rPr>
              <a:t>_</a:t>
            </a:r>
            <a:r>
              <a:rPr lang="zh-TW" altLang="en-US" sz="1600" dirty="0">
                <a:latin typeface="+mn-ea"/>
              </a:rPr>
              <a:t>想定</a:t>
            </a:r>
            <a:r>
              <a:rPr lang="en-US" altLang="zh-TW" sz="1600" dirty="0">
                <a:latin typeface="+mn-ea"/>
              </a:rPr>
              <a:t>IF</a:t>
            </a:r>
            <a:r>
              <a:rPr lang="zh-TW" altLang="en-US" sz="1600" dirty="0">
                <a:latin typeface="+mn-ea"/>
              </a:rPr>
              <a:t>一覧</a:t>
            </a:r>
            <a:r>
              <a:rPr lang="en-US" altLang="zh-TW" sz="1600" dirty="0">
                <a:latin typeface="+mn-ea"/>
              </a:rPr>
              <a:t>.xlsx </a:t>
            </a:r>
          </a:p>
          <a:p>
            <a:r>
              <a:rPr lang="ja-JP" altLang="en-US" sz="1600" dirty="0">
                <a:latin typeface="+mn-ea"/>
              </a:rPr>
              <a:t>　　　　　　</a:t>
            </a:r>
            <a:endParaRPr lang="en-US" altLang="ja-JP" dirty="0">
              <a:latin typeface="+mn-ea"/>
            </a:endParaRPr>
          </a:p>
          <a:p>
            <a:pPr lvl="1"/>
            <a:r>
              <a:rPr lang="en-US" altLang="ja-JP" dirty="0">
                <a:latin typeface="Meiryo UI" panose="020B0604030504040204" pitchFamily="50" charset="-128"/>
                <a:ea typeface="Meiryo UI" panose="020B0604030504040204" pitchFamily="50" charset="-128"/>
              </a:rPr>
              <a:t>I</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F</a:t>
            </a:r>
            <a:r>
              <a:rPr lang="ja-JP" altLang="en-US" dirty="0">
                <a:latin typeface="Meiryo UI" panose="020B0604030504040204" pitchFamily="50" charset="-128"/>
                <a:ea typeface="Meiryo UI" panose="020B0604030504040204" pitchFamily="50" charset="-128"/>
              </a:rPr>
              <a:t>に関しては、次期レセプトシステム側でファイルの出力もしくは取り込みを必要に応じ実装すること。</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また、必要な場合はその見積もりを提示すること。</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システム構成上、</a:t>
            </a:r>
            <a:r>
              <a:rPr lang="en-US" altLang="ja-JP" dirty="0">
                <a:latin typeface="Meiryo UI" panose="020B0604030504040204" pitchFamily="50" charset="-128"/>
                <a:ea typeface="Meiryo UI" panose="020B0604030504040204" pitchFamily="50" charset="-128"/>
              </a:rPr>
              <a:t>I</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F</a:t>
            </a:r>
            <a:r>
              <a:rPr lang="ja-JP" altLang="en-US" dirty="0">
                <a:latin typeface="Meiryo UI" panose="020B0604030504040204" pitchFamily="50" charset="-128"/>
                <a:ea typeface="Meiryo UI" panose="020B0604030504040204" pitchFamily="50" charset="-128"/>
              </a:rPr>
              <a:t>の変更や追加が必要な場合は明示すること。</a:t>
            </a:r>
            <a:endParaRPr lang="en-US" altLang="ja-JP" dirty="0">
              <a:latin typeface="Meiryo UI" panose="020B0604030504040204" pitchFamily="50" charset="-128"/>
              <a:ea typeface="Meiryo UI" panose="020B0604030504040204" pitchFamily="50" charset="-128"/>
            </a:endParaRPr>
          </a:p>
          <a:p>
            <a:pPr lvl="1"/>
            <a:r>
              <a:rPr lang="ja-JP" altLang="en-US" dirty="0">
                <a:solidFill>
                  <a:srgbClr val="1D1C1D"/>
                </a:solidFill>
                <a:latin typeface="Meiryo UI" panose="020B0604030504040204" pitchFamily="50" charset="-128"/>
                <a:ea typeface="Meiryo UI" panose="020B0604030504040204" pitchFamily="50" charset="-128"/>
              </a:rPr>
              <a:t>次期レセプトシステムでは、チェック後のデータ等をシステム内で自動生成し、</a:t>
            </a:r>
            <a:r>
              <a:rPr lang="en-US" altLang="ja-JP" dirty="0">
                <a:solidFill>
                  <a:srgbClr val="1D1C1D"/>
                </a:solidFill>
                <a:latin typeface="Meiryo UI" panose="020B0604030504040204" pitchFamily="50" charset="-128"/>
                <a:ea typeface="Meiryo UI" panose="020B0604030504040204" pitchFamily="50" charset="-128"/>
              </a:rPr>
              <a:t>CSV</a:t>
            </a:r>
            <a:r>
              <a:rPr lang="ja-JP" altLang="en-US" dirty="0">
                <a:solidFill>
                  <a:srgbClr val="1D1C1D"/>
                </a:solidFill>
                <a:latin typeface="Meiryo UI" panose="020B0604030504040204" pitchFamily="50" charset="-128"/>
                <a:ea typeface="Meiryo UI" panose="020B0604030504040204" pitchFamily="50" charset="-128"/>
              </a:rPr>
              <a:t>形式にてアップロードツールへ連携する事を想定しており、</a:t>
            </a:r>
            <a:r>
              <a:rPr lang="en-US" altLang="ja-JP" dirty="0">
                <a:solidFill>
                  <a:srgbClr val="1D1C1D"/>
                </a:solidFill>
                <a:latin typeface="Meiryo UI" panose="020B0604030504040204" pitchFamily="50" charset="-128"/>
                <a:ea typeface="Meiryo UI" panose="020B0604030504040204" pitchFamily="50" charset="-128"/>
              </a:rPr>
              <a:t>DWH</a:t>
            </a:r>
            <a:r>
              <a:rPr lang="ja-JP" altLang="en-US" dirty="0">
                <a:solidFill>
                  <a:srgbClr val="1D1C1D"/>
                </a:solidFill>
                <a:latin typeface="Meiryo UI" panose="020B0604030504040204" pitchFamily="50" charset="-128"/>
                <a:ea typeface="Meiryo UI" panose="020B0604030504040204" pitchFamily="50" charset="-128"/>
              </a:rPr>
              <a:t>への連携形式に準拠した</a:t>
            </a:r>
            <a:r>
              <a:rPr lang="en-US" altLang="ja-JP" dirty="0">
                <a:solidFill>
                  <a:srgbClr val="1D1C1D"/>
                </a:solidFill>
                <a:latin typeface="Meiryo UI" panose="020B0604030504040204" pitchFamily="50" charset="-128"/>
                <a:ea typeface="Meiryo UI" panose="020B0604030504040204" pitchFamily="50" charset="-128"/>
              </a:rPr>
              <a:t>CSV</a:t>
            </a:r>
            <a:r>
              <a:rPr lang="ja-JP" altLang="en-US" dirty="0">
                <a:solidFill>
                  <a:srgbClr val="1D1C1D"/>
                </a:solidFill>
                <a:latin typeface="Meiryo UI" panose="020B0604030504040204" pitchFamily="50" charset="-128"/>
                <a:ea typeface="Meiryo UI" panose="020B0604030504040204" pitchFamily="50" charset="-128"/>
              </a:rPr>
              <a:t>レイアウトでの出力が必要となる。</a:t>
            </a:r>
            <a:endParaRPr lang="en-US" altLang="ja-JP" dirty="0">
              <a:solidFill>
                <a:srgbClr val="1D1C1D"/>
              </a:solidFill>
              <a:latin typeface="Meiryo UI" panose="020B0604030504040204" pitchFamily="50" charset="-128"/>
              <a:ea typeface="Meiryo UI" panose="020B0604030504040204" pitchFamily="50" charset="-128"/>
            </a:endParaRPr>
          </a:p>
          <a:p>
            <a:pPr lvl="1"/>
            <a:r>
              <a:rPr lang="ja-JP" altLang="en-US" dirty="0">
                <a:solidFill>
                  <a:srgbClr val="1D1C1D"/>
                </a:solidFill>
                <a:latin typeface="Meiryo UI" panose="020B0604030504040204" pitchFamily="50" charset="-128"/>
                <a:ea typeface="Meiryo UI" panose="020B0604030504040204" pitchFamily="50" charset="-128"/>
              </a:rPr>
              <a:t>なお、アップロードツールから</a:t>
            </a:r>
            <a:r>
              <a:rPr lang="en-US" altLang="ja-JP" dirty="0">
                <a:solidFill>
                  <a:srgbClr val="1D1C1D"/>
                </a:solidFill>
                <a:latin typeface="Meiryo UI" panose="020B0604030504040204" pitchFamily="50" charset="-128"/>
                <a:ea typeface="Meiryo UI" panose="020B0604030504040204" pitchFamily="50" charset="-128"/>
              </a:rPr>
              <a:t>DWH</a:t>
            </a:r>
            <a:r>
              <a:rPr lang="ja-JP" altLang="en-US" dirty="0">
                <a:solidFill>
                  <a:srgbClr val="1D1C1D"/>
                </a:solidFill>
                <a:latin typeface="Meiryo UI" panose="020B0604030504040204" pitchFamily="50" charset="-128"/>
                <a:ea typeface="Meiryo UI" panose="020B0604030504040204" pitchFamily="50" charset="-128"/>
              </a:rPr>
              <a:t>への連携方式は現行通りとし、</a:t>
            </a:r>
            <a:r>
              <a:rPr lang="en-US" altLang="ja-JP" dirty="0">
                <a:solidFill>
                  <a:srgbClr val="1D1C1D"/>
                </a:solidFill>
                <a:latin typeface="Meiryo UI" panose="020B0604030504040204" pitchFamily="50" charset="-128"/>
                <a:ea typeface="Meiryo UI" panose="020B0604030504040204" pitchFamily="50" charset="-128"/>
              </a:rPr>
              <a:t>CSV</a:t>
            </a:r>
            <a:r>
              <a:rPr lang="ja-JP" altLang="en-US" dirty="0">
                <a:solidFill>
                  <a:srgbClr val="1D1C1D"/>
                </a:solidFill>
                <a:latin typeface="Meiryo UI" panose="020B0604030504040204" pitchFamily="50" charset="-128"/>
                <a:ea typeface="Meiryo UI" panose="020B0604030504040204" pitchFamily="50" charset="-128"/>
              </a:rPr>
              <a:t>レイアウト仕様は参考資料として以下を提供。</a:t>
            </a:r>
            <a:endParaRPr lang="en-US" altLang="ja-JP" dirty="0">
              <a:solidFill>
                <a:srgbClr val="1D1C1D"/>
              </a:solidFill>
              <a:latin typeface="Meiryo UI" panose="020B0604030504040204" pitchFamily="50" charset="-128"/>
              <a:ea typeface="Meiryo UI" panose="020B0604030504040204" pitchFamily="50" charset="-128"/>
            </a:endParaRPr>
          </a:p>
          <a:p>
            <a:pPr lvl="1"/>
            <a:endParaRPr lang="en-US" altLang="ja-JP" dirty="0">
              <a:solidFill>
                <a:srgbClr val="1D1C1D"/>
              </a:solidFill>
              <a:latin typeface="+mn-ea"/>
            </a:endParaRPr>
          </a:p>
          <a:p>
            <a:pPr lvl="1"/>
            <a:r>
              <a:rPr lang="ja-JP" altLang="en-US">
                <a:latin typeface="+mn-ea"/>
              </a:rPr>
              <a:t>（別紙）テーブル一覧</a:t>
            </a:r>
            <a:r>
              <a:rPr lang="en-US" altLang="ja-JP" dirty="0">
                <a:latin typeface="+mn-ea"/>
              </a:rPr>
              <a:t>.xlsx</a:t>
            </a:r>
          </a:p>
        </p:txBody>
      </p:sp>
    </p:spTree>
    <p:extLst>
      <p:ext uri="{BB962C8B-B14F-4D97-AF65-F5344CB8AC3E}">
        <p14:creationId xmlns:p14="http://schemas.microsoft.com/office/powerpoint/2010/main" val="3684925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線コネクタ 103">
            <a:extLst>
              <a:ext uri="{FF2B5EF4-FFF2-40B4-BE49-F238E27FC236}">
                <a16:creationId xmlns:a16="http://schemas.microsoft.com/office/drawing/2014/main" id="{23975841-CFEF-5734-5330-591195CFDF1E}"/>
              </a:ext>
            </a:extLst>
          </p:cNvPr>
          <p:cNvCxnSpPr>
            <a:cxnSpLocks/>
          </p:cNvCxnSpPr>
          <p:nvPr/>
        </p:nvCxnSpPr>
        <p:spPr>
          <a:xfrm>
            <a:off x="1175437" y="3476032"/>
            <a:ext cx="32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28A5DB76-4BD1-22FD-54D1-4BA1704A0A79}"/>
              </a:ext>
            </a:extLst>
          </p:cNvPr>
          <p:cNvCxnSpPr>
            <a:cxnSpLocks/>
          </p:cNvCxnSpPr>
          <p:nvPr/>
        </p:nvCxnSpPr>
        <p:spPr>
          <a:xfrm>
            <a:off x="1342678" y="6192619"/>
            <a:ext cx="514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165786F5-187A-4967-85BF-75795E75D884}"/>
              </a:ext>
            </a:extLst>
          </p:cNvPr>
          <p:cNvSpPr txBox="1"/>
          <p:nvPr/>
        </p:nvSpPr>
        <p:spPr>
          <a:xfrm>
            <a:off x="240766" y="846109"/>
            <a:ext cx="11615080" cy="1567085"/>
          </a:xfrm>
          <a:prstGeom prst="rect">
            <a:avLst/>
          </a:prstGeom>
          <a:noFill/>
        </p:spPr>
        <p:txBody>
          <a:bodyPr wrap="square" rtlCol="0" anchor="t" anchorCtr="0">
            <a:noAutofit/>
          </a:bodyPr>
          <a:lstStyle/>
          <a:p>
            <a:pPr>
              <a:spcBef>
                <a:spcPct val="20000"/>
              </a:spcBef>
            </a:pPr>
            <a:r>
              <a:rPr lang="en-US" altLang="ja-JP" sz="2000" b="1" dirty="0"/>
              <a:t>3-1</a:t>
            </a:r>
            <a:r>
              <a:rPr lang="ja-JP" altLang="en-US" sz="2000" b="1" dirty="0"/>
              <a:t> インフラ</a:t>
            </a:r>
            <a:endParaRPr lang="en-US" altLang="ja-JP" sz="2000" b="1" dirty="0"/>
          </a:p>
          <a:p>
            <a:pPr>
              <a:spcBef>
                <a:spcPct val="20000"/>
              </a:spcBef>
            </a:pPr>
            <a:r>
              <a:rPr lang="ja-JP" altLang="en-US" sz="1600" b="0" i="0" dirty="0">
                <a:solidFill>
                  <a:srgbClr val="1D1C1D"/>
                </a:solidFill>
                <a:effectLst/>
                <a:latin typeface="NotoSansJP"/>
              </a:rPr>
              <a:t>クラウド（</a:t>
            </a:r>
            <a:r>
              <a:rPr lang="en-US" altLang="ja-JP" sz="1600" b="0" i="0" dirty="0">
                <a:solidFill>
                  <a:srgbClr val="1D1C1D"/>
                </a:solidFill>
                <a:effectLst/>
                <a:latin typeface="NotoSansJP"/>
              </a:rPr>
              <a:t>C</a:t>
            </a:r>
            <a:r>
              <a:rPr lang="ja-JP" altLang="en-US" sz="1600" b="0" i="0" dirty="0">
                <a:solidFill>
                  <a:srgbClr val="1D1C1D"/>
                </a:solidFill>
                <a:effectLst/>
                <a:latin typeface="NotoSansJP"/>
              </a:rPr>
              <a:t>）での構築を基本方針とするが、すべての病院でクラウドが適用できるとは限らないため、スタンドアロン（</a:t>
            </a:r>
            <a:r>
              <a:rPr lang="en-US" altLang="ja-JP" sz="1600" b="0" i="0" dirty="0">
                <a:solidFill>
                  <a:srgbClr val="1D1C1D"/>
                </a:solidFill>
                <a:effectLst/>
                <a:latin typeface="NotoSansJP"/>
              </a:rPr>
              <a:t>A</a:t>
            </a:r>
            <a:r>
              <a:rPr lang="ja-JP" altLang="en-US" sz="1600" b="0" i="0" dirty="0">
                <a:solidFill>
                  <a:srgbClr val="1D1C1D"/>
                </a:solidFill>
                <a:effectLst/>
                <a:latin typeface="NotoSansJP"/>
              </a:rPr>
              <a:t>）およびクラサバ（</a:t>
            </a:r>
            <a:r>
              <a:rPr lang="en-US" altLang="ja-JP" sz="1600" b="0" i="0" dirty="0">
                <a:solidFill>
                  <a:srgbClr val="1D1C1D"/>
                </a:solidFill>
                <a:effectLst/>
                <a:latin typeface="NotoSansJP"/>
              </a:rPr>
              <a:t>B</a:t>
            </a:r>
            <a:r>
              <a:rPr lang="ja-JP" altLang="en-US" sz="1600" b="0" i="0" dirty="0">
                <a:solidFill>
                  <a:srgbClr val="1D1C1D"/>
                </a:solidFill>
                <a:effectLst/>
                <a:latin typeface="NotoSansJP"/>
              </a:rPr>
              <a:t>）も選択肢に含めた</a:t>
            </a:r>
            <a:r>
              <a:rPr lang="ja-JP" altLang="en-US" sz="1600" dirty="0">
                <a:solidFill>
                  <a:srgbClr val="1D1C1D"/>
                </a:solidFill>
                <a:latin typeface="NotoSansJP"/>
              </a:rPr>
              <a:t>、</a:t>
            </a:r>
            <a:r>
              <a:rPr lang="ja-JP" altLang="en-US" sz="1600" b="0" i="0" dirty="0">
                <a:solidFill>
                  <a:srgbClr val="1D1C1D"/>
                </a:solidFill>
                <a:effectLst/>
                <a:latin typeface="NotoSansJP"/>
              </a:rPr>
              <a:t>ハイブリッド構成の提案をお願いしたい。参考として現状（</a:t>
            </a:r>
            <a:r>
              <a:rPr lang="en-US" altLang="ja-JP" sz="1600" b="0" i="0" dirty="0">
                <a:solidFill>
                  <a:srgbClr val="1D1C1D"/>
                </a:solidFill>
                <a:effectLst/>
                <a:latin typeface="NotoSansJP"/>
              </a:rPr>
              <a:t>A</a:t>
            </a:r>
            <a:r>
              <a:rPr lang="ja-JP" altLang="en-US" sz="1600" b="0" i="0" dirty="0">
                <a:solidFill>
                  <a:srgbClr val="1D1C1D"/>
                </a:solidFill>
                <a:effectLst/>
                <a:latin typeface="NotoSansJP"/>
              </a:rPr>
              <a:t>）と、想定環境を以下に記す。</a:t>
            </a:r>
            <a:br>
              <a:rPr lang="en-US" altLang="ja-JP" sz="1600" dirty="0">
                <a:solidFill>
                  <a:srgbClr val="1D1C1D"/>
                </a:solidFill>
                <a:latin typeface="NotoSansJP"/>
              </a:rPr>
            </a:br>
            <a:r>
              <a:rPr lang="ja-JP" altLang="en-US" sz="1600" b="0" i="0" dirty="0">
                <a:solidFill>
                  <a:srgbClr val="1D1C1D"/>
                </a:solidFill>
                <a:effectLst/>
                <a:latin typeface="NotoSansJP"/>
              </a:rPr>
              <a:t>クラウド環境については、基本的に貴社側のクラウド環境の利用を想定しており、その前提で構成や運用面の提案をしていただきたい。</a:t>
            </a:r>
            <a:br>
              <a:rPr lang="en-US" altLang="ja-JP" sz="1600" b="0" i="0" dirty="0">
                <a:solidFill>
                  <a:srgbClr val="1D1C1D"/>
                </a:solidFill>
                <a:effectLst/>
                <a:latin typeface="NotoSansJP"/>
              </a:rPr>
            </a:br>
            <a:r>
              <a:rPr lang="ja-JP" altLang="en-US" sz="1600" b="0" i="0" dirty="0">
                <a:solidFill>
                  <a:srgbClr val="1D1C1D"/>
                </a:solidFill>
                <a:effectLst/>
                <a:latin typeface="NotoSansJP"/>
              </a:rPr>
              <a:t>また、クラサバ構成となる場合は、病院ごとの運用（マスタ更新方法）やメンテナンスの対応方針についてもあわせて提案すること。</a:t>
            </a:r>
            <a:endParaRPr lang="en-US" altLang="ja-JP" sz="1600" b="0" i="0" dirty="0">
              <a:solidFill>
                <a:srgbClr val="1D1C1D"/>
              </a:solidFill>
              <a:effectLst/>
              <a:latin typeface="+mn-ea"/>
            </a:endParaRPr>
          </a:p>
          <a:p>
            <a:pPr>
              <a:spcBef>
                <a:spcPct val="20000"/>
              </a:spcBef>
            </a:pPr>
            <a:endParaRPr lang="en-US" altLang="ja-JP" sz="1600" b="0" i="0" dirty="0">
              <a:solidFill>
                <a:srgbClr val="1D1C1D"/>
              </a:solidFill>
              <a:effectLst/>
              <a:latin typeface="NotoSansJP"/>
            </a:endParaRPr>
          </a:p>
        </p:txBody>
      </p:sp>
      <p:sp>
        <p:nvSpPr>
          <p:cNvPr id="2" name="タイトル 1"/>
          <p:cNvSpPr>
            <a:spLocks noGrp="1"/>
          </p:cNvSpPr>
          <p:nvPr>
            <p:ph type="title"/>
          </p:nvPr>
        </p:nvSpPr>
        <p:spPr>
          <a:xfrm>
            <a:off x="374400" y="208806"/>
            <a:ext cx="10042080" cy="523220"/>
          </a:xfrm>
        </p:spPr>
        <p:txBody>
          <a:bodyPr/>
          <a:lstStyle/>
          <a:p>
            <a:r>
              <a:rPr lang="en-US" altLang="ja-JP" dirty="0"/>
              <a:t>3.</a:t>
            </a:r>
            <a:r>
              <a:rPr lang="ja-JP" altLang="en-US" dirty="0"/>
              <a:t>非機能要求</a:t>
            </a:r>
            <a:endParaRPr kumimoji="1" lang="ja-JP" altLang="en-US" dirty="0"/>
          </a:p>
        </p:txBody>
      </p:sp>
      <p:pic>
        <p:nvPicPr>
          <p:cNvPr id="5" name="グラフィックス 4" descr="建物 単色塗りつぶし">
            <a:extLst>
              <a:ext uri="{FF2B5EF4-FFF2-40B4-BE49-F238E27FC236}">
                <a16:creationId xmlns:a16="http://schemas.microsoft.com/office/drawing/2014/main" id="{A6FF9F2B-0D35-780C-8034-651B7EF534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47822" y="4432756"/>
            <a:ext cx="792000" cy="792000"/>
          </a:xfrm>
          <a:prstGeom prst="rect">
            <a:avLst/>
          </a:prstGeom>
        </p:spPr>
      </p:pic>
      <p:pic>
        <p:nvPicPr>
          <p:cNvPr id="6" name="グラフィックス 5" descr="コンピューター 単色塗りつぶし">
            <a:extLst>
              <a:ext uri="{FF2B5EF4-FFF2-40B4-BE49-F238E27FC236}">
                <a16:creationId xmlns:a16="http://schemas.microsoft.com/office/drawing/2014/main" id="{FC4D5C24-B640-7012-4294-6BFBE33EF8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27830" y="4529374"/>
            <a:ext cx="792000" cy="792000"/>
          </a:xfrm>
          <a:prstGeom prst="rect">
            <a:avLst/>
          </a:prstGeom>
        </p:spPr>
      </p:pic>
      <p:grpSp>
        <p:nvGrpSpPr>
          <p:cNvPr id="14" name="グループ化 13">
            <a:extLst>
              <a:ext uri="{FF2B5EF4-FFF2-40B4-BE49-F238E27FC236}">
                <a16:creationId xmlns:a16="http://schemas.microsoft.com/office/drawing/2014/main" id="{59753E1A-E72A-3777-6D8F-AA8051DDC8CB}"/>
              </a:ext>
            </a:extLst>
          </p:cNvPr>
          <p:cNvGrpSpPr/>
          <p:nvPr/>
        </p:nvGrpSpPr>
        <p:grpSpPr>
          <a:xfrm>
            <a:off x="1240026" y="4084085"/>
            <a:ext cx="1439999" cy="1440000"/>
            <a:chOff x="5961048" y="1275546"/>
            <a:chExt cx="1697955" cy="1685337"/>
          </a:xfrm>
        </p:grpSpPr>
        <p:pic>
          <p:nvPicPr>
            <p:cNvPr id="18" name="グラフィックス 17" descr="コンピューター 枠線">
              <a:extLst>
                <a:ext uri="{FF2B5EF4-FFF2-40B4-BE49-F238E27FC236}">
                  <a16:creationId xmlns:a16="http://schemas.microsoft.com/office/drawing/2014/main" id="{63044694-9DF1-90B4-2664-5CB59F6AE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91662" y="1493096"/>
              <a:ext cx="1080000" cy="1080000"/>
            </a:xfrm>
            <a:prstGeom prst="rect">
              <a:avLst/>
            </a:prstGeom>
          </p:spPr>
        </p:pic>
        <p:sp>
          <p:nvSpPr>
            <p:cNvPr id="21" name="テキスト ボックス 20">
              <a:extLst>
                <a:ext uri="{FF2B5EF4-FFF2-40B4-BE49-F238E27FC236}">
                  <a16:creationId xmlns:a16="http://schemas.microsoft.com/office/drawing/2014/main" id="{316C2103-2450-E99C-77AD-858CDD9FDDE1}"/>
                </a:ext>
              </a:extLst>
            </p:cNvPr>
            <p:cNvSpPr txBox="1"/>
            <p:nvPr/>
          </p:nvSpPr>
          <p:spPr>
            <a:xfrm>
              <a:off x="6236346" y="1275546"/>
              <a:ext cx="881192" cy="348132"/>
            </a:xfrm>
            <a:prstGeom prst="rect">
              <a:avLst/>
            </a:prstGeom>
            <a:noFill/>
            <a:ln>
              <a:noFill/>
            </a:ln>
          </p:spPr>
          <p:txBody>
            <a:bodyPr wrap="none" rtlCol="0">
              <a:spAutoFit/>
            </a:bodyPr>
            <a:lstStyle/>
            <a:p>
              <a:r>
                <a:rPr lang="ja-JP" altLang="en-US" sz="1333" dirty="0">
                  <a:latin typeface="Meiryo UI" panose="020B0604030504040204" pitchFamily="50" charset="-128"/>
                  <a:ea typeface="Meiryo UI" panose="020B0604030504040204" pitchFamily="50" charset="-128"/>
                </a:rPr>
                <a:t>サーバー</a:t>
              </a:r>
            </a:p>
          </p:txBody>
        </p:sp>
        <p:sp>
          <p:nvSpPr>
            <p:cNvPr id="23" name="正方形/長方形 22">
              <a:extLst>
                <a:ext uri="{FF2B5EF4-FFF2-40B4-BE49-F238E27FC236}">
                  <a16:creationId xmlns:a16="http://schemas.microsoft.com/office/drawing/2014/main" id="{6E07C2B8-7EC6-8244-0E88-D093160E399F}"/>
                </a:ext>
              </a:extLst>
            </p:cNvPr>
            <p:cNvSpPr/>
            <p:nvPr/>
          </p:nvSpPr>
          <p:spPr>
            <a:xfrm>
              <a:off x="5961048" y="1410936"/>
              <a:ext cx="1697955" cy="154994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30" name="正方形/長方形 29">
            <a:extLst>
              <a:ext uri="{FF2B5EF4-FFF2-40B4-BE49-F238E27FC236}">
                <a16:creationId xmlns:a16="http://schemas.microsoft.com/office/drawing/2014/main" id="{C16DB377-33B1-D7BF-E6F6-273FEAFD78F1}"/>
              </a:ext>
            </a:extLst>
          </p:cNvPr>
          <p:cNvSpPr/>
          <p:nvPr/>
        </p:nvSpPr>
        <p:spPr>
          <a:xfrm>
            <a:off x="3880007" y="4904769"/>
            <a:ext cx="1199688" cy="119968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sp>
        <p:nvSpPr>
          <p:cNvPr id="31" name="テキスト ボックス 30">
            <a:extLst>
              <a:ext uri="{FF2B5EF4-FFF2-40B4-BE49-F238E27FC236}">
                <a16:creationId xmlns:a16="http://schemas.microsoft.com/office/drawing/2014/main" id="{347D1D06-B36B-1DD4-B4DB-9C711A79A609}"/>
              </a:ext>
            </a:extLst>
          </p:cNvPr>
          <p:cNvSpPr txBox="1"/>
          <p:nvPr/>
        </p:nvSpPr>
        <p:spPr>
          <a:xfrm>
            <a:off x="1292729" y="5036015"/>
            <a:ext cx="1401346"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サーバー上で点検</a:t>
            </a:r>
          </a:p>
        </p:txBody>
      </p:sp>
      <p:pic>
        <p:nvPicPr>
          <p:cNvPr id="38" name="グラフィックス 37" descr="雲 枠線">
            <a:extLst>
              <a:ext uri="{FF2B5EF4-FFF2-40B4-BE49-F238E27FC236}">
                <a16:creationId xmlns:a16="http://schemas.microsoft.com/office/drawing/2014/main" id="{26DCD04F-ED06-C42C-B152-058B93CF284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10784" y="5804144"/>
            <a:ext cx="792000" cy="792000"/>
          </a:xfrm>
          <a:prstGeom prst="rect">
            <a:avLst/>
          </a:prstGeom>
        </p:spPr>
      </p:pic>
      <p:sp>
        <p:nvSpPr>
          <p:cNvPr id="40" name="テキスト ボックス 39">
            <a:extLst>
              <a:ext uri="{FF2B5EF4-FFF2-40B4-BE49-F238E27FC236}">
                <a16:creationId xmlns:a16="http://schemas.microsoft.com/office/drawing/2014/main" id="{1D575BA6-0FE4-7F68-5AB3-3882B8A99AE5}"/>
              </a:ext>
            </a:extLst>
          </p:cNvPr>
          <p:cNvSpPr txBox="1"/>
          <p:nvPr/>
        </p:nvSpPr>
        <p:spPr>
          <a:xfrm>
            <a:off x="5013588" y="6180524"/>
            <a:ext cx="699230"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暗号化</a:t>
            </a:r>
          </a:p>
        </p:txBody>
      </p:sp>
      <p:sp>
        <p:nvSpPr>
          <p:cNvPr id="43" name="テキスト ボックス 42">
            <a:extLst>
              <a:ext uri="{FF2B5EF4-FFF2-40B4-BE49-F238E27FC236}">
                <a16:creationId xmlns:a16="http://schemas.microsoft.com/office/drawing/2014/main" id="{5F51AC3B-4643-3F92-3034-681362BC9198}"/>
              </a:ext>
            </a:extLst>
          </p:cNvPr>
          <p:cNvSpPr txBox="1"/>
          <p:nvPr/>
        </p:nvSpPr>
        <p:spPr>
          <a:xfrm>
            <a:off x="9039198" y="6010658"/>
            <a:ext cx="906017"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拡張マスタ</a:t>
            </a:r>
          </a:p>
        </p:txBody>
      </p:sp>
      <p:pic>
        <p:nvPicPr>
          <p:cNvPr id="44" name="グラフィックス 43" descr="インターネット 単色塗りつぶし">
            <a:extLst>
              <a:ext uri="{FF2B5EF4-FFF2-40B4-BE49-F238E27FC236}">
                <a16:creationId xmlns:a16="http://schemas.microsoft.com/office/drawing/2014/main" id="{FACF71A2-C9C3-DAB2-FA85-DC13F363510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766784" y="4529286"/>
            <a:ext cx="792000" cy="792000"/>
          </a:xfrm>
          <a:prstGeom prst="rect">
            <a:avLst/>
          </a:prstGeom>
        </p:spPr>
      </p:pic>
      <p:sp>
        <p:nvSpPr>
          <p:cNvPr id="45" name="テキスト ボックス 44">
            <a:extLst>
              <a:ext uri="{FF2B5EF4-FFF2-40B4-BE49-F238E27FC236}">
                <a16:creationId xmlns:a16="http://schemas.microsoft.com/office/drawing/2014/main" id="{A49F6B22-212C-A911-2CE8-403FAAFACE64}"/>
              </a:ext>
            </a:extLst>
          </p:cNvPr>
          <p:cNvSpPr txBox="1"/>
          <p:nvPr/>
        </p:nvSpPr>
        <p:spPr>
          <a:xfrm>
            <a:off x="6743278" y="4385270"/>
            <a:ext cx="825867" cy="297454"/>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NW</a:t>
            </a:r>
            <a:r>
              <a:rPr lang="ja-JP" altLang="en-US" sz="1333" dirty="0">
                <a:latin typeface="Meiryo UI" panose="020B0604030504040204" pitchFamily="50" charset="-128"/>
                <a:ea typeface="Meiryo UI" panose="020B0604030504040204" pitchFamily="50" charset="-128"/>
              </a:rPr>
              <a:t>端末</a:t>
            </a:r>
          </a:p>
        </p:txBody>
      </p:sp>
      <p:sp>
        <p:nvSpPr>
          <p:cNvPr id="46" name="テキスト ボックス 45">
            <a:extLst>
              <a:ext uri="{FF2B5EF4-FFF2-40B4-BE49-F238E27FC236}">
                <a16:creationId xmlns:a16="http://schemas.microsoft.com/office/drawing/2014/main" id="{729D5465-3691-F490-8CCB-939EC0BD14E8}"/>
              </a:ext>
            </a:extLst>
          </p:cNvPr>
          <p:cNvSpPr txBox="1"/>
          <p:nvPr/>
        </p:nvSpPr>
        <p:spPr>
          <a:xfrm>
            <a:off x="8137190" y="5017224"/>
            <a:ext cx="1266693"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結果アップロード</a:t>
            </a:r>
          </a:p>
        </p:txBody>
      </p:sp>
      <p:cxnSp>
        <p:nvCxnSpPr>
          <p:cNvPr id="47" name="直線矢印コネクタ 46">
            <a:extLst>
              <a:ext uri="{FF2B5EF4-FFF2-40B4-BE49-F238E27FC236}">
                <a16:creationId xmlns:a16="http://schemas.microsoft.com/office/drawing/2014/main" id="{4B4A3BA1-31FB-CCF2-AC74-F22F0E2E45B3}"/>
              </a:ext>
            </a:extLst>
          </p:cNvPr>
          <p:cNvCxnSpPr>
            <a:cxnSpLocks/>
          </p:cNvCxnSpPr>
          <p:nvPr/>
        </p:nvCxnSpPr>
        <p:spPr>
          <a:xfrm>
            <a:off x="4222998" y="5047948"/>
            <a:ext cx="230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 name="グラフィックス 50" descr="USB メモリ 単色塗りつぶし">
            <a:extLst>
              <a:ext uri="{FF2B5EF4-FFF2-40B4-BE49-F238E27FC236}">
                <a16:creationId xmlns:a16="http://schemas.microsoft.com/office/drawing/2014/main" id="{48B06DE6-2108-67F1-1A2D-AD1C317AAB8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6200000" flipV="1">
            <a:off x="5209256" y="4727980"/>
            <a:ext cx="399897" cy="399897"/>
          </a:xfrm>
          <a:prstGeom prst="rect">
            <a:avLst/>
          </a:prstGeom>
        </p:spPr>
      </p:pic>
      <p:cxnSp>
        <p:nvCxnSpPr>
          <p:cNvPr id="52" name="直線矢印コネクタ 51">
            <a:extLst>
              <a:ext uri="{FF2B5EF4-FFF2-40B4-BE49-F238E27FC236}">
                <a16:creationId xmlns:a16="http://schemas.microsoft.com/office/drawing/2014/main" id="{1D2CB4DD-FBE0-57E8-4503-F56384E5D302}"/>
              </a:ext>
            </a:extLst>
          </p:cNvPr>
          <p:cNvCxnSpPr>
            <a:cxnSpLocks/>
          </p:cNvCxnSpPr>
          <p:nvPr/>
        </p:nvCxnSpPr>
        <p:spPr>
          <a:xfrm>
            <a:off x="7823398" y="5004968"/>
            <a:ext cx="17996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3C4D05F8-FA8B-85BC-A96C-4F49A71E08CA}"/>
              </a:ext>
            </a:extLst>
          </p:cNvPr>
          <p:cNvSpPr txBox="1"/>
          <p:nvPr/>
        </p:nvSpPr>
        <p:spPr>
          <a:xfrm>
            <a:off x="8079291" y="6712005"/>
            <a:ext cx="1266693"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結果アップロード</a:t>
            </a:r>
          </a:p>
        </p:txBody>
      </p:sp>
      <p:cxnSp>
        <p:nvCxnSpPr>
          <p:cNvPr id="56" name="直線コネクタ 55">
            <a:extLst>
              <a:ext uri="{FF2B5EF4-FFF2-40B4-BE49-F238E27FC236}">
                <a16:creationId xmlns:a16="http://schemas.microsoft.com/office/drawing/2014/main" id="{81A34F22-553D-C62C-081D-9E17470CD909}"/>
              </a:ext>
            </a:extLst>
          </p:cNvPr>
          <p:cNvCxnSpPr>
            <a:cxnSpLocks/>
          </p:cNvCxnSpPr>
          <p:nvPr/>
        </p:nvCxnSpPr>
        <p:spPr>
          <a:xfrm>
            <a:off x="6089357" y="3560979"/>
            <a:ext cx="540000"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pic>
        <p:nvPicPr>
          <p:cNvPr id="58" name="グラフィックス 57" descr="USB メモリ 単色塗りつぶし">
            <a:extLst>
              <a:ext uri="{FF2B5EF4-FFF2-40B4-BE49-F238E27FC236}">
                <a16:creationId xmlns:a16="http://schemas.microsoft.com/office/drawing/2014/main" id="{848C447C-16C1-C3A1-00A8-88D6B3C15A8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6200000" flipV="1">
            <a:off x="6157444" y="3237032"/>
            <a:ext cx="399897" cy="399897"/>
          </a:xfrm>
          <a:prstGeom prst="rect">
            <a:avLst/>
          </a:prstGeom>
        </p:spPr>
      </p:pic>
      <p:sp>
        <p:nvSpPr>
          <p:cNvPr id="81" name="テキスト ボックス 80">
            <a:extLst>
              <a:ext uri="{FF2B5EF4-FFF2-40B4-BE49-F238E27FC236}">
                <a16:creationId xmlns:a16="http://schemas.microsoft.com/office/drawing/2014/main" id="{A8553218-D60A-54E4-E441-C96D7EF6D042}"/>
              </a:ext>
            </a:extLst>
          </p:cNvPr>
          <p:cNvSpPr txBox="1"/>
          <p:nvPr/>
        </p:nvSpPr>
        <p:spPr>
          <a:xfrm>
            <a:off x="8075666" y="3551736"/>
            <a:ext cx="1266693"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結果アップロード</a:t>
            </a:r>
          </a:p>
        </p:txBody>
      </p:sp>
      <p:cxnSp>
        <p:nvCxnSpPr>
          <p:cNvPr id="86" name="直線コネクタ 85">
            <a:extLst>
              <a:ext uri="{FF2B5EF4-FFF2-40B4-BE49-F238E27FC236}">
                <a16:creationId xmlns:a16="http://schemas.microsoft.com/office/drawing/2014/main" id="{B58CA7A4-4B42-99CA-374D-D275600271DA}"/>
              </a:ext>
            </a:extLst>
          </p:cNvPr>
          <p:cNvCxnSpPr>
            <a:cxnSpLocks/>
          </p:cNvCxnSpPr>
          <p:nvPr/>
        </p:nvCxnSpPr>
        <p:spPr>
          <a:xfrm>
            <a:off x="7761874" y="3555715"/>
            <a:ext cx="1799625"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grpSp>
        <p:nvGrpSpPr>
          <p:cNvPr id="87" name="グループ化 86">
            <a:extLst>
              <a:ext uri="{FF2B5EF4-FFF2-40B4-BE49-F238E27FC236}">
                <a16:creationId xmlns:a16="http://schemas.microsoft.com/office/drawing/2014/main" id="{4620B732-CC34-9350-0021-2CE8ABF140DD}"/>
              </a:ext>
            </a:extLst>
          </p:cNvPr>
          <p:cNvGrpSpPr/>
          <p:nvPr/>
        </p:nvGrpSpPr>
        <p:grpSpPr>
          <a:xfrm>
            <a:off x="137514" y="4241254"/>
            <a:ext cx="1080000" cy="1376927"/>
            <a:chOff x="292905" y="1622662"/>
            <a:chExt cx="1487643" cy="1684754"/>
          </a:xfrm>
        </p:grpSpPr>
        <p:pic>
          <p:nvPicPr>
            <p:cNvPr id="88" name="グラフィックス 87" descr="ドキュメント 枠線">
              <a:extLst>
                <a:ext uri="{FF2B5EF4-FFF2-40B4-BE49-F238E27FC236}">
                  <a16:creationId xmlns:a16="http://schemas.microsoft.com/office/drawing/2014/main" id="{8AD120A0-60A2-6C46-08D6-616C54EAAE6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292852" y="1622662"/>
              <a:ext cx="399917" cy="399917"/>
            </a:xfrm>
            <a:prstGeom prst="rect">
              <a:avLst/>
            </a:prstGeom>
          </p:spPr>
        </p:pic>
        <p:grpSp>
          <p:nvGrpSpPr>
            <p:cNvPr id="89" name="グループ化 88">
              <a:extLst>
                <a:ext uri="{FF2B5EF4-FFF2-40B4-BE49-F238E27FC236}">
                  <a16:creationId xmlns:a16="http://schemas.microsoft.com/office/drawing/2014/main" id="{285AE15D-EE05-02BA-B1B1-0221703D3D40}"/>
                </a:ext>
              </a:extLst>
            </p:cNvPr>
            <p:cNvGrpSpPr/>
            <p:nvPr/>
          </p:nvGrpSpPr>
          <p:grpSpPr>
            <a:xfrm>
              <a:off x="292905" y="1676184"/>
              <a:ext cx="1449182" cy="1631232"/>
              <a:chOff x="1430487" y="1637704"/>
              <a:chExt cx="1304536" cy="1468414"/>
            </a:xfrm>
          </p:grpSpPr>
          <p:pic>
            <p:nvPicPr>
              <p:cNvPr id="91" name="グラフィックス 90" descr="ノート PC 枠線">
                <a:extLst>
                  <a:ext uri="{FF2B5EF4-FFF2-40B4-BE49-F238E27FC236}">
                    <a16:creationId xmlns:a16="http://schemas.microsoft.com/office/drawing/2014/main" id="{24C78A98-6AD7-9FF7-FD10-AC7F63FFEC2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676537" y="1637704"/>
                <a:ext cx="810000" cy="810000"/>
              </a:xfrm>
              <a:prstGeom prst="rect">
                <a:avLst/>
              </a:prstGeom>
            </p:spPr>
          </p:pic>
          <p:sp>
            <p:nvSpPr>
              <p:cNvPr id="93" name="テキスト ボックス 92">
                <a:extLst>
                  <a:ext uri="{FF2B5EF4-FFF2-40B4-BE49-F238E27FC236}">
                    <a16:creationId xmlns:a16="http://schemas.microsoft.com/office/drawing/2014/main" id="{533BC96F-3CB1-31C4-661E-02A55ED83F4D}"/>
                  </a:ext>
                </a:extLst>
              </p:cNvPr>
              <p:cNvSpPr txBox="1"/>
              <p:nvPr/>
            </p:nvSpPr>
            <p:spPr>
              <a:xfrm>
                <a:off x="1439809" y="2326640"/>
                <a:ext cx="1283455" cy="779478"/>
              </a:xfrm>
              <a:prstGeom prst="rect">
                <a:avLst/>
              </a:prstGeom>
              <a:noFill/>
              <a:ln>
                <a:noFill/>
              </a:ln>
            </p:spPr>
            <p:txBody>
              <a:bodyPr wrap="square" rtlCol="0">
                <a:spAutoFit/>
              </a:bodyPr>
              <a:lstStyle/>
              <a:p>
                <a:pPr algn="ctr"/>
                <a:r>
                  <a:rPr lang="ja-JP" altLang="en-US" sz="1333" dirty="0">
                    <a:latin typeface="Meiryo UI" panose="020B0604030504040204" pitchFamily="50" charset="-128"/>
                    <a:ea typeface="Meiryo UI" panose="020B0604030504040204" pitchFamily="50" charset="-128"/>
                  </a:rPr>
                  <a:t>医事会計</a:t>
                </a:r>
                <a:br>
                  <a:rPr lang="en-US" altLang="ja-JP" sz="1333" dirty="0">
                    <a:latin typeface="Meiryo UI" panose="020B0604030504040204" pitchFamily="50" charset="-128"/>
                    <a:ea typeface="Meiryo UI" panose="020B0604030504040204" pitchFamily="50" charset="-128"/>
                  </a:rPr>
                </a:br>
                <a:r>
                  <a:rPr lang="ja-JP" altLang="en-US" sz="1333" dirty="0">
                    <a:latin typeface="Meiryo UI" panose="020B0604030504040204" pitchFamily="50" charset="-128"/>
                    <a:ea typeface="Meiryo UI" panose="020B0604030504040204" pitchFamily="50" charset="-128"/>
                  </a:rPr>
                  <a:t>システム</a:t>
                </a:r>
                <a:endParaRPr lang="en-US" altLang="ja-JP" sz="1333" dirty="0">
                  <a:latin typeface="Meiryo UI" panose="020B0604030504040204" pitchFamily="50" charset="-128"/>
                  <a:ea typeface="Meiryo UI" panose="020B0604030504040204" pitchFamily="50" charset="-128"/>
                </a:endParaRPr>
              </a:p>
              <a:p>
                <a:pPr algn="ctr"/>
                <a:r>
                  <a:rPr lang="ja-JP" altLang="en-US" sz="1333" dirty="0">
                    <a:latin typeface="Meiryo UI" panose="020B0604030504040204" pitchFamily="50" charset="-128"/>
                    <a:ea typeface="Meiryo UI" panose="020B0604030504040204" pitchFamily="50" charset="-128"/>
                  </a:rPr>
                  <a:t>（レセコン）</a:t>
                </a:r>
              </a:p>
            </p:txBody>
          </p:sp>
          <p:sp>
            <p:nvSpPr>
              <p:cNvPr id="94" name="正方形/長方形 93">
                <a:extLst>
                  <a:ext uri="{FF2B5EF4-FFF2-40B4-BE49-F238E27FC236}">
                    <a16:creationId xmlns:a16="http://schemas.microsoft.com/office/drawing/2014/main" id="{8C601782-4A87-5A27-10EC-2D949EE455CB}"/>
                  </a:ext>
                </a:extLst>
              </p:cNvPr>
              <p:cNvSpPr/>
              <p:nvPr/>
            </p:nvSpPr>
            <p:spPr>
              <a:xfrm>
                <a:off x="1430487" y="1661613"/>
                <a:ext cx="1304536" cy="1080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90" name="テキスト ボックス 89">
              <a:extLst>
                <a:ext uri="{FF2B5EF4-FFF2-40B4-BE49-F238E27FC236}">
                  <a16:creationId xmlns:a16="http://schemas.microsoft.com/office/drawing/2014/main" id="{8B417AC6-5048-515C-9B66-B0320A217C5A}"/>
                </a:ext>
              </a:extLst>
            </p:cNvPr>
            <p:cNvSpPr txBox="1"/>
            <p:nvPr/>
          </p:nvSpPr>
          <p:spPr>
            <a:xfrm>
              <a:off x="1252812" y="1914847"/>
              <a:ext cx="527736" cy="297469"/>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UKE</a:t>
              </a:r>
              <a:endParaRPr lang="ja-JP" altLang="en-US" sz="1333" dirty="0">
                <a:latin typeface="Meiryo UI" panose="020B0604030504040204" pitchFamily="50" charset="-128"/>
                <a:ea typeface="Meiryo UI" panose="020B0604030504040204" pitchFamily="50" charset="-128"/>
              </a:endParaRPr>
            </a:p>
          </p:txBody>
        </p:sp>
      </p:grpSp>
      <p:cxnSp>
        <p:nvCxnSpPr>
          <p:cNvPr id="103" name="直線コネクタ 102">
            <a:extLst>
              <a:ext uri="{FF2B5EF4-FFF2-40B4-BE49-F238E27FC236}">
                <a16:creationId xmlns:a16="http://schemas.microsoft.com/office/drawing/2014/main" id="{1FD3604B-C286-AB98-CDC6-5714C5114EDD}"/>
              </a:ext>
            </a:extLst>
          </p:cNvPr>
          <p:cNvCxnSpPr>
            <a:cxnSpLocks/>
          </p:cNvCxnSpPr>
          <p:nvPr/>
        </p:nvCxnSpPr>
        <p:spPr>
          <a:xfrm>
            <a:off x="2566814" y="4817318"/>
            <a:ext cx="28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7" name="グラフィックス 106" descr="USB メモリ 単色塗りつぶし">
            <a:extLst>
              <a:ext uri="{FF2B5EF4-FFF2-40B4-BE49-F238E27FC236}">
                <a16:creationId xmlns:a16="http://schemas.microsoft.com/office/drawing/2014/main" id="{018A89A9-E1D7-2D4F-79A9-26832273245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6200000" flipV="1">
            <a:off x="2686648" y="3264122"/>
            <a:ext cx="399897" cy="399897"/>
          </a:xfrm>
          <a:prstGeom prst="rect">
            <a:avLst/>
          </a:prstGeom>
        </p:spPr>
      </p:pic>
      <p:sp>
        <p:nvSpPr>
          <p:cNvPr id="108" name="テキスト ボックス 107">
            <a:extLst>
              <a:ext uri="{FF2B5EF4-FFF2-40B4-BE49-F238E27FC236}">
                <a16:creationId xmlns:a16="http://schemas.microsoft.com/office/drawing/2014/main" id="{A43B1BD7-05A7-405F-D872-AA73942DBFD1}"/>
              </a:ext>
            </a:extLst>
          </p:cNvPr>
          <p:cNvSpPr txBox="1"/>
          <p:nvPr/>
        </p:nvSpPr>
        <p:spPr>
          <a:xfrm>
            <a:off x="1643787" y="5920926"/>
            <a:ext cx="699230"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複合化</a:t>
            </a:r>
          </a:p>
        </p:txBody>
      </p:sp>
      <p:grpSp>
        <p:nvGrpSpPr>
          <p:cNvPr id="109" name="グループ化 108">
            <a:extLst>
              <a:ext uri="{FF2B5EF4-FFF2-40B4-BE49-F238E27FC236}">
                <a16:creationId xmlns:a16="http://schemas.microsoft.com/office/drawing/2014/main" id="{8C3A6AFA-4BAA-AEA5-C21E-10A4F75C5288}"/>
              </a:ext>
            </a:extLst>
          </p:cNvPr>
          <p:cNvGrpSpPr/>
          <p:nvPr/>
        </p:nvGrpSpPr>
        <p:grpSpPr>
          <a:xfrm>
            <a:off x="6635398" y="5655899"/>
            <a:ext cx="1188000" cy="1609691"/>
            <a:chOff x="3539715" y="4391153"/>
            <a:chExt cx="1260000" cy="1936037"/>
          </a:xfrm>
        </p:grpSpPr>
        <p:pic>
          <p:nvPicPr>
            <p:cNvPr id="110" name="グラフィックス 109" descr="インターネット 単色塗りつぶし">
              <a:extLst>
                <a:ext uri="{FF2B5EF4-FFF2-40B4-BE49-F238E27FC236}">
                  <a16:creationId xmlns:a16="http://schemas.microsoft.com/office/drawing/2014/main" id="{ED921A3B-CC24-E689-095E-C8E25A9F5B9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754052" y="4851290"/>
              <a:ext cx="809958" cy="809958"/>
            </a:xfrm>
            <a:prstGeom prst="rect">
              <a:avLst/>
            </a:prstGeom>
          </p:spPr>
        </p:pic>
        <p:pic>
          <p:nvPicPr>
            <p:cNvPr id="111" name="グラフィックス 110" descr="インターネット 単色塗りつぶし">
              <a:extLst>
                <a:ext uri="{FF2B5EF4-FFF2-40B4-BE49-F238E27FC236}">
                  <a16:creationId xmlns:a16="http://schemas.microsoft.com/office/drawing/2014/main" id="{310B6217-EBFC-9B0C-C9B8-D4A5BC34D64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754052" y="5517232"/>
              <a:ext cx="809958" cy="809958"/>
            </a:xfrm>
            <a:prstGeom prst="rect">
              <a:avLst/>
            </a:prstGeom>
          </p:spPr>
        </p:pic>
        <p:sp>
          <p:nvSpPr>
            <p:cNvPr id="112" name="テキスト ボックス 111">
              <a:extLst>
                <a:ext uri="{FF2B5EF4-FFF2-40B4-BE49-F238E27FC236}">
                  <a16:creationId xmlns:a16="http://schemas.microsoft.com/office/drawing/2014/main" id="{FD4B459F-888D-FDC5-91D5-2F1B26651F82}"/>
                </a:ext>
              </a:extLst>
            </p:cNvPr>
            <p:cNvSpPr txBox="1"/>
            <p:nvPr/>
          </p:nvSpPr>
          <p:spPr>
            <a:xfrm>
              <a:off x="3730505" y="4391153"/>
              <a:ext cx="743435" cy="267764"/>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NW</a:t>
              </a:r>
              <a:r>
                <a:rPr lang="ja-JP" altLang="en-US" sz="1333" dirty="0">
                  <a:latin typeface="Meiryo UI" panose="020B0604030504040204" pitchFamily="50" charset="-128"/>
                  <a:ea typeface="Meiryo UI" panose="020B0604030504040204" pitchFamily="50" charset="-128"/>
                </a:rPr>
                <a:t>端末</a:t>
              </a:r>
            </a:p>
          </p:txBody>
        </p:sp>
        <p:sp>
          <p:nvSpPr>
            <p:cNvPr id="113" name="正方形/長方形 112">
              <a:extLst>
                <a:ext uri="{FF2B5EF4-FFF2-40B4-BE49-F238E27FC236}">
                  <a16:creationId xmlns:a16="http://schemas.microsoft.com/office/drawing/2014/main" id="{17AE8323-7CAF-C892-D02C-630390807E15}"/>
                </a:ext>
              </a:extLst>
            </p:cNvPr>
            <p:cNvSpPr/>
            <p:nvPr/>
          </p:nvSpPr>
          <p:spPr>
            <a:xfrm>
              <a:off x="3539715" y="4725320"/>
              <a:ext cx="1260000" cy="1584000"/>
            </a:xfrm>
            <a:prstGeom prst="rect">
              <a:avLst/>
            </a:prstGeom>
            <a:noFill/>
            <a:ln w="12700">
              <a:prstDash val="lgDashDot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pic>
        <p:nvPicPr>
          <p:cNvPr id="115" name="グラフィックス 114" descr="USB メモリ 単色塗りつぶし">
            <a:extLst>
              <a:ext uri="{FF2B5EF4-FFF2-40B4-BE49-F238E27FC236}">
                <a16:creationId xmlns:a16="http://schemas.microsoft.com/office/drawing/2014/main" id="{81331F52-9ABF-F9DC-3C31-D07190A649E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6200000" flipV="1">
            <a:off x="3602174" y="6002243"/>
            <a:ext cx="399897" cy="399897"/>
          </a:xfrm>
          <a:prstGeom prst="rect">
            <a:avLst/>
          </a:prstGeom>
        </p:spPr>
      </p:pic>
      <p:cxnSp>
        <p:nvCxnSpPr>
          <p:cNvPr id="116" name="直線矢印コネクタ 115">
            <a:extLst>
              <a:ext uri="{FF2B5EF4-FFF2-40B4-BE49-F238E27FC236}">
                <a16:creationId xmlns:a16="http://schemas.microsoft.com/office/drawing/2014/main" id="{5C2716EC-E6B2-07D2-FE6F-C7E2F6275724}"/>
              </a:ext>
            </a:extLst>
          </p:cNvPr>
          <p:cNvCxnSpPr>
            <a:cxnSpLocks/>
          </p:cNvCxnSpPr>
          <p:nvPr/>
        </p:nvCxnSpPr>
        <p:spPr>
          <a:xfrm>
            <a:off x="7919332" y="6712005"/>
            <a:ext cx="16796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直線矢印コネクタ 116">
            <a:extLst>
              <a:ext uri="{FF2B5EF4-FFF2-40B4-BE49-F238E27FC236}">
                <a16:creationId xmlns:a16="http://schemas.microsoft.com/office/drawing/2014/main" id="{B3665B16-C27B-AC59-3D2F-44EB8BE842CA}"/>
              </a:ext>
            </a:extLst>
          </p:cNvPr>
          <p:cNvCxnSpPr>
            <a:cxnSpLocks/>
          </p:cNvCxnSpPr>
          <p:nvPr/>
        </p:nvCxnSpPr>
        <p:spPr>
          <a:xfrm>
            <a:off x="9040677" y="6308112"/>
            <a:ext cx="559883"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18" name="テキスト ボックス 117">
            <a:extLst>
              <a:ext uri="{FF2B5EF4-FFF2-40B4-BE49-F238E27FC236}">
                <a16:creationId xmlns:a16="http://schemas.microsoft.com/office/drawing/2014/main" id="{43D4D564-0012-DD04-D961-8ED55D188E10}"/>
              </a:ext>
            </a:extLst>
          </p:cNvPr>
          <p:cNvSpPr txBox="1"/>
          <p:nvPr/>
        </p:nvSpPr>
        <p:spPr>
          <a:xfrm>
            <a:off x="8234745" y="5732048"/>
            <a:ext cx="668773"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クラウド</a:t>
            </a:r>
          </a:p>
        </p:txBody>
      </p:sp>
      <p:cxnSp>
        <p:nvCxnSpPr>
          <p:cNvPr id="119" name="直線コネクタ 118">
            <a:extLst>
              <a:ext uri="{FF2B5EF4-FFF2-40B4-BE49-F238E27FC236}">
                <a16:creationId xmlns:a16="http://schemas.microsoft.com/office/drawing/2014/main" id="{CFC5AC7C-F0AA-ED45-4046-08B7D86CDCAE}"/>
              </a:ext>
            </a:extLst>
          </p:cNvPr>
          <p:cNvCxnSpPr>
            <a:cxnSpLocks/>
          </p:cNvCxnSpPr>
          <p:nvPr/>
        </p:nvCxnSpPr>
        <p:spPr>
          <a:xfrm>
            <a:off x="1126686" y="4817318"/>
            <a:ext cx="28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20" name="グループ化 119">
            <a:extLst>
              <a:ext uri="{FF2B5EF4-FFF2-40B4-BE49-F238E27FC236}">
                <a16:creationId xmlns:a16="http://schemas.microsoft.com/office/drawing/2014/main" id="{8E96947B-78AF-EEC7-A441-4AFF5B554CEC}"/>
              </a:ext>
            </a:extLst>
          </p:cNvPr>
          <p:cNvGrpSpPr/>
          <p:nvPr/>
        </p:nvGrpSpPr>
        <p:grpSpPr>
          <a:xfrm>
            <a:off x="2962990" y="4241254"/>
            <a:ext cx="1188000" cy="1345484"/>
            <a:chOff x="3669888" y="2520655"/>
            <a:chExt cx="1260000" cy="1600035"/>
          </a:xfrm>
        </p:grpSpPr>
        <p:pic>
          <p:nvPicPr>
            <p:cNvPr id="121" name="グラフィックス 120" descr="ノート PC 単色塗りつぶし">
              <a:extLst>
                <a:ext uri="{FF2B5EF4-FFF2-40B4-BE49-F238E27FC236}">
                  <a16:creationId xmlns:a16="http://schemas.microsoft.com/office/drawing/2014/main" id="{4434C29E-EC68-C8AD-5E26-342101774B2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878548" y="3303028"/>
              <a:ext cx="810048" cy="810048"/>
            </a:xfrm>
            <a:prstGeom prst="rect">
              <a:avLst/>
            </a:prstGeom>
          </p:spPr>
        </p:pic>
        <p:sp>
          <p:nvSpPr>
            <p:cNvPr id="122" name="テキスト ボックス 121">
              <a:extLst>
                <a:ext uri="{FF2B5EF4-FFF2-40B4-BE49-F238E27FC236}">
                  <a16:creationId xmlns:a16="http://schemas.microsoft.com/office/drawing/2014/main" id="{2A52B10D-6B68-07AC-C6C8-D553A78FC6A5}"/>
                </a:ext>
              </a:extLst>
            </p:cNvPr>
            <p:cNvSpPr txBox="1"/>
            <p:nvPr/>
          </p:nvSpPr>
          <p:spPr>
            <a:xfrm>
              <a:off x="3754529" y="2520655"/>
              <a:ext cx="1079944" cy="267764"/>
            </a:xfrm>
            <a:prstGeom prst="rect">
              <a:avLst/>
            </a:prstGeom>
            <a:noFill/>
            <a:ln>
              <a:noFill/>
            </a:ln>
          </p:spPr>
          <p:txBody>
            <a:bodyPr wrap="square" rtlCol="0">
              <a:spAutoFit/>
            </a:bodyPr>
            <a:lstStyle/>
            <a:p>
              <a:pPr algn="ctr"/>
              <a:r>
                <a:rPr lang="ja-JP" altLang="en-US" sz="1333" dirty="0">
                  <a:latin typeface="Meiryo UI" panose="020B0604030504040204" pitchFamily="50" charset="-128"/>
                  <a:ea typeface="Meiryo UI" panose="020B0604030504040204" pitchFamily="50" charset="-128"/>
                </a:rPr>
                <a:t>点検端末</a:t>
              </a:r>
            </a:p>
          </p:txBody>
        </p:sp>
        <p:pic>
          <p:nvPicPr>
            <p:cNvPr id="123" name="グラフィックス 122" descr="ノート PC 単色塗りつぶし">
              <a:extLst>
                <a:ext uri="{FF2B5EF4-FFF2-40B4-BE49-F238E27FC236}">
                  <a16:creationId xmlns:a16="http://schemas.microsoft.com/office/drawing/2014/main" id="{09071D9D-137A-C590-9BC2-A5EF3FA78C0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878548" y="2707965"/>
              <a:ext cx="810048" cy="810048"/>
            </a:xfrm>
            <a:prstGeom prst="rect">
              <a:avLst/>
            </a:prstGeom>
          </p:spPr>
        </p:pic>
        <p:sp>
          <p:nvSpPr>
            <p:cNvPr id="125" name="正方形/長方形 124">
              <a:extLst>
                <a:ext uri="{FF2B5EF4-FFF2-40B4-BE49-F238E27FC236}">
                  <a16:creationId xmlns:a16="http://schemas.microsoft.com/office/drawing/2014/main" id="{9127039C-1DA8-FF12-2D4E-5BB5D73170BE}"/>
                </a:ext>
              </a:extLst>
            </p:cNvPr>
            <p:cNvSpPr/>
            <p:nvPr/>
          </p:nvSpPr>
          <p:spPr>
            <a:xfrm>
              <a:off x="3669888" y="2536690"/>
              <a:ext cx="1260000" cy="1584000"/>
            </a:xfrm>
            <a:prstGeom prst="rect">
              <a:avLst/>
            </a:prstGeom>
            <a:noFill/>
            <a:ln w="12700">
              <a:prstDash val="lgDashDot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126" name="正方形/長方形 125">
            <a:extLst>
              <a:ext uri="{FF2B5EF4-FFF2-40B4-BE49-F238E27FC236}">
                <a16:creationId xmlns:a16="http://schemas.microsoft.com/office/drawing/2014/main" id="{D6C9740C-1606-BB27-8177-2572B665372E}"/>
              </a:ext>
            </a:extLst>
          </p:cNvPr>
          <p:cNvSpPr/>
          <p:nvPr/>
        </p:nvSpPr>
        <p:spPr>
          <a:xfrm>
            <a:off x="240766" y="2369046"/>
            <a:ext cx="4104000" cy="252000"/>
          </a:xfrm>
          <a:prstGeom prst="rect">
            <a:avLst/>
          </a:prstGeom>
          <a:solidFill>
            <a:srgbClr val="F39800"/>
          </a:solidFill>
          <a:ln>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33" dirty="0"/>
              <a:t>院内環境</a:t>
            </a:r>
          </a:p>
        </p:txBody>
      </p:sp>
      <p:sp>
        <p:nvSpPr>
          <p:cNvPr id="127" name="正方形/長方形 126">
            <a:extLst>
              <a:ext uri="{FF2B5EF4-FFF2-40B4-BE49-F238E27FC236}">
                <a16:creationId xmlns:a16="http://schemas.microsoft.com/office/drawing/2014/main" id="{DF431D02-1F63-577C-F628-13CEBBDC16E1}"/>
              </a:ext>
            </a:extLst>
          </p:cNvPr>
          <p:cNvSpPr/>
          <p:nvPr/>
        </p:nvSpPr>
        <p:spPr>
          <a:xfrm>
            <a:off x="4587240" y="2369046"/>
            <a:ext cx="1599667" cy="252000"/>
          </a:xfrm>
          <a:prstGeom prst="rect">
            <a:avLst/>
          </a:prstGeom>
          <a:solidFill>
            <a:srgbClr val="F39800"/>
          </a:solidFill>
          <a:ln>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33" dirty="0"/>
              <a:t>非</a:t>
            </a:r>
            <a:r>
              <a:rPr lang="en-US" altLang="ja-JP" sz="1333" dirty="0"/>
              <a:t>NW</a:t>
            </a:r>
            <a:r>
              <a:rPr lang="ja-JP" altLang="en-US" sz="1333" dirty="0"/>
              <a:t>環境</a:t>
            </a:r>
          </a:p>
        </p:txBody>
      </p:sp>
      <p:sp>
        <p:nvSpPr>
          <p:cNvPr id="128" name="正方形/長方形 127">
            <a:extLst>
              <a:ext uri="{FF2B5EF4-FFF2-40B4-BE49-F238E27FC236}">
                <a16:creationId xmlns:a16="http://schemas.microsoft.com/office/drawing/2014/main" id="{D7A90BDB-40B1-7081-0FCC-C365FF0F2E7A}"/>
              </a:ext>
            </a:extLst>
          </p:cNvPr>
          <p:cNvSpPr/>
          <p:nvPr/>
        </p:nvSpPr>
        <p:spPr>
          <a:xfrm>
            <a:off x="6429381" y="2369046"/>
            <a:ext cx="2916000" cy="252000"/>
          </a:xfrm>
          <a:prstGeom prst="rect">
            <a:avLst/>
          </a:prstGeom>
          <a:solidFill>
            <a:srgbClr val="F39800"/>
          </a:solidFill>
          <a:ln>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333" dirty="0"/>
              <a:t>NW</a:t>
            </a:r>
            <a:r>
              <a:rPr lang="ja-JP" altLang="en-US" sz="1333" dirty="0"/>
              <a:t>環境</a:t>
            </a:r>
          </a:p>
        </p:txBody>
      </p:sp>
      <p:sp>
        <p:nvSpPr>
          <p:cNvPr id="129" name="テキスト ボックス 128">
            <a:extLst>
              <a:ext uri="{FF2B5EF4-FFF2-40B4-BE49-F238E27FC236}">
                <a16:creationId xmlns:a16="http://schemas.microsoft.com/office/drawing/2014/main" id="{A14BEEFC-5F0E-2304-D726-6C6CAC1EB440}"/>
              </a:ext>
            </a:extLst>
          </p:cNvPr>
          <p:cNvSpPr txBox="1"/>
          <p:nvPr/>
        </p:nvSpPr>
        <p:spPr>
          <a:xfrm>
            <a:off x="2422798" y="3589155"/>
            <a:ext cx="925253" cy="297454"/>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UKE</a:t>
            </a:r>
            <a:r>
              <a:rPr lang="ja-JP" altLang="en-US" sz="1333" dirty="0">
                <a:latin typeface="Meiryo UI" panose="020B0604030504040204" pitchFamily="50" charset="-128"/>
                <a:ea typeface="Meiryo UI" panose="020B0604030504040204" pitchFamily="50" charset="-128"/>
              </a:rPr>
              <a:t>データ</a:t>
            </a:r>
          </a:p>
        </p:txBody>
      </p:sp>
      <p:sp>
        <p:nvSpPr>
          <p:cNvPr id="130" name="テキスト ボックス 129">
            <a:extLst>
              <a:ext uri="{FF2B5EF4-FFF2-40B4-BE49-F238E27FC236}">
                <a16:creationId xmlns:a16="http://schemas.microsoft.com/office/drawing/2014/main" id="{C1FB8186-FDD9-E7C0-08DC-5A7003048A46}"/>
              </a:ext>
            </a:extLst>
          </p:cNvPr>
          <p:cNvSpPr txBox="1"/>
          <p:nvPr/>
        </p:nvSpPr>
        <p:spPr>
          <a:xfrm>
            <a:off x="5981277" y="3588471"/>
            <a:ext cx="870751"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請求結果</a:t>
            </a:r>
          </a:p>
        </p:txBody>
      </p:sp>
      <p:sp>
        <p:nvSpPr>
          <p:cNvPr id="131" name="テキスト ボックス 130">
            <a:extLst>
              <a:ext uri="{FF2B5EF4-FFF2-40B4-BE49-F238E27FC236}">
                <a16:creationId xmlns:a16="http://schemas.microsoft.com/office/drawing/2014/main" id="{E8DC975E-7851-59F6-26C4-42BAA1829773}"/>
              </a:ext>
            </a:extLst>
          </p:cNvPr>
          <p:cNvSpPr txBox="1"/>
          <p:nvPr/>
        </p:nvSpPr>
        <p:spPr>
          <a:xfrm>
            <a:off x="4942706" y="5167936"/>
            <a:ext cx="870751"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請求結果</a:t>
            </a:r>
          </a:p>
        </p:txBody>
      </p:sp>
      <p:cxnSp>
        <p:nvCxnSpPr>
          <p:cNvPr id="132" name="直線コネクタ 131">
            <a:extLst>
              <a:ext uri="{FF2B5EF4-FFF2-40B4-BE49-F238E27FC236}">
                <a16:creationId xmlns:a16="http://schemas.microsoft.com/office/drawing/2014/main" id="{A647CFDF-1F16-DF9E-BD31-1098D36B94F0}"/>
              </a:ext>
            </a:extLst>
          </p:cNvPr>
          <p:cNvCxnSpPr>
            <a:cxnSpLocks/>
          </p:cNvCxnSpPr>
          <p:nvPr/>
        </p:nvCxnSpPr>
        <p:spPr>
          <a:xfrm>
            <a:off x="7895406" y="6308112"/>
            <a:ext cx="23995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3" name="テキスト ボックス 132">
            <a:extLst>
              <a:ext uri="{FF2B5EF4-FFF2-40B4-BE49-F238E27FC236}">
                <a16:creationId xmlns:a16="http://schemas.microsoft.com/office/drawing/2014/main" id="{82DBD83D-10A8-0A2F-544B-3345C6357E25}"/>
              </a:ext>
            </a:extLst>
          </p:cNvPr>
          <p:cNvSpPr txBox="1"/>
          <p:nvPr/>
        </p:nvSpPr>
        <p:spPr>
          <a:xfrm>
            <a:off x="3297745" y="5825430"/>
            <a:ext cx="925253" cy="297454"/>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UKE</a:t>
            </a:r>
            <a:r>
              <a:rPr lang="ja-JP" altLang="en-US" sz="1333" dirty="0">
                <a:latin typeface="Meiryo UI" panose="020B0604030504040204" pitchFamily="50" charset="-128"/>
                <a:ea typeface="Meiryo UI" panose="020B0604030504040204" pitchFamily="50" charset="-128"/>
              </a:rPr>
              <a:t>データ</a:t>
            </a:r>
          </a:p>
        </p:txBody>
      </p:sp>
      <p:cxnSp>
        <p:nvCxnSpPr>
          <p:cNvPr id="141" name="直線コネクタ 140">
            <a:extLst>
              <a:ext uri="{FF2B5EF4-FFF2-40B4-BE49-F238E27FC236}">
                <a16:creationId xmlns:a16="http://schemas.microsoft.com/office/drawing/2014/main" id="{4DB3C4CA-61D2-3E04-2E98-786620DE15F1}"/>
              </a:ext>
            </a:extLst>
          </p:cNvPr>
          <p:cNvCxnSpPr>
            <a:cxnSpLocks/>
          </p:cNvCxnSpPr>
          <p:nvPr/>
        </p:nvCxnSpPr>
        <p:spPr>
          <a:xfrm flipH="1">
            <a:off x="7761874" y="3311760"/>
            <a:ext cx="1799625"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3" name="直線コネクタ 142">
            <a:extLst>
              <a:ext uri="{FF2B5EF4-FFF2-40B4-BE49-F238E27FC236}">
                <a16:creationId xmlns:a16="http://schemas.microsoft.com/office/drawing/2014/main" id="{7A587E76-4BE9-AF98-683D-037A9B644DAE}"/>
              </a:ext>
            </a:extLst>
          </p:cNvPr>
          <p:cNvCxnSpPr>
            <a:cxnSpLocks/>
          </p:cNvCxnSpPr>
          <p:nvPr/>
        </p:nvCxnSpPr>
        <p:spPr>
          <a:xfrm flipH="1">
            <a:off x="6089357" y="3317024"/>
            <a:ext cx="540000"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44" name="テキスト ボックス 143">
            <a:extLst>
              <a:ext uri="{FF2B5EF4-FFF2-40B4-BE49-F238E27FC236}">
                <a16:creationId xmlns:a16="http://schemas.microsoft.com/office/drawing/2014/main" id="{DF5699D5-DF2B-0331-D1DB-C054182BBDCD}"/>
              </a:ext>
            </a:extLst>
          </p:cNvPr>
          <p:cNvSpPr txBox="1"/>
          <p:nvPr/>
        </p:nvSpPr>
        <p:spPr>
          <a:xfrm>
            <a:off x="5981277" y="3017671"/>
            <a:ext cx="906017"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拡張マスタ</a:t>
            </a:r>
          </a:p>
        </p:txBody>
      </p:sp>
      <p:sp>
        <p:nvSpPr>
          <p:cNvPr id="145" name="テキスト ボックス 144">
            <a:extLst>
              <a:ext uri="{FF2B5EF4-FFF2-40B4-BE49-F238E27FC236}">
                <a16:creationId xmlns:a16="http://schemas.microsoft.com/office/drawing/2014/main" id="{0BD2DA3E-0FF9-B55C-8023-4DBF04B2CDE3}"/>
              </a:ext>
            </a:extLst>
          </p:cNvPr>
          <p:cNvSpPr txBox="1"/>
          <p:nvPr/>
        </p:nvSpPr>
        <p:spPr>
          <a:xfrm>
            <a:off x="8216254" y="3012407"/>
            <a:ext cx="906017"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拡張マスタ</a:t>
            </a:r>
          </a:p>
        </p:txBody>
      </p:sp>
      <p:sp>
        <p:nvSpPr>
          <p:cNvPr id="146" name="テキスト ボックス 145">
            <a:extLst>
              <a:ext uri="{FF2B5EF4-FFF2-40B4-BE49-F238E27FC236}">
                <a16:creationId xmlns:a16="http://schemas.microsoft.com/office/drawing/2014/main" id="{D7DCF671-35FC-1D29-FFDE-666FC670BC1B}"/>
              </a:ext>
            </a:extLst>
          </p:cNvPr>
          <p:cNvSpPr txBox="1"/>
          <p:nvPr/>
        </p:nvSpPr>
        <p:spPr>
          <a:xfrm>
            <a:off x="8137189" y="4457278"/>
            <a:ext cx="906017"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拡張マスタ</a:t>
            </a:r>
          </a:p>
        </p:txBody>
      </p:sp>
      <p:cxnSp>
        <p:nvCxnSpPr>
          <p:cNvPr id="148" name="直線矢印コネクタ 147">
            <a:extLst>
              <a:ext uri="{FF2B5EF4-FFF2-40B4-BE49-F238E27FC236}">
                <a16:creationId xmlns:a16="http://schemas.microsoft.com/office/drawing/2014/main" id="{5E469233-47F1-4C45-1404-17C31E77DA37}"/>
              </a:ext>
            </a:extLst>
          </p:cNvPr>
          <p:cNvCxnSpPr>
            <a:cxnSpLocks/>
          </p:cNvCxnSpPr>
          <p:nvPr/>
        </p:nvCxnSpPr>
        <p:spPr>
          <a:xfrm>
            <a:off x="7823398" y="4764991"/>
            <a:ext cx="179962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EA493596-966A-FD83-BA0B-7EF9BA93505B}"/>
              </a:ext>
            </a:extLst>
          </p:cNvPr>
          <p:cNvCxnSpPr>
            <a:cxnSpLocks/>
          </p:cNvCxnSpPr>
          <p:nvPr/>
        </p:nvCxnSpPr>
        <p:spPr>
          <a:xfrm>
            <a:off x="4222998" y="4807971"/>
            <a:ext cx="2304000"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50" name="テキスト ボックス 149">
            <a:extLst>
              <a:ext uri="{FF2B5EF4-FFF2-40B4-BE49-F238E27FC236}">
                <a16:creationId xmlns:a16="http://schemas.microsoft.com/office/drawing/2014/main" id="{1505D290-2CA2-7575-A629-EEB0D55EB546}"/>
              </a:ext>
            </a:extLst>
          </p:cNvPr>
          <p:cNvSpPr txBox="1"/>
          <p:nvPr/>
        </p:nvSpPr>
        <p:spPr>
          <a:xfrm>
            <a:off x="4910195" y="4500257"/>
            <a:ext cx="906017"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拡張マスタ</a:t>
            </a:r>
          </a:p>
        </p:txBody>
      </p:sp>
      <p:grpSp>
        <p:nvGrpSpPr>
          <p:cNvPr id="151" name="グループ化 150">
            <a:extLst>
              <a:ext uri="{FF2B5EF4-FFF2-40B4-BE49-F238E27FC236}">
                <a16:creationId xmlns:a16="http://schemas.microsoft.com/office/drawing/2014/main" id="{948FFBFC-A9E5-724E-8083-92E2DCF45A5B}"/>
              </a:ext>
            </a:extLst>
          </p:cNvPr>
          <p:cNvGrpSpPr/>
          <p:nvPr/>
        </p:nvGrpSpPr>
        <p:grpSpPr>
          <a:xfrm>
            <a:off x="137514" y="2720311"/>
            <a:ext cx="1080000" cy="1376927"/>
            <a:chOff x="292905" y="1622662"/>
            <a:chExt cx="1487643" cy="1684754"/>
          </a:xfrm>
        </p:grpSpPr>
        <p:pic>
          <p:nvPicPr>
            <p:cNvPr id="152" name="グラフィックス 151" descr="ドキュメント 枠線">
              <a:extLst>
                <a:ext uri="{FF2B5EF4-FFF2-40B4-BE49-F238E27FC236}">
                  <a16:creationId xmlns:a16="http://schemas.microsoft.com/office/drawing/2014/main" id="{E3BC9FC3-BCAF-86E2-4445-A33E5DF94FC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292852" y="1622662"/>
              <a:ext cx="399917" cy="399917"/>
            </a:xfrm>
            <a:prstGeom prst="rect">
              <a:avLst/>
            </a:prstGeom>
          </p:spPr>
        </p:pic>
        <p:grpSp>
          <p:nvGrpSpPr>
            <p:cNvPr id="153" name="グループ化 152">
              <a:extLst>
                <a:ext uri="{FF2B5EF4-FFF2-40B4-BE49-F238E27FC236}">
                  <a16:creationId xmlns:a16="http://schemas.microsoft.com/office/drawing/2014/main" id="{2AA1D142-DF30-ED29-B940-2DF22F242A96}"/>
                </a:ext>
              </a:extLst>
            </p:cNvPr>
            <p:cNvGrpSpPr/>
            <p:nvPr/>
          </p:nvGrpSpPr>
          <p:grpSpPr>
            <a:xfrm>
              <a:off x="292905" y="1676184"/>
              <a:ext cx="1449182" cy="1631232"/>
              <a:chOff x="1430487" y="1637704"/>
              <a:chExt cx="1304536" cy="1468414"/>
            </a:xfrm>
          </p:grpSpPr>
          <p:pic>
            <p:nvPicPr>
              <p:cNvPr id="155" name="グラフィックス 154" descr="ノート PC 枠線">
                <a:extLst>
                  <a:ext uri="{FF2B5EF4-FFF2-40B4-BE49-F238E27FC236}">
                    <a16:creationId xmlns:a16="http://schemas.microsoft.com/office/drawing/2014/main" id="{209683DA-31A5-9C2E-391A-B68561A06F0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676537" y="1637704"/>
                <a:ext cx="810000" cy="810000"/>
              </a:xfrm>
              <a:prstGeom prst="rect">
                <a:avLst/>
              </a:prstGeom>
            </p:spPr>
          </p:pic>
          <p:sp>
            <p:nvSpPr>
              <p:cNvPr id="156" name="テキスト ボックス 155">
                <a:extLst>
                  <a:ext uri="{FF2B5EF4-FFF2-40B4-BE49-F238E27FC236}">
                    <a16:creationId xmlns:a16="http://schemas.microsoft.com/office/drawing/2014/main" id="{8DF43D79-FB3E-5322-51A5-0AC323BE523C}"/>
                  </a:ext>
                </a:extLst>
              </p:cNvPr>
              <p:cNvSpPr txBox="1"/>
              <p:nvPr/>
            </p:nvSpPr>
            <p:spPr>
              <a:xfrm>
                <a:off x="1439809" y="2326640"/>
                <a:ext cx="1283455" cy="779478"/>
              </a:xfrm>
              <a:prstGeom prst="rect">
                <a:avLst/>
              </a:prstGeom>
              <a:noFill/>
              <a:ln>
                <a:noFill/>
              </a:ln>
            </p:spPr>
            <p:txBody>
              <a:bodyPr wrap="square" rtlCol="0">
                <a:spAutoFit/>
              </a:bodyPr>
              <a:lstStyle/>
              <a:p>
                <a:pPr algn="ctr"/>
                <a:r>
                  <a:rPr lang="ja-JP" altLang="en-US" sz="1333" dirty="0">
                    <a:latin typeface="Meiryo UI" panose="020B0604030504040204" pitchFamily="50" charset="-128"/>
                    <a:ea typeface="Meiryo UI" panose="020B0604030504040204" pitchFamily="50" charset="-128"/>
                  </a:rPr>
                  <a:t>医事会計</a:t>
                </a:r>
                <a:br>
                  <a:rPr lang="en-US" altLang="ja-JP" sz="1333" dirty="0">
                    <a:latin typeface="Meiryo UI" panose="020B0604030504040204" pitchFamily="50" charset="-128"/>
                    <a:ea typeface="Meiryo UI" panose="020B0604030504040204" pitchFamily="50" charset="-128"/>
                  </a:rPr>
                </a:br>
                <a:r>
                  <a:rPr lang="ja-JP" altLang="en-US" sz="1333" dirty="0">
                    <a:latin typeface="Meiryo UI" panose="020B0604030504040204" pitchFamily="50" charset="-128"/>
                    <a:ea typeface="Meiryo UI" panose="020B0604030504040204" pitchFamily="50" charset="-128"/>
                  </a:rPr>
                  <a:t>システム</a:t>
                </a:r>
                <a:endParaRPr lang="en-US" altLang="ja-JP" sz="1333" dirty="0">
                  <a:latin typeface="Meiryo UI" panose="020B0604030504040204" pitchFamily="50" charset="-128"/>
                  <a:ea typeface="Meiryo UI" panose="020B0604030504040204" pitchFamily="50" charset="-128"/>
                </a:endParaRPr>
              </a:p>
              <a:p>
                <a:pPr algn="ctr"/>
                <a:r>
                  <a:rPr lang="ja-JP" altLang="en-US" sz="1333" dirty="0">
                    <a:latin typeface="Meiryo UI" panose="020B0604030504040204" pitchFamily="50" charset="-128"/>
                    <a:ea typeface="Meiryo UI" panose="020B0604030504040204" pitchFamily="50" charset="-128"/>
                  </a:rPr>
                  <a:t>（レセコン）</a:t>
                </a:r>
              </a:p>
            </p:txBody>
          </p:sp>
          <p:sp>
            <p:nvSpPr>
              <p:cNvPr id="157" name="正方形/長方形 156">
                <a:extLst>
                  <a:ext uri="{FF2B5EF4-FFF2-40B4-BE49-F238E27FC236}">
                    <a16:creationId xmlns:a16="http://schemas.microsoft.com/office/drawing/2014/main" id="{D9F2E8E7-261B-CCB6-F199-62DBEBF923F3}"/>
                  </a:ext>
                </a:extLst>
              </p:cNvPr>
              <p:cNvSpPr/>
              <p:nvPr/>
            </p:nvSpPr>
            <p:spPr>
              <a:xfrm>
                <a:off x="1430487" y="1661613"/>
                <a:ext cx="1304536" cy="1080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154" name="テキスト ボックス 153">
              <a:extLst>
                <a:ext uri="{FF2B5EF4-FFF2-40B4-BE49-F238E27FC236}">
                  <a16:creationId xmlns:a16="http://schemas.microsoft.com/office/drawing/2014/main" id="{C304BDDF-A86C-994D-9FCC-4426E7110AD1}"/>
                </a:ext>
              </a:extLst>
            </p:cNvPr>
            <p:cNvSpPr txBox="1"/>
            <p:nvPr/>
          </p:nvSpPr>
          <p:spPr>
            <a:xfrm>
              <a:off x="1252812" y="1914847"/>
              <a:ext cx="527736" cy="297469"/>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UKE</a:t>
              </a:r>
              <a:endParaRPr lang="ja-JP" altLang="en-US" sz="1333" dirty="0">
                <a:latin typeface="Meiryo UI" panose="020B0604030504040204" pitchFamily="50" charset="-128"/>
                <a:ea typeface="Meiryo UI" panose="020B0604030504040204" pitchFamily="50" charset="-128"/>
              </a:endParaRPr>
            </a:p>
          </p:txBody>
        </p:sp>
      </p:grpSp>
      <p:grpSp>
        <p:nvGrpSpPr>
          <p:cNvPr id="158" name="グループ化 157">
            <a:extLst>
              <a:ext uri="{FF2B5EF4-FFF2-40B4-BE49-F238E27FC236}">
                <a16:creationId xmlns:a16="http://schemas.microsoft.com/office/drawing/2014/main" id="{3C56D499-4C70-2DF3-DDCA-EC0143B144FB}"/>
              </a:ext>
            </a:extLst>
          </p:cNvPr>
          <p:cNvGrpSpPr/>
          <p:nvPr/>
        </p:nvGrpSpPr>
        <p:grpSpPr>
          <a:xfrm>
            <a:off x="137514" y="5772336"/>
            <a:ext cx="1080000" cy="1376927"/>
            <a:chOff x="292905" y="1622662"/>
            <a:chExt cx="1487643" cy="1684754"/>
          </a:xfrm>
        </p:grpSpPr>
        <p:pic>
          <p:nvPicPr>
            <p:cNvPr id="159" name="グラフィックス 158" descr="ドキュメント 枠線">
              <a:extLst>
                <a:ext uri="{FF2B5EF4-FFF2-40B4-BE49-F238E27FC236}">
                  <a16:creationId xmlns:a16="http://schemas.microsoft.com/office/drawing/2014/main" id="{B9CF4E6E-B6ED-F194-D99C-92392D70B37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292852" y="1622662"/>
              <a:ext cx="399917" cy="399917"/>
            </a:xfrm>
            <a:prstGeom prst="rect">
              <a:avLst/>
            </a:prstGeom>
          </p:spPr>
        </p:pic>
        <p:grpSp>
          <p:nvGrpSpPr>
            <p:cNvPr id="160" name="グループ化 159">
              <a:extLst>
                <a:ext uri="{FF2B5EF4-FFF2-40B4-BE49-F238E27FC236}">
                  <a16:creationId xmlns:a16="http://schemas.microsoft.com/office/drawing/2014/main" id="{9A77B057-6BDF-3CD4-B179-EA5AD0515F24}"/>
                </a:ext>
              </a:extLst>
            </p:cNvPr>
            <p:cNvGrpSpPr/>
            <p:nvPr/>
          </p:nvGrpSpPr>
          <p:grpSpPr>
            <a:xfrm>
              <a:off x="292905" y="1676184"/>
              <a:ext cx="1449182" cy="1631232"/>
              <a:chOff x="1430487" y="1637704"/>
              <a:chExt cx="1304536" cy="1468414"/>
            </a:xfrm>
          </p:grpSpPr>
          <p:pic>
            <p:nvPicPr>
              <p:cNvPr id="162" name="グラフィックス 161" descr="ノート PC 枠線">
                <a:extLst>
                  <a:ext uri="{FF2B5EF4-FFF2-40B4-BE49-F238E27FC236}">
                    <a16:creationId xmlns:a16="http://schemas.microsoft.com/office/drawing/2014/main" id="{A01BBAB6-BBF1-47C1-41CA-67D3CC3C2A2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676537" y="1637704"/>
                <a:ext cx="810000" cy="810000"/>
              </a:xfrm>
              <a:prstGeom prst="rect">
                <a:avLst/>
              </a:prstGeom>
            </p:spPr>
          </p:pic>
          <p:sp>
            <p:nvSpPr>
              <p:cNvPr id="163" name="テキスト ボックス 162">
                <a:extLst>
                  <a:ext uri="{FF2B5EF4-FFF2-40B4-BE49-F238E27FC236}">
                    <a16:creationId xmlns:a16="http://schemas.microsoft.com/office/drawing/2014/main" id="{33718985-9807-4E1D-9CAE-29F46F9E014D}"/>
                  </a:ext>
                </a:extLst>
              </p:cNvPr>
              <p:cNvSpPr txBox="1"/>
              <p:nvPr/>
            </p:nvSpPr>
            <p:spPr>
              <a:xfrm>
                <a:off x="1439809" y="2326640"/>
                <a:ext cx="1283455" cy="779478"/>
              </a:xfrm>
              <a:prstGeom prst="rect">
                <a:avLst/>
              </a:prstGeom>
              <a:noFill/>
              <a:ln>
                <a:noFill/>
              </a:ln>
            </p:spPr>
            <p:txBody>
              <a:bodyPr wrap="square" rtlCol="0">
                <a:spAutoFit/>
              </a:bodyPr>
              <a:lstStyle/>
              <a:p>
                <a:pPr algn="ctr"/>
                <a:r>
                  <a:rPr lang="ja-JP" altLang="en-US" sz="1333" dirty="0">
                    <a:latin typeface="Meiryo UI" panose="020B0604030504040204" pitchFamily="50" charset="-128"/>
                    <a:ea typeface="Meiryo UI" panose="020B0604030504040204" pitchFamily="50" charset="-128"/>
                  </a:rPr>
                  <a:t>医事会計</a:t>
                </a:r>
                <a:br>
                  <a:rPr lang="en-US" altLang="ja-JP" sz="1333" dirty="0">
                    <a:latin typeface="Meiryo UI" panose="020B0604030504040204" pitchFamily="50" charset="-128"/>
                    <a:ea typeface="Meiryo UI" panose="020B0604030504040204" pitchFamily="50" charset="-128"/>
                  </a:rPr>
                </a:br>
                <a:r>
                  <a:rPr lang="ja-JP" altLang="en-US" sz="1333" dirty="0">
                    <a:latin typeface="Meiryo UI" panose="020B0604030504040204" pitchFamily="50" charset="-128"/>
                    <a:ea typeface="Meiryo UI" panose="020B0604030504040204" pitchFamily="50" charset="-128"/>
                  </a:rPr>
                  <a:t>システム</a:t>
                </a:r>
                <a:endParaRPr lang="en-US" altLang="ja-JP" sz="1333" dirty="0">
                  <a:latin typeface="Meiryo UI" panose="020B0604030504040204" pitchFamily="50" charset="-128"/>
                  <a:ea typeface="Meiryo UI" panose="020B0604030504040204" pitchFamily="50" charset="-128"/>
                </a:endParaRPr>
              </a:p>
              <a:p>
                <a:pPr algn="ctr"/>
                <a:r>
                  <a:rPr lang="ja-JP" altLang="en-US" sz="1333" dirty="0">
                    <a:latin typeface="Meiryo UI" panose="020B0604030504040204" pitchFamily="50" charset="-128"/>
                    <a:ea typeface="Meiryo UI" panose="020B0604030504040204" pitchFamily="50" charset="-128"/>
                  </a:rPr>
                  <a:t>（レセコン）</a:t>
                </a:r>
              </a:p>
            </p:txBody>
          </p:sp>
          <p:sp>
            <p:nvSpPr>
              <p:cNvPr id="164" name="正方形/長方形 163">
                <a:extLst>
                  <a:ext uri="{FF2B5EF4-FFF2-40B4-BE49-F238E27FC236}">
                    <a16:creationId xmlns:a16="http://schemas.microsoft.com/office/drawing/2014/main" id="{A3FEBD50-61C1-C4D2-1B6D-A83DC888737A}"/>
                  </a:ext>
                </a:extLst>
              </p:cNvPr>
              <p:cNvSpPr/>
              <p:nvPr/>
            </p:nvSpPr>
            <p:spPr>
              <a:xfrm>
                <a:off x="1430487" y="1661613"/>
                <a:ext cx="1304536" cy="1080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161" name="テキスト ボックス 160">
              <a:extLst>
                <a:ext uri="{FF2B5EF4-FFF2-40B4-BE49-F238E27FC236}">
                  <a16:creationId xmlns:a16="http://schemas.microsoft.com/office/drawing/2014/main" id="{DA29A19E-E534-0759-5D2A-4881DE69919A}"/>
                </a:ext>
              </a:extLst>
            </p:cNvPr>
            <p:cNvSpPr txBox="1"/>
            <p:nvPr/>
          </p:nvSpPr>
          <p:spPr>
            <a:xfrm>
              <a:off x="1252812" y="1914847"/>
              <a:ext cx="527736" cy="297469"/>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UKE</a:t>
              </a:r>
              <a:endParaRPr lang="ja-JP" altLang="en-US" sz="1333" dirty="0">
                <a:latin typeface="Meiryo UI" panose="020B0604030504040204" pitchFamily="50" charset="-128"/>
                <a:ea typeface="Meiryo UI" panose="020B0604030504040204" pitchFamily="50" charset="-128"/>
              </a:endParaRPr>
            </a:p>
          </p:txBody>
        </p:sp>
      </p:grpSp>
      <p:grpSp>
        <p:nvGrpSpPr>
          <p:cNvPr id="167" name="グループ化 166">
            <a:extLst>
              <a:ext uri="{FF2B5EF4-FFF2-40B4-BE49-F238E27FC236}">
                <a16:creationId xmlns:a16="http://schemas.microsoft.com/office/drawing/2014/main" id="{BC398F4B-5F3A-8CDA-C9FD-F143E4D1668A}"/>
              </a:ext>
            </a:extLst>
          </p:cNvPr>
          <p:cNvGrpSpPr/>
          <p:nvPr/>
        </p:nvGrpSpPr>
        <p:grpSpPr>
          <a:xfrm>
            <a:off x="4763190" y="2724375"/>
            <a:ext cx="1188000" cy="1345484"/>
            <a:chOff x="3669888" y="2520655"/>
            <a:chExt cx="1260000" cy="1600035"/>
          </a:xfrm>
        </p:grpSpPr>
        <p:pic>
          <p:nvPicPr>
            <p:cNvPr id="168" name="グラフィックス 167" descr="ノート PC 単色塗りつぶし">
              <a:extLst>
                <a:ext uri="{FF2B5EF4-FFF2-40B4-BE49-F238E27FC236}">
                  <a16:creationId xmlns:a16="http://schemas.microsoft.com/office/drawing/2014/main" id="{DB648C1A-0F49-66A7-94FE-5AC2A1122E66}"/>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878548" y="3303028"/>
              <a:ext cx="810048" cy="810048"/>
            </a:xfrm>
            <a:prstGeom prst="rect">
              <a:avLst/>
            </a:prstGeom>
          </p:spPr>
        </p:pic>
        <p:sp>
          <p:nvSpPr>
            <p:cNvPr id="169" name="テキスト ボックス 168">
              <a:extLst>
                <a:ext uri="{FF2B5EF4-FFF2-40B4-BE49-F238E27FC236}">
                  <a16:creationId xmlns:a16="http://schemas.microsoft.com/office/drawing/2014/main" id="{EB13B72E-7B46-97F4-EBB3-7CFD20667876}"/>
                </a:ext>
              </a:extLst>
            </p:cNvPr>
            <p:cNvSpPr txBox="1"/>
            <p:nvPr/>
          </p:nvSpPr>
          <p:spPr>
            <a:xfrm>
              <a:off x="3754529" y="2520655"/>
              <a:ext cx="1079944" cy="267764"/>
            </a:xfrm>
            <a:prstGeom prst="rect">
              <a:avLst/>
            </a:prstGeom>
            <a:noFill/>
            <a:ln>
              <a:noFill/>
            </a:ln>
          </p:spPr>
          <p:txBody>
            <a:bodyPr wrap="square" rtlCol="0">
              <a:spAutoFit/>
            </a:bodyPr>
            <a:lstStyle/>
            <a:p>
              <a:pPr algn="ctr"/>
              <a:r>
                <a:rPr lang="ja-JP" altLang="en-US" sz="1333" dirty="0">
                  <a:latin typeface="Meiryo UI" panose="020B0604030504040204" pitchFamily="50" charset="-128"/>
                  <a:ea typeface="Meiryo UI" panose="020B0604030504040204" pitchFamily="50" charset="-128"/>
                </a:rPr>
                <a:t>点検端末</a:t>
              </a:r>
            </a:p>
          </p:txBody>
        </p:sp>
        <p:pic>
          <p:nvPicPr>
            <p:cNvPr id="170" name="グラフィックス 169" descr="ノート PC 単色塗りつぶし">
              <a:extLst>
                <a:ext uri="{FF2B5EF4-FFF2-40B4-BE49-F238E27FC236}">
                  <a16:creationId xmlns:a16="http://schemas.microsoft.com/office/drawing/2014/main" id="{DC46AB82-DF0A-6F6E-A1F2-549F0228790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878548" y="2707965"/>
              <a:ext cx="810048" cy="810048"/>
            </a:xfrm>
            <a:prstGeom prst="rect">
              <a:avLst/>
            </a:prstGeom>
          </p:spPr>
        </p:pic>
        <p:sp>
          <p:nvSpPr>
            <p:cNvPr id="171" name="正方形/長方形 170">
              <a:extLst>
                <a:ext uri="{FF2B5EF4-FFF2-40B4-BE49-F238E27FC236}">
                  <a16:creationId xmlns:a16="http://schemas.microsoft.com/office/drawing/2014/main" id="{DE86799D-BE58-414B-63DE-109C80B79A1F}"/>
                </a:ext>
              </a:extLst>
            </p:cNvPr>
            <p:cNvSpPr/>
            <p:nvPr/>
          </p:nvSpPr>
          <p:spPr>
            <a:xfrm>
              <a:off x="3669888" y="2536690"/>
              <a:ext cx="1260000" cy="1584000"/>
            </a:xfrm>
            <a:prstGeom prst="rect">
              <a:avLst/>
            </a:prstGeom>
            <a:noFill/>
            <a:ln w="12700">
              <a:prstDash val="lgDashDot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grpSp>
      <p:sp>
        <p:nvSpPr>
          <p:cNvPr id="172" name="テキスト ボックス 171">
            <a:extLst>
              <a:ext uri="{FF2B5EF4-FFF2-40B4-BE49-F238E27FC236}">
                <a16:creationId xmlns:a16="http://schemas.microsoft.com/office/drawing/2014/main" id="{C0349911-D554-1E91-2DF4-83AE1D507015}"/>
              </a:ext>
            </a:extLst>
          </p:cNvPr>
          <p:cNvSpPr txBox="1"/>
          <p:nvPr/>
        </p:nvSpPr>
        <p:spPr>
          <a:xfrm>
            <a:off x="7991340" y="6360475"/>
            <a:ext cx="1435008"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クラウド上でチェック</a:t>
            </a:r>
          </a:p>
        </p:txBody>
      </p:sp>
      <p:pic>
        <p:nvPicPr>
          <p:cNvPr id="173" name="グラフィックス 172" descr="建物 単色塗りつぶし">
            <a:extLst>
              <a:ext uri="{FF2B5EF4-FFF2-40B4-BE49-F238E27FC236}">
                <a16:creationId xmlns:a16="http://schemas.microsoft.com/office/drawing/2014/main" id="{2C055313-09D5-EFBF-2AF6-96745141B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47822" y="6001347"/>
            <a:ext cx="792000" cy="792000"/>
          </a:xfrm>
          <a:prstGeom prst="rect">
            <a:avLst/>
          </a:prstGeom>
        </p:spPr>
      </p:pic>
      <p:pic>
        <p:nvPicPr>
          <p:cNvPr id="174" name="グラフィックス 173" descr="コンピューター 単色塗りつぶし">
            <a:extLst>
              <a:ext uri="{FF2B5EF4-FFF2-40B4-BE49-F238E27FC236}">
                <a16:creationId xmlns:a16="http://schemas.microsoft.com/office/drawing/2014/main" id="{B42C86E4-A073-ED94-7ABE-C7F1EB0DF4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27830" y="6003289"/>
            <a:ext cx="792000" cy="792000"/>
          </a:xfrm>
          <a:prstGeom prst="rect">
            <a:avLst/>
          </a:prstGeom>
        </p:spPr>
      </p:pic>
      <p:pic>
        <p:nvPicPr>
          <p:cNvPr id="176" name="グラフィックス 175" descr="インターネット 単色塗りつぶし">
            <a:extLst>
              <a:ext uri="{FF2B5EF4-FFF2-40B4-BE49-F238E27FC236}">
                <a16:creationId xmlns:a16="http://schemas.microsoft.com/office/drawing/2014/main" id="{6696D65A-85BE-650A-868A-4FB0705E2BA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766784" y="3100409"/>
            <a:ext cx="792000" cy="792000"/>
          </a:xfrm>
          <a:prstGeom prst="rect">
            <a:avLst/>
          </a:prstGeom>
        </p:spPr>
      </p:pic>
      <p:sp>
        <p:nvSpPr>
          <p:cNvPr id="177" name="テキスト ボックス 176">
            <a:extLst>
              <a:ext uri="{FF2B5EF4-FFF2-40B4-BE49-F238E27FC236}">
                <a16:creationId xmlns:a16="http://schemas.microsoft.com/office/drawing/2014/main" id="{299CA25E-E914-0693-5B60-52F64146E197}"/>
              </a:ext>
            </a:extLst>
          </p:cNvPr>
          <p:cNvSpPr txBox="1"/>
          <p:nvPr/>
        </p:nvSpPr>
        <p:spPr>
          <a:xfrm>
            <a:off x="6743278" y="2956393"/>
            <a:ext cx="825867" cy="297454"/>
          </a:xfrm>
          <a:prstGeom prst="rect">
            <a:avLst/>
          </a:prstGeom>
          <a:noFill/>
        </p:spPr>
        <p:txBody>
          <a:bodyPr wrap="none" rtlCol="0">
            <a:spAutoFit/>
          </a:bodyPr>
          <a:lstStyle/>
          <a:p>
            <a:r>
              <a:rPr lang="en-US" altLang="ja-JP" sz="1333" dirty="0">
                <a:latin typeface="Meiryo UI" panose="020B0604030504040204" pitchFamily="50" charset="-128"/>
                <a:ea typeface="Meiryo UI" panose="020B0604030504040204" pitchFamily="50" charset="-128"/>
              </a:rPr>
              <a:t>NW</a:t>
            </a:r>
            <a:r>
              <a:rPr lang="ja-JP" altLang="en-US" sz="1333" dirty="0">
                <a:latin typeface="Meiryo UI" panose="020B0604030504040204" pitchFamily="50" charset="-128"/>
                <a:ea typeface="Meiryo UI" panose="020B0604030504040204" pitchFamily="50" charset="-128"/>
              </a:rPr>
              <a:t>端末</a:t>
            </a:r>
          </a:p>
        </p:txBody>
      </p:sp>
      <p:sp>
        <p:nvSpPr>
          <p:cNvPr id="178" name="正方形/長方形 177">
            <a:extLst>
              <a:ext uri="{FF2B5EF4-FFF2-40B4-BE49-F238E27FC236}">
                <a16:creationId xmlns:a16="http://schemas.microsoft.com/office/drawing/2014/main" id="{26E01582-AEFF-8CB4-6665-1BE7B1272449}"/>
              </a:ext>
            </a:extLst>
          </p:cNvPr>
          <p:cNvSpPr/>
          <p:nvPr/>
        </p:nvSpPr>
        <p:spPr>
          <a:xfrm>
            <a:off x="9587854" y="2369046"/>
            <a:ext cx="2340000" cy="252000"/>
          </a:xfrm>
          <a:prstGeom prst="rect">
            <a:avLst/>
          </a:prstGeom>
          <a:solidFill>
            <a:srgbClr val="F39800"/>
          </a:solidFill>
          <a:ln>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33" dirty="0"/>
              <a:t>本部</a:t>
            </a:r>
          </a:p>
        </p:txBody>
      </p:sp>
      <p:pic>
        <p:nvPicPr>
          <p:cNvPr id="179" name="グラフィックス 178" descr="建物 単色塗りつぶし">
            <a:extLst>
              <a:ext uri="{FF2B5EF4-FFF2-40B4-BE49-F238E27FC236}">
                <a16:creationId xmlns:a16="http://schemas.microsoft.com/office/drawing/2014/main" id="{38682024-1ACE-EE88-2B12-2BEE934FF0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47822" y="3082561"/>
            <a:ext cx="792000" cy="792000"/>
          </a:xfrm>
          <a:prstGeom prst="rect">
            <a:avLst/>
          </a:prstGeom>
        </p:spPr>
      </p:pic>
      <p:pic>
        <p:nvPicPr>
          <p:cNvPr id="180" name="グラフィックス 179" descr="コンピューター 単色塗りつぶし">
            <a:extLst>
              <a:ext uri="{FF2B5EF4-FFF2-40B4-BE49-F238E27FC236}">
                <a16:creationId xmlns:a16="http://schemas.microsoft.com/office/drawing/2014/main" id="{92C17570-7662-C997-0A49-2EE1D06E12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27830" y="3084503"/>
            <a:ext cx="792000" cy="792000"/>
          </a:xfrm>
          <a:prstGeom prst="rect">
            <a:avLst/>
          </a:prstGeom>
        </p:spPr>
      </p:pic>
      <p:sp>
        <p:nvSpPr>
          <p:cNvPr id="181" name="正方形/長方形 180">
            <a:extLst>
              <a:ext uri="{FF2B5EF4-FFF2-40B4-BE49-F238E27FC236}">
                <a16:creationId xmlns:a16="http://schemas.microsoft.com/office/drawing/2014/main" id="{245C30B7-4BBB-E160-487E-944F729C877E}"/>
              </a:ext>
            </a:extLst>
          </p:cNvPr>
          <p:cNvSpPr/>
          <p:nvPr/>
        </p:nvSpPr>
        <p:spPr>
          <a:xfrm>
            <a:off x="9587854" y="2765118"/>
            <a:ext cx="2340000" cy="252000"/>
          </a:xfrm>
          <a:prstGeom prst="rect">
            <a:avLst/>
          </a:prstGeom>
          <a:noFill/>
          <a:ln w="12700">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80898" indent="-380898">
              <a:buFont typeface="+mj-lt"/>
              <a:buAutoNum type="alphaUcParenR"/>
            </a:pPr>
            <a:r>
              <a:rPr lang="ja-JP" altLang="en-US" sz="1200" dirty="0">
                <a:solidFill>
                  <a:schemeClr val="tx1"/>
                </a:solidFill>
              </a:rPr>
              <a:t>スタンドアロン</a:t>
            </a:r>
          </a:p>
        </p:txBody>
      </p:sp>
      <p:sp>
        <p:nvSpPr>
          <p:cNvPr id="184" name="正方形/長方形 183">
            <a:extLst>
              <a:ext uri="{FF2B5EF4-FFF2-40B4-BE49-F238E27FC236}">
                <a16:creationId xmlns:a16="http://schemas.microsoft.com/office/drawing/2014/main" id="{26EB9F93-512A-AED1-1975-1DCDB5DB410D}"/>
              </a:ext>
            </a:extLst>
          </p:cNvPr>
          <p:cNvSpPr/>
          <p:nvPr/>
        </p:nvSpPr>
        <p:spPr>
          <a:xfrm>
            <a:off x="9587854" y="4133270"/>
            <a:ext cx="2340000" cy="252000"/>
          </a:xfrm>
          <a:prstGeom prst="rect">
            <a:avLst/>
          </a:prstGeom>
          <a:noFill/>
          <a:ln w="12700">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80898" indent="-380898">
              <a:buFont typeface="+mj-lt"/>
              <a:buAutoNum type="alphaUcParenR" startAt="2"/>
            </a:pPr>
            <a:r>
              <a:rPr lang="ja-JP" altLang="en-US" sz="1200" dirty="0">
                <a:solidFill>
                  <a:schemeClr val="tx1"/>
                </a:solidFill>
              </a:rPr>
              <a:t>クラサバ</a:t>
            </a:r>
          </a:p>
        </p:txBody>
      </p:sp>
      <p:sp>
        <p:nvSpPr>
          <p:cNvPr id="185" name="正方形/長方形 184">
            <a:extLst>
              <a:ext uri="{FF2B5EF4-FFF2-40B4-BE49-F238E27FC236}">
                <a16:creationId xmlns:a16="http://schemas.microsoft.com/office/drawing/2014/main" id="{E0DDF8D9-97C1-E809-974F-ABFF6280672A}"/>
              </a:ext>
            </a:extLst>
          </p:cNvPr>
          <p:cNvSpPr/>
          <p:nvPr/>
        </p:nvSpPr>
        <p:spPr>
          <a:xfrm>
            <a:off x="9587854" y="5717446"/>
            <a:ext cx="2340000" cy="252000"/>
          </a:xfrm>
          <a:prstGeom prst="rect">
            <a:avLst/>
          </a:prstGeom>
          <a:noFill/>
          <a:ln w="12700">
            <a:solidFill>
              <a:srgbClr val="F398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80898" indent="-380898">
              <a:buFont typeface="+mj-lt"/>
              <a:buAutoNum type="alphaUcParenR" startAt="3"/>
            </a:pPr>
            <a:r>
              <a:rPr lang="ja-JP" altLang="en-US" sz="1200" dirty="0">
                <a:solidFill>
                  <a:schemeClr val="tx1"/>
                </a:solidFill>
              </a:rPr>
              <a:t>クラウド</a:t>
            </a:r>
          </a:p>
        </p:txBody>
      </p:sp>
      <p:cxnSp>
        <p:nvCxnSpPr>
          <p:cNvPr id="8" name="直線コネクタ 7">
            <a:extLst>
              <a:ext uri="{FF2B5EF4-FFF2-40B4-BE49-F238E27FC236}">
                <a16:creationId xmlns:a16="http://schemas.microsoft.com/office/drawing/2014/main" id="{A04C11E9-16C1-26AB-A4A7-02DA66D3C6BC}"/>
              </a:ext>
            </a:extLst>
          </p:cNvPr>
          <p:cNvCxnSpPr>
            <a:cxnSpLocks/>
          </p:cNvCxnSpPr>
          <p:nvPr/>
        </p:nvCxnSpPr>
        <p:spPr>
          <a:xfrm>
            <a:off x="263854" y="4097238"/>
            <a:ext cx="11664000" cy="0"/>
          </a:xfrm>
          <a:prstGeom prst="line">
            <a:avLst/>
          </a:prstGeom>
          <a:ln>
            <a:solidFill>
              <a:schemeClr val="bg1">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11190493-575C-6044-E74B-022CA645FA6E}"/>
              </a:ext>
            </a:extLst>
          </p:cNvPr>
          <p:cNvCxnSpPr>
            <a:cxnSpLocks/>
          </p:cNvCxnSpPr>
          <p:nvPr/>
        </p:nvCxnSpPr>
        <p:spPr>
          <a:xfrm>
            <a:off x="263854" y="5681414"/>
            <a:ext cx="11664000" cy="0"/>
          </a:xfrm>
          <a:prstGeom prst="line">
            <a:avLst/>
          </a:prstGeom>
          <a:ln>
            <a:solidFill>
              <a:schemeClr val="bg1">
                <a:lumMod val="75000"/>
              </a:schemeClr>
            </a:solidFill>
            <a:prstDash val="lgDashDot"/>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7D1090A1-F846-29D6-420B-060192C81950}"/>
              </a:ext>
            </a:extLst>
          </p:cNvPr>
          <p:cNvSpPr txBox="1"/>
          <p:nvPr/>
        </p:nvSpPr>
        <p:spPr>
          <a:xfrm>
            <a:off x="6777510" y="5892728"/>
            <a:ext cx="870751"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点検端末</a:t>
            </a:r>
          </a:p>
        </p:txBody>
      </p:sp>
      <p:cxnSp>
        <p:nvCxnSpPr>
          <p:cNvPr id="7" name="直線矢印コネクタ 6">
            <a:extLst>
              <a:ext uri="{FF2B5EF4-FFF2-40B4-BE49-F238E27FC236}">
                <a16:creationId xmlns:a16="http://schemas.microsoft.com/office/drawing/2014/main" id="{6B3DEDB3-E0AD-F42D-9C0E-401EB30768A5}"/>
              </a:ext>
            </a:extLst>
          </p:cNvPr>
          <p:cNvCxnSpPr>
            <a:cxnSpLocks/>
          </p:cNvCxnSpPr>
          <p:nvPr/>
        </p:nvCxnSpPr>
        <p:spPr>
          <a:xfrm>
            <a:off x="1342678" y="6617518"/>
            <a:ext cx="5148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E91E8894-6EBE-3B28-B3CE-069EF93370D2}"/>
              </a:ext>
            </a:extLst>
          </p:cNvPr>
          <p:cNvSpPr txBox="1"/>
          <p:nvPr/>
        </p:nvSpPr>
        <p:spPr>
          <a:xfrm>
            <a:off x="3401966" y="6613435"/>
            <a:ext cx="870751" cy="297454"/>
          </a:xfrm>
          <a:prstGeom prst="rect">
            <a:avLst/>
          </a:prstGeom>
          <a:noFill/>
        </p:spPr>
        <p:txBody>
          <a:bodyPr wrap="none" rtlCol="0">
            <a:spAutoFit/>
          </a:bodyPr>
          <a:lstStyle/>
          <a:p>
            <a:r>
              <a:rPr lang="ja-JP" altLang="en-US" sz="1333" dirty="0">
                <a:latin typeface="Meiryo UI" panose="020B0604030504040204" pitchFamily="50" charset="-128"/>
                <a:ea typeface="Meiryo UI" panose="020B0604030504040204" pitchFamily="50" charset="-128"/>
              </a:rPr>
              <a:t>請求結果</a:t>
            </a:r>
          </a:p>
        </p:txBody>
      </p:sp>
    </p:spTree>
    <p:extLst>
      <p:ext uri="{BB962C8B-B14F-4D97-AF65-F5344CB8AC3E}">
        <p14:creationId xmlns:p14="http://schemas.microsoft.com/office/powerpoint/2010/main" val="976669448"/>
      </p:ext>
    </p:extLst>
  </p:cSld>
  <p:clrMapOvr>
    <a:masterClrMapping/>
  </p:clrMapOvr>
</p:sld>
</file>

<file path=ppt/theme/theme1.xml><?xml version="1.0" encoding="utf-8"?>
<a:theme xmlns:a="http://schemas.openxmlformats.org/drawingml/2006/main" name="SolastoTemplate_v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astoTemplate_v1.1_Confidential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C2B52EDC4C1A7A43A250DE47F54C4D15" ma:contentTypeVersion="8" ma:contentTypeDescription="新しいドキュメントを作成します。" ma:contentTypeScope="" ma:versionID="ac3ea8ab0fe710ff8a2634f22695c52e">
  <xsd:schema xmlns:xsd="http://www.w3.org/2001/XMLSchema" xmlns:xs="http://www.w3.org/2001/XMLSchema" xmlns:p="http://schemas.microsoft.com/office/2006/metadata/properties" xmlns:ns2="1c500f31-ca73-49a4-89ec-ff16bd16593b" targetNamespace="http://schemas.microsoft.com/office/2006/metadata/properties" ma:root="true" ma:fieldsID="f9cf6e1c7991af55506104aec8a1adcb" ns2:_="">
    <xsd:import namespace="1c500f31-ca73-49a4-89ec-ff16bd16593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00f31-ca73-49a4-89ec-ff16bd1659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C9D97D-B95B-4685-B342-F098A7280859}">
  <ds:schemaRefs>
    <ds:schemaRef ds:uri="http://purl.org/dc/dcmitype/"/>
    <ds:schemaRef ds:uri="http://schemas.openxmlformats.org/package/2006/metadata/core-properties"/>
    <ds:schemaRef ds:uri="http://schemas.microsoft.com/office/2006/metadata/properties"/>
    <ds:schemaRef ds:uri="http://purl.org/dc/terms/"/>
    <ds:schemaRef ds:uri="1c500f31-ca73-49a4-89ec-ff16bd16593b"/>
    <ds:schemaRef ds:uri="http://schemas.microsoft.com/office/2006/documentManagement/types"/>
    <ds:schemaRef ds:uri="http://purl.org/dc/elements/1.1/"/>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66E93E75-C3E5-4BE0-95C0-86B021658D40}">
  <ds:schemaRefs>
    <ds:schemaRef ds:uri="http://schemas.microsoft.com/sharepoint/v3/contenttype/forms"/>
  </ds:schemaRefs>
</ds:datastoreItem>
</file>

<file path=customXml/itemProps3.xml><?xml version="1.0" encoding="utf-8"?>
<ds:datastoreItem xmlns:ds="http://schemas.openxmlformats.org/officeDocument/2006/customXml" ds:itemID="{D982E9A3-2221-4EEA-BB71-AEEDCB5B08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00f31-ca73-49a4-89ec-ff16bd1659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3753</TotalTime>
  <Words>2323</Words>
  <Application>Microsoft Office PowerPoint</Application>
  <PresentationFormat>Custom</PresentationFormat>
  <Paragraphs>335</Paragraphs>
  <Slides>18</Slides>
  <Notes>1</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SolastoTemplate_v1.1</vt:lpstr>
      <vt:lpstr>SolastoTemplate_v1.1_Confidentialなし</vt:lpstr>
      <vt:lpstr>次期レセプトシステム構築　提案依頼書　要求事項</vt:lpstr>
      <vt:lpstr>改訂履歴</vt:lpstr>
      <vt:lpstr>目次</vt:lpstr>
      <vt:lpstr>1.業務要求</vt:lpstr>
      <vt:lpstr>1.業務要求</vt:lpstr>
      <vt:lpstr>2.機能要求</vt:lpstr>
      <vt:lpstr>2.機能要求</vt:lpstr>
      <vt:lpstr>2.機能要求</vt:lpstr>
      <vt:lpstr>3.非機能要求</vt:lpstr>
      <vt:lpstr>3.非機能要求</vt:lpstr>
      <vt:lpstr>3.非機能要求</vt:lpstr>
      <vt:lpstr>3.非機能要求</vt:lpstr>
      <vt:lpstr>4.移行について</vt:lpstr>
      <vt:lpstr>4.移行について</vt:lpstr>
      <vt:lpstr>4.移行について</vt:lpstr>
      <vt:lpstr>5.サポート体制について</vt:lpstr>
      <vt:lpstr>6.セキュリティについて</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新勤怠システム構築　提案依頼書　要求事項</dc:title>
  <dc:creator/>
  <cp:lastModifiedBy>宮本 大悟</cp:lastModifiedBy>
  <cp:revision>42</cp:revision>
  <dcterms:created xsi:type="dcterms:W3CDTF">2019-03-28T04:24:02Z</dcterms:created>
  <dcterms:modified xsi:type="dcterms:W3CDTF">2025-04-16T12:14:23Z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0x010100C2B52EDC4C1A7A43A250DE47F54C4D15</vt:lpwstr>
  </property>
</Properties>
</file>