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1" r:id="rId1"/>
  </p:sldMasterIdLst>
  <p:notesMasterIdLst>
    <p:notesMasterId r:id="rId13"/>
  </p:notesMasterIdLst>
  <p:sldIdLst>
    <p:sldId id="273" r:id="rId2"/>
    <p:sldId id="286" r:id="rId3"/>
    <p:sldId id="287" r:id="rId4"/>
    <p:sldId id="288" r:id="rId5"/>
    <p:sldId id="285" r:id="rId6"/>
    <p:sldId id="284" r:id="rId7"/>
    <p:sldId id="281" r:id="rId8"/>
    <p:sldId id="289" r:id="rId9"/>
    <p:sldId id="276" r:id="rId10"/>
    <p:sldId id="292" r:id="rId11"/>
    <p:sldId id="291" r:id="rId1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A2E1B031-04FD-46F3-85D4-042D442F9615}">
          <p14:sldIdLst>
            <p14:sldId id="273"/>
            <p14:sldId id="286"/>
            <p14:sldId id="287"/>
            <p14:sldId id="288"/>
            <p14:sldId id="285"/>
            <p14:sldId id="284"/>
            <p14:sldId id="281"/>
            <p14:sldId id="289"/>
            <p14:sldId id="276"/>
            <p14:sldId id="292"/>
            <p14:sldId id="29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8312"/>
    <a:srgbClr val="FF9933"/>
    <a:srgbClr val="E7F6FF"/>
    <a:srgbClr val="CCECFF"/>
    <a:srgbClr val="0000FF"/>
    <a:srgbClr val="66CCFF"/>
    <a:srgbClr val="FF6600"/>
    <a:srgbClr val="CCFFCC"/>
    <a:srgbClr val="00FF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49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976DF4-1FE9-4AB5-B206-0EF3E2B9CB7F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4A5F363E-0713-4A8B-A197-C8A3D095751E}">
      <dgm:prSet phldrT="[テキスト]" custT="1"/>
      <dgm:spPr>
        <a:noFill/>
      </dgm:spPr>
      <dgm:t>
        <a:bodyPr/>
        <a:lstStyle/>
        <a:p>
          <a:pPr algn="l"/>
          <a:endParaRPr kumimoji="1" lang="ja-JP" altLang="en-US" sz="1200" dirty="0">
            <a:latin typeface="HG丸ｺﾞｼｯｸM-PRO" panose="020F0600000000000000" pitchFamily="50" charset="-128"/>
            <a:ea typeface="HG丸ｺﾞｼｯｸM-PRO" panose="020F0600000000000000" pitchFamily="50" charset="-128"/>
          </a:endParaRPr>
        </a:p>
      </dgm:t>
    </dgm:pt>
    <dgm:pt modelId="{088EA9EA-BF89-4B22-92DE-60AF632FF21A}" type="parTrans" cxnId="{AF9507A2-0B50-437A-9569-CF818F41FFEA}">
      <dgm:prSet/>
      <dgm:spPr/>
      <dgm:t>
        <a:bodyPr/>
        <a:lstStyle/>
        <a:p>
          <a:endParaRPr kumimoji="1" lang="ja-JP" altLang="en-US"/>
        </a:p>
      </dgm:t>
    </dgm:pt>
    <dgm:pt modelId="{B578F92D-4732-4FDB-91F4-056AE762289E}" type="sibTrans" cxnId="{AF9507A2-0B50-437A-9569-CF818F41FFEA}">
      <dgm:prSet/>
      <dgm:spPr/>
      <dgm:t>
        <a:bodyPr/>
        <a:lstStyle/>
        <a:p>
          <a:endParaRPr kumimoji="1" lang="ja-JP" altLang="en-US"/>
        </a:p>
      </dgm:t>
    </dgm:pt>
    <dgm:pt modelId="{E937D7DE-9851-460C-9D9E-4941E294D795}">
      <dgm:prSet phldrT="[テキスト]" custT="1"/>
      <dgm:spPr/>
      <dgm:t>
        <a:bodyPr/>
        <a:lstStyle/>
        <a:p>
          <a:endParaRPr kumimoji="1" lang="ja-JP" altLang="en-US" sz="1400" dirty="0">
            <a:latin typeface="HG丸ｺﾞｼｯｸM-PRO" panose="020F0600000000000000" pitchFamily="50" charset="-128"/>
            <a:ea typeface="HG丸ｺﾞｼｯｸM-PRO" panose="020F0600000000000000" pitchFamily="50" charset="-128"/>
          </a:endParaRPr>
        </a:p>
      </dgm:t>
    </dgm:pt>
    <dgm:pt modelId="{E2672469-E211-49C7-81AF-1CD0D56ED2C7}" type="parTrans" cxnId="{D84C547E-C981-430C-B2C8-301E5EBB7D08}">
      <dgm:prSet/>
      <dgm:spPr/>
      <dgm:t>
        <a:bodyPr/>
        <a:lstStyle/>
        <a:p>
          <a:endParaRPr kumimoji="1" lang="ja-JP" altLang="en-US"/>
        </a:p>
      </dgm:t>
    </dgm:pt>
    <dgm:pt modelId="{04CD0054-477D-4F65-B25B-6C9FB1A2379C}" type="sibTrans" cxnId="{D84C547E-C981-430C-B2C8-301E5EBB7D08}">
      <dgm:prSet/>
      <dgm:spPr/>
      <dgm:t>
        <a:bodyPr/>
        <a:lstStyle/>
        <a:p>
          <a:endParaRPr kumimoji="1" lang="ja-JP" altLang="en-US"/>
        </a:p>
      </dgm:t>
    </dgm:pt>
    <dgm:pt modelId="{2EAC47C5-8DD5-4033-97E1-47051D7A1451}">
      <dgm:prSet phldrT="[テキスト]" custT="1"/>
      <dgm:spPr>
        <a:noFill/>
      </dgm:spPr>
      <dgm:t>
        <a:bodyPr/>
        <a:lstStyle/>
        <a:p>
          <a:endParaRPr kumimoji="1" lang="ja-JP" altLang="en-US" sz="1400" dirty="0">
            <a:latin typeface="HG丸ｺﾞｼｯｸM-PRO" panose="020F0600000000000000" pitchFamily="50" charset="-128"/>
            <a:ea typeface="HG丸ｺﾞｼｯｸM-PRO" panose="020F0600000000000000" pitchFamily="50" charset="-128"/>
          </a:endParaRPr>
        </a:p>
      </dgm:t>
    </dgm:pt>
    <dgm:pt modelId="{13528875-B62C-4EAA-B581-5A8431763F16}" type="sibTrans" cxnId="{3E55B12D-F742-479E-B5F7-C57EFD000747}">
      <dgm:prSet/>
      <dgm:spPr/>
      <dgm:t>
        <a:bodyPr/>
        <a:lstStyle/>
        <a:p>
          <a:endParaRPr kumimoji="1" lang="ja-JP" altLang="en-US"/>
        </a:p>
      </dgm:t>
    </dgm:pt>
    <dgm:pt modelId="{42624431-B857-4ED5-846A-E9E5C88523BF}" type="parTrans" cxnId="{3E55B12D-F742-479E-B5F7-C57EFD000747}">
      <dgm:prSet/>
      <dgm:spPr/>
      <dgm:t>
        <a:bodyPr/>
        <a:lstStyle/>
        <a:p>
          <a:endParaRPr kumimoji="1" lang="ja-JP" altLang="en-US"/>
        </a:p>
      </dgm:t>
    </dgm:pt>
    <dgm:pt modelId="{C3069820-1189-4758-8730-C07BE21EE57F}" type="pres">
      <dgm:prSet presAssocID="{05976DF4-1FE9-4AB5-B206-0EF3E2B9CB7F}" presName="arrowDiagram" presStyleCnt="0">
        <dgm:presLayoutVars>
          <dgm:chMax val="5"/>
          <dgm:dir/>
          <dgm:resizeHandles val="exact"/>
        </dgm:presLayoutVars>
      </dgm:prSet>
      <dgm:spPr/>
    </dgm:pt>
    <dgm:pt modelId="{E845BE11-104D-4865-B0B6-5432815DDB02}" type="pres">
      <dgm:prSet presAssocID="{05976DF4-1FE9-4AB5-B206-0EF3E2B9CB7F}" presName="arrow" presStyleLbl="bgShp" presStyleIdx="0" presStyleCnt="1" custLinFactNeighborX="-367" custLinFactNeighborY="-6243"/>
      <dgm:spPr/>
    </dgm:pt>
    <dgm:pt modelId="{76A7578A-1A2E-46B1-983F-E24780A2208A}" type="pres">
      <dgm:prSet presAssocID="{05976DF4-1FE9-4AB5-B206-0EF3E2B9CB7F}" presName="arrowDiagram3" presStyleCnt="0"/>
      <dgm:spPr/>
    </dgm:pt>
    <dgm:pt modelId="{97453411-DF3A-477B-8EF3-37E9EEC3D011}" type="pres">
      <dgm:prSet presAssocID="{4A5F363E-0713-4A8B-A197-C8A3D095751E}" presName="bullet3a" presStyleLbl="node1" presStyleIdx="0" presStyleCnt="3"/>
      <dgm:spPr/>
    </dgm:pt>
    <dgm:pt modelId="{D2F4D5E0-9085-435D-A3D3-B082B58B40B2}" type="pres">
      <dgm:prSet presAssocID="{4A5F363E-0713-4A8B-A197-C8A3D095751E}" presName="textBox3a" presStyleLbl="revTx" presStyleIdx="0" presStyleCnt="3" custScaleX="331002" custScaleY="68045" custLinFactNeighborX="62959" custLinFactNeighborY="687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459785E-837D-4A60-B42D-1FEBDE38B8FB}" type="pres">
      <dgm:prSet presAssocID="{2EAC47C5-8DD5-4033-97E1-47051D7A1451}" presName="bullet3b" presStyleLbl="node1" presStyleIdx="1" presStyleCnt="3"/>
      <dgm:spPr/>
    </dgm:pt>
    <dgm:pt modelId="{243A10A8-77AB-448E-B43D-F8DED0CF2FCC}" type="pres">
      <dgm:prSet presAssocID="{2EAC47C5-8DD5-4033-97E1-47051D7A1451}" presName="textBox3b" presStyleLbl="revTx" presStyleIdx="1" presStyleCnt="3" custScaleX="238211" custScaleY="33107" custLinFactNeighborX="-14215" custLinFactNeighborY="-1793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673E2C5-2056-4BB9-ADDA-23277A1768CA}" type="pres">
      <dgm:prSet presAssocID="{E937D7DE-9851-460C-9D9E-4941E294D795}" presName="bullet3c" presStyleLbl="node1" presStyleIdx="2" presStyleCnt="3"/>
      <dgm:spPr/>
    </dgm:pt>
    <dgm:pt modelId="{DBF83176-7EFC-4051-A388-888E6E081FD1}" type="pres">
      <dgm:prSet presAssocID="{E937D7DE-9851-460C-9D9E-4941E294D795}" presName="textBox3c" presStyleLbl="revTx" presStyleIdx="2" presStyleCnt="3" custScaleX="283639" custScaleY="42559" custLinFactNeighborX="27594" custLinFactNeighborY="-6926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E55B12D-F742-479E-B5F7-C57EFD000747}" srcId="{05976DF4-1FE9-4AB5-B206-0EF3E2B9CB7F}" destId="{2EAC47C5-8DD5-4033-97E1-47051D7A1451}" srcOrd="1" destOrd="0" parTransId="{42624431-B857-4ED5-846A-E9E5C88523BF}" sibTransId="{13528875-B62C-4EAA-B581-5A8431763F16}"/>
    <dgm:cxn modelId="{01FEB6E3-3F59-4333-805A-A7C86D4198BB}" type="presOf" srcId="{E937D7DE-9851-460C-9D9E-4941E294D795}" destId="{DBF83176-7EFC-4051-A388-888E6E081FD1}" srcOrd="0" destOrd="0" presId="urn:microsoft.com/office/officeart/2005/8/layout/arrow2"/>
    <dgm:cxn modelId="{D84C547E-C981-430C-B2C8-301E5EBB7D08}" srcId="{05976DF4-1FE9-4AB5-B206-0EF3E2B9CB7F}" destId="{E937D7DE-9851-460C-9D9E-4941E294D795}" srcOrd="2" destOrd="0" parTransId="{E2672469-E211-49C7-81AF-1CD0D56ED2C7}" sibTransId="{04CD0054-477D-4F65-B25B-6C9FB1A2379C}"/>
    <dgm:cxn modelId="{AB0E2E60-3341-4BE2-9E60-50BF8831B114}" type="presOf" srcId="{2EAC47C5-8DD5-4033-97E1-47051D7A1451}" destId="{243A10A8-77AB-448E-B43D-F8DED0CF2FCC}" srcOrd="0" destOrd="0" presId="urn:microsoft.com/office/officeart/2005/8/layout/arrow2"/>
    <dgm:cxn modelId="{BC5751A7-3BF9-4CC6-813D-D8630390C5C5}" type="presOf" srcId="{4A5F363E-0713-4A8B-A197-C8A3D095751E}" destId="{D2F4D5E0-9085-435D-A3D3-B082B58B40B2}" srcOrd="0" destOrd="0" presId="urn:microsoft.com/office/officeart/2005/8/layout/arrow2"/>
    <dgm:cxn modelId="{AF9507A2-0B50-437A-9569-CF818F41FFEA}" srcId="{05976DF4-1FE9-4AB5-B206-0EF3E2B9CB7F}" destId="{4A5F363E-0713-4A8B-A197-C8A3D095751E}" srcOrd="0" destOrd="0" parTransId="{088EA9EA-BF89-4B22-92DE-60AF632FF21A}" sibTransId="{B578F92D-4732-4FDB-91F4-056AE762289E}"/>
    <dgm:cxn modelId="{142E24DC-494C-48E4-A692-1D63064C40E3}" type="presOf" srcId="{05976DF4-1FE9-4AB5-B206-0EF3E2B9CB7F}" destId="{C3069820-1189-4758-8730-C07BE21EE57F}" srcOrd="0" destOrd="0" presId="urn:microsoft.com/office/officeart/2005/8/layout/arrow2"/>
    <dgm:cxn modelId="{BB4CF2B4-D7CA-4651-B743-9716EDA18391}" type="presParOf" srcId="{C3069820-1189-4758-8730-C07BE21EE57F}" destId="{E845BE11-104D-4865-B0B6-5432815DDB02}" srcOrd="0" destOrd="0" presId="urn:microsoft.com/office/officeart/2005/8/layout/arrow2"/>
    <dgm:cxn modelId="{0AD9ABD5-EA31-4422-883D-1C7A184B5AC8}" type="presParOf" srcId="{C3069820-1189-4758-8730-C07BE21EE57F}" destId="{76A7578A-1A2E-46B1-983F-E24780A2208A}" srcOrd="1" destOrd="0" presId="urn:microsoft.com/office/officeart/2005/8/layout/arrow2"/>
    <dgm:cxn modelId="{106C9DDF-EAF6-4BCE-88DB-79CDBAA82D74}" type="presParOf" srcId="{76A7578A-1A2E-46B1-983F-E24780A2208A}" destId="{97453411-DF3A-477B-8EF3-37E9EEC3D011}" srcOrd="0" destOrd="0" presId="urn:microsoft.com/office/officeart/2005/8/layout/arrow2"/>
    <dgm:cxn modelId="{CB181581-97D6-4758-8FC0-5DE935064B54}" type="presParOf" srcId="{76A7578A-1A2E-46B1-983F-E24780A2208A}" destId="{D2F4D5E0-9085-435D-A3D3-B082B58B40B2}" srcOrd="1" destOrd="0" presId="urn:microsoft.com/office/officeart/2005/8/layout/arrow2"/>
    <dgm:cxn modelId="{D49DEEFD-A543-4C80-8E39-708CE12A9915}" type="presParOf" srcId="{76A7578A-1A2E-46B1-983F-E24780A2208A}" destId="{E459785E-837D-4A60-B42D-1FEBDE38B8FB}" srcOrd="2" destOrd="0" presId="urn:microsoft.com/office/officeart/2005/8/layout/arrow2"/>
    <dgm:cxn modelId="{CE374CA0-6FBC-4296-8FB6-425977D648FB}" type="presParOf" srcId="{76A7578A-1A2E-46B1-983F-E24780A2208A}" destId="{243A10A8-77AB-448E-B43D-F8DED0CF2FCC}" srcOrd="3" destOrd="0" presId="urn:microsoft.com/office/officeart/2005/8/layout/arrow2"/>
    <dgm:cxn modelId="{F9483725-E0A2-43B4-8CB5-C248F81E587C}" type="presParOf" srcId="{76A7578A-1A2E-46B1-983F-E24780A2208A}" destId="{F673E2C5-2056-4BB9-ADDA-23277A1768CA}" srcOrd="4" destOrd="0" presId="urn:microsoft.com/office/officeart/2005/8/layout/arrow2"/>
    <dgm:cxn modelId="{74E7A316-5E96-4A48-A478-521BB6A29A55}" type="presParOf" srcId="{76A7578A-1A2E-46B1-983F-E24780A2208A}" destId="{DBF83176-7EFC-4051-A388-888E6E081FD1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45BE11-104D-4865-B0B6-5432815DDB02}">
      <dsp:nvSpPr>
        <dsp:cNvPr id="0" name=""/>
        <dsp:cNvSpPr/>
      </dsp:nvSpPr>
      <dsp:spPr>
        <a:xfrm>
          <a:off x="122477" y="0"/>
          <a:ext cx="9198788" cy="574924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453411-DF3A-477B-8EF3-37E9EEC3D011}">
      <dsp:nvSpPr>
        <dsp:cNvPr id="0" name=""/>
        <dsp:cNvSpPr/>
      </dsp:nvSpPr>
      <dsp:spPr>
        <a:xfrm>
          <a:off x="1324483" y="3968127"/>
          <a:ext cx="239168" cy="2391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F4D5E0-9085-435D-A3D3-B082B58B40B2}">
      <dsp:nvSpPr>
        <dsp:cNvPr id="0" name=""/>
        <dsp:cNvSpPr/>
      </dsp:nvSpPr>
      <dsp:spPr>
        <a:xfrm>
          <a:off x="317925" y="4467396"/>
          <a:ext cx="7094424" cy="1130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6730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 dirty="0">
            <a:latin typeface="HG丸ｺﾞｼｯｸM-PRO" panose="020F0600000000000000" pitchFamily="50" charset="-128"/>
            <a:ea typeface="HG丸ｺﾞｼｯｸM-PRO" panose="020F0600000000000000" pitchFamily="50" charset="-128"/>
          </a:endParaRPr>
        </a:p>
      </dsp:txBody>
      <dsp:txXfrm>
        <a:off x="317925" y="4467396"/>
        <a:ext cx="7094424" cy="1130588"/>
      </dsp:txXfrm>
    </dsp:sp>
    <dsp:sp modelId="{E459785E-837D-4A60-B42D-1FEBDE38B8FB}">
      <dsp:nvSpPr>
        <dsp:cNvPr id="0" name=""/>
        <dsp:cNvSpPr/>
      </dsp:nvSpPr>
      <dsp:spPr>
        <a:xfrm>
          <a:off x="3435605" y="2405483"/>
          <a:ext cx="432343" cy="4323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3A10A8-77AB-448E-B43D-F8DED0CF2FCC}">
      <dsp:nvSpPr>
        <dsp:cNvPr id="0" name=""/>
        <dsp:cNvSpPr/>
      </dsp:nvSpPr>
      <dsp:spPr>
        <a:xfrm>
          <a:off x="1812302" y="3106790"/>
          <a:ext cx="5259006" cy="10354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090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 dirty="0">
            <a:latin typeface="HG丸ｺﾞｼｯｸM-PRO" panose="020F0600000000000000" pitchFamily="50" charset="-128"/>
            <a:ea typeface="HG丸ｺﾞｼｯｸM-PRO" panose="020F0600000000000000" pitchFamily="50" charset="-128"/>
          </a:endParaRPr>
        </a:p>
      </dsp:txBody>
      <dsp:txXfrm>
        <a:off x="1812302" y="3106790"/>
        <a:ext cx="5259006" cy="1035450"/>
      </dsp:txXfrm>
    </dsp:sp>
    <dsp:sp modelId="{F673E2C5-2056-4BB9-ADDA-23277A1768CA}">
      <dsp:nvSpPr>
        <dsp:cNvPr id="0" name=""/>
        <dsp:cNvSpPr/>
      </dsp:nvSpPr>
      <dsp:spPr>
        <a:xfrm>
          <a:off x="5974471" y="1454558"/>
          <a:ext cx="597921" cy="5979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83176-7EFC-4051-A388-888E6E081FD1}">
      <dsp:nvSpPr>
        <dsp:cNvPr id="0" name=""/>
        <dsp:cNvSpPr/>
      </dsp:nvSpPr>
      <dsp:spPr>
        <a:xfrm>
          <a:off x="4246324" y="133432"/>
          <a:ext cx="6261924" cy="1700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6826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 dirty="0">
            <a:latin typeface="HG丸ｺﾞｼｯｸM-PRO" panose="020F0600000000000000" pitchFamily="50" charset="-128"/>
            <a:ea typeface="HG丸ｺﾞｼｯｸM-PRO" panose="020F0600000000000000" pitchFamily="50" charset="-128"/>
          </a:endParaRPr>
        </a:p>
      </dsp:txBody>
      <dsp:txXfrm>
        <a:off x="4246324" y="133432"/>
        <a:ext cx="6261924" cy="17005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787" cy="498693"/>
          </a:xfrm>
          <a:prstGeom prst="rect">
            <a:avLst/>
          </a:prstGeom>
        </p:spPr>
        <p:txBody>
          <a:bodyPr vert="horz" lIns="92229" tIns="46115" rIns="92229" bIns="461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9" y="1"/>
            <a:ext cx="2949787" cy="498693"/>
          </a:xfrm>
          <a:prstGeom prst="rect">
            <a:avLst/>
          </a:prstGeom>
        </p:spPr>
        <p:txBody>
          <a:bodyPr vert="horz" lIns="92229" tIns="46115" rIns="92229" bIns="46115" rtlCol="0"/>
          <a:lstStyle>
            <a:lvl1pPr algn="r">
              <a:defRPr sz="1200"/>
            </a:lvl1pPr>
          </a:lstStyle>
          <a:p>
            <a:fld id="{785E21EA-22D1-41A4-A43B-C63CF352CFE0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29" tIns="46115" rIns="92229" bIns="461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8"/>
            <a:ext cx="5445760" cy="3913615"/>
          </a:xfrm>
          <a:prstGeom prst="rect">
            <a:avLst/>
          </a:prstGeom>
        </p:spPr>
        <p:txBody>
          <a:bodyPr vert="horz" lIns="92229" tIns="46115" rIns="92229" bIns="461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787" cy="498692"/>
          </a:xfrm>
          <a:prstGeom prst="rect">
            <a:avLst/>
          </a:prstGeom>
        </p:spPr>
        <p:txBody>
          <a:bodyPr vert="horz" lIns="92229" tIns="46115" rIns="92229" bIns="461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9" y="9440647"/>
            <a:ext cx="2949787" cy="498692"/>
          </a:xfrm>
          <a:prstGeom prst="rect">
            <a:avLst/>
          </a:prstGeom>
        </p:spPr>
        <p:txBody>
          <a:bodyPr vert="horz" lIns="92229" tIns="46115" rIns="92229" bIns="46115" rtlCol="0" anchor="b"/>
          <a:lstStyle>
            <a:lvl1pPr algn="r">
              <a:defRPr sz="1200"/>
            </a:lvl1pPr>
          </a:lstStyle>
          <a:p>
            <a:fld id="{C2166304-2601-4407-B442-7C60B32B4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182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6304-2601-4407-B442-7C60B32B423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39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68400" y="1243013"/>
            <a:ext cx="4470400" cy="3352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6304-2601-4407-B442-7C60B32B423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758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884945"/>
            <a:ext cx="7543800" cy="2142946"/>
          </a:xfrm>
        </p:spPr>
        <p:txBody>
          <a:bodyPr anchor="ctr">
            <a:normAutofit/>
          </a:bodyPr>
          <a:lstStyle>
            <a:lvl1pPr algn="ctr">
              <a:lnSpc>
                <a:spcPct val="85000"/>
              </a:lnSpc>
              <a:defRPr sz="44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342266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74D88-A0F2-4C87-B886-990BBCB9ED60}" type="datetime1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230045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742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33E6-E185-4D9F-9FBF-E9A13C107C10}" type="datetime1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891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D137-D03C-402C-9B1D-411D22B7ACC7}" type="datetime1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9953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DF4C-DA16-410A-A1A4-A044D3EB2E9F}" type="datetime1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8764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DCE7-84FD-487D-97CC-872CAE44A7D9}" type="datetime1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512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C4674-7282-4D5F-86E4-024FBCEDB3CE}" type="datetime1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3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E6BBD-F96A-4361-A43A-DC36B9E4F8E5}" type="datetime1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573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C448D-93DF-4A87-9743-6BA34CD202D8}" type="datetime1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E329-5889-4FA1-8CF4-315FE7C15793}" type="datetime1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118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18D8BED-D276-4CB3-AF1B-12FBF3C222B1}" type="datetime1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85B3E9-45F3-4A89-8A42-407FC09AE6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511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645BA-CF98-4F28-87A3-4E58E8D73F01}" type="datetime1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455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812" y="105236"/>
            <a:ext cx="8781262" cy="680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811" y="1014464"/>
            <a:ext cx="8781263" cy="519920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A0D1B12-B99F-4D12-8839-A3E03E63F966}" type="datetime1">
              <a:rPr lang="ja-JP" altLang="en-US" smtClean="0"/>
              <a:t>2019/10/29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785B3E9-45F3-4A89-8A42-407FC09AE6C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251902" y="746921"/>
            <a:ext cx="8701433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82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2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HG丸ｺﾞｼｯｸM-PRO" panose="020F0600000000000000" pitchFamily="50" charset="-128"/>
          <a:ea typeface="HG丸ｺﾞｼｯｸM-PRO" panose="020F0600000000000000" pitchFamily="50" charset="-128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HG丸ｺﾞｼｯｸM-PRO" panose="020F0600000000000000" pitchFamily="50" charset="-128"/>
          <a:ea typeface="HG丸ｺﾞｼｯｸM-PRO" panose="020F0600000000000000" pitchFamily="50" charset="-128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HG丸ｺﾞｼｯｸM-PRO" panose="020F0600000000000000" pitchFamily="50" charset="-128"/>
          <a:ea typeface="HG丸ｺﾞｼｯｸM-PRO" panose="020F0600000000000000" pitchFamily="50" charset="-128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HG丸ｺﾞｼｯｸM-PRO" panose="020F0600000000000000" pitchFamily="50" charset="-128"/>
          <a:ea typeface="HG丸ｺﾞｼｯｸM-PRO" panose="020F0600000000000000" pitchFamily="50" charset="-128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HG丸ｺﾞｼｯｸM-PRO" panose="020F0600000000000000" pitchFamily="50" charset="-128"/>
          <a:ea typeface="HG丸ｺﾞｼｯｸM-PRO" panose="020F0600000000000000" pitchFamily="50" charset="-128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/>
              <a:t>レセプト関連ツール群の再構築に</a:t>
            </a:r>
            <a:r>
              <a:rPr lang="ja-JP" altLang="en-US" sz="2800" dirty="0" smtClean="0"/>
              <a:t>おける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要件</a:t>
            </a:r>
            <a:r>
              <a:rPr lang="ja-JP" altLang="en-US" sz="2800" dirty="0"/>
              <a:t>定義書作成</a:t>
            </a:r>
            <a:r>
              <a:rPr lang="ja-JP" altLang="en-US" sz="2800" dirty="0" smtClean="0"/>
              <a:t>支援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dirty="0" smtClean="0"/>
              <a:t>-</a:t>
            </a:r>
            <a:r>
              <a:rPr lang="ja-JP" altLang="en-US" sz="2800" dirty="0" smtClean="0"/>
              <a:t>業務アシストシステム要件定義書</a:t>
            </a:r>
            <a:r>
              <a:rPr lang="en-US" altLang="ja-JP" sz="2800" dirty="0" smtClean="0"/>
              <a:t>-</a:t>
            </a:r>
            <a:endParaRPr kumimoji="1" lang="ja-JP" altLang="en-US" sz="28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>
          <a:xfrm>
            <a:off x="825038" y="4542153"/>
            <a:ext cx="7543800" cy="548007"/>
          </a:xfrm>
        </p:spPr>
        <p:txBody>
          <a:bodyPr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+mn-ea"/>
                <a:ea typeface="+mn-ea"/>
              </a:rPr>
              <a:t>2019/10/31</a:t>
            </a:r>
            <a:endParaRPr kumimoji="1" lang="ja-JP" altLang="en-US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3347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2758440"/>
            <a:ext cx="9144000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 smtClean="0">
                <a:solidFill>
                  <a:schemeClr val="bg1"/>
                </a:solidFill>
              </a:rPr>
              <a:t>３．</a:t>
            </a:r>
            <a:r>
              <a:rPr lang="ja-JP" altLang="en-US" sz="3200" dirty="0">
                <a:solidFill>
                  <a:schemeClr val="bg1"/>
                </a:solidFill>
              </a:rPr>
              <a:t>要件定義書</a:t>
            </a:r>
            <a:r>
              <a:rPr lang="ja-JP" altLang="en-US" sz="3200" dirty="0" smtClean="0">
                <a:solidFill>
                  <a:schemeClr val="bg1"/>
                </a:solidFill>
              </a:rPr>
              <a:t>（非機能</a:t>
            </a:r>
            <a:r>
              <a:rPr lang="ja-JP" altLang="en-US" sz="3200" dirty="0">
                <a:solidFill>
                  <a:schemeClr val="bg1"/>
                </a:solidFill>
              </a:rPr>
              <a:t>要件</a:t>
            </a:r>
            <a:r>
              <a:rPr lang="ja-JP" altLang="en-US" sz="3200" dirty="0" smtClean="0">
                <a:solidFill>
                  <a:schemeClr val="bg1"/>
                </a:solidFill>
              </a:rPr>
              <a:t>）</a:t>
            </a:r>
            <a:endParaRPr lang="en-US" altLang="ja-JP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124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３．要件定義書（非機能要件）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以下の作成物を参照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11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939956"/>
              </p:ext>
            </p:extLst>
          </p:nvPr>
        </p:nvGraphicFramePr>
        <p:xfrm>
          <a:off x="243828" y="1558996"/>
          <a:ext cx="8711245" cy="1646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172"/>
                <a:gridCol w="1981200"/>
                <a:gridCol w="2948940"/>
                <a:gridCol w="3262933"/>
              </a:tblGrid>
              <a:tr h="390669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No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分類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名称</a:t>
                      </a:r>
                      <a:endParaRPr kumimoji="1" lang="en-US" altLang="ja-JP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参照ファイル</a:t>
                      </a:r>
                      <a:endParaRPr kumimoji="1" lang="ja-JP" altLang="en-US" sz="1100" dirty="0"/>
                    </a:p>
                  </a:txBody>
                  <a:tcPr/>
                </a:tc>
              </a:tr>
              <a:tr h="31397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非機能要件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システムアーキテクチャ設計書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01_</a:t>
                      </a:r>
                      <a:r>
                        <a:rPr kumimoji="1" lang="ja-JP" altLang="en-US" sz="105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システムアーキテクチャ設計書</a:t>
                      </a:r>
                      <a:r>
                        <a:rPr kumimoji="1" lang="en-US" altLang="ja-JP" sz="105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.</a:t>
                      </a:r>
                      <a:r>
                        <a:rPr kumimoji="1" lang="en-US" altLang="ja-JP" sz="1050" b="0" dirty="0" err="1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docx</a:t>
                      </a:r>
                      <a:endParaRPr kumimoji="1" lang="ja-JP" altLang="en-US" sz="105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</a:tr>
              <a:tr h="31397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2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非機能要件一覧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zh-TW" sz="105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02_</a:t>
                      </a:r>
                      <a:r>
                        <a:rPr kumimoji="1" lang="zh-TW" altLang="en-US" sz="105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非機能要件一覧</a:t>
                      </a:r>
                      <a:r>
                        <a:rPr kumimoji="1" lang="en-US" altLang="zh-TW" sz="105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.</a:t>
                      </a:r>
                      <a:r>
                        <a:rPr kumimoji="1" lang="en-US" altLang="zh-TW" sz="1050" b="0" dirty="0" err="1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xlsx</a:t>
                      </a:r>
                      <a:endParaRPr kumimoji="1" lang="ja-JP" altLang="en-US" sz="105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</a:tr>
              <a:tr h="31397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3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システム間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インターフェース定義書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システム間インターフェース一覧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03_</a:t>
                      </a:r>
                      <a:r>
                        <a:rPr kumimoji="1" lang="ja-JP" altLang="en-US" sz="105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システム間インターフェース一覧</a:t>
                      </a:r>
                      <a:r>
                        <a:rPr kumimoji="1" lang="en-US" altLang="ja-JP" sz="105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.</a:t>
                      </a:r>
                      <a:r>
                        <a:rPr kumimoji="1" lang="en-US" altLang="ja-JP" sz="1050" b="0" dirty="0" err="1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xlsx</a:t>
                      </a:r>
                      <a:endParaRPr kumimoji="1" lang="ja-JP" altLang="en-US" sz="105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</a:tr>
              <a:tr h="31397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4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システム間インターフェース処理定義書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04_</a:t>
                      </a:r>
                      <a:r>
                        <a:rPr kumimoji="1" lang="ja-JP" altLang="en-US" sz="105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システム間インターフェース処理定義書</a:t>
                      </a:r>
                      <a:r>
                        <a:rPr kumimoji="1" lang="en-US" altLang="ja-JP" sz="105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.</a:t>
                      </a:r>
                      <a:r>
                        <a:rPr kumimoji="1" lang="en-US" altLang="ja-JP" sz="1050" b="0" dirty="0" err="1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xlsx</a:t>
                      </a:r>
                      <a:endParaRPr kumimoji="1" lang="ja-JP" altLang="en-US" sz="105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1272541" y="3368040"/>
            <a:ext cx="7665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システム移行は発生しないため移行定義書は作成不要</a:t>
            </a:r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。（</a:t>
            </a:r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既存ツール群との考慮点を非機能要件に記載）</a:t>
            </a:r>
            <a:endParaRPr kumimoji="1" lang="en-US" altLang="ja-JP" sz="1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システム間インターフェース定義書は初期構築時点では動的</a:t>
            </a:r>
            <a:r>
              <a:rPr kumimoji="1"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IF</a:t>
            </a:r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が存在しないため様式のみ作成。</a:t>
            </a:r>
            <a:endParaRPr kumimoji="1" lang="en-US" altLang="ja-JP" sz="1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（レセコン</a:t>
            </a:r>
            <a:r>
              <a:rPr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IF</a:t>
            </a:r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構築時に利用）</a:t>
            </a:r>
            <a:endParaRPr kumimoji="1" lang="ja-JP" altLang="en-US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113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１．システム再構築について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２．要件定義書（機能要件）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３．</a:t>
            </a:r>
            <a:r>
              <a:rPr lang="ja-JP" altLang="en-US" dirty="0"/>
              <a:t>要件定義書</a:t>
            </a:r>
            <a:r>
              <a:rPr lang="ja-JP" altLang="en-US" dirty="0" smtClean="0"/>
              <a:t>（非機能</a:t>
            </a:r>
            <a:r>
              <a:rPr lang="ja-JP" altLang="en-US" dirty="0"/>
              <a:t>要件）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723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2758440"/>
            <a:ext cx="9144000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</a:rPr>
              <a:t>１．システム再構築について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499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再構築の目的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284827" y="1272726"/>
            <a:ext cx="8331200" cy="2678385"/>
          </a:xfrm>
          <a:prstGeom prst="rect">
            <a:avLst/>
          </a:prstGeom>
          <a:noFill/>
          <a:ln w="25400" cmpd="sng">
            <a:solidFill>
              <a:srgbClr val="0000FF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9pPr>
          </a:lstStyle>
          <a:p>
            <a:pPr marL="0" indent="0">
              <a:buNone/>
            </a:pP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900"/>
              </a:lnSpc>
              <a:defRPr/>
            </a:pPr>
            <a:endParaRPr lang="en-US" altLang="ja-JP" sz="16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9" name="テキスト ボックス 6"/>
          <p:cNvSpPr txBox="1"/>
          <p:nvPr/>
        </p:nvSpPr>
        <p:spPr>
          <a:xfrm>
            <a:off x="782277" y="1753548"/>
            <a:ext cx="7770798" cy="2067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Times" charset="0"/>
                <a:ea typeface="ＭＳ Ｐゴシック" pitchFamily="50" charset="-128"/>
                <a:cs typeface="+mn-cs"/>
              </a:defRPr>
            </a:lvl9pPr>
          </a:lstStyle>
          <a:p>
            <a:pPr>
              <a:lnSpc>
                <a:spcPts val="2600"/>
              </a:lnSpc>
              <a:spcBef>
                <a:spcPts val="1200"/>
              </a:spcBef>
            </a:pP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現行の個別ツール群を１つのツールに統合し、利便性・保守性を向上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  <a:p>
            <a:pPr>
              <a:lnSpc>
                <a:spcPts val="2600"/>
              </a:lnSpc>
              <a:spcBef>
                <a:spcPts val="1200"/>
              </a:spcBef>
            </a:pP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保守性・拡張性向上、機能改善のため、ツール基盤を</a:t>
            </a:r>
            <a:r>
              <a:rPr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VB.net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</a:t>
            </a:r>
            <a:r>
              <a:rPr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SQL Server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環境に刷新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2600"/>
              </a:lnSpc>
              <a:spcBef>
                <a:spcPts val="1200"/>
              </a:spcBef>
            </a:pP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ユーザの利便性向上のため、業務フローも考慮しユーザビリティに優れた画面へ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再構築（パッケージ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販売も視野）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429019" y="1024956"/>
            <a:ext cx="1872221" cy="432000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ポイント</a:t>
            </a:r>
            <a:endParaRPr kumimoji="1"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2" name="図 31" descr="MC900432658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000" y="2321912"/>
            <a:ext cx="251553" cy="269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図 32" descr="MC900432658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674" y="3162712"/>
            <a:ext cx="251553" cy="269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右矢印 37"/>
          <p:cNvSpPr/>
          <p:nvPr/>
        </p:nvSpPr>
        <p:spPr>
          <a:xfrm>
            <a:off x="4450427" y="4846708"/>
            <a:ext cx="973244" cy="6999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 smtClean="0"/>
              <a:t>再構築</a:t>
            </a:r>
            <a:endParaRPr lang="ja-JP" altLang="en-US" sz="135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8802" y="4073852"/>
            <a:ext cx="3114675" cy="214312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8138973" y="6052457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イメージ</a:t>
            </a:r>
            <a:endParaRPr kumimoji="1" lang="ja-JP" altLang="en-US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974" y="4163227"/>
            <a:ext cx="3752850" cy="206692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674" y="1825345"/>
            <a:ext cx="247650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41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latin typeface="+mn-ea"/>
                <a:ea typeface="+mn-ea"/>
              </a:rPr>
              <a:t>VISION 2030</a:t>
            </a:r>
            <a:r>
              <a:rPr lang="ja-JP" altLang="en-US" dirty="0" smtClean="0"/>
              <a:t>にむけたロードマップ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5</a:t>
            </a:fld>
            <a:endParaRPr kumimoji="1" lang="ja-JP" altLang="en-US"/>
          </a:p>
        </p:txBody>
      </p:sp>
      <p:graphicFrame>
        <p:nvGraphicFramePr>
          <p:cNvPr id="10" name="図表 9"/>
          <p:cNvGraphicFramePr/>
          <p:nvPr>
            <p:extLst/>
          </p:nvPr>
        </p:nvGraphicFramePr>
        <p:xfrm>
          <a:off x="-135994" y="520860"/>
          <a:ext cx="9476763" cy="5749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072714" y="1339586"/>
            <a:ext cx="5946250" cy="769319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noAutofit/>
          </a:bodyPr>
          <a:lstStyle/>
          <a:p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売上倍増（医療分野</a:t>
            </a:r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億円⇒</a:t>
            </a:r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1,000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億円）</a:t>
            </a:r>
            <a:endParaRPr lang="en-US" altLang="ja-JP" sz="11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100" dirty="0" smtClean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・新規医療機関（</a:t>
            </a:r>
            <a:r>
              <a:rPr lang="ja-JP" altLang="en-US" sz="11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民間</a:t>
            </a:r>
            <a:r>
              <a:rPr lang="ja-JP" altLang="en-US" sz="1100" dirty="0" smtClean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病院、慢性期病院、小規模クリニック等）の充実</a:t>
            </a:r>
            <a:endParaRPr lang="en-US" altLang="ja-JP" sz="1100" dirty="0" smtClean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・医療分野の人員再配置完了（コスト削減により、浮いたリソースを注力分野へ投入）</a:t>
            </a:r>
            <a:endParaRPr lang="en-US" altLang="ja-JP" sz="11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3812" y="5084260"/>
            <a:ext cx="4292421" cy="52322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noAutofit/>
          </a:bodyPr>
          <a:lstStyle/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・医事システムを中心に、ツール整備し業務フローを標準化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査定率、返戻率を下げるための機能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改善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15094" y="3748479"/>
            <a:ext cx="5670538" cy="738539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noAutofit/>
          </a:bodyPr>
          <a:lstStyle/>
          <a:p>
            <a:r>
              <a:rPr lang="ja-JP" altLang="en-US" sz="1400" dirty="0" smtClean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・本システムで</a:t>
            </a:r>
            <a:r>
              <a:rPr lang="ja-JP" altLang="en-US" sz="1400" dirty="0" smtClean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新規取引先へ営業が可能に</a:t>
            </a:r>
            <a:endParaRPr lang="en-US" altLang="ja-JP" sz="1400" dirty="0" smtClean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・システム利用データの一元化の仕組みを構築</a:t>
            </a:r>
            <a:endParaRPr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⇒当該データを活用して、更なる品質向上を実現（営業へのプラス材料）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173812" y="4754695"/>
            <a:ext cx="4276725" cy="3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レセプト点検事務の精度向上・業務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効率化を推進</a:t>
            </a:r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2815094" y="3418874"/>
            <a:ext cx="5670538" cy="3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２０２０年</a:t>
            </a:r>
            <a:r>
              <a:rPr kumimoji="1" lang="en-US" altLang="ja-JP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月時点</a:t>
            </a:r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3072714" y="987903"/>
            <a:ext cx="5946249" cy="3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ＶＩＳＯＮ　</a:t>
            </a:r>
            <a:r>
              <a:rPr kumimoji="1" lang="en-US" altLang="ja-JP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2030</a:t>
            </a:r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4436" y="6058082"/>
            <a:ext cx="4291867" cy="27729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accent1"/>
            </a:solidFill>
          </a:ln>
        </p:spPr>
        <p:txBody>
          <a:bodyPr wrap="square" rtlCol="0" anchor="b">
            <a:noAutofit/>
          </a:bodyPr>
          <a:lstStyle/>
          <a:p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現場と本部とのデータ授受方式を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確立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189508" y="5728517"/>
            <a:ext cx="4276725" cy="3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現場の作業データを一元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管理・情報活用</a:t>
            </a:r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3920830" y="2583049"/>
            <a:ext cx="3619025" cy="3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ＶＩＳＯＮ　</a:t>
            </a:r>
            <a:r>
              <a:rPr kumimoji="1"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2030</a:t>
            </a:r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に向けた詳細計画策定</a:t>
            </a:r>
            <a:endParaRPr kumimoji="1" lang="ja-JP" altLang="en-US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404141" y="2908623"/>
            <a:ext cx="492443" cy="47705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・・・</a:t>
            </a:r>
            <a:endParaRPr kumimoji="1" lang="ja-JP" altLang="en-US" sz="2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417554" y="2080790"/>
            <a:ext cx="492443" cy="47705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・・・</a:t>
            </a:r>
            <a:endParaRPr kumimoji="1" lang="ja-JP" altLang="en-US" sz="2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32932" y="4795509"/>
            <a:ext cx="25527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05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表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935488"/>
              </p:ext>
            </p:extLst>
          </p:nvPr>
        </p:nvGraphicFramePr>
        <p:xfrm>
          <a:off x="481750" y="861648"/>
          <a:ext cx="8373926" cy="4986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8899"/>
                <a:gridCol w="6755027"/>
              </a:tblGrid>
              <a:tr h="398741">
                <a:tc>
                  <a:txBody>
                    <a:bodyPr/>
                    <a:lstStyle/>
                    <a:p>
                      <a:r>
                        <a:rPr kumimoji="1" lang="ja-JP" altLang="en-US" b="1" dirty="0" smtClean="0">
                          <a:solidFill>
                            <a:sysClr val="windowText" lastClr="00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カテゴリー</a:t>
                      </a:r>
                      <a:endParaRPr kumimoji="1" lang="ja-JP" altLang="en-US" b="1" dirty="0">
                        <a:solidFill>
                          <a:sysClr val="windowText" lastClr="00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b="1" dirty="0" smtClean="0">
                          <a:solidFill>
                            <a:sysClr val="windowText" lastClr="00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簡易業務フロー</a:t>
                      </a:r>
                      <a:endParaRPr kumimoji="1" lang="ja-JP" altLang="en-US" sz="1800" b="1" dirty="0">
                        <a:solidFill>
                          <a:sysClr val="windowText" lastClr="00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47048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窓口業務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47048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レセプト提出</a:t>
                      </a:r>
                      <a:endParaRPr kumimoji="1" lang="en-US" altLang="ja-JP" sz="16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前業務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47048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レセプト提出</a:t>
                      </a:r>
                      <a:endParaRPr kumimoji="1" lang="en-US" altLang="ja-JP" sz="16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後業務</a:t>
                      </a:r>
                      <a:endParaRPr kumimoji="1" lang="en-US" altLang="ja-JP" sz="16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47048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診療報酬</a:t>
                      </a:r>
                      <a:endParaRPr kumimoji="1" lang="en-US" altLang="ja-JP" sz="16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改定業務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 smtClean="0"/>
              <a:t>ツール群再構築案件の範囲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6" name="ホームベース 5"/>
          <p:cNvSpPr/>
          <p:nvPr/>
        </p:nvSpPr>
        <p:spPr>
          <a:xfrm>
            <a:off x="2244810" y="2509894"/>
            <a:ext cx="1371600" cy="873283"/>
          </a:xfrm>
          <a:prstGeom prst="homePlate">
            <a:avLst>
              <a:gd name="adj" fmla="val 26087"/>
            </a:avLst>
          </a:prstGeom>
          <a:solidFill>
            <a:srgbClr val="E7F6FF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レセプト</a:t>
            </a:r>
            <a:endParaRPr kumimoji="1" lang="en-US" altLang="ja-JP" dirty="0" smtClean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作成</a:t>
            </a:r>
            <a:endParaRPr kumimoji="1" lang="ja-JP" altLang="en-US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ホームベース 6"/>
          <p:cNvSpPr/>
          <p:nvPr/>
        </p:nvSpPr>
        <p:spPr>
          <a:xfrm>
            <a:off x="2244810" y="1382166"/>
            <a:ext cx="1371600" cy="825575"/>
          </a:xfrm>
          <a:prstGeom prst="homePlate">
            <a:avLst>
              <a:gd name="adj" fmla="val 26087"/>
            </a:avLst>
          </a:prstGeom>
          <a:solidFill>
            <a:srgbClr val="E7F6FF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受付</a:t>
            </a:r>
            <a:endParaRPr kumimoji="1" lang="ja-JP" altLang="en-US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ホームベース 8"/>
          <p:cNvSpPr/>
          <p:nvPr/>
        </p:nvSpPr>
        <p:spPr>
          <a:xfrm>
            <a:off x="3823713" y="2528378"/>
            <a:ext cx="1403873" cy="873283"/>
          </a:xfrm>
          <a:prstGeom prst="homePlate">
            <a:avLst>
              <a:gd name="adj" fmla="val 26087"/>
            </a:avLst>
          </a:prstGeom>
          <a:solidFill>
            <a:srgbClr val="E7F6FF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レセプト</a:t>
            </a:r>
            <a:endParaRPr kumimoji="1" lang="en-US" altLang="ja-JP" dirty="0" smtClean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点検</a:t>
            </a:r>
            <a:endParaRPr kumimoji="1" lang="ja-JP" altLang="en-US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ホームベース 9"/>
          <p:cNvSpPr/>
          <p:nvPr/>
        </p:nvSpPr>
        <p:spPr>
          <a:xfrm>
            <a:off x="5409665" y="2534770"/>
            <a:ext cx="1304853" cy="860500"/>
          </a:xfrm>
          <a:prstGeom prst="homePlate">
            <a:avLst>
              <a:gd name="adj" fmla="val 26087"/>
            </a:avLst>
          </a:prstGeom>
          <a:solidFill>
            <a:srgbClr val="E7F6FF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レセプト</a:t>
            </a:r>
            <a:endParaRPr kumimoji="1" lang="en-US" altLang="ja-JP" dirty="0" smtClean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修正</a:t>
            </a:r>
            <a:endParaRPr kumimoji="1" lang="ja-JP" altLang="en-US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ホームベース 13"/>
          <p:cNvSpPr/>
          <p:nvPr/>
        </p:nvSpPr>
        <p:spPr>
          <a:xfrm>
            <a:off x="2244810" y="4831769"/>
            <a:ext cx="1371600" cy="917632"/>
          </a:xfrm>
          <a:prstGeom prst="homePlate">
            <a:avLst>
              <a:gd name="adj" fmla="val 26087"/>
            </a:avLst>
          </a:prstGeom>
          <a:solidFill>
            <a:srgbClr val="E7F6FF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診療報酬</a:t>
            </a:r>
            <a:endParaRPr lang="en-US" altLang="ja-JP" dirty="0" smtClean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改定対応</a:t>
            </a:r>
            <a:endParaRPr kumimoji="1" lang="ja-JP" altLang="en-US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" name="ホームベース 18"/>
          <p:cNvSpPr/>
          <p:nvPr/>
        </p:nvSpPr>
        <p:spPr>
          <a:xfrm>
            <a:off x="3785965" y="1389600"/>
            <a:ext cx="1403873" cy="845022"/>
          </a:xfrm>
          <a:prstGeom prst="homePlate">
            <a:avLst>
              <a:gd name="adj" fmla="val 26087"/>
            </a:avLst>
          </a:prstGeom>
          <a:solidFill>
            <a:srgbClr val="E7F6FF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会計</a:t>
            </a:r>
          </a:p>
        </p:txBody>
      </p:sp>
      <p:sp>
        <p:nvSpPr>
          <p:cNvPr id="20" name="ホームベース 19"/>
          <p:cNvSpPr/>
          <p:nvPr/>
        </p:nvSpPr>
        <p:spPr>
          <a:xfrm>
            <a:off x="5359393" y="1382166"/>
            <a:ext cx="1355125" cy="845022"/>
          </a:xfrm>
          <a:prstGeom prst="homePlate">
            <a:avLst>
              <a:gd name="adj" fmla="val 26087"/>
            </a:avLst>
          </a:prstGeom>
          <a:solidFill>
            <a:srgbClr val="E7F6FF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事務</a:t>
            </a:r>
            <a:endParaRPr lang="en-US" altLang="ja-JP" dirty="0" smtClean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処理</a:t>
            </a:r>
            <a:endParaRPr lang="ja-JP" altLang="en-US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1" name="ホームベース 20"/>
          <p:cNvSpPr/>
          <p:nvPr/>
        </p:nvSpPr>
        <p:spPr>
          <a:xfrm>
            <a:off x="6887514" y="2509893"/>
            <a:ext cx="1304853" cy="860500"/>
          </a:xfrm>
          <a:prstGeom prst="homePlate">
            <a:avLst>
              <a:gd name="adj" fmla="val 26087"/>
            </a:avLst>
          </a:prstGeom>
          <a:solidFill>
            <a:srgbClr val="E7F6FF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レセプト</a:t>
            </a:r>
            <a:endParaRPr kumimoji="1" lang="en-US" altLang="ja-JP" dirty="0" smtClean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提出</a:t>
            </a:r>
            <a:endParaRPr kumimoji="1" lang="ja-JP" altLang="en-US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2" name="ホームベース 21"/>
          <p:cNvSpPr/>
          <p:nvPr/>
        </p:nvSpPr>
        <p:spPr>
          <a:xfrm>
            <a:off x="2244810" y="3708205"/>
            <a:ext cx="1371600" cy="873283"/>
          </a:xfrm>
          <a:prstGeom prst="homePlate">
            <a:avLst>
              <a:gd name="adj" fmla="val 26087"/>
            </a:avLst>
          </a:prstGeom>
          <a:solidFill>
            <a:srgbClr val="E7F6FF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査定</a:t>
            </a:r>
            <a:r>
              <a:rPr lang="ja-JP" altLang="en-US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分析</a:t>
            </a:r>
            <a:endParaRPr kumimoji="1" lang="ja-JP" altLang="en-US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ホームベース 22"/>
          <p:cNvSpPr/>
          <p:nvPr/>
        </p:nvSpPr>
        <p:spPr>
          <a:xfrm>
            <a:off x="3785965" y="3701465"/>
            <a:ext cx="1371600" cy="873283"/>
          </a:xfrm>
          <a:prstGeom prst="homePlate">
            <a:avLst>
              <a:gd name="adj" fmla="val 26087"/>
            </a:avLst>
          </a:prstGeom>
          <a:solidFill>
            <a:srgbClr val="E7F6FF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査定対策</a:t>
            </a:r>
            <a:endParaRPr kumimoji="1" lang="ja-JP" altLang="en-US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711823" y="2456639"/>
            <a:ext cx="3067918" cy="102954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2191602" y="3630072"/>
            <a:ext cx="3080613" cy="101607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2191602" y="4775812"/>
            <a:ext cx="1478014" cy="102954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5585253" y="4135394"/>
            <a:ext cx="3097426" cy="1530716"/>
          </a:xfrm>
          <a:prstGeom prst="rect">
            <a:avLst/>
          </a:prstGeom>
          <a:solidFill>
            <a:srgbClr val="E4831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ツール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再構築を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通して業務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フロー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の見直し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を図るの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は赤枠部分。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3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/>
          <p:cNvSpPr txBox="1"/>
          <p:nvPr/>
        </p:nvSpPr>
        <p:spPr>
          <a:xfrm>
            <a:off x="281940" y="876300"/>
            <a:ext cx="5135880" cy="5364480"/>
          </a:xfrm>
          <a:prstGeom prst="rect">
            <a:avLst/>
          </a:prstGeom>
          <a:noFill/>
          <a:ln w="19050">
            <a:solidFill>
              <a:srgbClr val="00B050"/>
            </a:solidFill>
            <a:prstDash val="sysDash"/>
          </a:ln>
        </p:spPr>
        <p:txBody>
          <a:bodyPr wrap="square" rtlCol="0">
            <a:noAutofit/>
          </a:bodyPr>
          <a:lstStyle/>
          <a:p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医療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機関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125632" y="984023"/>
            <a:ext cx="3216826" cy="4311877"/>
          </a:xfrm>
          <a:prstGeom prst="rect">
            <a:avLst/>
          </a:prstGeom>
          <a:solidFill>
            <a:srgbClr val="CCECFF"/>
          </a:solidFill>
          <a:ln>
            <a:solidFill>
              <a:srgbClr val="0000FF"/>
            </a:solidFill>
            <a:prstDash val="sysDash"/>
          </a:ln>
        </p:spPr>
        <p:txBody>
          <a:bodyPr wrap="square" rtlCol="0">
            <a:noAutofit/>
          </a:bodyPr>
          <a:lstStyle/>
          <a:p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本システム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510039" y="876300"/>
            <a:ext cx="3498375" cy="5364480"/>
          </a:xfrm>
          <a:prstGeom prst="rect">
            <a:avLst/>
          </a:prstGeom>
          <a:noFill/>
          <a:ln w="19050">
            <a:solidFill>
              <a:srgbClr val="FF9933"/>
            </a:solidFill>
            <a:prstDash val="sysDash"/>
          </a:ln>
        </p:spPr>
        <p:txBody>
          <a:bodyPr wrap="square" rtlCol="0">
            <a:noAutofit/>
          </a:bodyPr>
          <a:lstStyle/>
          <a:p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ソラスト様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 smtClean="0"/>
              <a:t>システムイメージ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391120" y="3097529"/>
            <a:ext cx="2714280" cy="1558291"/>
          </a:xfrm>
          <a:prstGeom prst="rect">
            <a:avLst/>
          </a:prstGeom>
          <a:solidFill>
            <a:srgbClr val="0000FF"/>
          </a:solidFill>
          <a:ln>
            <a:noFill/>
            <a:prstDash val="sysDash"/>
          </a:ln>
        </p:spPr>
        <p:txBody>
          <a:bodyPr wrap="square" rtlCol="0">
            <a:noAutofit/>
          </a:bodyPr>
          <a:lstStyle/>
          <a:p>
            <a:r>
              <a:rPr lang="en-US" altLang="ja-JP" sz="12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12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機能</a:t>
            </a:r>
            <a:r>
              <a:rPr lang="en-US" altLang="ja-JP" sz="12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endParaRPr kumimoji="1" lang="ja-JP" altLang="en-US" sz="12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1" name="下矢印 30"/>
          <p:cNvSpPr/>
          <p:nvPr/>
        </p:nvSpPr>
        <p:spPr>
          <a:xfrm>
            <a:off x="3563537" y="2759238"/>
            <a:ext cx="422041" cy="32385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80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3" name="フローチャート: 磁気ディスク 22"/>
          <p:cNvSpPr/>
          <p:nvPr/>
        </p:nvSpPr>
        <p:spPr>
          <a:xfrm>
            <a:off x="3143250" y="2249369"/>
            <a:ext cx="1242060" cy="577651"/>
          </a:xfrm>
          <a:prstGeom prst="flowChartMagneticDisk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データベース</a:t>
            </a:r>
            <a:endParaRPr kumimoji="1" lang="ja-JP" altLang="en-US" sz="11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772" y="2216350"/>
            <a:ext cx="376499" cy="376499"/>
          </a:xfrm>
          <a:prstGeom prst="rect">
            <a:avLst/>
          </a:prstGeom>
        </p:spPr>
      </p:pic>
      <p:sp>
        <p:nvSpPr>
          <p:cNvPr id="32" name="下矢印 31"/>
          <p:cNvSpPr/>
          <p:nvPr/>
        </p:nvSpPr>
        <p:spPr>
          <a:xfrm>
            <a:off x="3563537" y="4584502"/>
            <a:ext cx="422041" cy="323850"/>
          </a:xfrm>
          <a:prstGeom prst="downArrow">
            <a:avLst/>
          </a:prstGeom>
          <a:solidFill>
            <a:srgbClr val="0000FF"/>
          </a:solidFill>
          <a:ln>
            <a:noFill/>
            <a:prstDash val="sysDash"/>
          </a:ln>
        </p:spPr>
        <p:txBody>
          <a:bodyPr wrap="square" rtlCol="0">
            <a:noAutofit/>
          </a:bodyPr>
          <a:lstStyle/>
          <a:p>
            <a:endParaRPr lang="ja-JP" altLang="en-US" sz="120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877582" y="3364764"/>
            <a:ext cx="428280" cy="1219738"/>
          </a:xfrm>
          <a:prstGeom prst="rect">
            <a:avLst/>
          </a:prstGeom>
          <a:solidFill>
            <a:schemeClr val="bg1"/>
          </a:solidFill>
          <a:ln>
            <a:noFill/>
            <a:prstDash val="sysDash"/>
          </a:ln>
        </p:spPr>
        <p:txBody>
          <a:bodyPr vert="eaVert" wrap="square" rtlCol="0" anchor="ctr">
            <a:noAutofit/>
          </a:bodyPr>
          <a:lstStyle/>
          <a:p>
            <a:pPr algn="ctr"/>
            <a:r>
              <a:rPr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データビュー・抽出</a:t>
            </a:r>
            <a:endParaRPr kumimoji="1" lang="ja-JP" altLang="en-US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221981" y="3364765"/>
            <a:ext cx="428280" cy="841475"/>
          </a:xfrm>
          <a:prstGeom prst="rect">
            <a:avLst/>
          </a:prstGeom>
          <a:solidFill>
            <a:schemeClr val="bg1"/>
          </a:solidFill>
          <a:ln>
            <a:noFill/>
            <a:prstDash val="sysDash"/>
          </a:ln>
        </p:spPr>
        <p:txBody>
          <a:bodyPr vert="eaVert" wrap="square" rtlCol="0" anchor="ctr">
            <a:noAutofit/>
          </a:bodyPr>
          <a:lstStyle/>
          <a:p>
            <a:pPr algn="ctr"/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チェック</a:t>
            </a:r>
            <a:endParaRPr kumimoji="1"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566380" y="3364765"/>
            <a:ext cx="428280" cy="841475"/>
          </a:xfrm>
          <a:prstGeom prst="rect">
            <a:avLst/>
          </a:prstGeom>
          <a:solidFill>
            <a:schemeClr val="bg1"/>
          </a:solidFill>
          <a:ln>
            <a:noFill/>
            <a:prstDash val="sysDash"/>
          </a:ln>
        </p:spPr>
        <p:txBody>
          <a:bodyPr vert="eaVert" wrap="square" rtlCol="0" anchor="ctr">
            <a:noAutofit/>
          </a:bodyPr>
          <a:lstStyle/>
          <a:p>
            <a:pPr algn="ctr"/>
            <a:r>
              <a:rPr kumimoji="1"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レセプト</a:t>
            </a:r>
            <a:endParaRPr kumimoji="1" lang="en-US" altLang="ja-JP" sz="1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加工</a:t>
            </a:r>
            <a:endParaRPr kumimoji="1"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533183" y="3368040"/>
            <a:ext cx="428280" cy="1219738"/>
          </a:xfrm>
          <a:prstGeom prst="rect">
            <a:avLst/>
          </a:prstGeom>
          <a:solidFill>
            <a:schemeClr val="bg1"/>
          </a:solidFill>
          <a:ln>
            <a:noFill/>
            <a:prstDash val="sysDash"/>
          </a:ln>
        </p:spPr>
        <p:txBody>
          <a:bodyPr vert="eaVert" wrap="square" rtlCol="0" anchor="ctr">
            <a:noAutofit/>
          </a:bodyPr>
          <a:lstStyle/>
          <a:p>
            <a:pPr algn="ctr"/>
            <a:r>
              <a:rPr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その他</a:t>
            </a:r>
            <a:endParaRPr kumimoji="1"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3" name="下矢印 32"/>
          <p:cNvSpPr/>
          <p:nvPr/>
        </p:nvSpPr>
        <p:spPr>
          <a:xfrm>
            <a:off x="2859450" y="5199817"/>
            <a:ext cx="422041" cy="323850"/>
          </a:xfrm>
          <a:prstGeom prst="downArrow">
            <a:avLst/>
          </a:prstGeom>
          <a:solidFill>
            <a:srgbClr val="00B050"/>
          </a:solidFill>
          <a:ln>
            <a:noFill/>
            <a:prstDash val="sysDash"/>
          </a:ln>
        </p:spPr>
        <p:txBody>
          <a:bodyPr wrap="square" rtlCol="0">
            <a:noAutofit/>
          </a:bodyPr>
          <a:lstStyle/>
          <a:p>
            <a:pPr algn="ctr"/>
            <a:endParaRPr lang="ja-JP" altLang="en-US" sz="12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5" name="円/楕円 34"/>
          <p:cNvSpPr/>
          <p:nvPr/>
        </p:nvSpPr>
        <p:spPr>
          <a:xfrm>
            <a:off x="136399" y="4671061"/>
            <a:ext cx="1989233" cy="13077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・請求精度向上</a:t>
            </a:r>
            <a:endParaRPr kumimoji="1" lang="en-US" altLang="ja-JP" sz="1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・品質向上・担保</a:t>
            </a:r>
            <a:endParaRPr lang="en-US" altLang="ja-JP" sz="1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・経営支援情報</a:t>
            </a:r>
            <a:endParaRPr kumimoji="1" lang="ja-JP" altLang="en-US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6" name="下矢印 35"/>
          <p:cNvSpPr/>
          <p:nvPr/>
        </p:nvSpPr>
        <p:spPr>
          <a:xfrm rot="5400000">
            <a:off x="2076537" y="5723055"/>
            <a:ext cx="422041" cy="323850"/>
          </a:xfrm>
          <a:prstGeom prst="downArrow">
            <a:avLst/>
          </a:prstGeom>
          <a:solidFill>
            <a:srgbClr val="00B050"/>
          </a:solidFill>
          <a:ln>
            <a:noFill/>
            <a:prstDash val="sysDash"/>
          </a:ln>
        </p:spPr>
        <p:txBody>
          <a:bodyPr wrap="square" rtlCol="0" anchor="ctr">
            <a:noAutofit/>
          </a:bodyPr>
          <a:lstStyle/>
          <a:p>
            <a:pPr algn="ctr"/>
            <a:endParaRPr lang="ja-JP" altLang="en-US" sz="12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2" name="下矢印 41"/>
          <p:cNvSpPr/>
          <p:nvPr/>
        </p:nvSpPr>
        <p:spPr>
          <a:xfrm>
            <a:off x="7154832" y="2308537"/>
            <a:ext cx="556608" cy="323850"/>
          </a:xfrm>
          <a:prstGeom prst="downArrow">
            <a:avLst/>
          </a:prstGeom>
          <a:solidFill>
            <a:srgbClr val="FF9933"/>
          </a:solidFill>
          <a:ln>
            <a:noFill/>
            <a:prstDash val="sysDash"/>
          </a:ln>
        </p:spPr>
        <p:txBody>
          <a:bodyPr wrap="square" rtlCol="0">
            <a:noAutofit/>
          </a:bodyPr>
          <a:lstStyle/>
          <a:p>
            <a:pPr algn="ctr"/>
            <a:endParaRPr lang="ja-JP" altLang="en-US" sz="1200" b="1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4" name="下矢印 43"/>
          <p:cNvSpPr/>
          <p:nvPr/>
        </p:nvSpPr>
        <p:spPr>
          <a:xfrm>
            <a:off x="3563537" y="2037517"/>
            <a:ext cx="422041" cy="323850"/>
          </a:xfrm>
          <a:prstGeom prst="downArrow">
            <a:avLst/>
          </a:prstGeom>
          <a:solidFill>
            <a:srgbClr val="00B050"/>
          </a:solidFill>
          <a:ln>
            <a:noFill/>
            <a:prstDash val="sysDash"/>
          </a:ln>
        </p:spPr>
        <p:txBody>
          <a:bodyPr wrap="square" rtlCol="0">
            <a:noAutofit/>
          </a:bodyPr>
          <a:lstStyle/>
          <a:p>
            <a:pPr algn="ctr"/>
            <a:endParaRPr lang="ja-JP" altLang="en-US" sz="12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5" name="屈折矢印 44"/>
          <p:cNvSpPr/>
          <p:nvPr/>
        </p:nvSpPr>
        <p:spPr>
          <a:xfrm>
            <a:off x="1935132" y="1544992"/>
            <a:ext cx="440748" cy="964966"/>
          </a:xfrm>
          <a:prstGeom prst="bentUpArrow">
            <a:avLst>
              <a:gd name="adj1" fmla="val 25000"/>
              <a:gd name="adj2" fmla="val 20678"/>
              <a:gd name="adj3" fmla="val 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sz="80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7" name="下矢印 46"/>
          <p:cNvSpPr/>
          <p:nvPr/>
        </p:nvSpPr>
        <p:spPr>
          <a:xfrm>
            <a:off x="3563537" y="1482489"/>
            <a:ext cx="422041" cy="323850"/>
          </a:xfrm>
          <a:prstGeom prst="downArrow">
            <a:avLst>
              <a:gd name="adj1" fmla="val 50000"/>
              <a:gd name="adj2" fmla="val 3431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8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8" name="下矢印 47"/>
          <p:cNvSpPr/>
          <p:nvPr/>
        </p:nvSpPr>
        <p:spPr>
          <a:xfrm rot="16200000">
            <a:off x="2773108" y="584894"/>
            <a:ext cx="231940" cy="1907891"/>
          </a:xfrm>
          <a:prstGeom prst="downArrow">
            <a:avLst>
              <a:gd name="adj1" fmla="val 50000"/>
              <a:gd name="adj2" fmla="val 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8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0" name="下矢印 49"/>
          <p:cNvSpPr/>
          <p:nvPr/>
        </p:nvSpPr>
        <p:spPr>
          <a:xfrm>
            <a:off x="4258531" y="5199817"/>
            <a:ext cx="422041" cy="323850"/>
          </a:xfrm>
          <a:prstGeom prst="downArrow">
            <a:avLst/>
          </a:prstGeom>
          <a:solidFill>
            <a:srgbClr val="00B050"/>
          </a:solidFill>
          <a:ln>
            <a:noFill/>
            <a:prstDash val="sysDash"/>
          </a:ln>
        </p:spPr>
        <p:txBody>
          <a:bodyPr wrap="square" rtlCol="0">
            <a:noAutofit/>
          </a:bodyPr>
          <a:lstStyle/>
          <a:p>
            <a:pPr algn="ctr"/>
            <a:endParaRPr lang="ja-JP" altLang="en-US" sz="12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2" name="フローチャート: 書類 51"/>
          <p:cNvSpPr/>
          <p:nvPr/>
        </p:nvSpPr>
        <p:spPr>
          <a:xfrm>
            <a:off x="6398981" y="1568650"/>
            <a:ext cx="2097319" cy="82296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モニタリングデータ</a:t>
            </a:r>
            <a:r>
              <a:rPr lang="en-US" altLang="ja-JP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r>
              <a:rPr lang="ja-JP" altLang="en-US" sz="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・ベンチマーク指標</a:t>
            </a:r>
            <a:endParaRPr lang="en-US" altLang="ja-JP" sz="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・統計データ</a:t>
            </a:r>
            <a:endParaRPr lang="en-US" altLang="ja-JP" sz="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・モニタリング</a:t>
            </a:r>
            <a:endParaRPr lang="en-US" altLang="ja-JP" sz="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3" name="下矢印 52"/>
          <p:cNvSpPr/>
          <p:nvPr/>
        </p:nvSpPr>
        <p:spPr>
          <a:xfrm rot="16200000">
            <a:off x="5233459" y="5443006"/>
            <a:ext cx="393528" cy="912461"/>
          </a:xfrm>
          <a:prstGeom prst="downArrow">
            <a:avLst>
              <a:gd name="adj1" fmla="val 50000"/>
              <a:gd name="adj2" fmla="val 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8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4" name="下矢印 53"/>
          <p:cNvSpPr/>
          <p:nvPr/>
        </p:nvSpPr>
        <p:spPr>
          <a:xfrm>
            <a:off x="5609236" y="1882141"/>
            <a:ext cx="393528" cy="4104000"/>
          </a:xfrm>
          <a:prstGeom prst="downArrow">
            <a:avLst>
              <a:gd name="adj1" fmla="val 50000"/>
              <a:gd name="adj2" fmla="val 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8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5" name="下矢印 54"/>
          <p:cNvSpPr/>
          <p:nvPr/>
        </p:nvSpPr>
        <p:spPr>
          <a:xfrm rot="16200000">
            <a:off x="5813592" y="1663429"/>
            <a:ext cx="422041" cy="638080"/>
          </a:xfrm>
          <a:prstGeom prst="downArrow">
            <a:avLst>
              <a:gd name="adj1" fmla="val 50000"/>
              <a:gd name="adj2" fmla="val 3431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8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6" name="円/楕円 55"/>
          <p:cNvSpPr/>
          <p:nvPr/>
        </p:nvSpPr>
        <p:spPr>
          <a:xfrm>
            <a:off x="6049282" y="3329941"/>
            <a:ext cx="2888978" cy="12427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・病院内の枠を超えた品質　</a:t>
            </a:r>
            <a:endParaRPr kumimoji="1" lang="en-US" altLang="ja-JP" sz="1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向上手法の価値提供</a:t>
            </a:r>
            <a:endParaRPr kumimoji="1" lang="en-US" altLang="ja-JP" sz="1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・ツール保守性向上</a:t>
            </a:r>
            <a:endParaRPr lang="en-US" altLang="ja-JP" sz="1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・営業（拡販）材料</a:t>
            </a:r>
            <a:endParaRPr kumimoji="1" lang="ja-JP" altLang="en-US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414760" y="1813560"/>
            <a:ext cx="2714280" cy="284679"/>
          </a:xfrm>
          <a:prstGeom prst="rect">
            <a:avLst/>
          </a:prstGeom>
          <a:solidFill>
            <a:srgbClr val="CCFFCC"/>
          </a:solidFill>
          <a:ln w="19050">
            <a:solidFill>
              <a:srgbClr val="00B050"/>
            </a:solidFill>
            <a:prstDash val="solid"/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取込</a:t>
            </a:r>
            <a:endParaRPr kumimoji="1" lang="ja-JP" altLang="en-US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8" name="フローチャート: 書類 37"/>
          <p:cNvSpPr/>
          <p:nvPr/>
        </p:nvSpPr>
        <p:spPr>
          <a:xfrm>
            <a:off x="485607" y="1371600"/>
            <a:ext cx="1511701" cy="822960"/>
          </a:xfrm>
          <a:prstGeom prst="flowChartDocument">
            <a:avLst/>
          </a:prstGeom>
          <a:solidFill>
            <a:srgbClr val="CC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公的データ</a:t>
            </a:r>
            <a:r>
              <a:rPr lang="en-US" altLang="ja-JP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r>
              <a:rPr lang="ja-JP" altLang="en-US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・レセプト電算ファイル</a:t>
            </a:r>
            <a:endParaRPr lang="en-US" altLang="ja-JP" sz="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en-US" altLang="ja-JP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DPC</a:t>
            </a:r>
            <a:r>
              <a:rPr lang="ja-JP" altLang="en-US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フォーマットデータ</a:t>
            </a:r>
            <a:endParaRPr lang="en-US" altLang="ja-JP" sz="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・増減点連絡書データ</a:t>
            </a:r>
            <a:endParaRPr lang="en-US" altLang="ja-JP" sz="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・返戻内訳書</a:t>
            </a:r>
            <a:r>
              <a:rPr lang="ja-JP" altLang="en-US" sz="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データ</a:t>
            </a:r>
            <a:endParaRPr lang="ja-JP" altLang="en-US" sz="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9" name="フローチャート: 書類 38"/>
          <p:cNvSpPr/>
          <p:nvPr/>
        </p:nvSpPr>
        <p:spPr>
          <a:xfrm>
            <a:off x="485607" y="2288441"/>
            <a:ext cx="1511701" cy="467557"/>
          </a:xfrm>
          <a:prstGeom prst="flowChartDocument">
            <a:avLst/>
          </a:prstGeom>
          <a:solidFill>
            <a:srgbClr val="CC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べてらん君データ</a:t>
            </a:r>
            <a:r>
              <a:rPr lang="en-US" altLang="ja-JP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r>
              <a:rPr lang="ja-JP" altLang="en-US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・エラー</a:t>
            </a:r>
            <a:r>
              <a:rPr lang="en-US" altLang="ja-JP" sz="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CSV</a:t>
            </a:r>
            <a:endParaRPr lang="ja-JP" altLang="en-US" sz="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414760" y="5611298"/>
            <a:ext cx="2714280" cy="535065"/>
          </a:xfrm>
          <a:prstGeom prst="rect">
            <a:avLst/>
          </a:prstGeom>
          <a:solidFill>
            <a:srgbClr val="CCFFCC"/>
          </a:solidFill>
          <a:ln w="19050">
            <a:solidFill>
              <a:srgbClr val="00B050"/>
            </a:solidFill>
            <a:prstDash val="solid"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レセプト点検</a:t>
            </a:r>
            <a:endParaRPr lang="en-US" altLang="ja-JP" sz="1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レセプト</a:t>
            </a:r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請求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407140" y="4937760"/>
            <a:ext cx="1326660" cy="284679"/>
          </a:xfrm>
          <a:prstGeom prst="rect">
            <a:avLst/>
          </a:prstGeom>
          <a:solidFill>
            <a:srgbClr val="CCFFCC"/>
          </a:solidFill>
          <a:ln w="19050">
            <a:solidFill>
              <a:srgbClr val="00B050"/>
            </a:solidFill>
            <a:prstDash val="solid"/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一覧出力</a:t>
            </a:r>
            <a:endParaRPr kumimoji="1" lang="ja-JP" altLang="en-US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806221" y="4937760"/>
            <a:ext cx="1326660" cy="284679"/>
          </a:xfrm>
          <a:prstGeom prst="rect">
            <a:avLst/>
          </a:prstGeom>
          <a:solidFill>
            <a:srgbClr val="CCFFCC"/>
          </a:solidFill>
          <a:ln w="19050">
            <a:solidFill>
              <a:srgbClr val="00B050"/>
            </a:solidFill>
            <a:prstDash val="solid"/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参照</a:t>
            </a:r>
            <a:endParaRPr kumimoji="1" lang="ja-JP" altLang="en-US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7" name="下矢印 56"/>
          <p:cNvSpPr/>
          <p:nvPr/>
        </p:nvSpPr>
        <p:spPr>
          <a:xfrm>
            <a:off x="7242182" y="2945130"/>
            <a:ext cx="422041" cy="323850"/>
          </a:xfrm>
          <a:prstGeom prst="downArrow">
            <a:avLst/>
          </a:prstGeom>
          <a:solidFill>
            <a:srgbClr val="00B050"/>
          </a:solidFill>
          <a:ln>
            <a:noFill/>
            <a:prstDash val="sysDash"/>
          </a:ln>
        </p:spPr>
        <p:txBody>
          <a:bodyPr wrap="square" rtlCol="0">
            <a:noAutofit/>
          </a:bodyPr>
          <a:lstStyle/>
          <a:p>
            <a:pPr algn="ctr"/>
            <a:endParaRPr lang="ja-JP" altLang="en-US" sz="12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6789872" y="2683073"/>
            <a:ext cx="1326660" cy="284679"/>
          </a:xfrm>
          <a:prstGeom prst="rect">
            <a:avLst/>
          </a:prstGeom>
          <a:solidFill>
            <a:srgbClr val="CCFFCC"/>
          </a:solidFill>
          <a:ln w="19050">
            <a:solidFill>
              <a:srgbClr val="00B050"/>
            </a:solidFill>
            <a:prstDash val="solid"/>
          </a:ln>
        </p:spPr>
        <p:txBody>
          <a:bodyPr wrap="square" rtlCol="0">
            <a:noAutofit/>
          </a:bodyPr>
          <a:lstStyle/>
          <a:p>
            <a:pPr algn="ctr"/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分析</a:t>
            </a:r>
            <a:endParaRPr kumimoji="1" lang="ja-JP" altLang="en-US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566380" y="4305302"/>
            <a:ext cx="1083881" cy="284679"/>
          </a:xfrm>
          <a:prstGeom prst="rect">
            <a:avLst/>
          </a:prstGeom>
          <a:solidFill>
            <a:schemeClr val="bg1"/>
          </a:solidFill>
          <a:ln>
            <a:noFill/>
            <a:prstDash val="sysDash"/>
          </a:ln>
        </p:spPr>
        <p:txBody>
          <a:bodyPr vert="horz" wrap="square" rtlCol="0" anchor="ctr">
            <a:noAutofit/>
          </a:bodyPr>
          <a:lstStyle>
            <a:defPPr>
              <a:defRPr lang="ja-JP"/>
            </a:defPPr>
            <a:lvl1pPr algn="ctr">
              <a:defRPr sz="1000"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</a:lstStyle>
          <a:p>
            <a:r>
              <a:rPr lang="en-US" altLang="ja-JP" dirty="0" smtClean="0"/>
              <a:t>WF</a:t>
            </a:r>
            <a:r>
              <a:rPr lang="ja-JP" altLang="en-US" dirty="0" smtClean="0"/>
              <a:t>実行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782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2758440"/>
            <a:ext cx="9144000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</a:rPr>
              <a:t>２．要件定義書（機能要件</a:t>
            </a:r>
            <a:r>
              <a:rPr lang="ja-JP" altLang="en-US" sz="3200" dirty="0" smtClean="0">
                <a:solidFill>
                  <a:schemeClr val="bg1"/>
                </a:solidFill>
              </a:rPr>
              <a:t>）</a:t>
            </a:r>
            <a:endParaRPr lang="en-US" altLang="ja-JP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9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２．要件定義書（機能要件）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以下の作成物を参照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B3E9-45F3-4A89-8A42-407FC09AE6CB}" type="slidenum">
              <a:rPr kumimoji="1" lang="ja-JP" altLang="en-US" smtClean="0"/>
              <a:t>9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745071"/>
              </p:ext>
            </p:extLst>
          </p:nvPr>
        </p:nvGraphicFramePr>
        <p:xfrm>
          <a:off x="243828" y="1558996"/>
          <a:ext cx="8496001" cy="3725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5371"/>
                <a:gridCol w="1932244"/>
                <a:gridCol w="3002415"/>
                <a:gridCol w="3055971"/>
              </a:tblGrid>
              <a:tr h="390669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No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分類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名称</a:t>
                      </a:r>
                      <a:endParaRPr kumimoji="1" lang="en-US" altLang="ja-JP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参照ファイル</a:t>
                      </a:r>
                      <a:endParaRPr kumimoji="1" lang="ja-JP" altLang="en-US" sz="1100" dirty="0"/>
                    </a:p>
                  </a:txBody>
                  <a:tcPr/>
                </a:tc>
              </a:tr>
              <a:tr h="31397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業務定義書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アクター定義書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01_</a:t>
                      </a:r>
                      <a:r>
                        <a:rPr kumimoji="1" lang="ja-JP" altLang="en-US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アクター定義書</a:t>
                      </a:r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.</a:t>
                      </a:r>
                      <a:r>
                        <a:rPr kumimoji="1" lang="en-US" altLang="ja-JP" sz="1050" dirty="0" err="1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xlsx</a:t>
                      </a:r>
                      <a:endParaRPr kumimoji="1" lang="ja-JP" altLang="en-US" sz="105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</a:tr>
              <a:tr h="31397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2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業務一覧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02_</a:t>
                      </a:r>
                      <a:r>
                        <a:rPr kumimoji="1" lang="ja-JP" altLang="en-US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業務一覧</a:t>
                      </a:r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.</a:t>
                      </a:r>
                      <a:r>
                        <a:rPr kumimoji="1" lang="en-US" altLang="ja-JP" sz="1050" dirty="0" err="1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xlsx</a:t>
                      </a:r>
                      <a:endParaRPr kumimoji="1" lang="ja-JP" altLang="en-US" sz="105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</a:tr>
              <a:tr h="31397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3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業務フロー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03_</a:t>
                      </a:r>
                      <a:r>
                        <a:rPr kumimoji="1" lang="ja-JP" altLang="en-US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業務フロー</a:t>
                      </a:r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_</a:t>
                      </a:r>
                      <a:r>
                        <a:rPr kumimoji="1" lang="ja-JP" altLang="en-US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現行</a:t>
                      </a:r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.</a:t>
                      </a:r>
                      <a:r>
                        <a:rPr kumimoji="1" lang="en-US" altLang="ja-JP" sz="1050" dirty="0" err="1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xlsx</a:t>
                      </a:r>
                      <a:endParaRPr kumimoji="1" lang="ja-JP" altLang="en-US" sz="1050" dirty="0" smtClean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03_</a:t>
                      </a:r>
                      <a:r>
                        <a:rPr kumimoji="1" lang="ja-JP" altLang="en-US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業務フロー</a:t>
                      </a:r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_</a:t>
                      </a:r>
                      <a:r>
                        <a:rPr kumimoji="1" lang="ja-JP" altLang="en-US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新</a:t>
                      </a:r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.</a:t>
                      </a:r>
                      <a:r>
                        <a:rPr kumimoji="1" lang="en-US" altLang="ja-JP" sz="1050" dirty="0" err="1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xlsx</a:t>
                      </a:r>
                      <a:endParaRPr kumimoji="1" lang="en-US" altLang="ja-JP" sz="1050" dirty="0" smtClean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</a:tr>
              <a:tr h="31397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4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業務機能要件定義書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業務機能一覧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zh-TW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04_</a:t>
                      </a:r>
                      <a:r>
                        <a:rPr kumimoji="1" lang="zh-TW" altLang="en-US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業務機能一覧</a:t>
                      </a:r>
                      <a:r>
                        <a:rPr kumimoji="1" lang="en-US" altLang="zh-TW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.</a:t>
                      </a:r>
                      <a:r>
                        <a:rPr kumimoji="1" lang="en-US" altLang="zh-TW" sz="1050" dirty="0" err="1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xlsx</a:t>
                      </a:r>
                      <a:endParaRPr kumimoji="1" lang="ja-JP" altLang="en-US" sz="105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</a:tr>
              <a:tr h="31397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5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業務機能定義書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zh-TW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05_</a:t>
                      </a:r>
                      <a:r>
                        <a:rPr kumimoji="1" lang="zh-TW" altLang="en-US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業務機能定義書</a:t>
                      </a:r>
                      <a:r>
                        <a:rPr kumimoji="1" lang="en-US" altLang="zh-TW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.</a:t>
                      </a:r>
                      <a:r>
                        <a:rPr kumimoji="1" lang="en-US" altLang="zh-TW" sz="1050" dirty="0" err="1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xlsx</a:t>
                      </a:r>
                      <a:endParaRPr kumimoji="1" lang="ja-JP" altLang="en-US" sz="105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</a:tr>
              <a:tr h="31397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6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画面遷移図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06_</a:t>
                      </a:r>
                      <a:r>
                        <a:rPr kumimoji="1" lang="ja-JP" altLang="en-US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画面遷移図</a:t>
                      </a:r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.</a:t>
                      </a:r>
                      <a:r>
                        <a:rPr kumimoji="1" lang="en-US" altLang="ja-JP" sz="1050" dirty="0" err="1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xlsx</a:t>
                      </a:r>
                      <a:endParaRPr kumimoji="1" lang="ja-JP" altLang="en-US" sz="105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</a:tr>
              <a:tr h="31397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7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画面一覧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07_</a:t>
                      </a:r>
                      <a:r>
                        <a:rPr kumimoji="1" lang="ja-JP" altLang="en-US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画面一覧</a:t>
                      </a:r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.</a:t>
                      </a:r>
                      <a:r>
                        <a:rPr kumimoji="1" lang="en-US" altLang="ja-JP" sz="1050" dirty="0" err="1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xlsx</a:t>
                      </a:r>
                      <a:endParaRPr kumimoji="1" lang="ja-JP" altLang="en-US" sz="105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</a:tr>
              <a:tr h="31397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8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画面レイアウト定義書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08_</a:t>
                      </a:r>
                      <a:r>
                        <a:rPr kumimoji="1" lang="ja-JP" altLang="en-US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画面レイアウト定義書</a:t>
                      </a:r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.</a:t>
                      </a:r>
                      <a:r>
                        <a:rPr kumimoji="1" lang="en-US" altLang="ja-JP" sz="1050" dirty="0" err="1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xlsx</a:t>
                      </a:r>
                      <a:endParaRPr kumimoji="1" lang="ja-JP" altLang="en-US" sz="105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</a:tr>
              <a:tr h="31397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9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帳票一覧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09_</a:t>
                      </a:r>
                      <a:r>
                        <a:rPr kumimoji="1" lang="ja-JP" altLang="en-US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帳票一覧</a:t>
                      </a:r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.</a:t>
                      </a:r>
                      <a:r>
                        <a:rPr kumimoji="1" lang="en-US" altLang="ja-JP" sz="1050" dirty="0" err="1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xlsx</a:t>
                      </a:r>
                      <a:endParaRPr kumimoji="1" lang="ja-JP" altLang="en-US" sz="105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</a:tr>
              <a:tr h="31397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10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画面プロトタイプ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プロトタイプ</a:t>
                      </a:r>
                      <a:endParaRPr kumimoji="1" lang="en-US" altLang="ja-JP" sz="1050" dirty="0" smtClean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r>
                        <a:rPr kumimoji="1" lang="ja-JP" altLang="en-US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（</a:t>
                      </a:r>
                      <a:r>
                        <a:rPr kumimoji="1" lang="en-US" altLang="ja-JP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SolastoTool.exe</a:t>
                      </a:r>
                      <a:r>
                        <a:rPr kumimoji="1" lang="ja-JP" altLang="en-US" sz="105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をダブルクリックで起動）</a:t>
                      </a:r>
                      <a:endParaRPr kumimoji="1" lang="ja-JP" altLang="en-US" sz="105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2240280" y="5387340"/>
            <a:ext cx="66479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業務関連図、ビジネスルール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定義書相当の情報は業務一覧、業務フローに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包括</a:t>
            </a:r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678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1EF75C0D04C7F442B57B339848920FC5" ma:contentTypeVersion="15" ma:contentTypeDescription="新しいドキュメントを作成します。" ma:contentTypeScope="" ma:versionID="95eb4a4a306b239bfbfbad29445a0834">
  <xsd:schema xmlns:xsd="http://www.w3.org/2001/XMLSchema" xmlns:xs="http://www.w3.org/2001/XMLSchema" xmlns:p="http://schemas.microsoft.com/office/2006/metadata/properties" xmlns:ns2="c59b0b91-b149-456a-9b73-153e8f9f6da4" xmlns:ns3="97b4498c-c8a7-4dd2-93fd-91defdaee454" targetNamespace="http://schemas.microsoft.com/office/2006/metadata/properties" ma:root="true" ma:fieldsID="00137323ec92e41bbb7a6d7fb1a73393" ns2:_="" ns3:_="">
    <xsd:import namespace="c59b0b91-b149-456a-9b73-153e8f9f6da4"/>
    <xsd:import namespace="97b4498c-c8a7-4dd2-93fd-91defdaee4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b0b91-b149-456a-9b73-153e8f9f6d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画像タグ" ma:readOnly="false" ma:fieldId="{5cf76f15-5ced-4ddc-b409-7134ff3c332f}" ma:taxonomyMulti="true" ma:sspId="b0317bbc-3d60-4c0b-b94f-1f0a0a452b1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4498c-c8a7-4dd2-93fd-91defdaee45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9373eecf-a88c-40a8-ab26-11d18f003691}" ma:internalName="TaxCatchAll" ma:showField="CatchAllData" ma:web="97b4498c-c8a7-4dd2-93fd-91defdaee45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7b4498c-c8a7-4dd2-93fd-91defdaee454" xsi:nil="true"/>
    <lcf76f155ced4ddcb4097134ff3c332f xmlns="c59b0b91-b149-456a-9b73-153e8f9f6da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EC647AB-7A94-4BD5-A646-07FF976F65E6}"/>
</file>

<file path=customXml/itemProps2.xml><?xml version="1.0" encoding="utf-8"?>
<ds:datastoreItem xmlns:ds="http://schemas.openxmlformats.org/officeDocument/2006/customXml" ds:itemID="{7D696364-09D4-4769-A146-031A416FD92E}"/>
</file>

<file path=customXml/itemProps3.xml><?xml version="1.0" encoding="utf-8"?>
<ds:datastoreItem xmlns:ds="http://schemas.openxmlformats.org/officeDocument/2006/customXml" ds:itemID="{CCBF74CB-B9AE-4CC8-91B3-3ABCB0B4BA3C}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5672</TotalTime>
  <Words>663</Words>
  <Application>Microsoft Office PowerPoint</Application>
  <PresentationFormat>画面に合わせる (4:3)</PresentationFormat>
  <Paragraphs>177</Paragraphs>
  <Slides>11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HG丸ｺﾞｼｯｸM-PRO</vt:lpstr>
      <vt:lpstr>Meiryo UI</vt:lpstr>
      <vt:lpstr>ＭＳ Ｐゴシック</vt:lpstr>
      <vt:lpstr>メイリオ</vt:lpstr>
      <vt:lpstr>Calibri</vt:lpstr>
      <vt:lpstr>Calibri Light</vt:lpstr>
      <vt:lpstr>レトロスペクト</vt:lpstr>
      <vt:lpstr>レセプト関連ツール群の再構築における 要件定義書作成支援  -業務アシストシステム要件定義書-</vt:lpstr>
      <vt:lpstr>目次</vt:lpstr>
      <vt:lpstr>PowerPoint プレゼンテーション</vt:lpstr>
      <vt:lpstr>再構築の目的</vt:lpstr>
      <vt:lpstr>VISION 2030にむけたロードマップ</vt:lpstr>
      <vt:lpstr>ツール群再構築案件の範囲</vt:lpstr>
      <vt:lpstr>システムイメージ</vt:lpstr>
      <vt:lpstr>PowerPoint プレゼンテーション</vt:lpstr>
      <vt:lpstr>２．要件定義書（機能要件）</vt:lpstr>
      <vt:lpstr>PowerPoint プレゼンテーション</vt:lpstr>
      <vt:lpstr>３．要件定義書（非機能要件）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-ツール群再構築に向けた調査・分析業務- レセプト点検ツール再構築 全体構想書</dc:title>
  <dc:creator>山倉 克俊</dc:creator>
  <cp:lastModifiedBy>mhir</cp:lastModifiedBy>
  <cp:revision>97</cp:revision>
  <cp:lastPrinted>2019-05-24T09:35:29Z</cp:lastPrinted>
  <dcterms:created xsi:type="dcterms:W3CDTF">2019-02-08T09:40:03Z</dcterms:created>
  <dcterms:modified xsi:type="dcterms:W3CDTF">2019-10-29T00:14:32Z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0x0101001EF75C0D04C7F442B57B339848920FC5</vt:lpwstr>
  </property>
</Properties>
</file>