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7" r:id="rId4"/>
    <p:sldMasterId id="2147483665" r:id="rId5"/>
  </p:sldMasterIdLst>
  <p:notesMasterIdLst>
    <p:notesMasterId r:id="rId16"/>
  </p:notesMasterIdLst>
  <p:handoutMasterIdLst>
    <p:handoutMasterId r:id="rId17"/>
  </p:handoutMasterIdLst>
  <p:sldIdLst>
    <p:sldId id="2147310374" r:id="rId6"/>
    <p:sldId id="292" r:id="rId7"/>
    <p:sldId id="257" r:id="rId8"/>
    <p:sldId id="261" r:id="rId9"/>
    <p:sldId id="2147310375" r:id="rId10"/>
    <p:sldId id="2147310378" r:id="rId11"/>
    <p:sldId id="2147310379" r:id="rId12"/>
    <p:sldId id="2147310382" r:id="rId13"/>
    <p:sldId id="2147310381" r:id="rId14"/>
    <p:sldId id="297" r:id="rId15"/>
  </p:sldIdLst>
  <p:sldSz cx="13544550" cy="761841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267" userDrawn="1">
          <p15:clr>
            <a:srgbClr val="A4A3A4"/>
          </p15:clr>
        </p15:guide>
        <p15:guide id="3" orient="horz" pos="2399" userDrawn="1">
          <p15:clr>
            <a:srgbClr val="A4A3A4"/>
          </p15:clr>
        </p15:guide>
        <p15:guide id="4" pos="4265"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9800"/>
    <a:srgbClr val="FF9900"/>
    <a:srgbClr val="1C334E"/>
    <a:srgbClr val="F2F2F2"/>
    <a:srgbClr val="7F7F7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E07EF2-8948-44B6-92BA-6BFAB7E35892}" v="451" dt="2025-04-16T10:31:35.170"/>
    <p1510:client id="{E8D676DC-FFCA-BB44-7C0E-BC1FCEE3B854}" v="2" dt="2025-04-16T10:01:13.53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7" d="100"/>
          <a:sy n="57" d="100"/>
        </p:scale>
        <p:origin x="772" y="40"/>
      </p:cViewPr>
      <p:guideLst>
        <p:guide orient="horz" pos="2160"/>
        <p:guide pos="4267"/>
        <p:guide orient="horz" pos="2399"/>
        <p:guide pos="4265"/>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8/10/relationships/authors" Target="authors.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8C3BA95-343F-4108-8735-CD8B6884E296}" type="datetimeFigureOut">
              <a:rPr kumimoji="1" lang="ja-JP" altLang="en-US" smtClean="0"/>
              <a:t>2025/4/17</a:t>
            </a:fld>
            <a:endParaRPr kumimoji="1" lang="ja-JP" altLang="en-US"/>
          </a:p>
        </p:txBody>
      </p:sp>
      <p:sp>
        <p:nvSpPr>
          <p:cNvPr id="5" name="スライド番号プレースホルダー 4"/>
          <p:cNvSpPr>
            <a:spLocks noGrp="1"/>
          </p:cNvSpPr>
          <p:nvPr>
            <p:ph type="sldNum" sz="quarter" idx="3"/>
          </p:nvPr>
        </p:nvSpPr>
        <p:spPr>
          <a:xfrm>
            <a:off x="3789040" y="8629200"/>
            <a:ext cx="2971800" cy="457200"/>
          </a:xfrm>
          <a:prstGeom prst="rect">
            <a:avLst/>
          </a:prstGeom>
        </p:spPr>
        <p:txBody>
          <a:bodyPr vert="horz" lIns="91440" tIns="45720" rIns="91440" bIns="45720" rtlCol="0" anchor="b"/>
          <a:lstStyle>
            <a:lvl1pPr algn="r">
              <a:defRPr sz="1200"/>
            </a:lvl1pPr>
          </a:lstStyle>
          <a:p>
            <a:fld id="{8AA73942-0750-4B34-B0A1-F3A416942A19}" type="slidenum">
              <a:rPr kumimoji="1" lang="ja-JP" altLang="en-US" smtClean="0"/>
              <a:t>‹#›</a:t>
            </a:fld>
            <a:endParaRPr kumimoji="1" lang="ja-JP" altLang="en-US"/>
          </a:p>
        </p:txBody>
      </p:sp>
      <p:pic>
        <p:nvPicPr>
          <p:cNvPr id="6"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t="33055" b="32714"/>
          <a:stretch/>
        </p:blipFill>
        <p:spPr bwMode="auto">
          <a:xfrm>
            <a:off x="138716" y="8722800"/>
            <a:ext cx="1051678"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14"/>
          <p:cNvSpPr>
            <a:spLocks noChangeArrowheads="1"/>
          </p:cNvSpPr>
          <p:nvPr/>
        </p:nvSpPr>
        <p:spPr bwMode="auto">
          <a:xfrm>
            <a:off x="1332000" y="8830800"/>
            <a:ext cx="2160240" cy="204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a:solidFill>
                  <a:srgbClr val="7F7F7F"/>
                </a:solidFill>
              </a:rPr>
              <a:t>(C) </a:t>
            </a:r>
            <a:r>
              <a:rPr lang="en-US" altLang="ja-JP" sz="800" err="1">
                <a:solidFill>
                  <a:srgbClr val="7F7F7F"/>
                </a:solidFill>
              </a:rPr>
              <a:t>Solasto</a:t>
            </a:r>
            <a:r>
              <a:rPr lang="en-US" altLang="ja-JP" sz="800">
                <a:solidFill>
                  <a:srgbClr val="7F7F7F"/>
                </a:solidFill>
              </a:rPr>
              <a:t> Corporation. All rights reserved.</a:t>
            </a:r>
          </a:p>
        </p:txBody>
      </p:sp>
    </p:spTree>
    <p:extLst>
      <p:ext uri="{BB962C8B-B14F-4D97-AF65-F5344CB8AC3E}">
        <p14:creationId xmlns:p14="http://schemas.microsoft.com/office/powerpoint/2010/main" val="23978886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5"/>
          </p:nvPr>
        </p:nvSpPr>
        <p:spPr>
          <a:xfrm>
            <a:off x="3789040" y="8629200"/>
            <a:ext cx="2971800" cy="457200"/>
          </a:xfrm>
          <a:prstGeom prst="rect">
            <a:avLst/>
          </a:prstGeom>
          <a:ln>
            <a:noFill/>
          </a:ln>
        </p:spPr>
        <p:txBody>
          <a:bodyPr vert="horz" lIns="91440" tIns="45720" rIns="91440" bIns="45720" rtlCol="0" anchor="b"/>
          <a:lstStyle>
            <a:lvl1pPr algn="r">
              <a:defRPr sz="1200"/>
            </a:lvl1pPr>
          </a:lstStyle>
          <a:p>
            <a:fld id="{A7DDB69F-EA4F-4CB6-9B16-2FD41D3905D1}" type="slidenum">
              <a:rPr kumimoji="1" lang="ja-JP" altLang="en-US" smtClean="0"/>
              <a:t>‹#›</a:t>
            </a:fld>
            <a:endParaRPr kumimoji="1" lang="ja-JP" altLang="en-US"/>
          </a:p>
        </p:txBody>
      </p:sp>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62F94D-40AE-4585-957A-71C5BD8E20A2}" type="datetimeFigureOut">
              <a:rPr kumimoji="1" lang="ja-JP" altLang="en-US" smtClean="0"/>
              <a:t>2025/4/17</a:t>
            </a:fld>
            <a:endParaRPr kumimoji="1" lang="ja-JP" altLang="en-US"/>
          </a:p>
        </p:txBody>
      </p:sp>
      <p:sp>
        <p:nvSpPr>
          <p:cNvPr id="4" name="スライド イメージ プレースホルダー 3"/>
          <p:cNvSpPr>
            <a:spLocks noGrp="1" noRot="1" noChangeAspect="1"/>
          </p:cNvSpPr>
          <p:nvPr>
            <p:ph type="sldImg" idx="2"/>
          </p:nvPr>
        </p:nvSpPr>
        <p:spPr>
          <a:xfrm>
            <a:off x="381000" y="4953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548680" y="4211960"/>
            <a:ext cx="5760640" cy="432048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pic>
        <p:nvPicPr>
          <p:cNvPr id="21"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t="33055" b="32714"/>
          <a:stretch/>
        </p:blipFill>
        <p:spPr bwMode="auto">
          <a:xfrm>
            <a:off x="138716" y="8722800"/>
            <a:ext cx="1051678"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Rectangle 14"/>
          <p:cNvSpPr>
            <a:spLocks noChangeArrowheads="1"/>
          </p:cNvSpPr>
          <p:nvPr/>
        </p:nvSpPr>
        <p:spPr bwMode="auto">
          <a:xfrm>
            <a:off x="1332000" y="8830800"/>
            <a:ext cx="2160240" cy="204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a:solidFill>
                  <a:srgbClr val="7F7F7F"/>
                </a:solidFill>
              </a:rPr>
              <a:t>(C) </a:t>
            </a:r>
            <a:r>
              <a:rPr lang="en-US" altLang="ja-JP" sz="800" err="1">
                <a:solidFill>
                  <a:srgbClr val="7F7F7F"/>
                </a:solidFill>
              </a:rPr>
              <a:t>Solasto</a:t>
            </a:r>
            <a:r>
              <a:rPr lang="en-US" altLang="ja-JP" sz="800">
                <a:solidFill>
                  <a:srgbClr val="7F7F7F"/>
                </a:solidFill>
              </a:rPr>
              <a:t> Corporation. All rights reserved.</a:t>
            </a:r>
          </a:p>
        </p:txBody>
      </p:sp>
    </p:spTree>
    <p:extLst>
      <p:ext uri="{BB962C8B-B14F-4D97-AF65-F5344CB8AC3E}">
        <p14:creationId xmlns:p14="http://schemas.microsoft.com/office/powerpoint/2010/main" val="441658463"/>
      </p:ext>
    </p:extLst>
  </p:cSld>
  <p:clrMap bg1="lt1" tx1="dk1" bg2="lt2" tx2="dk2" accent1="accent1" accent2="accent2" accent3="accent3" accent4="accent4" accent5="accent5" accent6="accent6" hlink="hlink" folHlink="folHlink"/>
  <p:notesStyle>
    <a:lvl1pPr marL="0" algn="l" defTabSz="914400" rtl="0" eaLnBrk="1" latinLnBrk="0" hangingPunct="1">
      <a:lnSpc>
        <a:spcPct val="120000"/>
      </a:lnSpc>
      <a:defRPr kumimoji="1" sz="1200" kern="1200">
        <a:solidFill>
          <a:schemeClr val="tx1"/>
        </a:solidFill>
        <a:latin typeface="+mn-lt"/>
        <a:ea typeface="+mn-ea"/>
        <a:cs typeface="+mn-cs"/>
      </a:defRPr>
    </a:lvl1pPr>
    <a:lvl2pPr marL="457200" algn="l" defTabSz="914400" rtl="0" eaLnBrk="1" latinLnBrk="0" hangingPunct="1">
      <a:lnSpc>
        <a:spcPct val="120000"/>
      </a:lnSpc>
      <a:defRPr kumimoji="1" sz="1200" kern="1200">
        <a:solidFill>
          <a:schemeClr val="tx1"/>
        </a:solidFill>
        <a:latin typeface="+mn-lt"/>
        <a:ea typeface="+mn-ea"/>
        <a:cs typeface="+mn-cs"/>
      </a:defRPr>
    </a:lvl2pPr>
    <a:lvl3pPr marL="914400" algn="l" defTabSz="914400" rtl="0" eaLnBrk="1" latinLnBrk="0" hangingPunct="1">
      <a:lnSpc>
        <a:spcPct val="120000"/>
      </a:lnSpc>
      <a:defRPr kumimoji="1" sz="1200" kern="1200">
        <a:solidFill>
          <a:schemeClr val="tx1"/>
        </a:solidFill>
        <a:latin typeface="+mn-lt"/>
        <a:ea typeface="+mn-ea"/>
        <a:cs typeface="+mn-cs"/>
      </a:defRPr>
    </a:lvl3pPr>
    <a:lvl4pPr marL="1371600" algn="l" defTabSz="914400" rtl="0" eaLnBrk="1" latinLnBrk="0" hangingPunct="1">
      <a:lnSpc>
        <a:spcPct val="120000"/>
      </a:lnSpc>
      <a:defRPr kumimoji="1" sz="1200" kern="1200">
        <a:solidFill>
          <a:schemeClr val="tx1"/>
        </a:solidFill>
        <a:latin typeface="+mn-lt"/>
        <a:ea typeface="+mn-ea"/>
        <a:cs typeface="+mn-cs"/>
      </a:defRPr>
    </a:lvl4pPr>
    <a:lvl5pPr marL="1828800" algn="l" defTabSz="914400" rtl="0" eaLnBrk="1" latinLnBrk="0" hangingPunct="1">
      <a:lnSpc>
        <a:spcPct val="120000"/>
      </a:lnSpc>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495300"/>
            <a:ext cx="6096000" cy="3429000"/>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7DDB69F-EA4F-4CB6-9B16-2FD41D3905D1}" type="slidenum">
              <a:rPr kumimoji="1" lang="ja-JP" altLang="en-US" smtClean="0"/>
              <a:t>1</a:t>
            </a:fld>
            <a:endParaRPr kumimoji="1" lang="ja-JP" altLang="en-US"/>
          </a:p>
        </p:txBody>
      </p:sp>
    </p:spTree>
    <p:extLst>
      <p:ext uri="{BB962C8B-B14F-4D97-AF65-F5344CB8AC3E}">
        <p14:creationId xmlns:p14="http://schemas.microsoft.com/office/powerpoint/2010/main" val="27836844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12" name="タイトル 1"/>
          <p:cNvSpPr>
            <a:spLocks noGrp="1"/>
          </p:cNvSpPr>
          <p:nvPr>
            <p:ph type="ctrTitle"/>
          </p:nvPr>
        </p:nvSpPr>
        <p:spPr>
          <a:xfrm>
            <a:off x="1428636" y="3244758"/>
            <a:ext cx="11248705" cy="492443"/>
          </a:xfrm>
          <a:prstGeom prst="rect">
            <a:avLst/>
          </a:prstGeom>
        </p:spPr>
        <p:txBody>
          <a:bodyPr wrap="square" tIns="0" bIns="0" anchor="ctr" anchorCtr="0">
            <a:spAutoFit/>
          </a:bodyPr>
          <a:lstStyle>
            <a:lvl1pPr algn="l">
              <a:defRPr sz="3200"/>
            </a:lvl1pPr>
          </a:lstStyle>
          <a:p>
            <a:r>
              <a:rPr kumimoji="1" lang="ja-JP" altLang="en-US"/>
              <a:t>マスター タイトルの書式設定</a:t>
            </a:r>
          </a:p>
        </p:txBody>
      </p:sp>
      <p:sp>
        <p:nvSpPr>
          <p:cNvPr id="17" name="正方形/長方形 16"/>
          <p:cNvSpPr>
            <a:spLocks/>
          </p:cNvSpPr>
          <p:nvPr/>
        </p:nvSpPr>
        <p:spPr>
          <a:xfrm>
            <a:off x="638778" y="3352629"/>
            <a:ext cx="425923" cy="249877"/>
          </a:xfrm>
          <a:prstGeom prst="rect">
            <a:avLst/>
          </a:prstGeom>
          <a:solidFill>
            <a:srgbClr val="F39800"/>
          </a:solidFill>
          <a:ln>
            <a:noFill/>
          </a:ln>
        </p:spPr>
        <p:txBody>
          <a:bodyPr wrap="square" rtlCol="0" anchor="ctr">
            <a:spAutoFit/>
          </a:bodyPr>
          <a:lstStyle/>
          <a:p>
            <a:pPr marL="57150" algn="ctr">
              <a:lnSpc>
                <a:spcPts val="1350"/>
              </a:lnSpc>
              <a:spcAft>
                <a:spcPts val="0"/>
              </a:spcAft>
            </a:pPr>
            <a:endParaRPr kumimoji="1" lang="ja-JP" altLang="en-US" sz="900" kern="100">
              <a:latin typeface="Meiryo UI" panose="020B0604030504040204" pitchFamily="50" charset="-128"/>
              <a:ea typeface="Meiryo UI" panose="020B0604030504040204" pitchFamily="50" charset="-128"/>
              <a:cs typeface="メイリオ" panose="020B0604030504040204" pitchFamily="50" charset="-128"/>
            </a:endParaRPr>
          </a:p>
        </p:txBody>
      </p:sp>
      <p:sp>
        <p:nvSpPr>
          <p:cNvPr id="18" name="正方形/長方形 17"/>
          <p:cNvSpPr>
            <a:spLocks/>
          </p:cNvSpPr>
          <p:nvPr/>
        </p:nvSpPr>
        <p:spPr>
          <a:xfrm>
            <a:off x="850548" y="3563674"/>
            <a:ext cx="425921" cy="249877"/>
          </a:xfrm>
          <a:prstGeom prst="rect">
            <a:avLst/>
          </a:prstGeom>
          <a:solidFill>
            <a:srgbClr val="F39800">
              <a:alpha val="25098"/>
            </a:srgbClr>
          </a:solidFill>
          <a:ln>
            <a:noFill/>
          </a:ln>
        </p:spPr>
        <p:txBody>
          <a:bodyPr wrap="square" rtlCol="0" anchor="ctr">
            <a:spAutoFit/>
          </a:bodyPr>
          <a:lstStyle/>
          <a:p>
            <a:pPr marL="57150" algn="ctr">
              <a:lnSpc>
                <a:spcPts val="1350"/>
              </a:lnSpc>
              <a:spcAft>
                <a:spcPts val="0"/>
              </a:spcAft>
            </a:pPr>
            <a:endParaRPr kumimoji="1" lang="ja-JP" altLang="en-US" sz="900" kern="100">
              <a:latin typeface="Meiryo UI" panose="020B0604030504040204" pitchFamily="50" charset="-128"/>
              <a:ea typeface="Meiryo UI" panose="020B0604030504040204" pitchFamily="50" charset="-128"/>
              <a:cs typeface="メイリオ" panose="020B0604030504040204" pitchFamily="50" charset="-128"/>
            </a:endParaRPr>
          </a:p>
        </p:txBody>
      </p:sp>
      <p:sp>
        <p:nvSpPr>
          <p:cNvPr id="19" name="Line 8"/>
          <p:cNvSpPr>
            <a:spLocks noChangeShapeType="1"/>
          </p:cNvSpPr>
          <p:nvPr userDrawn="1"/>
        </p:nvSpPr>
        <p:spPr bwMode="auto">
          <a:xfrm>
            <a:off x="1427362" y="3851223"/>
            <a:ext cx="11249978" cy="1"/>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147539" y="7142281"/>
            <a:ext cx="1281098" cy="394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Rectangle 14"/>
          <p:cNvSpPr>
            <a:spLocks noChangeArrowheads="1"/>
          </p:cNvSpPr>
          <p:nvPr userDrawn="1"/>
        </p:nvSpPr>
        <p:spPr bwMode="auto">
          <a:xfrm>
            <a:off x="1515691" y="7309465"/>
            <a:ext cx="2905711"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50">
                <a:solidFill>
                  <a:srgbClr val="7F7F7F"/>
                </a:solidFill>
              </a:rPr>
              <a:t>(C) </a:t>
            </a:r>
            <a:r>
              <a:rPr lang="en-US" altLang="ja-JP" sz="850" err="1">
                <a:solidFill>
                  <a:srgbClr val="7F7F7F"/>
                </a:solidFill>
              </a:rPr>
              <a:t>Solasto</a:t>
            </a:r>
            <a:r>
              <a:rPr lang="en-US" altLang="ja-JP" sz="850">
                <a:solidFill>
                  <a:srgbClr val="7F7F7F"/>
                </a:solidFill>
              </a:rPr>
              <a:t> Corporation. All rights reserved.</a:t>
            </a:r>
          </a:p>
        </p:txBody>
      </p:sp>
      <p:sp>
        <p:nvSpPr>
          <p:cNvPr id="22" name="正方形/長方形 21"/>
          <p:cNvSpPr/>
          <p:nvPr userDrawn="1"/>
        </p:nvSpPr>
        <p:spPr>
          <a:xfrm>
            <a:off x="11884843" y="165513"/>
            <a:ext cx="1512691" cy="362304"/>
          </a:xfrm>
          <a:prstGeom prst="rect">
            <a:avLst/>
          </a:prstGeom>
          <a:solidFill>
            <a:schemeClr val="bg1"/>
          </a:solidFill>
          <a:ln w="19050">
            <a:solidFill>
              <a:srgbClr val="FF0000"/>
            </a:solidFill>
          </a:ln>
        </p:spPr>
        <p:txBody>
          <a:bodyPr wrap="none" lIns="126000" tIns="54000" rIns="126000" anchor="ctr" anchorCtr="0">
            <a:spAutoFit/>
          </a:bodyPr>
          <a:lstStyle/>
          <a:p>
            <a:pPr algn="ctr"/>
            <a:r>
              <a:rPr lang="en-US" altLang="ja-JP" sz="1700">
                <a:solidFill>
                  <a:srgbClr val="FF0000"/>
                </a:solidFill>
              </a:rPr>
              <a:t>Confidential</a:t>
            </a:r>
            <a:endParaRPr lang="ja-JP" altLang="en-US" sz="1700">
              <a:solidFill>
                <a:srgbClr val="FF0000"/>
              </a:solidFill>
            </a:endParaRPr>
          </a:p>
        </p:txBody>
      </p:sp>
      <p:sp>
        <p:nvSpPr>
          <p:cNvPr id="11" name="テキスト プレースホルダ 2">
            <a:extLst>
              <a:ext uri="{FF2B5EF4-FFF2-40B4-BE49-F238E27FC236}">
                <a16:creationId xmlns:a16="http://schemas.microsoft.com/office/drawing/2014/main" id="{1F4B75AF-93E9-4A52-A1B2-DD86D4DA769F}"/>
              </a:ext>
            </a:extLst>
          </p:cNvPr>
          <p:cNvSpPr>
            <a:spLocks noGrp="1"/>
          </p:cNvSpPr>
          <p:nvPr>
            <p:ph type="body" idx="1"/>
          </p:nvPr>
        </p:nvSpPr>
        <p:spPr>
          <a:xfrm>
            <a:off x="1427363" y="4107881"/>
            <a:ext cx="11248706" cy="400110"/>
          </a:xfrm>
          <a:prstGeom prst="rect">
            <a:avLst/>
          </a:prstGeom>
        </p:spPr>
        <p:txBody>
          <a:bodyPr wrap="square" anchor="ctr" anchorCtr="0">
            <a:sp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Tree>
    <p:extLst>
      <p:ext uri="{BB962C8B-B14F-4D97-AF65-F5344CB8AC3E}">
        <p14:creationId xmlns:p14="http://schemas.microsoft.com/office/powerpoint/2010/main" val="42191557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11" name="Line 8"/>
          <p:cNvSpPr>
            <a:spLocks noChangeShapeType="1"/>
          </p:cNvSpPr>
          <p:nvPr userDrawn="1"/>
        </p:nvSpPr>
        <p:spPr bwMode="auto">
          <a:xfrm>
            <a:off x="4479883" y="7351200"/>
            <a:ext cx="8339782"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5" name="Rectangle 4"/>
          <p:cNvSpPr txBox="1">
            <a:spLocks noChangeArrowheads="1"/>
          </p:cNvSpPr>
          <p:nvPr userDrawn="1"/>
        </p:nvSpPr>
        <p:spPr bwMode="auto">
          <a:xfrm>
            <a:off x="12852791" y="7227813"/>
            <a:ext cx="480041" cy="246221"/>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600"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ja-JP" sz="1600" b="0" i="0" u="none" strike="noStrike" kern="1200" cap="none" spc="0" normalizeH="0" baseline="0" noProof="0">
              <a:ln>
                <a:noFill/>
              </a:ln>
              <a:solidFill>
                <a:srgbClr val="000000"/>
              </a:solidFill>
              <a:effectLst/>
              <a:uLnTx/>
              <a:uFillTx/>
              <a:latin typeface="Arial" charset="0"/>
              <a:ea typeface="ＭＳ Ｐゴシック" pitchFamily="50" charset="-128"/>
            </a:endParaRPr>
          </a:p>
        </p:txBody>
      </p:sp>
      <p:pic>
        <p:nvPicPr>
          <p:cNvPr id="16"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291724" y="7078173"/>
            <a:ext cx="1503180" cy="46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4"/>
          <p:cNvSpPr>
            <a:spLocks noChangeArrowheads="1"/>
          </p:cNvSpPr>
          <p:nvPr userDrawn="1"/>
        </p:nvSpPr>
        <p:spPr bwMode="auto">
          <a:xfrm>
            <a:off x="2025524" y="7231328"/>
            <a:ext cx="2905711"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a:solidFill>
                  <a:srgbClr val="7F7F7F"/>
                </a:solidFill>
              </a:rPr>
              <a:t>(C) </a:t>
            </a:r>
            <a:r>
              <a:rPr lang="en-US" altLang="ja-JP" sz="800" err="1">
                <a:solidFill>
                  <a:srgbClr val="7F7F7F"/>
                </a:solidFill>
              </a:rPr>
              <a:t>Solasto</a:t>
            </a:r>
            <a:r>
              <a:rPr lang="en-US" altLang="ja-JP" sz="800">
                <a:solidFill>
                  <a:srgbClr val="7F7F7F"/>
                </a:solidFill>
              </a:rPr>
              <a:t> Corporation. All rights reserved.</a:t>
            </a:r>
          </a:p>
        </p:txBody>
      </p:sp>
      <p:sp>
        <p:nvSpPr>
          <p:cNvPr id="18" name="タイトル 1"/>
          <p:cNvSpPr>
            <a:spLocks noGrp="1"/>
          </p:cNvSpPr>
          <p:nvPr>
            <p:ph type="title"/>
          </p:nvPr>
        </p:nvSpPr>
        <p:spPr>
          <a:xfrm>
            <a:off x="971975" y="3234304"/>
            <a:ext cx="11602462" cy="430887"/>
          </a:xfrm>
          <a:prstGeom prst="rect">
            <a:avLst/>
          </a:prstGeom>
        </p:spPr>
        <p:txBody>
          <a:bodyPr wrap="square" tIns="0" bIns="0" anchor="ctr" anchorCtr="0">
            <a:spAutoFit/>
          </a:bodyPr>
          <a:lstStyle>
            <a:lvl1pPr algn="l">
              <a:defRPr sz="2800" b="0" cap="all"/>
            </a:lvl1pPr>
          </a:lstStyle>
          <a:p>
            <a:r>
              <a:rPr kumimoji="1" lang="ja-JP" altLang="en-US"/>
              <a:t>マスタ タイトルの書式設定</a:t>
            </a:r>
          </a:p>
        </p:txBody>
      </p:sp>
      <p:sp>
        <p:nvSpPr>
          <p:cNvPr id="19" name="テキスト プレースホルダ 2"/>
          <p:cNvSpPr>
            <a:spLocks noGrp="1"/>
          </p:cNvSpPr>
          <p:nvPr>
            <p:ph type="body" idx="1"/>
          </p:nvPr>
        </p:nvSpPr>
        <p:spPr>
          <a:xfrm>
            <a:off x="972664" y="4129175"/>
            <a:ext cx="11551991" cy="400110"/>
          </a:xfrm>
          <a:prstGeom prst="rect">
            <a:avLst/>
          </a:prstGeom>
        </p:spPr>
        <p:txBody>
          <a:bodyPr wrap="square" anchor="ctr" anchorCtr="0">
            <a:sp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20" name="Line 8"/>
          <p:cNvSpPr>
            <a:spLocks noChangeShapeType="1"/>
          </p:cNvSpPr>
          <p:nvPr userDrawn="1"/>
        </p:nvSpPr>
        <p:spPr bwMode="auto">
          <a:xfrm>
            <a:off x="972663" y="3779213"/>
            <a:ext cx="11601773" cy="1"/>
          </a:xfrm>
          <a:prstGeom prst="line">
            <a:avLst/>
          </a:prstGeom>
          <a:noFill/>
          <a:ln w="12700">
            <a:solidFill>
              <a:srgbClr val="F39800"/>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21" name="正方形/長方形 20"/>
          <p:cNvSpPr/>
          <p:nvPr userDrawn="1"/>
        </p:nvSpPr>
        <p:spPr>
          <a:xfrm>
            <a:off x="11573565" y="-34939"/>
            <a:ext cx="1970985" cy="249877"/>
          </a:xfrm>
          <a:prstGeom prst="rect">
            <a:avLst/>
          </a:prstGeom>
          <a:solidFill>
            <a:srgbClr val="F39800"/>
          </a:solidFill>
          <a:ln>
            <a:noFill/>
          </a:ln>
        </p:spPr>
        <p:txBody>
          <a:bodyPr wrap="square" rtlCol="0" anchor="ctr">
            <a:spAutoFit/>
          </a:bodyPr>
          <a:lstStyle/>
          <a:p>
            <a:pPr marL="57150" algn="ctr">
              <a:lnSpc>
                <a:spcPts val="1350"/>
              </a:lnSpc>
              <a:spcAft>
                <a:spcPts val="0"/>
              </a:spcAft>
            </a:pPr>
            <a:endParaRPr kumimoji="1" lang="ja-JP" altLang="en-US" sz="900" kern="100">
              <a:latin typeface="Meiryo UI" panose="020B0604030504040204" pitchFamily="50" charset="-128"/>
              <a:ea typeface="Meiryo UI" panose="020B0604030504040204" pitchFamily="50" charset="-128"/>
              <a:cs typeface="メイリオ" panose="020B0604030504040204" pitchFamily="50" charset="-128"/>
            </a:endParaRPr>
          </a:p>
        </p:txBody>
      </p:sp>
      <p:sp>
        <p:nvSpPr>
          <p:cNvPr id="22" name="正方形/長方形 21"/>
          <p:cNvSpPr/>
          <p:nvPr userDrawn="1"/>
        </p:nvSpPr>
        <p:spPr>
          <a:xfrm>
            <a:off x="11795710" y="316800"/>
            <a:ext cx="1512691" cy="362304"/>
          </a:xfrm>
          <a:prstGeom prst="rect">
            <a:avLst/>
          </a:prstGeom>
          <a:solidFill>
            <a:schemeClr val="bg1"/>
          </a:solidFill>
          <a:ln w="19050">
            <a:solidFill>
              <a:srgbClr val="FF0000"/>
            </a:solidFill>
          </a:ln>
        </p:spPr>
        <p:txBody>
          <a:bodyPr wrap="none" lIns="126000" tIns="54000" rIns="126000" anchor="ctr" anchorCtr="0">
            <a:spAutoFit/>
          </a:bodyPr>
          <a:lstStyle/>
          <a:p>
            <a:pPr algn="ctr"/>
            <a:r>
              <a:rPr lang="en-US" altLang="ja-JP" sz="1700">
                <a:solidFill>
                  <a:srgbClr val="FF0000"/>
                </a:solidFill>
              </a:rPr>
              <a:t>Confidential</a:t>
            </a:r>
            <a:endParaRPr lang="ja-JP" altLang="en-US" sz="1700">
              <a:solidFill>
                <a:srgbClr val="FF0000"/>
              </a:solidFill>
            </a:endParaRPr>
          </a:p>
        </p:txBody>
      </p:sp>
    </p:spTree>
    <p:extLst>
      <p:ext uri="{BB962C8B-B14F-4D97-AF65-F5344CB8AC3E}">
        <p14:creationId xmlns:p14="http://schemas.microsoft.com/office/powerpoint/2010/main" val="1634311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6" name="タイトル 1"/>
          <p:cNvSpPr>
            <a:spLocks noGrp="1"/>
          </p:cNvSpPr>
          <p:nvPr>
            <p:ph type="title"/>
          </p:nvPr>
        </p:nvSpPr>
        <p:spPr>
          <a:xfrm>
            <a:off x="415989" y="208806"/>
            <a:ext cx="11157576" cy="523220"/>
          </a:xfrm>
          <a:prstGeom prst="rect">
            <a:avLst/>
          </a:prstGeom>
        </p:spPr>
        <p:txBody>
          <a:bodyPr wrap="square" anchor="ctr" anchorCtr="0">
            <a:spAutoFit/>
          </a:bodyPr>
          <a:lstStyle>
            <a:lvl1pPr algn="l">
              <a:defRPr sz="2800"/>
            </a:lvl1pPr>
          </a:lstStyle>
          <a:p>
            <a:r>
              <a:rPr kumimoji="1" lang="ja-JP" altLang="en-US"/>
              <a:t>マスタ タイトルの書式設定</a:t>
            </a:r>
          </a:p>
        </p:txBody>
      </p:sp>
      <p:sp>
        <p:nvSpPr>
          <p:cNvPr id="7" name="Line 8"/>
          <p:cNvSpPr>
            <a:spLocks noChangeShapeType="1"/>
          </p:cNvSpPr>
          <p:nvPr userDrawn="1"/>
        </p:nvSpPr>
        <p:spPr bwMode="auto">
          <a:xfrm>
            <a:off x="364073" y="831169"/>
            <a:ext cx="11209492" cy="0"/>
          </a:xfrm>
          <a:prstGeom prst="line">
            <a:avLst/>
          </a:prstGeom>
          <a:noFill/>
          <a:ln w="12700">
            <a:solidFill>
              <a:srgbClr val="F39800"/>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2" name="Line 8"/>
          <p:cNvSpPr>
            <a:spLocks noChangeShapeType="1"/>
          </p:cNvSpPr>
          <p:nvPr userDrawn="1"/>
        </p:nvSpPr>
        <p:spPr bwMode="auto">
          <a:xfrm>
            <a:off x="4479883" y="7351200"/>
            <a:ext cx="8339782"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4" name="Rectangle 4"/>
          <p:cNvSpPr txBox="1">
            <a:spLocks noChangeArrowheads="1"/>
          </p:cNvSpPr>
          <p:nvPr userDrawn="1"/>
        </p:nvSpPr>
        <p:spPr bwMode="auto">
          <a:xfrm>
            <a:off x="12852791" y="7227813"/>
            <a:ext cx="480041" cy="246221"/>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600"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ja-JP" sz="1600" b="0" i="0" u="none" strike="noStrike" kern="1200" cap="none" spc="0" normalizeH="0" baseline="0" noProof="0">
              <a:ln>
                <a:noFill/>
              </a:ln>
              <a:solidFill>
                <a:srgbClr val="000000"/>
              </a:solidFill>
              <a:effectLst/>
              <a:uLnTx/>
              <a:uFillTx/>
              <a:latin typeface="Arial" charset="0"/>
              <a:ea typeface="ＭＳ Ｐゴシック" pitchFamily="50" charset="-128"/>
            </a:endParaRPr>
          </a:p>
        </p:txBody>
      </p:sp>
      <p:pic>
        <p:nvPicPr>
          <p:cNvPr id="15"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291724" y="7078173"/>
            <a:ext cx="1503180" cy="46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4"/>
          <p:cNvSpPr>
            <a:spLocks noChangeArrowheads="1"/>
          </p:cNvSpPr>
          <p:nvPr userDrawn="1"/>
        </p:nvSpPr>
        <p:spPr bwMode="auto">
          <a:xfrm>
            <a:off x="2025524" y="7231328"/>
            <a:ext cx="2905711"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a:solidFill>
                  <a:srgbClr val="7F7F7F"/>
                </a:solidFill>
              </a:rPr>
              <a:t>(C) </a:t>
            </a:r>
            <a:r>
              <a:rPr lang="en-US" altLang="ja-JP" sz="800" err="1">
                <a:solidFill>
                  <a:srgbClr val="7F7F7F"/>
                </a:solidFill>
              </a:rPr>
              <a:t>Solasto</a:t>
            </a:r>
            <a:r>
              <a:rPr lang="en-US" altLang="ja-JP" sz="800">
                <a:solidFill>
                  <a:srgbClr val="7F7F7F"/>
                </a:solidFill>
              </a:rPr>
              <a:t> Corporation. All rights reserved.</a:t>
            </a:r>
          </a:p>
        </p:txBody>
      </p:sp>
      <p:sp>
        <p:nvSpPr>
          <p:cNvPr id="17" name="正方形/長方形 16"/>
          <p:cNvSpPr/>
          <p:nvPr userDrawn="1"/>
        </p:nvSpPr>
        <p:spPr>
          <a:xfrm>
            <a:off x="11573565" y="-34939"/>
            <a:ext cx="1970985" cy="249877"/>
          </a:xfrm>
          <a:prstGeom prst="rect">
            <a:avLst/>
          </a:prstGeom>
          <a:solidFill>
            <a:srgbClr val="F39800"/>
          </a:solidFill>
          <a:ln>
            <a:noFill/>
          </a:ln>
        </p:spPr>
        <p:txBody>
          <a:bodyPr wrap="square" rtlCol="0" anchor="ctr">
            <a:spAutoFit/>
          </a:bodyPr>
          <a:lstStyle/>
          <a:p>
            <a:pPr marL="57150" algn="ctr">
              <a:lnSpc>
                <a:spcPts val="1350"/>
              </a:lnSpc>
              <a:spcAft>
                <a:spcPts val="0"/>
              </a:spcAft>
            </a:pPr>
            <a:endParaRPr kumimoji="1" lang="ja-JP" altLang="en-US" sz="900" kern="100">
              <a:latin typeface="Meiryo UI" panose="020B0604030504040204" pitchFamily="50" charset="-128"/>
              <a:ea typeface="Meiryo UI" panose="020B0604030504040204" pitchFamily="50" charset="-128"/>
              <a:cs typeface="メイリオ" panose="020B0604030504040204" pitchFamily="50" charset="-128"/>
            </a:endParaRPr>
          </a:p>
        </p:txBody>
      </p:sp>
      <p:sp>
        <p:nvSpPr>
          <p:cNvPr id="18" name="正方形/長方形 17"/>
          <p:cNvSpPr/>
          <p:nvPr userDrawn="1"/>
        </p:nvSpPr>
        <p:spPr>
          <a:xfrm>
            <a:off x="11795710" y="316800"/>
            <a:ext cx="1512691" cy="362304"/>
          </a:xfrm>
          <a:prstGeom prst="rect">
            <a:avLst/>
          </a:prstGeom>
          <a:solidFill>
            <a:schemeClr val="bg1"/>
          </a:solidFill>
          <a:ln w="19050">
            <a:solidFill>
              <a:srgbClr val="FF0000"/>
            </a:solidFill>
          </a:ln>
        </p:spPr>
        <p:txBody>
          <a:bodyPr wrap="none" lIns="126000" tIns="54000" rIns="126000" anchor="ctr" anchorCtr="0">
            <a:spAutoFit/>
          </a:bodyPr>
          <a:lstStyle/>
          <a:p>
            <a:pPr algn="ctr"/>
            <a:r>
              <a:rPr lang="en-US" altLang="ja-JP" sz="1700">
                <a:solidFill>
                  <a:srgbClr val="FF0000"/>
                </a:solidFill>
              </a:rPr>
              <a:t>Confidential</a:t>
            </a:r>
            <a:endParaRPr lang="ja-JP" altLang="en-US" sz="1700">
              <a:solidFill>
                <a:srgbClr val="FF0000"/>
              </a:solidFill>
            </a:endParaRPr>
          </a:p>
        </p:txBody>
      </p:sp>
    </p:spTree>
    <p:extLst>
      <p:ext uri="{BB962C8B-B14F-4D97-AF65-F5344CB8AC3E}">
        <p14:creationId xmlns:p14="http://schemas.microsoft.com/office/powerpoint/2010/main" val="21321574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8" name="Line 8"/>
          <p:cNvSpPr>
            <a:spLocks noChangeShapeType="1"/>
          </p:cNvSpPr>
          <p:nvPr userDrawn="1"/>
        </p:nvSpPr>
        <p:spPr bwMode="auto">
          <a:xfrm>
            <a:off x="4479883" y="7351200"/>
            <a:ext cx="8339782"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0" name="Rectangle 4"/>
          <p:cNvSpPr txBox="1">
            <a:spLocks noChangeArrowheads="1"/>
          </p:cNvSpPr>
          <p:nvPr userDrawn="1"/>
        </p:nvSpPr>
        <p:spPr bwMode="auto">
          <a:xfrm>
            <a:off x="12852791" y="7227813"/>
            <a:ext cx="480041" cy="246221"/>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600"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ja-JP" sz="1600" b="0" i="0" u="none" strike="noStrike" kern="1200" cap="none" spc="0" normalizeH="0" baseline="0" noProof="0">
              <a:ln>
                <a:noFill/>
              </a:ln>
              <a:solidFill>
                <a:srgbClr val="000000"/>
              </a:solidFill>
              <a:effectLst/>
              <a:uLnTx/>
              <a:uFillTx/>
              <a:latin typeface="Arial" charset="0"/>
              <a:ea typeface="ＭＳ Ｐゴシック" pitchFamily="50" charset="-128"/>
            </a:endParaRPr>
          </a:p>
        </p:txBody>
      </p:sp>
      <p:pic>
        <p:nvPicPr>
          <p:cNvPr id="11"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291724" y="7078173"/>
            <a:ext cx="1503180" cy="46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4"/>
          <p:cNvSpPr>
            <a:spLocks noChangeArrowheads="1"/>
          </p:cNvSpPr>
          <p:nvPr userDrawn="1"/>
        </p:nvSpPr>
        <p:spPr bwMode="auto">
          <a:xfrm>
            <a:off x="2025524" y="7231328"/>
            <a:ext cx="2905711"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a:solidFill>
                  <a:srgbClr val="7F7F7F"/>
                </a:solidFill>
              </a:rPr>
              <a:t>(C) </a:t>
            </a:r>
            <a:r>
              <a:rPr lang="en-US" altLang="ja-JP" sz="800" err="1">
                <a:solidFill>
                  <a:srgbClr val="7F7F7F"/>
                </a:solidFill>
              </a:rPr>
              <a:t>Solasto</a:t>
            </a:r>
            <a:r>
              <a:rPr lang="en-US" altLang="ja-JP" sz="800">
                <a:solidFill>
                  <a:srgbClr val="7F7F7F"/>
                </a:solidFill>
              </a:rPr>
              <a:t> Corporation. All rights reserved.</a:t>
            </a:r>
          </a:p>
        </p:txBody>
      </p:sp>
      <p:sp>
        <p:nvSpPr>
          <p:cNvPr id="13" name="正方形/長方形 12"/>
          <p:cNvSpPr/>
          <p:nvPr userDrawn="1"/>
        </p:nvSpPr>
        <p:spPr>
          <a:xfrm>
            <a:off x="11795710" y="316800"/>
            <a:ext cx="1512691" cy="362304"/>
          </a:xfrm>
          <a:prstGeom prst="rect">
            <a:avLst/>
          </a:prstGeom>
          <a:solidFill>
            <a:schemeClr val="bg1"/>
          </a:solidFill>
          <a:ln w="19050">
            <a:solidFill>
              <a:srgbClr val="FF0000"/>
            </a:solidFill>
          </a:ln>
        </p:spPr>
        <p:txBody>
          <a:bodyPr wrap="none" lIns="126000" tIns="54000" rIns="126000" anchor="ctr" anchorCtr="0">
            <a:spAutoFit/>
          </a:bodyPr>
          <a:lstStyle/>
          <a:p>
            <a:pPr algn="ctr"/>
            <a:r>
              <a:rPr lang="en-US" altLang="ja-JP" sz="1700">
                <a:solidFill>
                  <a:srgbClr val="FF0000"/>
                </a:solidFill>
              </a:rPr>
              <a:t>Confidential</a:t>
            </a:r>
            <a:endParaRPr lang="ja-JP" altLang="en-US" sz="1700">
              <a:solidFill>
                <a:srgbClr val="FF0000"/>
              </a:solidFill>
            </a:endParaRPr>
          </a:p>
        </p:txBody>
      </p:sp>
    </p:spTree>
    <p:extLst>
      <p:ext uri="{BB962C8B-B14F-4D97-AF65-F5344CB8AC3E}">
        <p14:creationId xmlns:p14="http://schemas.microsoft.com/office/powerpoint/2010/main" val="3031359976"/>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タイトルとコンテンツB">
    <p:spTree>
      <p:nvGrpSpPr>
        <p:cNvPr id="1" name=""/>
        <p:cNvGrpSpPr/>
        <p:nvPr/>
      </p:nvGrpSpPr>
      <p:grpSpPr>
        <a:xfrm>
          <a:off x="0" y="0"/>
          <a:ext cx="0" cy="0"/>
          <a:chOff x="0" y="0"/>
          <a:chExt cx="0" cy="0"/>
        </a:xfrm>
      </p:grpSpPr>
      <p:sp>
        <p:nvSpPr>
          <p:cNvPr id="5" name="Rectangle 20"/>
          <p:cNvSpPr/>
          <p:nvPr userDrawn="1"/>
        </p:nvSpPr>
        <p:spPr>
          <a:xfrm>
            <a:off x="1" y="1"/>
            <a:ext cx="13544550" cy="815055"/>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3341" tIns="46670" rIns="93341" bIns="46670" rtlCol="0" anchor="ctr">
            <a:normAutofit/>
          </a:bodyPr>
          <a:lstStyle/>
          <a:p>
            <a:pPr algn="ctr"/>
            <a:endParaRPr lang="en-US" sz="2000">
              <a:solidFill>
                <a:srgbClr val="FFFFFF"/>
              </a:solidFill>
            </a:endParaRPr>
          </a:p>
        </p:txBody>
      </p:sp>
      <p:sp>
        <p:nvSpPr>
          <p:cNvPr id="6" name="テキスト プレースホルダー 9"/>
          <p:cNvSpPr>
            <a:spLocks noGrp="1"/>
          </p:cNvSpPr>
          <p:nvPr>
            <p:ph type="body" sz="quarter" idx="10" hasCustomPrompt="1"/>
          </p:nvPr>
        </p:nvSpPr>
        <p:spPr>
          <a:xfrm>
            <a:off x="235433" y="3225"/>
            <a:ext cx="13085314" cy="799833"/>
          </a:xfrm>
          <a:prstGeom prst="rect">
            <a:avLst/>
          </a:prstGeom>
        </p:spPr>
        <p:txBody>
          <a:bodyPr tIns="108000" anchor="ctr" anchorCtr="0">
            <a:normAutofit/>
          </a:bodyPr>
          <a:lstStyle>
            <a:lvl1pPr marL="0" indent="0">
              <a:buFont typeface="+mj-lt"/>
              <a:buNone/>
              <a:defRPr sz="2666" baseline="0">
                <a:solidFill>
                  <a:schemeClr val="bg1"/>
                </a:solidFill>
                <a:latin typeface="Meiryo UI" panose="020B0604030504040204" pitchFamily="50" charset="-128"/>
                <a:ea typeface="Meiryo UI" panose="020B0604030504040204" pitchFamily="50" charset="-128"/>
              </a:defRPr>
            </a:lvl1pPr>
          </a:lstStyle>
          <a:p>
            <a:pPr marL="251583" marR="0" lvl="0" indent="-251583" algn="l" defTabSz="677155" rtl="0" eaLnBrk="1" fontAlgn="base" latinLnBrk="0" hangingPunct="1">
              <a:lnSpc>
                <a:spcPct val="100000"/>
              </a:lnSpc>
              <a:spcBef>
                <a:spcPct val="20000"/>
              </a:spcBef>
              <a:spcAft>
                <a:spcPct val="0"/>
              </a:spcAft>
              <a:buClrTx/>
              <a:buSzTx/>
              <a:tabLst/>
              <a:defRPr/>
            </a:pPr>
            <a:r>
              <a:rPr kumimoji="1" lang="ja-JP" altLang="en-US"/>
              <a:t>［タイトル］</a:t>
            </a:r>
          </a:p>
        </p:txBody>
      </p:sp>
      <p:sp>
        <p:nvSpPr>
          <p:cNvPr id="7" name="コンテンツ プレースホルダー 2"/>
          <p:cNvSpPr>
            <a:spLocks noGrp="1"/>
          </p:cNvSpPr>
          <p:nvPr>
            <p:ph idx="1" hasCustomPrompt="1"/>
          </p:nvPr>
        </p:nvSpPr>
        <p:spPr>
          <a:xfrm>
            <a:off x="647383" y="849495"/>
            <a:ext cx="12229402" cy="1039899"/>
          </a:xfrm>
          <a:prstGeom prst="rect">
            <a:avLst/>
          </a:prstGeom>
        </p:spPr>
        <p:txBody>
          <a:bodyPr lIns="90000"/>
          <a:lstStyle>
            <a:lvl1pPr marL="0" indent="0" fontAlgn="ctr">
              <a:spcBef>
                <a:spcPts val="0"/>
              </a:spcBef>
              <a:buFont typeface="Arial" charset="0"/>
              <a:buNone/>
              <a:defRPr sz="2222" b="0" i="0" spc="111"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77155" indent="0" fontAlgn="ctr">
              <a:spcBef>
                <a:spcPts val="0"/>
              </a:spcBef>
              <a:buFont typeface="Arial" charset="0"/>
              <a:buNone/>
              <a:defRPr sz="2222" b="0" i="0" spc="111">
                <a:solidFill>
                  <a:schemeClr val="tx1"/>
                </a:solidFill>
                <a:latin typeface="HGPGothicE" charset="-128"/>
                <a:ea typeface="HGPGothicE" charset="-128"/>
                <a:cs typeface="HGPGothicE" charset="-128"/>
              </a:defRPr>
            </a:lvl2pPr>
            <a:lvl3pPr marL="1354307" indent="0" fontAlgn="ctr">
              <a:spcBef>
                <a:spcPts val="0"/>
              </a:spcBef>
              <a:buFont typeface="Arial" charset="0"/>
              <a:buNone/>
              <a:defRPr sz="2222" b="0" i="0" spc="111">
                <a:solidFill>
                  <a:schemeClr val="tx1"/>
                </a:solidFill>
                <a:latin typeface="HGPGothicE" charset="-128"/>
                <a:ea typeface="HGPGothicE" charset="-128"/>
                <a:cs typeface="HGPGothicE" charset="-128"/>
              </a:defRPr>
            </a:lvl3pPr>
            <a:lvl4pPr marL="2031463" indent="0">
              <a:buFontTx/>
              <a:buNone/>
              <a:defRPr>
                <a:solidFill>
                  <a:schemeClr val="tx2"/>
                </a:solidFill>
              </a:defRPr>
            </a:lvl4pPr>
            <a:lvl5pPr marL="2708616" indent="0">
              <a:buFontTx/>
              <a:buNone/>
              <a:defRPr>
                <a:solidFill>
                  <a:schemeClr val="tx2"/>
                </a:solidFill>
              </a:defRPr>
            </a:lvl5pPr>
          </a:lstStyle>
          <a:p>
            <a:pPr lvl="0"/>
            <a:r>
              <a:rPr kumimoji="1" lang="ja-JP" altLang="en-US"/>
              <a:t>テキストの入力</a:t>
            </a:r>
          </a:p>
        </p:txBody>
      </p:sp>
    </p:spTree>
    <p:extLst>
      <p:ext uri="{BB962C8B-B14F-4D97-AF65-F5344CB8AC3E}">
        <p14:creationId xmlns:p14="http://schemas.microsoft.com/office/powerpoint/2010/main" val="22082791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タイトルとコンテンツB">
    <p:spTree>
      <p:nvGrpSpPr>
        <p:cNvPr id="1" name=""/>
        <p:cNvGrpSpPr/>
        <p:nvPr/>
      </p:nvGrpSpPr>
      <p:grpSpPr>
        <a:xfrm>
          <a:off x="0" y="0"/>
          <a:ext cx="0" cy="0"/>
          <a:chOff x="0" y="0"/>
          <a:chExt cx="0" cy="0"/>
        </a:xfrm>
      </p:grpSpPr>
      <p:sp>
        <p:nvSpPr>
          <p:cNvPr id="5" name="Rectangle 20"/>
          <p:cNvSpPr/>
          <p:nvPr userDrawn="1"/>
        </p:nvSpPr>
        <p:spPr>
          <a:xfrm>
            <a:off x="1" y="1"/>
            <a:ext cx="13544550" cy="815055"/>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3341" tIns="46670" rIns="93341" bIns="46670" rtlCol="0" anchor="ctr">
            <a:normAutofit/>
          </a:bodyPr>
          <a:lstStyle/>
          <a:p>
            <a:pPr algn="ctr"/>
            <a:endParaRPr lang="en-US" sz="2000"/>
          </a:p>
        </p:txBody>
      </p:sp>
      <p:sp>
        <p:nvSpPr>
          <p:cNvPr id="6" name="テキスト プレースホルダー 9"/>
          <p:cNvSpPr>
            <a:spLocks noGrp="1"/>
          </p:cNvSpPr>
          <p:nvPr>
            <p:ph type="body" sz="quarter" idx="10" hasCustomPrompt="1"/>
          </p:nvPr>
        </p:nvSpPr>
        <p:spPr>
          <a:xfrm>
            <a:off x="235433" y="3225"/>
            <a:ext cx="13085314" cy="799833"/>
          </a:xfrm>
          <a:prstGeom prst="rect">
            <a:avLst/>
          </a:prstGeom>
        </p:spPr>
        <p:txBody>
          <a:bodyPr tIns="108000" anchor="ctr" anchorCtr="0">
            <a:normAutofit/>
          </a:bodyPr>
          <a:lstStyle>
            <a:lvl1pPr marL="0" indent="0">
              <a:buFont typeface="+mj-lt"/>
              <a:buNone/>
              <a:defRPr sz="2666" baseline="0">
                <a:solidFill>
                  <a:schemeClr val="bg1"/>
                </a:solidFill>
                <a:latin typeface="Meiryo UI" panose="020B0604030504040204" pitchFamily="50" charset="-128"/>
                <a:ea typeface="Meiryo UI" panose="020B0604030504040204" pitchFamily="50" charset="-128"/>
              </a:defRPr>
            </a:lvl1pPr>
          </a:lstStyle>
          <a:p>
            <a:pPr marL="251583" marR="0" lvl="0" indent="-251583" algn="l" defTabSz="677155" rtl="0" eaLnBrk="1" fontAlgn="base" latinLnBrk="0" hangingPunct="1">
              <a:lnSpc>
                <a:spcPct val="100000"/>
              </a:lnSpc>
              <a:spcBef>
                <a:spcPct val="20000"/>
              </a:spcBef>
              <a:spcAft>
                <a:spcPct val="0"/>
              </a:spcAft>
              <a:buClrTx/>
              <a:buSzTx/>
              <a:tabLst/>
              <a:defRPr/>
            </a:pPr>
            <a:r>
              <a:rPr kumimoji="1" lang="ja-JP" altLang="en-US"/>
              <a:t>［タイトル］</a:t>
            </a:r>
          </a:p>
        </p:txBody>
      </p:sp>
      <p:sp>
        <p:nvSpPr>
          <p:cNvPr id="7" name="コンテンツ プレースホルダー 2"/>
          <p:cNvSpPr>
            <a:spLocks noGrp="1"/>
          </p:cNvSpPr>
          <p:nvPr>
            <p:ph idx="1" hasCustomPrompt="1"/>
          </p:nvPr>
        </p:nvSpPr>
        <p:spPr>
          <a:xfrm>
            <a:off x="647383" y="849495"/>
            <a:ext cx="12229402" cy="1039899"/>
          </a:xfrm>
          <a:prstGeom prst="rect">
            <a:avLst/>
          </a:prstGeom>
        </p:spPr>
        <p:txBody>
          <a:bodyPr lIns="90000"/>
          <a:lstStyle>
            <a:lvl1pPr marL="0" indent="0" fontAlgn="ctr">
              <a:spcBef>
                <a:spcPts val="0"/>
              </a:spcBef>
              <a:buFont typeface="Arial" charset="0"/>
              <a:buNone/>
              <a:defRPr sz="2222" b="0" i="0" spc="111"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77155" indent="0" fontAlgn="ctr">
              <a:spcBef>
                <a:spcPts val="0"/>
              </a:spcBef>
              <a:buFont typeface="Arial" charset="0"/>
              <a:buNone/>
              <a:defRPr sz="2222" b="0" i="0" spc="111">
                <a:solidFill>
                  <a:schemeClr val="tx1"/>
                </a:solidFill>
                <a:latin typeface="HGPGothicE" charset="-128"/>
                <a:ea typeface="HGPGothicE" charset="-128"/>
                <a:cs typeface="HGPGothicE" charset="-128"/>
              </a:defRPr>
            </a:lvl2pPr>
            <a:lvl3pPr marL="1354307" indent="0" fontAlgn="ctr">
              <a:spcBef>
                <a:spcPts val="0"/>
              </a:spcBef>
              <a:buFont typeface="Arial" charset="0"/>
              <a:buNone/>
              <a:defRPr sz="2222" b="0" i="0" spc="111">
                <a:solidFill>
                  <a:schemeClr val="tx1"/>
                </a:solidFill>
                <a:latin typeface="HGPGothicE" charset="-128"/>
                <a:ea typeface="HGPGothicE" charset="-128"/>
                <a:cs typeface="HGPGothicE" charset="-128"/>
              </a:defRPr>
            </a:lvl3pPr>
            <a:lvl4pPr marL="2031463" indent="0">
              <a:buFontTx/>
              <a:buNone/>
              <a:defRPr>
                <a:solidFill>
                  <a:schemeClr val="tx2"/>
                </a:solidFill>
              </a:defRPr>
            </a:lvl4pPr>
            <a:lvl5pPr marL="2708616" indent="0">
              <a:buFontTx/>
              <a:buNone/>
              <a:defRPr>
                <a:solidFill>
                  <a:schemeClr val="tx2"/>
                </a:solidFill>
              </a:defRPr>
            </a:lvl5pPr>
          </a:lstStyle>
          <a:p>
            <a:pPr lvl="0"/>
            <a:r>
              <a:rPr kumimoji="1" lang="ja-JP" altLang="en-US"/>
              <a:t>テキストの入力</a:t>
            </a:r>
          </a:p>
        </p:txBody>
      </p:sp>
    </p:spTree>
    <p:extLst>
      <p:ext uri="{BB962C8B-B14F-4D97-AF65-F5344CB8AC3E}">
        <p14:creationId xmlns:p14="http://schemas.microsoft.com/office/powerpoint/2010/main" val="1852655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タイトルとコンテンツB">
    <p:spTree>
      <p:nvGrpSpPr>
        <p:cNvPr id="1" name=""/>
        <p:cNvGrpSpPr/>
        <p:nvPr/>
      </p:nvGrpSpPr>
      <p:grpSpPr>
        <a:xfrm>
          <a:off x="0" y="0"/>
          <a:ext cx="0" cy="0"/>
          <a:chOff x="0" y="0"/>
          <a:chExt cx="0" cy="0"/>
        </a:xfrm>
      </p:grpSpPr>
      <p:sp>
        <p:nvSpPr>
          <p:cNvPr id="5" name="Rectangle 20"/>
          <p:cNvSpPr/>
          <p:nvPr userDrawn="1"/>
        </p:nvSpPr>
        <p:spPr>
          <a:xfrm>
            <a:off x="1" y="1"/>
            <a:ext cx="13544550" cy="815055"/>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3341" tIns="46670" rIns="93341" bIns="46670" rtlCol="0" anchor="ctr">
            <a:normAutofit/>
          </a:bodyPr>
          <a:lstStyle/>
          <a:p>
            <a:pPr algn="ctr"/>
            <a:endParaRPr lang="en-US" sz="2000"/>
          </a:p>
        </p:txBody>
      </p:sp>
      <p:sp>
        <p:nvSpPr>
          <p:cNvPr id="6" name="テキスト プレースホルダー 9"/>
          <p:cNvSpPr>
            <a:spLocks noGrp="1"/>
          </p:cNvSpPr>
          <p:nvPr>
            <p:ph type="body" sz="quarter" idx="10" hasCustomPrompt="1"/>
          </p:nvPr>
        </p:nvSpPr>
        <p:spPr>
          <a:xfrm>
            <a:off x="235433" y="3225"/>
            <a:ext cx="13085314" cy="799833"/>
          </a:xfrm>
          <a:prstGeom prst="rect">
            <a:avLst/>
          </a:prstGeom>
        </p:spPr>
        <p:txBody>
          <a:bodyPr tIns="108000" anchor="ctr" anchorCtr="0">
            <a:normAutofit/>
          </a:bodyPr>
          <a:lstStyle>
            <a:lvl1pPr marL="0" indent="0">
              <a:buFont typeface="+mj-lt"/>
              <a:buNone/>
              <a:defRPr sz="2666" baseline="0">
                <a:solidFill>
                  <a:schemeClr val="bg1"/>
                </a:solidFill>
                <a:latin typeface="Meiryo UI" panose="020B0604030504040204" pitchFamily="50" charset="-128"/>
                <a:ea typeface="Meiryo UI" panose="020B0604030504040204" pitchFamily="50" charset="-128"/>
              </a:defRPr>
            </a:lvl1pPr>
          </a:lstStyle>
          <a:p>
            <a:pPr marL="251583" marR="0" lvl="0" indent="-251583" algn="l" defTabSz="677155" rtl="0" eaLnBrk="1" fontAlgn="base" latinLnBrk="0" hangingPunct="1">
              <a:lnSpc>
                <a:spcPct val="100000"/>
              </a:lnSpc>
              <a:spcBef>
                <a:spcPct val="20000"/>
              </a:spcBef>
              <a:spcAft>
                <a:spcPct val="0"/>
              </a:spcAft>
              <a:buClrTx/>
              <a:buSzTx/>
              <a:tabLst/>
              <a:defRPr/>
            </a:pPr>
            <a:r>
              <a:rPr kumimoji="1" lang="ja-JP" altLang="en-US"/>
              <a:t>［タイトル］</a:t>
            </a:r>
          </a:p>
        </p:txBody>
      </p:sp>
    </p:spTree>
    <p:extLst>
      <p:ext uri="{BB962C8B-B14F-4D97-AF65-F5344CB8AC3E}">
        <p14:creationId xmlns:p14="http://schemas.microsoft.com/office/powerpoint/2010/main" val="15897897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インデックス">
    <p:spTree>
      <p:nvGrpSpPr>
        <p:cNvPr id="1" name=""/>
        <p:cNvGrpSpPr/>
        <p:nvPr/>
      </p:nvGrpSpPr>
      <p:grpSpPr>
        <a:xfrm>
          <a:off x="0" y="0"/>
          <a:ext cx="0" cy="0"/>
          <a:chOff x="0" y="0"/>
          <a:chExt cx="0" cy="0"/>
        </a:xfrm>
      </p:grpSpPr>
      <p:sp>
        <p:nvSpPr>
          <p:cNvPr id="10" name="Line 8"/>
          <p:cNvSpPr>
            <a:spLocks noChangeShapeType="1"/>
          </p:cNvSpPr>
          <p:nvPr userDrawn="1"/>
        </p:nvSpPr>
        <p:spPr bwMode="auto">
          <a:xfrm>
            <a:off x="4540027" y="7309933"/>
            <a:ext cx="8243920"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sz="1620"/>
          </a:p>
        </p:txBody>
      </p:sp>
      <p:sp>
        <p:nvSpPr>
          <p:cNvPr id="15" name="Rectangle 4"/>
          <p:cNvSpPr txBox="1">
            <a:spLocks noChangeArrowheads="1"/>
          </p:cNvSpPr>
          <p:nvPr userDrawn="1"/>
        </p:nvSpPr>
        <p:spPr bwMode="auto">
          <a:xfrm>
            <a:off x="12916971" y="7199136"/>
            <a:ext cx="480041" cy="221599"/>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822960"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440"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822960" rtl="0" eaLnBrk="1" fontAlgn="base" latinLnBrk="0" hangingPunct="1">
                <a:lnSpc>
                  <a:spcPct val="100000"/>
                </a:lnSpc>
                <a:spcBef>
                  <a:spcPct val="0"/>
                </a:spcBef>
                <a:spcAft>
                  <a:spcPct val="0"/>
                </a:spcAft>
                <a:buClrTx/>
                <a:buSzTx/>
                <a:buFontTx/>
                <a:buNone/>
                <a:tabLst/>
                <a:defRPr/>
              </a:pPr>
              <a:t>‹#›</a:t>
            </a:fld>
            <a:endParaRPr kumimoji="0" lang="en-US" altLang="ja-JP" sz="1440" b="0" i="0" u="none" strike="noStrike" kern="1200" cap="none" spc="0" normalizeH="0" baseline="0" noProof="0">
              <a:ln>
                <a:noFill/>
              </a:ln>
              <a:solidFill>
                <a:srgbClr val="000000"/>
              </a:solidFill>
              <a:effectLst/>
              <a:uLnTx/>
              <a:uFillTx/>
              <a:latin typeface="Arial" charset="0"/>
              <a:ea typeface="ＭＳ Ｐゴシック" pitchFamily="50" charset="-128"/>
            </a:endParaRPr>
          </a:p>
        </p:txBody>
      </p:sp>
      <p:sp>
        <p:nvSpPr>
          <p:cNvPr id="19" name="正方形/長方形 18"/>
          <p:cNvSpPr/>
          <p:nvPr userDrawn="1"/>
        </p:nvSpPr>
        <p:spPr>
          <a:xfrm>
            <a:off x="11573567" y="16639"/>
            <a:ext cx="1970985" cy="228332"/>
          </a:xfrm>
          <a:prstGeom prst="rect">
            <a:avLst/>
          </a:prstGeom>
          <a:solidFill>
            <a:srgbClr val="95CDF6"/>
          </a:solidFill>
          <a:ln>
            <a:noFill/>
          </a:ln>
        </p:spPr>
        <p:txBody>
          <a:bodyPr wrap="square" rtlCol="0" anchor="ctr">
            <a:spAutoFit/>
          </a:bodyPr>
          <a:lstStyle/>
          <a:p>
            <a:pPr marL="51435" algn="ctr">
              <a:lnSpc>
                <a:spcPts val="1215"/>
              </a:lnSpc>
              <a:spcAft>
                <a:spcPts val="0"/>
              </a:spcAft>
            </a:pPr>
            <a:endParaRPr kumimoji="1" lang="ja-JP" altLang="en-US" sz="810" kern="100">
              <a:latin typeface="Meiryo UI" panose="020B0604030504040204" pitchFamily="50" charset="-128"/>
              <a:ea typeface="Meiryo UI" panose="020B0604030504040204" pitchFamily="50" charset="-128"/>
              <a:cs typeface="メイリオ" panose="020B0604030504040204" pitchFamily="50" charset="-128"/>
            </a:endParaRPr>
          </a:p>
        </p:txBody>
      </p:sp>
      <p:sp>
        <p:nvSpPr>
          <p:cNvPr id="21" name="正方形/長方形 20"/>
          <p:cNvSpPr/>
          <p:nvPr userDrawn="1"/>
        </p:nvSpPr>
        <p:spPr>
          <a:xfrm>
            <a:off x="11927578" y="352487"/>
            <a:ext cx="1262958" cy="330691"/>
          </a:xfrm>
          <a:prstGeom prst="rect">
            <a:avLst/>
          </a:prstGeom>
          <a:solidFill>
            <a:schemeClr val="bg1"/>
          </a:solidFill>
          <a:ln w="19050">
            <a:solidFill>
              <a:srgbClr val="FF0000"/>
            </a:solidFill>
          </a:ln>
        </p:spPr>
        <p:txBody>
          <a:bodyPr wrap="none" lIns="113403" tIns="48601" rIns="113403" anchor="ctr" anchorCtr="0">
            <a:spAutoFit/>
          </a:bodyPr>
          <a:lstStyle/>
          <a:p>
            <a:pPr algn="ctr"/>
            <a:r>
              <a:rPr lang="en-US" altLang="ja-JP" sz="1530">
                <a:solidFill>
                  <a:srgbClr val="FF0000"/>
                </a:solidFill>
                <a:latin typeface="Arial" panose="020B0604020202020204" pitchFamily="34" charset="0"/>
                <a:cs typeface="Arial" panose="020B0604020202020204" pitchFamily="34" charset="0"/>
              </a:rPr>
              <a:t>Confidential</a:t>
            </a:r>
            <a:endParaRPr lang="ja-JP" altLang="en-US" sz="1530">
              <a:solidFill>
                <a:srgbClr val="FF0000"/>
              </a:solidFill>
              <a:latin typeface="Arial" panose="020B0604020202020204" pitchFamily="34" charset="0"/>
              <a:cs typeface="Arial" panose="020B0604020202020204" pitchFamily="34" charset="0"/>
            </a:endParaRPr>
          </a:p>
        </p:txBody>
      </p:sp>
      <p:sp>
        <p:nvSpPr>
          <p:cNvPr id="13" name="Rectangle 14">
            <a:extLst>
              <a:ext uri="{FF2B5EF4-FFF2-40B4-BE49-F238E27FC236}">
                <a16:creationId xmlns:a16="http://schemas.microsoft.com/office/drawing/2014/main" id="{EBCF6914-34ED-464B-9B12-C640CFBBB379}"/>
              </a:ext>
            </a:extLst>
          </p:cNvPr>
          <p:cNvSpPr>
            <a:spLocks noChangeArrowheads="1"/>
          </p:cNvSpPr>
          <p:nvPr userDrawn="1"/>
        </p:nvSpPr>
        <p:spPr bwMode="auto">
          <a:xfrm>
            <a:off x="2138373" y="7196171"/>
            <a:ext cx="2905711"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765">
                <a:solidFill>
                  <a:srgbClr val="7F7F7F"/>
                </a:solidFill>
              </a:rPr>
              <a:t>(C) Solasto Corporation. All rights reserved.</a:t>
            </a:r>
          </a:p>
        </p:txBody>
      </p:sp>
      <p:sp>
        <p:nvSpPr>
          <p:cNvPr id="16" name="コンテンツ プレースホルダ 2">
            <a:extLst>
              <a:ext uri="{FF2B5EF4-FFF2-40B4-BE49-F238E27FC236}">
                <a16:creationId xmlns:a16="http://schemas.microsoft.com/office/drawing/2014/main" id="{DF4560E6-1A43-43DE-A786-53D09C335251}"/>
              </a:ext>
            </a:extLst>
          </p:cNvPr>
          <p:cNvSpPr>
            <a:spLocks noGrp="1"/>
          </p:cNvSpPr>
          <p:nvPr>
            <p:ph idx="1" hasCustomPrompt="1"/>
          </p:nvPr>
        </p:nvSpPr>
        <p:spPr>
          <a:xfrm>
            <a:off x="2307781" y="1072903"/>
            <a:ext cx="9494933" cy="1518429"/>
          </a:xfrm>
          <a:prstGeom prst="rect">
            <a:avLst/>
          </a:prstGeom>
          <a:noFill/>
        </p:spPr>
        <p:txBody>
          <a:bodyPr wrap="square">
            <a:spAutoFit/>
          </a:bodyPr>
          <a:lstStyle>
            <a:lvl1pPr marL="0" indent="0">
              <a:lnSpc>
                <a:spcPct val="150000"/>
              </a:lnSpc>
              <a:spcBef>
                <a:spcPts val="0"/>
              </a:spcBef>
              <a:buNone/>
              <a:defRPr sz="2160">
                <a:solidFill>
                  <a:schemeClr val="tx1">
                    <a:lumMod val="75000"/>
                    <a:lumOff val="25000"/>
                  </a:schemeClr>
                </a:solidFill>
                <a:latin typeface="+mn-ea"/>
                <a:ea typeface="+mn-ea"/>
              </a:defRPr>
            </a:lvl1pPr>
            <a:lvl2pPr marL="411480" indent="0">
              <a:buNone/>
              <a:defRPr/>
            </a:lvl2pPr>
            <a:lvl3pPr marL="822960" indent="0">
              <a:buNone/>
              <a:defRPr/>
            </a:lvl3pPr>
            <a:lvl4pPr marL="1234440" indent="0">
              <a:buNone/>
              <a:defRPr/>
            </a:lvl4pPr>
            <a:lvl5pPr marL="1645920" indent="0">
              <a:buNone/>
              <a:defRPr/>
            </a:lvl5pPr>
          </a:lstStyle>
          <a:p>
            <a:pPr lvl="0"/>
            <a:r>
              <a:rPr kumimoji="1" lang="ja-JP" altLang="en-US"/>
              <a:t>マスタ テキストの書式設定</a:t>
            </a:r>
            <a:endParaRPr kumimoji="1" lang="en-US" altLang="ja-JP"/>
          </a:p>
          <a:p>
            <a:pPr lvl="0"/>
            <a:endParaRPr kumimoji="1" lang="en-US" altLang="ja-JP"/>
          </a:p>
          <a:p>
            <a:pPr lvl="0"/>
            <a:endParaRPr kumimoji="1" lang="en-US" altLang="ja-JP"/>
          </a:p>
        </p:txBody>
      </p:sp>
      <p:sp>
        <p:nvSpPr>
          <p:cNvPr id="11" name="正方形/長方形 10">
            <a:extLst>
              <a:ext uri="{FF2B5EF4-FFF2-40B4-BE49-F238E27FC236}">
                <a16:creationId xmlns:a16="http://schemas.microsoft.com/office/drawing/2014/main" id="{285A4240-3984-4DE9-8794-AD94929E350F}"/>
              </a:ext>
            </a:extLst>
          </p:cNvPr>
          <p:cNvSpPr/>
          <p:nvPr userDrawn="1"/>
        </p:nvSpPr>
        <p:spPr>
          <a:xfrm>
            <a:off x="1" y="-1"/>
            <a:ext cx="640800" cy="7618413"/>
          </a:xfrm>
          <a:prstGeom prst="rect">
            <a:avLst/>
          </a:prstGeom>
          <a:gradFill flip="none" rotWithShape="1">
            <a:gsLst>
              <a:gs pos="0">
                <a:srgbClr val="95CDF6"/>
              </a:gs>
              <a:gs pos="100000">
                <a:srgbClr val="42AFE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r>
              <a:rPr kumimoji="1" lang="ja-JP" altLang="en-US" sz="1800" b="1"/>
              <a:t>　　</a:t>
            </a:r>
            <a:r>
              <a:rPr kumimoji="1" lang="en-US" altLang="ja-JP" sz="1800" b="1"/>
              <a:t>INDEX</a:t>
            </a:r>
            <a:endParaRPr kumimoji="1" lang="ja-JP" altLang="en-US" sz="1800" b="1"/>
          </a:p>
        </p:txBody>
      </p:sp>
      <p:pic>
        <p:nvPicPr>
          <p:cNvPr id="12" name="図 11" descr="ロゴ, 会社名&#10;&#10;自動的に生成された説明">
            <a:extLst>
              <a:ext uri="{FF2B5EF4-FFF2-40B4-BE49-F238E27FC236}">
                <a16:creationId xmlns:a16="http://schemas.microsoft.com/office/drawing/2014/main" id="{71E217F6-FCCA-49F2-AE7A-46C525FBE49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770220" y="7029173"/>
            <a:ext cx="1281600" cy="561520"/>
          </a:xfrm>
          <a:prstGeom prst="rect">
            <a:avLst/>
          </a:prstGeom>
        </p:spPr>
      </p:pic>
    </p:spTree>
    <p:extLst>
      <p:ext uri="{BB962C8B-B14F-4D97-AF65-F5344CB8AC3E}">
        <p14:creationId xmlns:p14="http://schemas.microsoft.com/office/powerpoint/2010/main" val="20328788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セクション見出し">
    <p:spTree>
      <p:nvGrpSpPr>
        <p:cNvPr id="1" name=""/>
        <p:cNvGrpSpPr/>
        <p:nvPr/>
      </p:nvGrpSpPr>
      <p:grpSpPr>
        <a:xfrm>
          <a:off x="0" y="0"/>
          <a:ext cx="0" cy="0"/>
          <a:chOff x="0" y="0"/>
          <a:chExt cx="0" cy="0"/>
        </a:xfrm>
      </p:grpSpPr>
      <p:sp>
        <p:nvSpPr>
          <p:cNvPr id="14" name="正方形/長方形 13">
            <a:extLst>
              <a:ext uri="{FF2B5EF4-FFF2-40B4-BE49-F238E27FC236}">
                <a16:creationId xmlns:a16="http://schemas.microsoft.com/office/drawing/2014/main" id="{FAD51A5D-2305-48F1-A326-6074481BB17D}"/>
              </a:ext>
            </a:extLst>
          </p:cNvPr>
          <p:cNvSpPr/>
          <p:nvPr userDrawn="1"/>
        </p:nvSpPr>
        <p:spPr>
          <a:xfrm>
            <a:off x="1" y="6977063"/>
            <a:ext cx="13544550" cy="641350"/>
          </a:xfrm>
          <a:prstGeom prst="rect">
            <a:avLst/>
          </a:prstGeom>
          <a:gradFill flip="none" rotWithShape="1">
            <a:gsLst>
              <a:gs pos="0">
                <a:srgbClr val="95CDF6"/>
              </a:gs>
              <a:gs pos="100000">
                <a:srgbClr val="42AFE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20"/>
          </a:p>
        </p:txBody>
      </p:sp>
      <p:sp>
        <p:nvSpPr>
          <p:cNvPr id="16" name="正方形/長方形 15">
            <a:extLst>
              <a:ext uri="{FF2B5EF4-FFF2-40B4-BE49-F238E27FC236}">
                <a16:creationId xmlns:a16="http://schemas.microsoft.com/office/drawing/2014/main" id="{F2399B47-C570-44D8-BE5A-258D1F9C35EE}"/>
              </a:ext>
            </a:extLst>
          </p:cNvPr>
          <p:cNvSpPr/>
          <p:nvPr userDrawn="1"/>
        </p:nvSpPr>
        <p:spPr>
          <a:xfrm>
            <a:off x="1" y="0"/>
            <a:ext cx="13544550" cy="641350"/>
          </a:xfrm>
          <a:prstGeom prst="rect">
            <a:avLst/>
          </a:prstGeom>
          <a:gradFill flip="none" rotWithShape="1">
            <a:gsLst>
              <a:gs pos="0">
                <a:srgbClr val="95CDF6"/>
              </a:gs>
              <a:gs pos="100000">
                <a:srgbClr val="42AFE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40" b="1"/>
              <a:t>　　</a:t>
            </a:r>
            <a:r>
              <a:rPr kumimoji="1" lang="en-US" altLang="ja-JP" sz="1440" b="1"/>
              <a:t>SOLASTO CORPORATION</a:t>
            </a:r>
            <a:endParaRPr kumimoji="1" lang="ja-JP" altLang="en-US" sz="1440" b="1"/>
          </a:p>
        </p:txBody>
      </p:sp>
      <p:sp>
        <p:nvSpPr>
          <p:cNvPr id="18" name="タイトル 1"/>
          <p:cNvSpPr>
            <a:spLocks noGrp="1"/>
          </p:cNvSpPr>
          <p:nvPr>
            <p:ph type="title"/>
          </p:nvPr>
        </p:nvSpPr>
        <p:spPr>
          <a:xfrm>
            <a:off x="971045" y="3532208"/>
            <a:ext cx="11602462" cy="553998"/>
          </a:xfrm>
          <a:prstGeom prst="rect">
            <a:avLst/>
          </a:prstGeom>
        </p:spPr>
        <p:txBody>
          <a:bodyPr wrap="square" tIns="0" bIns="0" anchor="ctr" anchorCtr="0">
            <a:spAutoFit/>
          </a:bodyPr>
          <a:lstStyle>
            <a:lvl1pPr algn="ctr">
              <a:defRPr sz="3600" b="1" cap="all" spc="0">
                <a:solidFill>
                  <a:schemeClr val="tx1">
                    <a:lumMod val="75000"/>
                    <a:lumOff val="25000"/>
                  </a:schemeClr>
                </a:solidFill>
              </a:defRPr>
            </a:lvl1pPr>
          </a:lstStyle>
          <a:p>
            <a:r>
              <a:rPr kumimoji="1" lang="ja-JP" altLang="en-US"/>
              <a:t>マスタ タイトルの書式設定</a:t>
            </a:r>
          </a:p>
        </p:txBody>
      </p:sp>
      <p:pic>
        <p:nvPicPr>
          <p:cNvPr id="17" name="図 16" descr="ロゴ&#10;&#10;自動的に生成された説明">
            <a:extLst>
              <a:ext uri="{FF2B5EF4-FFF2-40B4-BE49-F238E27FC236}">
                <a16:creationId xmlns:a16="http://schemas.microsoft.com/office/drawing/2014/main" id="{A5F7E7A8-D032-45B7-AB57-D042C3FAD9B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47539" y="7048554"/>
            <a:ext cx="1281600" cy="522758"/>
          </a:xfrm>
          <a:prstGeom prst="rect">
            <a:avLst/>
          </a:prstGeom>
        </p:spPr>
      </p:pic>
      <p:sp>
        <p:nvSpPr>
          <p:cNvPr id="21" name="Rectangle 4">
            <a:extLst>
              <a:ext uri="{FF2B5EF4-FFF2-40B4-BE49-F238E27FC236}">
                <a16:creationId xmlns:a16="http://schemas.microsoft.com/office/drawing/2014/main" id="{45FB6035-4077-4479-A3CC-3C77511A1C07}"/>
              </a:ext>
            </a:extLst>
          </p:cNvPr>
          <p:cNvSpPr txBox="1">
            <a:spLocks noChangeArrowheads="1"/>
          </p:cNvSpPr>
          <p:nvPr userDrawn="1"/>
        </p:nvSpPr>
        <p:spPr bwMode="auto">
          <a:xfrm>
            <a:off x="12916971" y="7199136"/>
            <a:ext cx="480041" cy="221599"/>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822960"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440" b="0" i="0" u="none" strike="noStrike" kern="1200" cap="none" spc="0" normalizeH="0" baseline="0" noProof="0" smtClean="0">
                <a:ln>
                  <a:noFill/>
                </a:ln>
                <a:solidFill>
                  <a:schemeClr val="bg1"/>
                </a:solidFill>
                <a:effectLst/>
                <a:uLnTx/>
                <a:uFillTx/>
                <a:latin typeface="Arial" charset="0"/>
                <a:ea typeface="ＭＳ Ｐゴシック" pitchFamily="50" charset="-128"/>
              </a:rPr>
              <a:pPr marL="0" marR="0" lvl="0" indent="0" algn="r" defTabSz="822960" rtl="0" eaLnBrk="1" fontAlgn="base" latinLnBrk="0" hangingPunct="1">
                <a:lnSpc>
                  <a:spcPct val="100000"/>
                </a:lnSpc>
                <a:spcBef>
                  <a:spcPct val="0"/>
                </a:spcBef>
                <a:spcAft>
                  <a:spcPct val="0"/>
                </a:spcAft>
                <a:buClrTx/>
                <a:buSzTx/>
                <a:buFontTx/>
                <a:buNone/>
                <a:tabLst/>
                <a:defRPr/>
              </a:pPr>
              <a:t>‹#›</a:t>
            </a:fld>
            <a:endParaRPr kumimoji="0" lang="en-US" altLang="ja-JP" sz="1440" b="0" i="0" u="none" strike="noStrike" kern="1200" cap="none" spc="0" normalizeH="0" baseline="0" noProof="0">
              <a:ln>
                <a:noFill/>
              </a:ln>
              <a:solidFill>
                <a:schemeClr val="bg1"/>
              </a:solidFill>
              <a:effectLst/>
              <a:uLnTx/>
              <a:uFillTx/>
              <a:latin typeface="Arial" charset="0"/>
              <a:ea typeface="ＭＳ Ｐゴシック" pitchFamily="50" charset="-128"/>
            </a:endParaRPr>
          </a:p>
        </p:txBody>
      </p:sp>
      <p:sp>
        <p:nvSpPr>
          <p:cNvPr id="22" name="Rectangle 14">
            <a:extLst>
              <a:ext uri="{FF2B5EF4-FFF2-40B4-BE49-F238E27FC236}">
                <a16:creationId xmlns:a16="http://schemas.microsoft.com/office/drawing/2014/main" id="{5165221F-9CB7-4610-89F5-664C2062F1FE}"/>
              </a:ext>
            </a:extLst>
          </p:cNvPr>
          <p:cNvSpPr>
            <a:spLocks noChangeArrowheads="1"/>
          </p:cNvSpPr>
          <p:nvPr userDrawn="1"/>
        </p:nvSpPr>
        <p:spPr bwMode="auto">
          <a:xfrm>
            <a:off x="1515692" y="7196171"/>
            <a:ext cx="2905711"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765">
                <a:solidFill>
                  <a:schemeClr val="bg1"/>
                </a:solidFill>
              </a:rPr>
              <a:t>(C) Solasto Corporation. All rights reserved.</a:t>
            </a:r>
          </a:p>
        </p:txBody>
      </p:sp>
      <p:sp>
        <p:nvSpPr>
          <p:cNvPr id="23" name="正方形/長方形 22">
            <a:extLst>
              <a:ext uri="{FF2B5EF4-FFF2-40B4-BE49-F238E27FC236}">
                <a16:creationId xmlns:a16="http://schemas.microsoft.com/office/drawing/2014/main" id="{52FF9B2C-D49C-442C-81D6-E4C91DBC453D}"/>
              </a:ext>
            </a:extLst>
          </p:cNvPr>
          <p:cNvSpPr/>
          <p:nvPr userDrawn="1"/>
        </p:nvSpPr>
        <p:spPr>
          <a:xfrm>
            <a:off x="12009710" y="152606"/>
            <a:ext cx="1262958" cy="330691"/>
          </a:xfrm>
          <a:prstGeom prst="rect">
            <a:avLst/>
          </a:prstGeom>
          <a:solidFill>
            <a:schemeClr val="bg1"/>
          </a:solidFill>
          <a:ln w="19050">
            <a:solidFill>
              <a:srgbClr val="FF0000"/>
            </a:solidFill>
          </a:ln>
        </p:spPr>
        <p:txBody>
          <a:bodyPr wrap="none" lIns="113403" tIns="48601" rIns="113403" anchor="ctr" anchorCtr="0">
            <a:spAutoFit/>
          </a:bodyPr>
          <a:lstStyle/>
          <a:p>
            <a:pPr algn="ctr"/>
            <a:r>
              <a:rPr lang="en-US" altLang="ja-JP" sz="1530">
                <a:solidFill>
                  <a:srgbClr val="FF0000"/>
                </a:solidFill>
                <a:latin typeface="Arial" panose="020B0604020202020204" pitchFamily="34" charset="0"/>
                <a:cs typeface="Arial" panose="020B0604020202020204" pitchFamily="34" charset="0"/>
              </a:rPr>
              <a:t>Confidential</a:t>
            </a:r>
            <a:endParaRPr lang="ja-JP" altLang="en-US" sz="153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421023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35571" y="125250"/>
            <a:ext cx="10966659" cy="480131"/>
          </a:xfrm>
          <a:prstGeom prst="rect">
            <a:avLst/>
          </a:prstGeom>
        </p:spPr>
        <p:txBody>
          <a:bodyPr wrap="square" anchor="ctr" anchorCtr="0">
            <a:spAutoFit/>
          </a:bodyPr>
          <a:lstStyle>
            <a:lvl1pPr algn="l">
              <a:defRPr sz="2520" b="1">
                <a:solidFill>
                  <a:schemeClr val="tx1">
                    <a:lumMod val="75000"/>
                    <a:lumOff val="25000"/>
                  </a:schemeClr>
                </a:solidFill>
              </a:defRPr>
            </a:lvl1pPr>
          </a:lstStyle>
          <a:p>
            <a:r>
              <a:rPr kumimoji="1" lang="ja-JP" altLang="en-US"/>
              <a:t>マスタ タイトルの書式設定</a:t>
            </a:r>
          </a:p>
        </p:txBody>
      </p:sp>
      <p:sp>
        <p:nvSpPr>
          <p:cNvPr id="10" name="Line 8"/>
          <p:cNvSpPr>
            <a:spLocks noChangeShapeType="1"/>
          </p:cNvSpPr>
          <p:nvPr userDrawn="1"/>
        </p:nvSpPr>
        <p:spPr bwMode="auto">
          <a:xfrm>
            <a:off x="3819947" y="7309933"/>
            <a:ext cx="8963999"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sz="1620"/>
          </a:p>
        </p:txBody>
      </p:sp>
      <p:sp>
        <p:nvSpPr>
          <p:cNvPr id="15" name="Rectangle 4"/>
          <p:cNvSpPr txBox="1">
            <a:spLocks noChangeArrowheads="1"/>
          </p:cNvSpPr>
          <p:nvPr userDrawn="1"/>
        </p:nvSpPr>
        <p:spPr bwMode="auto">
          <a:xfrm>
            <a:off x="12916971" y="7199136"/>
            <a:ext cx="480041" cy="221599"/>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822960"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440"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822960" rtl="0" eaLnBrk="1" fontAlgn="base" latinLnBrk="0" hangingPunct="1">
                <a:lnSpc>
                  <a:spcPct val="100000"/>
                </a:lnSpc>
                <a:spcBef>
                  <a:spcPct val="0"/>
                </a:spcBef>
                <a:spcAft>
                  <a:spcPct val="0"/>
                </a:spcAft>
                <a:buClrTx/>
                <a:buSzTx/>
                <a:buFontTx/>
                <a:buNone/>
                <a:tabLst/>
                <a:defRPr/>
              </a:pPr>
              <a:t>‹#›</a:t>
            </a:fld>
            <a:endParaRPr kumimoji="0" lang="en-US" altLang="ja-JP" sz="1440" b="0" i="0" u="none" strike="noStrike" kern="1200" cap="none" spc="0" normalizeH="0" baseline="0" noProof="0">
              <a:ln>
                <a:noFill/>
              </a:ln>
              <a:solidFill>
                <a:srgbClr val="000000"/>
              </a:solidFill>
              <a:effectLst/>
              <a:uLnTx/>
              <a:uFillTx/>
              <a:latin typeface="Arial" charset="0"/>
              <a:ea typeface="ＭＳ Ｐゴシック" pitchFamily="50" charset="-128"/>
            </a:endParaRPr>
          </a:p>
        </p:txBody>
      </p:sp>
      <p:sp>
        <p:nvSpPr>
          <p:cNvPr id="19" name="正方形/長方形 18"/>
          <p:cNvSpPr/>
          <p:nvPr userDrawn="1"/>
        </p:nvSpPr>
        <p:spPr>
          <a:xfrm>
            <a:off x="11573567" y="16639"/>
            <a:ext cx="1970985" cy="228332"/>
          </a:xfrm>
          <a:prstGeom prst="rect">
            <a:avLst/>
          </a:prstGeom>
          <a:solidFill>
            <a:srgbClr val="95CDF6"/>
          </a:solidFill>
          <a:ln>
            <a:noFill/>
          </a:ln>
        </p:spPr>
        <p:txBody>
          <a:bodyPr wrap="square" rtlCol="0" anchor="ctr">
            <a:spAutoFit/>
          </a:bodyPr>
          <a:lstStyle/>
          <a:p>
            <a:pPr marL="51435" algn="ctr">
              <a:lnSpc>
                <a:spcPts val="1215"/>
              </a:lnSpc>
              <a:spcAft>
                <a:spcPts val="0"/>
              </a:spcAft>
            </a:pPr>
            <a:endParaRPr kumimoji="1" lang="ja-JP" altLang="en-US" sz="810" kern="100">
              <a:latin typeface="Meiryo UI" panose="020B0604030504040204" pitchFamily="50" charset="-128"/>
              <a:ea typeface="Meiryo UI" panose="020B0604030504040204" pitchFamily="50" charset="-128"/>
              <a:cs typeface="メイリオ" panose="020B0604030504040204" pitchFamily="50" charset="-128"/>
            </a:endParaRPr>
          </a:p>
        </p:txBody>
      </p:sp>
      <p:sp>
        <p:nvSpPr>
          <p:cNvPr id="21" name="正方形/長方形 20"/>
          <p:cNvSpPr/>
          <p:nvPr userDrawn="1"/>
        </p:nvSpPr>
        <p:spPr>
          <a:xfrm>
            <a:off x="11927578" y="352487"/>
            <a:ext cx="1262958" cy="330691"/>
          </a:xfrm>
          <a:prstGeom prst="rect">
            <a:avLst/>
          </a:prstGeom>
          <a:solidFill>
            <a:schemeClr val="bg1"/>
          </a:solidFill>
          <a:ln w="19050">
            <a:solidFill>
              <a:srgbClr val="FF0000"/>
            </a:solidFill>
          </a:ln>
        </p:spPr>
        <p:txBody>
          <a:bodyPr wrap="none" lIns="113403" tIns="48601" rIns="113403" anchor="ctr" anchorCtr="0">
            <a:spAutoFit/>
          </a:bodyPr>
          <a:lstStyle/>
          <a:p>
            <a:pPr algn="ctr"/>
            <a:r>
              <a:rPr lang="en-US" altLang="ja-JP" sz="1530">
                <a:solidFill>
                  <a:srgbClr val="FF0000"/>
                </a:solidFill>
                <a:latin typeface="Arial" panose="020B0604020202020204" pitchFamily="34" charset="0"/>
                <a:cs typeface="Arial" panose="020B0604020202020204" pitchFamily="34" charset="0"/>
              </a:rPr>
              <a:t>Confidential</a:t>
            </a:r>
            <a:endParaRPr lang="ja-JP" altLang="en-US" sz="1530">
              <a:solidFill>
                <a:srgbClr val="FF0000"/>
              </a:solidFill>
              <a:latin typeface="Arial" panose="020B0604020202020204" pitchFamily="34" charset="0"/>
              <a:cs typeface="Arial" panose="020B0604020202020204" pitchFamily="34" charset="0"/>
            </a:endParaRPr>
          </a:p>
        </p:txBody>
      </p:sp>
      <p:sp>
        <p:nvSpPr>
          <p:cNvPr id="13" name="Rectangle 14">
            <a:extLst>
              <a:ext uri="{FF2B5EF4-FFF2-40B4-BE49-F238E27FC236}">
                <a16:creationId xmlns:a16="http://schemas.microsoft.com/office/drawing/2014/main" id="{EBCF6914-34ED-464B-9B12-C640CFBBB379}"/>
              </a:ext>
            </a:extLst>
          </p:cNvPr>
          <p:cNvSpPr>
            <a:spLocks noChangeArrowheads="1"/>
          </p:cNvSpPr>
          <p:nvPr userDrawn="1"/>
        </p:nvSpPr>
        <p:spPr bwMode="auto">
          <a:xfrm>
            <a:off x="1515692" y="7196171"/>
            <a:ext cx="2905711"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765">
                <a:solidFill>
                  <a:srgbClr val="7F7F7F"/>
                </a:solidFill>
              </a:rPr>
              <a:t>(C) Solasto Corporation. All rights reserved.</a:t>
            </a:r>
          </a:p>
        </p:txBody>
      </p:sp>
      <p:sp>
        <p:nvSpPr>
          <p:cNvPr id="17" name="正方形/長方形 16">
            <a:extLst>
              <a:ext uri="{FF2B5EF4-FFF2-40B4-BE49-F238E27FC236}">
                <a16:creationId xmlns:a16="http://schemas.microsoft.com/office/drawing/2014/main" id="{B1893BAF-7360-4615-B53E-748E3BD66CDC}"/>
              </a:ext>
            </a:extLst>
          </p:cNvPr>
          <p:cNvSpPr/>
          <p:nvPr userDrawn="1"/>
        </p:nvSpPr>
        <p:spPr>
          <a:xfrm>
            <a:off x="261938" y="-1"/>
            <a:ext cx="108001" cy="684000"/>
          </a:xfrm>
          <a:prstGeom prst="rect">
            <a:avLst/>
          </a:prstGeom>
          <a:solidFill>
            <a:srgbClr val="95CDF6"/>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endParaRPr kumimoji="1" lang="ja-JP" altLang="en-US" sz="1440" b="1"/>
          </a:p>
        </p:txBody>
      </p:sp>
      <p:pic>
        <p:nvPicPr>
          <p:cNvPr id="11" name="図 10" descr="ロゴ, 会社名&#10;&#10;自動的に生成された説明">
            <a:extLst>
              <a:ext uri="{FF2B5EF4-FFF2-40B4-BE49-F238E27FC236}">
                <a16:creationId xmlns:a16="http://schemas.microsoft.com/office/drawing/2014/main" id="{08EBB1B4-57AD-4E5F-BF15-C7009EAEF33E}"/>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47539" y="7029173"/>
            <a:ext cx="1281600" cy="561520"/>
          </a:xfrm>
          <a:prstGeom prst="rect">
            <a:avLst/>
          </a:prstGeom>
        </p:spPr>
      </p:pic>
    </p:spTree>
    <p:extLst>
      <p:ext uri="{BB962C8B-B14F-4D97-AF65-F5344CB8AC3E}">
        <p14:creationId xmlns:p14="http://schemas.microsoft.com/office/powerpoint/2010/main" val="13429505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セクション見出し">
    <p:spTree>
      <p:nvGrpSpPr>
        <p:cNvPr id="1" name=""/>
        <p:cNvGrpSpPr/>
        <p:nvPr/>
      </p:nvGrpSpPr>
      <p:grpSpPr>
        <a:xfrm>
          <a:off x="0" y="0"/>
          <a:ext cx="0" cy="0"/>
          <a:chOff x="0" y="0"/>
          <a:chExt cx="0" cy="0"/>
        </a:xfrm>
      </p:grpSpPr>
      <p:sp>
        <p:nvSpPr>
          <p:cNvPr id="14" name="正方形/長方形 13">
            <a:extLst>
              <a:ext uri="{FF2B5EF4-FFF2-40B4-BE49-F238E27FC236}">
                <a16:creationId xmlns:a16="http://schemas.microsoft.com/office/drawing/2014/main" id="{FAD51A5D-2305-48F1-A326-6074481BB17D}"/>
              </a:ext>
            </a:extLst>
          </p:cNvPr>
          <p:cNvSpPr/>
          <p:nvPr userDrawn="1"/>
        </p:nvSpPr>
        <p:spPr>
          <a:xfrm>
            <a:off x="1" y="6977063"/>
            <a:ext cx="13544550" cy="641350"/>
          </a:xfrm>
          <a:prstGeom prst="rect">
            <a:avLst/>
          </a:prstGeom>
          <a:gradFill flip="none" rotWithShape="1">
            <a:gsLst>
              <a:gs pos="0">
                <a:srgbClr val="95CDF6"/>
              </a:gs>
              <a:gs pos="100000">
                <a:srgbClr val="42AFE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20"/>
          </a:p>
        </p:txBody>
      </p:sp>
      <p:sp>
        <p:nvSpPr>
          <p:cNvPr id="16" name="正方形/長方形 15">
            <a:extLst>
              <a:ext uri="{FF2B5EF4-FFF2-40B4-BE49-F238E27FC236}">
                <a16:creationId xmlns:a16="http://schemas.microsoft.com/office/drawing/2014/main" id="{F2399B47-C570-44D8-BE5A-258D1F9C35EE}"/>
              </a:ext>
            </a:extLst>
          </p:cNvPr>
          <p:cNvSpPr/>
          <p:nvPr userDrawn="1"/>
        </p:nvSpPr>
        <p:spPr>
          <a:xfrm>
            <a:off x="1" y="0"/>
            <a:ext cx="13544550" cy="641350"/>
          </a:xfrm>
          <a:prstGeom prst="rect">
            <a:avLst/>
          </a:prstGeom>
          <a:gradFill flip="none" rotWithShape="1">
            <a:gsLst>
              <a:gs pos="0">
                <a:srgbClr val="95CDF6"/>
              </a:gs>
              <a:gs pos="100000">
                <a:srgbClr val="42AFE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40" b="1"/>
              <a:t>　　</a:t>
            </a:r>
            <a:r>
              <a:rPr kumimoji="1" lang="en-US" altLang="ja-JP" sz="1440" b="1"/>
              <a:t>SOLASTO CORPORATION</a:t>
            </a:r>
            <a:endParaRPr kumimoji="1" lang="ja-JP" altLang="en-US" sz="1440" b="1"/>
          </a:p>
        </p:txBody>
      </p:sp>
      <p:sp>
        <p:nvSpPr>
          <p:cNvPr id="18" name="タイトル 1"/>
          <p:cNvSpPr>
            <a:spLocks noGrp="1"/>
          </p:cNvSpPr>
          <p:nvPr>
            <p:ph type="title"/>
          </p:nvPr>
        </p:nvSpPr>
        <p:spPr>
          <a:xfrm>
            <a:off x="971045" y="3532208"/>
            <a:ext cx="11602462" cy="553998"/>
          </a:xfrm>
          <a:prstGeom prst="rect">
            <a:avLst/>
          </a:prstGeom>
        </p:spPr>
        <p:txBody>
          <a:bodyPr wrap="square" tIns="0" bIns="0" anchor="ctr" anchorCtr="0">
            <a:spAutoFit/>
          </a:bodyPr>
          <a:lstStyle>
            <a:lvl1pPr algn="ctr">
              <a:defRPr sz="3600" b="1" cap="all" spc="0">
                <a:solidFill>
                  <a:schemeClr val="tx1">
                    <a:lumMod val="75000"/>
                    <a:lumOff val="25000"/>
                  </a:schemeClr>
                </a:solidFill>
              </a:defRPr>
            </a:lvl1pPr>
          </a:lstStyle>
          <a:p>
            <a:r>
              <a:rPr kumimoji="1" lang="ja-JP" altLang="en-US"/>
              <a:t>マスタ タイトルの書式設定</a:t>
            </a:r>
          </a:p>
        </p:txBody>
      </p:sp>
      <p:pic>
        <p:nvPicPr>
          <p:cNvPr id="17" name="図 16" descr="ロゴ&#10;&#10;自動的に生成された説明">
            <a:extLst>
              <a:ext uri="{FF2B5EF4-FFF2-40B4-BE49-F238E27FC236}">
                <a16:creationId xmlns:a16="http://schemas.microsoft.com/office/drawing/2014/main" id="{A5F7E7A8-D032-45B7-AB57-D042C3FAD9B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47539" y="7048554"/>
            <a:ext cx="1281600" cy="522758"/>
          </a:xfrm>
          <a:prstGeom prst="rect">
            <a:avLst/>
          </a:prstGeom>
        </p:spPr>
      </p:pic>
      <p:sp>
        <p:nvSpPr>
          <p:cNvPr id="21" name="Rectangle 4">
            <a:extLst>
              <a:ext uri="{FF2B5EF4-FFF2-40B4-BE49-F238E27FC236}">
                <a16:creationId xmlns:a16="http://schemas.microsoft.com/office/drawing/2014/main" id="{45FB6035-4077-4479-A3CC-3C77511A1C07}"/>
              </a:ext>
            </a:extLst>
          </p:cNvPr>
          <p:cNvSpPr txBox="1">
            <a:spLocks noChangeArrowheads="1"/>
          </p:cNvSpPr>
          <p:nvPr userDrawn="1"/>
        </p:nvSpPr>
        <p:spPr bwMode="auto">
          <a:xfrm>
            <a:off x="12916971" y="7199136"/>
            <a:ext cx="480041" cy="221599"/>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822960"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440" b="0" i="0" u="none" strike="noStrike" kern="1200" cap="none" spc="0" normalizeH="0" baseline="0" noProof="0" smtClean="0">
                <a:ln>
                  <a:noFill/>
                </a:ln>
                <a:solidFill>
                  <a:schemeClr val="bg1"/>
                </a:solidFill>
                <a:effectLst/>
                <a:uLnTx/>
                <a:uFillTx/>
                <a:latin typeface="Arial" charset="0"/>
                <a:ea typeface="ＭＳ Ｐゴシック" pitchFamily="50" charset="-128"/>
              </a:rPr>
              <a:pPr marL="0" marR="0" lvl="0" indent="0" algn="r" defTabSz="822960" rtl="0" eaLnBrk="1" fontAlgn="base" latinLnBrk="0" hangingPunct="1">
                <a:lnSpc>
                  <a:spcPct val="100000"/>
                </a:lnSpc>
                <a:spcBef>
                  <a:spcPct val="0"/>
                </a:spcBef>
                <a:spcAft>
                  <a:spcPct val="0"/>
                </a:spcAft>
                <a:buClrTx/>
                <a:buSzTx/>
                <a:buFontTx/>
                <a:buNone/>
                <a:tabLst/>
                <a:defRPr/>
              </a:pPr>
              <a:t>‹#›</a:t>
            </a:fld>
            <a:endParaRPr kumimoji="0" lang="en-US" altLang="ja-JP" sz="1440" b="0" i="0" u="none" strike="noStrike" kern="1200" cap="none" spc="0" normalizeH="0" baseline="0" noProof="0">
              <a:ln>
                <a:noFill/>
              </a:ln>
              <a:solidFill>
                <a:schemeClr val="bg1"/>
              </a:solidFill>
              <a:effectLst/>
              <a:uLnTx/>
              <a:uFillTx/>
              <a:latin typeface="Arial" charset="0"/>
              <a:ea typeface="ＭＳ Ｐゴシック" pitchFamily="50" charset="-128"/>
            </a:endParaRPr>
          </a:p>
        </p:txBody>
      </p:sp>
      <p:sp>
        <p:nvSpPr>
          <p:cNvPr id="22" name="Rectangle 14">
            <a:extLst>
              <a:ext uri="{FF2B5EF4-FFF2-40B4-BE49-F238E27FC236}">
                <a16:creationId xmlns:a16="http://schemas.microsoft.com/office/drawing/2014/main" id="{5165221F-9CB7-4610-89F5-664C2062F1FE}"/>
              </a:ext>
            </a:extLst>
          </p:cNvPr>
          <p:cNvSpPr>
            <a:spLocks noChangeArrowheads="1"/>
          </p:cNvSpPr>
          <p:nvPr userDrawn="1"/>
        </p:nvSpPr>
        <p:spPr bwMode="auto">
          <a:xfrm>
            <a:off x="1515692" y="7196171"/>
            <a:ext cx="2905711"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765">
                <a:solidFill>
                  <a:schemeClr val="bg1"/>
                </a:solidFill>
              </a:rPr>
              <a:t>(C) Solasto Corporation. All rights reserved.</a:t>
            </a:r>
          </a:p>
        </p:txBody>
      </p:sp>
      <p:sp>
        <p:nvSpPr>
          <p:cNvPr id="23" name="正方形/長方形 22">
            <a:extLst>
              <a:ext uri="{FF2B5EF4-FFF2-40B4-BE49-F238E27FC236}">
                <a16:creationId xmlns:a16="http://schemas.microsoft.com/office/drawing/2014/main" id="{52FF9B2C-D49C-442C-81D6-E4C91DBC453D}"/>
              </a:ext>
            </a:extLst>
          </p:cNvPr>
          <p:cNvSpPr/>
          <p:nvPr userDrawn="1"/>
        </p:nvSpPr>
        <p:spPr>
          <a:xfrm>
            <a:off x="12009710" y="152606"/>
            <a:ext cx="1262958" cy="330691"/>
          </a:xfrm>
          <a:prstGeom prst="rect">
            <a:avLst/>
          </a:prstGeom>
          <a:solidFill>
            <a:schemeClr val="bg1"/>
          </a:solidFill>
          <a:ln w="19050">
            <a:solidFill>
              <a:srgbClr val="FF0000"/>
            </a:solidFill>
          </a:ln>
        </p:spPr>
        <p:txBody>
          <a:bodyPr wrap="none" lIns="113403" tIns="48601" rIns="113403" anchor="ctr" anchorCtr="0">
            <a:spAutoFit/>
          </a:bodyPr>
          <a:lstStyle/>
          <a:p>
            <a:pPr algn="ctr"/>
            <a:r>
              <a:rPr lang="en-US" altLang="ja-JP" sz="1530">
                <a:solidFill>
                  <a:srgbClr val="FF0000"/>
                </a:solidFill>
                <a:latin typeface="Arial" panose="020B0604020202020204" pitchFamily="34" charset="0"/>
                <a:cs typeface="Arial" panose="020B0604020202020204" pitchFamily="34" charset="0"/>
              </a:rPr>
              <a:t>Confidential</a:t>
            </a:r>
            <a:endParaRPr lang="ja-JP" altLang="en-US" sz="153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36429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 スライド(ソラリン)">
    <p:spTree>
      <p:nvGrpSpPr>
        <p:cNvPr id="1" name=""/>
        <p:cNvGrpSpPr/>
        <p:nvPr/>
      </p:nvGrpSpPr>
      <p:grpSpPr>
        <a:xfrm>
          <a:off x="0" y="0"/>
          <a:ext cx="0" cy="0"/>
          <a:chOff x="0" y="0"/>
          <a:chExt cx="0" cy="0"/>
        </a:xfrm>
      </p:grpSpPr>
      <p:sp>
        <p:nvSpPr>
          <p:cNvPr id="12" name="タイトル 1"/>
          <p:cNvSpPr>
            <a:spLocks noGrp="1"/>
          </p:cNvSpPr>
          <p:nvPr>
            <p:ph type="ctrTitle"/>
          </p:nvPr>
        </p:nvSpPr>
        <p:spPr>
          <a:xfrm>
            <a:off x="1428636" y="3244758"/>
            <a:ext cx="11248705" cy="492443"/>
          </a:xfrm>
          <a:prstGeom prst="rect">
            <a:avLst/>
          </a:prstGeom>
        </p:spPr>
        <p:txBody>
          <a:bodyPr wrap="square" tIns="0" bIns="0" anchor="ctr" anchorCtr="0">
            <a:spAutoFit/>
          </a:bodyPr>
          <a:lstStyle>
            <a:lvl1pPr algn="l">
              <a:defRPr sz="3200"/>
            </a:lvl1pPr>
          </a:lstStyle>
          <a:p>
            <a:r>
              <a:rPr kumimoji="1" lang="ja-JP" altLang="en-US"/>
              <a:t>マスター タイトルの書式設定</a:t>
            </a:r>
          </a:p>
        </p:txBody>
      </p:sp>
      <p:sp>
        <p:nvSpPr>
          <p:cNvPr id="17" name="正方形/長方形 16"/>
          <p:cNvSpPr>
            <a:spLocks/>
          </p:cNvSpPr>
          <p:nvPr/>
        </p:nvSpPr>
        <p:spPr>
          <a:xfrm>
            <a:off x="638778" y="3352629"/>
            <a:ext cx="425923" cy="249877"/>
          </a:xfrm>
          <a:prstGeom prst="rect">
            <a:avLst/>
          </a:prstGeom>
          <a:solidFill>
            <a:srgbClr val="F39800"/>
          </a:solidFill>
          <a:ln>
            <a:noFill/>
          </a:ln>
        </p:spPr>
        <p:txBody>
          <a:bodyPr wrap="square" rtlCol="0" anchor="ctr">
            <a:spAutoFit/>
          </a:bodyPr>
          <a:lstStyle/>
          <a:p>
            <a:pPr marL="57150" algn="ctr">
              <a:lnSpc>
                <a:spcPts val="1350"/>
              </a:lnSpc>
              <a:spcAft>
                <a:spcPts val="0"/>
              </a:spcAft>
            </a:pPr>
            <a:endParaRPr kumimoji="1" lang="ja-JP" altLang="en-US" sz="900" kern="100">
              <a:latin typeface="Meiryo UI" panose="020B0604030504040204" pitchFamily="50" charset="-128"/>
              <a:ea typeface="Meiryo UI" panose="020B0604030504040204" pitchFamily="50" charset="-128"/>
              <a:cs typeface="メイリオ" panose="020B0604030504040204" pitchFamily="50" charset="-128"/>
            </a:endParaRPr>
          </a:p>
        </p:txBody>
      </p:sp>
      <p:sp>
        <p:nvSpPr>
          <p:cNvPr id="18" name="正方形/長方形 17"/>
          <p:cNvSpPr>
            <a:spLocks/>
          </p:cNvSpPr>
          <p:nvPr/>
        </p:nvSpPr>
        <p:spPr>
          <a:xfrm>
            <a:off x="850548" y="3563674"/>
            <a:ext cx="425921" cy="249877"/>
          </a:xfrm>
          <a:prstGeom prst="rect">
            <a:avLst/>
          </a:prstGeom>
          <a:solidFill>
            <a:srgbClr val="F39800">
              <a:alpha val="25098"/>
            </a:srgbClr>
          </a:solidFill>
          <a:ln>
            <a:noFill/>
          </a:ln>
        </p:spPr>
        <p:txBody>
          <a:bodyPr wrap="square" rtlCol="0" anchor="ctr">
            <a:spAutoFit/>
          </a:bodyPr>
          <a:lstStyle/>
          <a:p>
            <a:pPr marL="57150" algn="ctr">
              <a:lnSpc>
                <a:spcPts val="1350"/>
              </a:lnSpc>
              <a:spcAft>
                <a:spcPts val="0"/>
              </a:spcAft>
            </a:pPr>
            <a:endParaRPr kumimoji="1" lang="ja-JP" altLang="en-US" sz="900" kern="100">
              <a:latin typeface="Meiryo UI" panose="020B0604030504040204" pitchFamily="50" charset="-128"/>
              <a:ea typeface="Meiryo UI" panose="020B0604030504040204" pitchFamily="50" charset="-128"/>
              <a:cs typeface="メイリオ" panose="020B0604030504040204" pitchFamily="50" charset="-128"/>
            </a:endParaRPr>
          </a:p>
        </p:txBody>
      </p:sp>
      <p:sp>
        <p:nvSpPr>
          <p:cNvPr id="19" name="Line 8"/>
          <p:cNvSpPr>
            <a:spLocks noChangeShapeType="1"/>
          </p:cNvSpPr>
          <p:nvPr userDrawn="1"/>
        </p:nvSpPr>
        <p:spPr bwMode="auto">
          <a:xfrm>
            <a:off x="1427362" y="3851223"/>
            <a:ext cx="11249978" cy="1"/>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147539" y="7142281"/>
            <a:ext cx="1281098" cy="394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Rectangle 14"/>
          <p:cNvSpPr>
            <a:spLocks noChangeArrowheads="1"/>
          </p:cNvSpPr>
          <p:nvPr userDrawn="1"/>
        </p:nvSpPr>
        <p:spPr bwMode="auto">
          <a:xfrm>
            <a:off x="1515691" y="7309465"/>
            <a:ext cx="2905711"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50">
                <a:solidFill>
                  <a:srgbClr val="7F7F7F"/>
                </a:solidFill>
              </a:rPr>
              <a:t>(C) </a:t>
            </a:r>
            <a:r>
              <a:rPr lang="en-US" altLang="ja-JP" sz="850" err="1">
                <a:solidFill>
                  <a:srgbClr val="7F7F7F"/>
                </a:solidFill>
              </a:rPr>
              <a:t>Solasto</a:t>
            </a:r>
            <a:r>
              <a:rPr lang="en-US" altLang="ja-JP" sz="850">
                <a:solidFill>
                  <a:srgbClr val="7F7F7F"/>
                </a:solidFill>
              </a:rPr>
              <a:t> Corporation. All rights reserved.</a:t>
            </a:r>
          </a:p>
        </p:txBody>
      </p:sp>
      <p:sp>
        <p:nvSpPr>
          <p:cNvPr id="22" name="正方形/長方形 21"/>
          <p:cNvSpPr/>
          <p:nvPr userDrawn="1"/>
        </p:nvSpPr>
        <p:spPr>
          <a:xfrm>
            <a:off x="11884843" y="165513"/>
            <a:ext cx="1512691" cy="362304"/>
          </a:xfrm>
          <a:prstGeom prst="rect">
            <a:avLst/>
          </a:prstGeom>
          <a:solidFill>
            <a:schemeClr val="bg1"/>
          </a:solidFill>
          <a:ln w="19050">
            <a:solidFill>
              <a:srgbClr val="FF0000"/>
            </a:solidFill>
          </a:ln>
        </p:spPr>
        <p:txBody>
          <a:bodyPr wrap="none" lIns="126000" tIns="54000" rIns="126000" anchor="ctr" anchorCtr="0">
            <a:spAutoFit/>
          </a:bodyPr>
          <a:lstStyle/>
          <a:p>
            <a:pPr algn="ctr"/>
            <a:r>
              <a:rPr lang="en-US" altLang="ja-JP" sz="1700">
                <a:solidFill>
                  <a:srgbClr val="FF0000"/>
                </a:solidFill>
              </a:rPr>
              <a:t>Confidential</a:t>
            </a:r>
            <a:endParaRPr lang="ja-JP" altLang="en-US" sz="1700">
              <a:solidFill>
                <a:srgbClr val="FF0000"/>
              </a:solidFill>
            </a:endParaRPr>
          </a:p>
        </p:txBody>
      </p:sp>
      <p:sp>
        <p:nvSpPr>
          <p:cNvPr id="11" name="テキスト プレースホルダ 2">
            <a:extLst>
              <a:ext uri="{FF2B5EF4-FFF2-40B4-BE49-F238E27FC236}">
                <a16:creationId xmlns:a16="http://schemas.microsoft.com/office/drawing/2014/main" id="{1F4B75AF-93E9-4A52-A1B2-DD86D4DA769F}"/>
              </a:ext>
            </a:extLst>
          </p:cNvPr>
          <p:cNvSpPr>
            <a:spLocks noGrp="1"/>
          </p:cNvSpPr>
          <p:nvPr>
            <p:ph type="body" idx="1"/>
          </p:nvPr>
        </p:nvSpPr>
        <p:spPr>
          <a:xfrm>
            <a:off x="1427363" y="4107881"/>
            <a:ext cx="11248706" cy="400110"/>
          </a:xfrm>
          <a:prstGeom prst="rect">
            <a:avLst/>
          </a:prstGeom>
        </p:spPr>
        <p:txBody>
          <a:bodyPr wrap="square" anchor="ctr" anchorCtr="0">
            <a:sp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pic>
        <p:nvPicPr>
          <p:cNvPr id="10" name="図 9">
            <a:extLst>
              <a:ext uri="{FF2B5EF4-FFF2-40B4-BE49-F238E27FC236}">
                <a16:creationId xmlns:a16="http://schemas.microsoft.com/office/drawing/2014/main" id="{ED9589F8-4D7A-4905-9587-3049A14E0FE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9171" t="14707" r="8948" b="64509"/>
          <a:stretch/>
        </p:blipFill>
        <p:spPr>
          <a:xfrm>
            <a:off x="3387899" y="5497378"/>
            <a:ext cx="8288787" cy="1311941"/>
          </a:xfrm>
          <a:prstGeom prst="rect">
            <a:avLst/>
          </a:prstGeom>
          <a:solidFill>
            <a:schemeClr val="accent4">
              <a:lumMod val="60000"/>
              <a:lumOff val="40000"/>
            </a:schemeClr>
          </a:solidFill>
          <a:ln w="12700">
            <a:solidFill>
              <a:schemeClr val="tx1"/>
            </a:solidFill>
          </a:ln>
        </p:spPr>
      </p:pic>
      <p:pic>
        <p:nvPicPr>
          <p:cNvPr id="13" name="図 12">
            <a:extLst>
              <a:ext uri="{FF2B5EF4-FFF2-40B4-BE49-F238E27FC236}">
                <a16:creationId xmlns:a16="http://schemas.microsoft.com/office/drawing/2014/main" id="{8A8559E8-2D0B-424E-9257-2FE083BD337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866435" y="5393382"/>
            <a:ext cx="1355441" cy="1860618"/>
          </a:xfrm>
          <a:prstGeom prst="rect">
            <a:avLst/>
          </a:prstGeom>
        </p:spPr>
      </p:pic>
    </p:spTree>
    <p:extLst>
      <p:ext uri="{BB962C8B-B14F-4D97-AF65-F5344CB8AC3E}">
        <p14:creationId xmlns:p14="http://schemas.microsoft.com/office/powerpoint/2010/main" val="32890681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_セクション見出し">
    <p:spTree>
      <p:nvGrpSpPr>
        <p:cNvPr id="1" name=""/>
        <p:cNvGrpSpPr/>
        <p:nvPr/>
      </p:nvGrpSpPr>
      <p:grpSpPr>
        <a:xfrm>
          <a:off x="0" y="0"/>
          <a:ext cx="0" cy="0"/>
          <a:chOff x="0" y="0"/>
          <a:chExt cx="0" cy="0"/>
        </a:xfrm>
      </p:grpSpPr>
      <p:sp>
        <p:nvSpPr>
          <p:cNvPr id="14" name="正方形/長方形 13">
            <a:extLst>
              <a:ext uri="{FF2B5EF4-FFF2-40B4-BE49-F238E27FC236}">
                <a16:creationId xmlns:a16="http://schemas.microsoft.com/office/drawing/2014/main" id="{FAD51A5D-2305-48F1-A326-6074481BB17D}"/>
              </a:ext>
            </a:extLst>
          </p:cNvPr>
          <p:cNvSpPr/>
          <p:nvPr userDrawn="1"/>
        </p:nvSpPr>
        <p:spPr>
          <a:xfrm>
            <a:off x="1" y="6977063"/>
            <a:ext cx="13544550" cy="641350"/>
          </a:xfrm>
          <a:prstGeom prst="rect">
            <a:avLst/>
          </a:prstGeom>
          <a:gradFill flip="none" rotWithShape="1">
            <a:gsLst>
              <a:gs pos="0">
                <a:srgbClr val="95CDF6"/>
              </a:gs>
              <a:gs pos="100000">
                <a:srgbClr val="42AFE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20"/>
          </a:p>
        </p:txBody>
      </p:sp>
      <p:sp>
        <p:nvSpPr>
          <p:cNvPr id="16" name="正方形/長方形 15">
            <a:extLst>
              <a:ext uri="{FF2B5EF4-FFF2-40B4-BE49-F238E27FC236}">
                <a16:creationId xmlns:a16="http://schemas.microsoft.com/office/drawing/2014/main" id="{F2399B47-C570-44D8-BE5A-258D1F9C35EE}"/>
              </a:ext>
            </a:extLst>
          </p:cNvPr>
          <p:cNvSpPr/>
          <p:nvPr userDrawn="1"/>
        </p:nvSpPr>
        <p:spPr>
          <a:xfrm>
            <a:off x="1" y="0"/>
            <a:ext cx="13544550" cy="641350"/>
          </a:xfrm>
          <a:prstGeom prst="rect">
            <a:avLst/>
          </a:prstGeom>
          <a:gradFill flip="none" rotWithShape="1">
            <a:gsLst>
              <a:gs pos="0">
                <a:srgbClr val="95CDF6"/>
              </a:gs>
              <a:gs pos="100000">
                <a:srgbClr val="42AFE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40" b="1"/>
              <a:t>　　</a:t>
            </a:r>
            <a:r>
              <a:rPr kumimoji="1" lang="en-US" altLang="ja-JP" sz="1440" b="1"/>
              <a:t>SOLASTO CORPORATION</a:t>
            </a:r>
            <a:endParaRPr kumimoji="1" lang="ja-JP" altLang="en-US" sz="1440" b="1"/>
          </a:p>
        </p:txBody>
      </p:sp>
      <p:sp>
        <p:nvSpPr>
          <p:cNvPr id="18" name="タイトル 1"/>
          <p:cNvSpPr>
            <a:spLocks noGrp="1"/>
          </p:cNvSpPr>
          <p:nvPr>
            <p:ph type="title"/>
          </p:nvPr>
        </p:nvSpPr>
        <p:spPr>
          <a:xfrm>
            <a:off x="971045" y="3532208"/>
            <a:ext cx="11602462" cy="553998"/>
          </a:xfrm>
          <a:prstGeom prst="rect">
            <a:avLst/>
          </a:prstGeom>
        </p:spPr>
        <p:txBody>
          <a:bodyPr wrap="square" tIns="0" bIns="0" anchor="ctr" anchorCtr="0">
            <a:spAutoFit/>
          </a:bodyPr>
          <a:lstStyle>
            <a:lvl1pPr algn="ctr">
              <a:defRPr sz="3600" b="1" cap="all" spc="0">
                <a:solidFill>
                  <a:schemeClr val="tx1">
                    <a:lumMod val="75000"/>
                    <a:lumOff val="25000"/>
                  </a:schemeClr>
                </a:solidFill>
              </a:defRPr>
            </a:lvl1pPr>
          </a:lstStyle>
          <a:p>
            <a:r>
              <a:rPr kumimoji="1" lang="ja-JP" altLang="en-US"/>
              <a:t>マスタ タイトルの書式設定</a:t>
            </a:r>
          </a:p>
        </p:txBody>
      </p:sp>
      <p:pic>
        <p:nvPicPr>
          <p:cNvPr id="17" name="図 16" descr="ロゴ&#10;&#10;自動的に生成された説明">
            <a:extLst>
              <a:ext uri="{FF2B5EF4-FFF2-40B4-BE49-F238E27FC236}">
                <a16:creationId xmlns:a16="http://schemas.microsoft.com/office/drawing/2014/main" id="{A5F7E7A8-D032-45B7-AB57-D042C3FAD9B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47539" y="7048554"/>
            <a:ext cx="1281600" cy="522758"/>
          </a:xfrm>
          <a:prstGeom prst="rect">
            <a:avLst/>
          </a:prstGeom>
        </p:spPr>
      </p:pic>
      <p:sp>
        <p:nvSpPr>
          <p:cNvPr id="21" name="Rectangle 4">
            <a:extLst>
              <a:ext uri="{FF2B5EF4-FFF2-40B4-BE49-F238E27FC236}">
                <a16:creationId xmlns:a16="http://schemas.microsoft.com/office/drawing/2014/main" id="{45FB6035-4077-4479-A3CC-3C77511A1C07}"/>
              </a:ext>
            </a:extLst>
          </p:cNvPr>
          <p:cNvSpPr txBox="1">
            <a:spLocks noChangeArrowheads="1"/>
          </p:cNvSpPr>
          <p:nvPr userDrawn="1"/>
        </p:nvSpPr>
        <p:spPr bwMode="auto">
          <a:xfrm>
            <a:off x="12916971" y="7199136"/>
            <a:ext cx="480041" cy="221599"/>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822960"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440" b="0" i="0" u="none" strike="noStrike" kern="1200" cap="none" spc="0" normalizeH="0" baseline="0" noProof="0" smtClean="0">
                <a:ln>
                  <a:noFill/>
                </a:ln>
                <a:solidFill>
                  <a:schemeClr val="bg1"/>
                </a:solidFill>
                <a:effectLst/>
                <a:uLnTx/>
                <a:uFillTx/>
                <a:latin typeface="Arial" charset="0"/>
                <a:ea typeface="ＭＳ Ｐゴシック" pitchFamily="50" charset="-128"/>
              </a:rPr>
              <a:pPr marL="0" marR="0" lvl="0" indent="0" algn="r" defTabSz="822960" rtl="0" eaLnBrk="1" fontAlgn="base" latinLnBrk="0" hangingPunct="1">
                <a:lnSpc>
                  <a:spcPct val="100000"/>
                </a:lnSpc>
                <a:spcBef>
                  <a:spcPct val="0"/>
                </a:spcBef>
                <a:spcAft>
                  <a:spcPct val="0"/>
                </a:spcAft>
                <a:buClrTx/>
                <a:buSzTx/>
                <a:buFontTx/>
                <a:buNone/>
                <a:tabLst/>
                <a:defRPr/>
              </a:pPr>
              <a:t>‹#›</a:t>
            </a:fld>
            <a:endParaRPr kumimoji="0" lang="en-US" altLang="ja-JP" sz="1440" b="0" i="0" u="none" strike="noStrike" kern="1200" cap="none" spc="0" normalizeH="0" baseline="0" noProof="0">
              <a:ln>
                <a:noFill/>
              </a:ln>
              <a:solidFill>
                <a:schemeClr val="bg1"/>
              </a:solidFill>
              <a:effectLst/>
              <a:uLnTx/>
              <a:uFillTx/>
              <a:latin typeface="Arial" charset="0"/>
              <a:ea typeface="ＭＳ Ｐゴシック" pitchFamily="50" charset="-128"/>
            </a:endParaRPr>
          </a:p>
        </p:txBody>
      </p:sp>
      <p:sp>
        <p:nvSpPr>
          <p:cNvPr id="22" name="Rectangle 14">
            <a:extLst>
              <a:ext uri="{FF2B5EF4-FFF2-40B4-BE49-F238E27FC236}">
                <a16:creationId xmlns:a16="http://schemas.microsoft.com/office/drawing/2014/main" id="{5165221F-9CB7-4610-89F5-664C2062F1FE}"/>
              </a:ext>
            </a:extLst>
          </p:cNvPr>
          <p:cNvSpPr>
            <a:spLocks noChangeArrowheads="1"/>
          </p:cNvSpPr>
          <p:nvPr userDrawn="1"/>
        </p:nvSpPr>
        <p:spPr bwMode="auto">
          <a:xfrm>
            <a:off x="1515692" y="7196171"/>
            <a:ext cx="2905711"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765">
                <a:solidFill>
                  <a:schemeClr val="bg1"/>
                </a:solidFill>
              </a:rPr>
              <a:t>(C) Solasto Corporation. All rights reserved.</a:t>
            </a:r>
          </a:p>
        </p:txBody>
      </p:sp>
      <p:sp>
        <p:nvSpPr>
          <p:cNvPr id="23" name="正方形/長方形 22">
            <a:extLst>
              <a:ext uri="{FF2B5EF4-FFF2-40B4-BE49-F238E27FC236}">
                <a16:creationId xmlns:a16="http://schemas.microsoft.com/office/drawing/2014/main" id="{52FF9B2C-D49C-442C-81D6-E4C91DBC453D}"/>
              </a:ext>
            </a:extLst>
          </p:cNvPr>
          <p:cNvSpPr/>
          <p:nvPr userDrawn="1"/>
        </p:nvSpPr>
        <p:spPr>
          <a:xfrm>
            <a:off x="12009710" y="152606"/>
            <a:ext cx="1262958" cy="330691"/>
          </a:xfrm>
          <a:prstGeom prst="rect">
            <a:avLst/>
          </a:prstGeom>
          <a:solidFill>
            <a:schemeClr val="bg1"/>
          </a:solidFill>
          <a:ln w="19050">
            <a:solidFill>
              <a:srgbClr val="FF0000"/>
            </a:solidFill>
          </a:ln>
        </p:spPr>
        <p:txBody>
          <a:bodyPr wrap="none" lIns="113403" tIns="48601" rIns="113403" anchor="ctr" anchorCtr="0">
            <a:spAutoFit/>
          </a:bodyPr>
          <a:lstStyle/>
          <a:p>
            <a:pPr algn="ctr"/>
            <a:r>
              <a:rPr lang="en-US" altLang="ja-JP" sz="1530">
                <a:solidFill>
                  <a:srgbClr val="FF0000"/>
                </a:solidFill>
                <a:latin typeface="Arial" panose="020B0604020202020204" pitchFamily="34" charset="0"/>
                <a:cs typeface="Arial" panose="020B0604020202020204" pitchFamily="34" charset="0"/>
              </a:rPr>
              <a:t>Confidential</a:t>
            </a:r>
            <a:endParaRPr lang="ja-JP" altLang="en-US" sz="153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29102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18" name="タイトル 1"/>
          <p:cNvSpPr>
            <a:spLocks noGrp="1"/>
          </p:cNvSpPr>
          <p:nvPr>
            <p:ph type="title"/>
          </p:nvPr>
        </p:nvSpPr>
        <p:spPr>
          <a:xfrm>
            <a:off x="971975" y="3234306"/>
            <a:ext cx="11602462" cy="430887"/>
          </a:xfrm>
          <a:prstGeom prst="rect">
            <a:avLst/>
          </a:prstGeom>
        </p:spPr>
        <p:txBody>
          <a:bodyPr wrap="square" tIns="0" bIns="0" anchor="ctr" anchorCtr="0">
            <a:spAutoFit/>
          </a:bodyPr>
          <a:lstStyle>
            <a:lvl1pPr algn="l">
              <a:defRPr sz="2800" b="0" cap="all"/>
            </a:lvl1pPr>
          </a:lstStyle>
          <a:p>
            <a:r>
              <a:rPr kumimoji="1" lang="ja-JP" altLang="en-US"/>
              <a:t>マスター タイトルの書式設定</a:t>
            </a:r>
          </a:p>
        </p:txBody>
      </p:sp>
      <p:sp>
        <p:nvSpPr>
          <p:cNvPr id="19" name="テキスト プレースホルダ 2"/>
          <p:cNvSpPr>
            <a:spLocks noGrp="1"/>
          </p:cNvSpPr>
          <p:nvPr>
            <p:ph type="body" idx="1"/>
          </p:nvPr>
        </p:nvSpPr>
        <p:spPr>
          <a:xfrm>
            <a:off x="972665" y="4129175"/>
            <a:ext cx="11551991" cy="400110"/>
          </a:xfrm>
          <a:prstGeom prst="rect">
            <a:avLst/>
          </a:prstGeom>
        </p:spPr>
        <p:txBody>
          <a:bodyPr wrap="square" anchor="ctr" anchorCtr="0">
            <a:sp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20" name="Line 8"/>
          <p:cNvSpPr>
            <a:spLocks noChangeShapeType="1"/>
          </p:cNvSpPr>
          <p:nvPr userDrawn="1"/>
        </p:nvSpPr>
        <p:spPr bwMode="auto">
          <a:xfrm>
            <a:off x="972663" y="3779215"/>
            <a:ext cx="11601773" cy="1"/>
          </a:xfrm>
          <a:prstGeom prst="line">
            <a:avLst/>
          </a:prstGeom>
          <a:noFill/>
          <a:ln w="12700">
            <a:solidFill>
              <a:srgbClr val="F39800"/>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2" name="Line 8">
            <a:extLst>
              <a:ext uri="{FF2B5EF4-FFF2-40B4-BE49-F238E27FC236}">
                <a16:creationId xmlns:a16="http://schemas.microsoft.com/office/drawing/2014/main" id="{5B7F2497-31AD-4C3F-ABDD-A1E39F8A19A3}"/>
              </a:ext>
            </a:extLst>
          </p:cNvPr>
          <p:cNvSpPr>
            <a:spLocks noChangeShapeType="1"/>
          </p:cNvSpPr>
          <p:nvPr userDrawn="1"/>
        </p:nvSpPr>
        <p:spPr bwMode="auto">
          <a:xfrm>
            <a:off x="4577188" y="7438120"/>
            <a:ext cx="8339782"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3" name="Rectangle 4">
            <a:extLst>
              <a:ext uri="{FF2B5EF4-FFF2-40B4-BE49-F238E27FC236}">
                <a16:creationId xmlns:a16="http://schemas.microsoft.com/office/drawing/2014/main" id="{9DB59AF0-1FB1-4303-BE19-91F02197AE46}"/>
              </a:ext>
            </a:extLst>
          </p:cNvPr>
          <p:cNvSpPr txBox="1">
            <a:spLocks noChangeArrowheads="1"/>
          </p:cNvSpPr>
          <p:nvPr userDrawn="1"/>
        </p:nvSpPr>
        <p:spPr bwMode="auto">
          <a:xfrm>
            <a:off x="12916970" y="7286495"/>
            <a:ext cx="480041" cy="246221"/>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600"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ja-JP" sz="1600" b="0" i="0" u="none" strike="noStrike" kern="1200" cap="none" spc="0" normalizeH="0" baseline="0" noProof="0">
              <a:ln>
                <a:noFill/>
              </a:ln>
              <a:solidFill>
                <a:srgbClr val="000000"/>
              </a:solidFill>
              <a:effectLst/>
              <a:uLnTx/>
              <a:uFillTx/>
              <a:latin typeface="Arial" charset="0"/>
              <a:ea typeface="ＭＳ Ｐゴシック" pitchFamily="50" charset="-128"/>
            </a:endParaRPr>
          </a:p>
        </p:txBody>
      </p:sp>
      <p:pic>
        <p:nvPicPr>
          <p:cNvPr id="24" name="Picture 2">
            <a:extLst>
              <a:ext uri="{FF2B5EF4-FFF2-40B4-BE49-F238E27FC236}">
                <a16:creationId xmlns:a16="http://schemas.microsoft.com/office/drawing/2014/main" id="{B68D5F85-D06F-4726-BF82-08A4BF413A7D}"/>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147539" y="7142281"/>
            <a:ext cx="1281098" cy="394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Rectangle 14">
            <a:extLst>
              <a:ext uri="{FF2B5EF4-FFF2-40B4-BE49-F238E27FC236}">
                <a16:creationId xmlns:a16="http://schemas.microsoft.com/office/drawing/2014/main" id="{55196990-1DC8-4D6B-8197-787A4C4BDB19}"/>
              </a:ext>
            </a:extLst>
          </p:cNvPr>
          <p:cNvSpPr>
            <a:spLocks noChangeArrowheads="1"/>
          </p:cNvSpPr>
          <p:nvPr userDrawn="1"/>
        </p:nvSpPr>
        <p:spPr bwMode="auto">
          <a:xfrm>
            <a:off x="1515691" y="7309465"/>
            <a:ext cx="2905711"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50">
                <a:solidFill>
                  <a:srgbClr val="7F7F7F"/>
                </a:solidFill>
              </a:rPr>
              <a:t>(C) </a:t>
            </a:r>
            <a:r>
              <a:rPr lang="en-US" altLang="ja-JP" sz="850" err="1">
                <a:solidFill>
                  <a:srgbClr val="7F7F7F"/>
                </a:solidFill>
              </a:rPr>
              <a:t>Solasto</a:t>
            </a:r>
            <a:r>
              <a:rPr lang="en-US" altLang="ja-JP" sz="850">
                <a:solidFill>
                  <a:srgbClr val="7F7F7F"/>
                </a:solidFill>
              </a:rPr>
              <a:t> Corporation. All rights reserved.</a:t>
            </a:r>
          </a:p>
        </p:txBody>
      </p:sp>
      <p:sp>
        <p:nvSpPr>
          <p:cNvPr id="11" name="正方形/長方形 10">
            <a:extLst>
              <a:ext uri="{FF2B5EF4-FFF2-40B4-BE49-F238E27FC236}">
                <a16:creationId xmlns:a16="http://schemas.microsoft.com/office/drawing/2014/main" id="{83A5F976-B253-4FEE-9E00-485B1A5EA304}"/>
              </a:ext>
            </a:extLst>
          </p:cNvPr>
          <p:cNvSpPr/>
          <p:nvPr userDrawn="1"/>
        </p:nvSpPr>
        <p:spPr>
          <a:xfrm>
            <a:off x="11573565" y="5866"/>
            <a:ext cx="1970985" cy="249877"/>
          </a:xfrm>
          <a:prstGeom prst="rect">
            <a:avLst/>
          </a:prstGeom>
          <a:solidFill>
            <a:srgbClr val="F39800"/>
          </a:solidFill>
          <a:ln>
            <a:noFill/>
          </a:ln>
        </p:spPr>
        <p:txBody>
          <a:bodyPr wrap="square" rtlCol="0" anchor="ctr">
            <a:spAutoFit/>
          </a:bodyPr>
          <a:lstStyle/>
          <a:p>
            <a:pPr marL="57150" algn="ctr">
              <a:lnSpc>
                <a:spcPts val="1350"/>
              </a:lnSpc>
              <a:spcAft>
                <a:spcPts val="0"/>
              </a:spcAft>
            </a:pPr>
            <a:endParaRPr kumimoji="1" lang="ja-JP" altLang="en-US" sz="900" kern="100">
              <a:latin typeface="Meiryo UI" panose="020B0604030504040204" pitchFamily="50" charset="-128"/>
              <a:ea typeface="Meiryo UI" panose="020B0604030504040204" pitchFamily="50" charset="-128"/>
              <a:cs typeface="メイリオ" panose="020B0604030504040204" pitchFamily="50" charset="-128"/>
            </a:endParaRPr>
          </a:p>
        </p:txBody>
      </p:sp>
      <p:sp>
        <p:nvSpPr>
          <p:cNvPr id="15" name="正方形/長方形 14">
            <a:extLst>
              <a:ext uri="{FF2B5EF4-FFF2-40B4-BE49-F238E27FC236}">
                <a16:creationId xmlns:a16="http://schemas.microsoft.com/office/drawing/2014/main" id="{3D1248CC-E6B8-42BE-A7FA-34FC6A8456ED}"/>
              </a:ext>
            </a:extLst>
          </p:cNvPr>
          <p:cNvSpPr/>
          <p:nvPr userDrawn="1"/>
        </p:nvSpPr>
        <p:spPr>
          <a:xfrm>
            <a:off x="11802711" y="336680"/>
            <a:ext cx="1512691" cy="362304"/>
          </a:xfrm>
          <a:prstGeom prst="rect">
            <a:avLst/>
          </a:prstGeom>
          <a:solidFill>
            <a:schemeClr val="bg1"/>
          </a:solidFill>
          <a:ln w="19050">
            <a:solidFill>
              <a:srgbClr val="FF0000"/>
            </a:solidFill>
          </a:ln>
        </p:spPr>
        <p:txBody>
          <a:bodyPr wrap="none" lIns="126000" tIns="54000" rIns="126000" anchor="ctr" anchorCtr="0">
            <a:spAutoFit/>
          </a:bodyPr>
          <a:lstStyle/>
          <a:p>
            <a:pPr algn="ctr"/>
            <a:r>
              <a:rPr lang="en-US" altLang="ja-JP" sz="1700">
                <a:solidFill>
                  <a:srgbClr val="FF0000"/>
                </a:solidFill>
              </a:rPr>
              <a:t>Confidential</a:t>
            </a:r>
            <a:endParaRPr lang="ja-JP" altLang="en-US" sz="1700">
              <a:solidFill>
                <a:srgbClr val="FF0000"/>
              </a:solidFill>
            </a:endParaRPr>
          </a:p>
        </p:txBody>
      </p:sp>
    </p:spTree>
    <p:extLst>
      <p:ext uri="{BB962C8B-B14F-4D97-AF65-F5344CB8AC3E}">
        <p14:creationId xmlns:p14="http://schemas.microsoft.com/office/powerpoint/2010/main" val="1245160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92738" y="103705"/>
            <a:ext cx="11209492" cy="523220"/>
          </a:xfrm>
          <a:prstGeom prst="rect">
            <a:avLst/>
          </a:prstGeom>
        </p:spPr>
        <p:txBody>
          <a:bodyPr wrap="square" anchor="ctr" anchorCtr="0">
            <a:spAutoFit/>
          </a:bodyPr>
          <a:lstStyle>
            <a:lvl1pPr algn="l">
              <a:defRPr sz="2800"/>
            </a:lvl1pPr>
          </a:lstStyle>
          <a:p>
            <a:r>
              <a:rPr kumimoji="1" lang="ja-JP" altLang="en-US"/>
              <a:t>マスター タイトルの書式設定</a:t>
            </a:r>
          </a:p>
        </p:txBody>
      </p:sp>
      <p:sp>
        <p:nvSpPr>
          <p:cNvPr id="3" name="コンテンツ プレースホルダ 2"/>
          <p:cNvSpPr>
            <a:spLocks noGrp="1"/>
          </p:cNvSpPr>
          <p:nvPr>
            <p:ph idx="1" hasCustomPrompt="1"/>
          </p:nvPr>
        </p:nvSpPr>
        <p:spPr>
          <a:xfrm>
            <a:off x="379419" y="928886"/>
            <a:ext cx="12785711" cy="4893647"/>
          </a:xfrm>
          <a:prstGeom prst="rect">
            <a:avLst/>
          </a:prstGeom>
          <a:noFill/>
        </p:spPr>
        <p:txBody>
          <a:bodyPr>
            <a:spAutoFit/>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kumimoji="1" lang="ja-JP" altLang="en-US"/>
              <a:t>マスタ テキストの書式設定</a:t>
            </a:r>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p:txBody>
      </p:sp>
      <p:sp>
        <p:nvSpPr>
          <p:cNvPr id="11" name="Line 8"/>
          <p:cNvSpPr>
            <a:spLocks noChangeShapeType="1"/>
          </p:cNvSpPr>
          <p:nvPr userDrawn="1"/>
        </p:nvSpPr>
        <p:spPr bwMode="auto">
          <a:xfrm>
            <a:off x="192738" y="712862"/>
            <a:ext cx="11209492" cy="0"/>
          </a:xfrm>
          <a:prstGeom prst="line">
            <a:avLst/>
          </a:prstGeom>
          <a:noFill/>
          <a:ln w="12700">
            <a:solidFill>
              <a:srgbClr val="F39800"/>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0" name="Line 8"/>
          <p:cNvSpPr>
            <a:spLocks noChangeShapeType="1"/>
          </p:cNvSpPr>
          <p:nvPr userDrawn="1"/>
        </p:nvSpPr>
        <p:spPr bwMode="auto">
          <a:xfrm>
            <a:off x="4577188" y="7438120"/>
            <a:ext cx="8339782"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5" name="Rectangle 4"/>
          <p:cNvSpPr txBox="1">
            <a:spLocks noChangeArrowheads="1"/>
          </p:cNvSpPr>
          <p:nvPr userDrawn="1"/>
        </p:nvSpPr>
        <p:spPr bwMode="auto">
          <a:xfrm>
            <a:off x="12916970" y="7286495"/>
            <a:ext cx="480041" cy="246221"/>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600"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ja-JP" sz="1600" b="0" i="0" u="none" strike="noStrike" kern="1200" cap="none" spc="0" normalizeH="0" baseline="0" noProof="0">
              <a:ln>
                <a:noFill/>
              </a:ln>
              <a:solidFill>
                <a:srgbClr val="000000"/>
              </a:solidFill>
              <a:effectLst/>
              <a:uLnTx/>
              <a:uFillTx/>
              <a:latin typeface="Arial" charset="0"/>
              <a:ea typeface="ＭＳ Ｐゴシック" pitchFamily="50" charset="-128"/>
            </a:endParaRPr>
          </a:p>
        </p:txBody>
      </p:sp>
      <p:sp>
        <p:nvSpPr>
          <p:cNvPr id="19" name="正方形/長方形 18"/>
          <p:cNvSpPr/>
          <p:nvPr userDrawn="1"/>
        </p:nvSpPr>
        <p:spPr>
          <a:xfrm>
            <a:off x="11573565" y="5866"/>
            <a:ext cx="1970985" cy="249877"/>
          </a:xfrm>
          <a:prstGeom prst="rect">
            <a:avLst/>
          </a:prstGeom>
          <a:solidFill>
            <a:srgbClr val="F39800"/>
          </a:solidFill>
          <a:ln>
            <a:noFill/>
          </a:ln>
        </p:spPr>
        <p:txBody>
          <a:bodyPr wrap="square" rtlCol="0" anchor="ctr">
            <a:spAutoFit/>
          </a:bodyPr>
          <a:lstStyle/>
          <a:p>
            <a:pPr marL="57150" algn="ctr">
              <a:lnSpc>
                <a:spcPts val="1350"/>
              </a:lnSpc>
              <a:spcAft>
                <a:spcPts val="0"/>
              </a:spcAft>
            </a:pPr>
            <a:endParaRPr kumimoji="1" lang="ja-JP" altLang="en-US" sz="900" kern="100">
              <a:latin typeface="Meiryo UI" panose="020B0604030504040204" pitchFamily="50" charset="-128"/>
              <a:ea typeface="Meiryo UI" panose="020B0604030504040204" pitchFamily="50" charset="-128"/>
              <a:cs typeface="メイリオ" panose="020B0604030504040204" pitchFamily="50" charset="-128"/>
            </a:endParaRPr>
          </a:p>
        </p:txBody>
      </p:sp>
      <p:sp>
        <p:nvSpPr>
          <p:cNvPr id="21" name="正方形/長方形 20"/>
          <p:cNvSpPr/>
          <p:nvPr userDrawn="1"/>
        </p:nvSpPr>
        <p:spPr>
          <a:xfrm>
            <a:off x="11802711" y="336680"/>
            <a:ext cx="1512691" cy="362304"/>
          </a:xfrm>
          <a:prstGeom prst="rect">
            <a:avLst/>
          </a:prstGeom>
          <a:solidFill>
            <a:schemeClr val="bg1"/>
          </a:solidFill>
          <a:ln w="19050">
            <a:solidFill>
              <a:srgbClr val="FF0000"/>
            </a:solidFill>
          </a:ln>
        </p:spPr>
        <p:txBody>
          <a:bodyPr wrap="none" lIns="126000" tIns="54000" rIns="126000" anchor="ctr" anchorCtr="0">
            <a:spAutoFit/>
          </a:bodyPr>
          <a:lstStyle/>
          <a:p>
            <a:pPr algn="ctr"/>
            <a:r>
              <a:rPr lang="en-US" altLang="ja-JP" sz="1700">
                <a:solidFill>
                  <a:srgbClr val="FF0000"/>
                </a:solidFill>
              </a:rPr>
              <a:t>Confidential</a:t>
            </a:r>
            <a:endParaRPr lang="ja-JP" altLang="en-US" sz="1700">
              <a:solidFill>
                <a:srgbClr val="FF0000"/>
              </a:solidFill>
            </a:endParaRPr>
          </a:p>
        </p:txBody>
      </p:sp>
      <p:pic>
        <p:nvPicPr>
          <p:cNvPr id="12" name="Picture 2">
            <a:extLst>
              <a:ext uri="{FF2B5EF4-FFF2-40B4-BE49-F238E27FC236}">
                <a16:creationId xmlns:a16="http://schemas.microsoft.com/office/drawing/2014/main" id="{A2520CBA-EA6E-401D-833D-ADB383B68DD9}"/>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147539" y="7142281"/>
            <a:ext cx="1281098" cy="394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4">
            <a:extLst>
              <a:ext uri="{FF2B5EF4-FFF2-40B4-BE49-F238E27FC236}">
                <a16:creationId xmlns:a16="http://schemas.microsoft.com/office/drawing/2014/main" id="{EBCF6914-34ED-464B-9B12-C640CFBBB379}"/>
              </a:ext>
            </a:extLst>
          </p:cNvPr>
          <p:cNvSpPr>
            <a:spLocks noChangeArrowheads="1"/>
          </p:cNvSpPr>
          <p:nvPr userDrawn="1"/>
        </p:nvSpPr>
        <p:spPr bwMode="auto">
          <a:xfrm>
            <a:off x="1515691" y="7309465"/>
            <a:ext cx="2905711"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50">
                <a:solidFill>
                  <a:srgbClr val="7F7F7F"/>
                </a:solidFill>
              </a:rPr>
              <a:t>(C) </a:t>
            </a:r>
            <a:r>
              <a:rPr lang="en-US" altLang="ja-JP" sz="850" err="1">
                <a:solidFill>
                  <a:srgbClr val="7F7F7F"/>
                </a:solidFill>
              </a:rPr>
              <a:t>Solasto</a:t>
            </a:r>
            <a:r>
              <a:rPr lang="en-US" altLang="ja-JP" sz="850">
                <a:solidFill>
                  <a:srgbClr val="7F7F7F"/>
                </a:solidFill>
              </a:rPr>
              <a:t> Corporation. All rights reserved.</a:t>
            </a:r>
          </a:p>
        </p:txBody>
      </p:sp>
    </p:spTree>
    <p:extLst>
      <p:ext uri="{BB962C8B-B14F-4D97-AF65-F5344CB8AC3E}">
        <p14:creationId xmlns:p14="http://schemas.microsoft.com/office/powerpoint/2010/main" val="1115568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タイトルとコンテンツーロゴなし">
    <p:spTree>
      <p:nvGrpSpPr>
        <p:cNvPr id="1" name=""/>
        <p:cNvGrpSpPr/>
        <p:nvPr/>
      </p:nvGrpSpPr>
      <p:grpSpPr>
        <a:xfrm>
          <a:off x="0" y="0"/>
          <a:ext cx="0" cy="0"/>
          <a:chOff x="0" y="0"/>
          <a:chExt cx="0" cy="0"/>
        </a:xfrm>
      </p:grpSpPr>
      <p:sp>
        <p:nvSpPr>
          <p:cNvPr id="2" name="タイトル 1"/>
          <p:cNvSpPr>
            <a:spLocks noGrp="1"/>
          </p:cNvSpPr>
          <p:nvPr>
            <p:ph type="title"/>
          </p:nvPr>
        </p:nvSpPr>
        <p:spPr>
          <a:xfrm>
            <a:off x="192738" y="103705"/>
            <a:ext cx="11209492" cy="523220"/>
          </a:xfrm>
          <a:prstGeom prst="rect">
            <a:avLst/>
          </a:prstGeom>
        </p:spPr>
        <p:txBody>
          <a:bodyPr wrap="square" anchor="ctr" anchorCtr="0">
            <a:spAutoFit/>
          </a:bodyPr>
          <a:lstStyle>
            <a:lvl1pPr algn="l">
              <a:defRPr sz="2800"/>
            </a:lvl1pPr>
          </a:lstStyle>
          <a:p>
            <a:r>
              <a:rPr kumimoji="1" lang="ja-JP" altLang="en-US"/>
              <a:t>マスター タイトルの書式設定</a:t>
            </a:r>
          </a:p>
        </p:txBody>
      </p:sp>
      <p:sp>
        <p:nvSpPr>
          <p:cNvPr id="3" name="コンテンツ プレースホルダ 2"/>
          <p:cNvSpPr>
            <a:spLocks noGrp="1"/>
          </p:cNvSpPr>
          <p:nvPr>
            <p:ph idx="1" hasCustomPrompt="1"/>
          </p:nvPr>
        </p:nvSpPr>
        <p:spPr>
          <a:xfrm>
            <a:off x="379419" y="928886"/>
            <a:ext cx="12785711" cy="4893647"/>
          </a:xfrm>
          <a:prstGeom prst="rect">
            <a:avLst/>
          </a:prstGeom>
          <a:noFill/>
        </p:spPr>
        <p:txBody>
          <a:bodyPr>
            <a:spAutoFit/>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kumimoji="1" lang="ja-JP" altLang="en-US"/>
              <a:t>マスタ テキストの書式設定</a:t>
            </a:r>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p:txBody>
      </p:sp>
      <p:sp>
        <p:nvSpPr>
          <p:cNvPr id="11" name="Line 8"/>
          <p:cNvSpPr>
            <a:spLocks noChangeShapeType="1"/>
          </p:cNvSpPr>
          <p:nvPr userDrawn="1"/>
        </p:nvSpPr>
        <p:spPr bwMode="auto">
          <a:xfrm>
            <a:off x="192738" y="712862"/>
            <a:ext cx="11209492" cy="0"/>
          </a:xfrm>
          <a:prstGeom prst="line">
            <a:avLst/>
          </a:prstGeom>
          <a:noFill/>
          <a:ln w="12700">
            <a:solidFill>
              <a:srgbClr val="F39800"/>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9" name="正方形/長方形 18"/>
          <p:cNvSpPr/>
          <p:nvPr userDrawn="1"/>
        </p:nvSpPr>
        <p:spPr>
          <a:xfrm>
            <a:off x="11573565" y="5866"/>
            <a:ext cx="1970985" cy="249877"/>
          </a:xfrm>
          <a:prstGeom prst="rect">
            <a:avLst/>
          </a:prstGeom>
          <a:solidFill>
            <a:srgbClr val="F39800"/>
          </a:solidFill>
          <a:ln>
            <a:noFill/>
          </a:ln>
        </p:spPr>
        <p:txBody>
          <a:bodyPr wrap="square" rtlCol="0" anchor="ctr">
            <a:spAutoFit/>
          </a:bodyPr>
          <a:lstStyle/>
          <a:p>
            <a:pPr marL="57150" algn="ctr">
              <a:lnSpc>
                <a:spcPts val="1350"/>
              </a:lnSpc>
              <a:spcAft>
                <a:spcPts val="0"/>
              </a:spcAft>
            </a:pPr>
            <a:endParaRPr kumimoji="1" lang="ja-JP" altLang="en-US" sz="900" kern="100">
              <a:latin typeface="Meiryo UI" panose="020B0604030504040204" pitchFamily="50" charset="-128"/>
              <a:ea typeface="Meiryo UI" panose="020B0604030504040204" pitchFamily="50" charset="-128"/>
              <a:cs typeface="メイリオ" panose="020B0604030504040204" pitchFamily="50" charset="-128"/>
            </a:endParaRPr>
          </a:p>
        </p:txBody>
      </p:sp>
      <p:sp>
        <p:nvSpPr>
          <p:cNvPr id="21" name="正方形/長方形 20"/>
          <p:cNvSpPr/>
          <p:nvPr userDrawn="1"/>
        </p:nvSpPr>
        <p:spPr>
          <a:xfrm>
            <a:off x="11802711" y="336680"/>
            <a:ext cx="1512691" cy="362304"/>
          </a:xfrm>
          <a:prstGeom prst="rect">
            <a:avLst/>
          </a:prstGeom>
          <a:solidFill>
            <a:schemeClr val="bg1"/>
          </a:solidFill>
          <a:ln w="19050">
            <a:solidFill>
              <a:srgbClr val="FF0000"/>
            </a:solidFill>
          </a:ln>
        </p:spPr>
        <p:txBody>
          <a:bodyPr wrap="none" lIns="126000" tIns="54000" rIns="126000" anchor="ctr" anchorCtr="0">
            <a:spAutoFit/>
          </a:bodyPr>
          <a:lstStyle/>
          <a:p>
            <a:pPr algn="ctr"/>
            <a:r>
              <a:rPr lang="en-US" altLang="ja-JP" sz="1700">
                <a:solidFill>
                  <a:srgbClr val="FF0000"/>
                </a:solidFill>
              </a:rPr>
              <a:t>Confidential</a:t>
            </a:r>
            <a:endParaRPr lang="ja-JP" altLang="en-US" sz="1700">
              <a:solidFill>
                <a:srgbClr val="FF0000"/>
              </a:solidFill>
            </a:endParaRPr>
          </a:p>
        </p:txBody>
      </p:sp>
    </p:spTree>
    <p:extLst>
      <p:ext uri="{BB962C8B-B14F-4D97-AF65-F5344CB8AC3E}">
        <p14:creationId xmlns:p14="http://schemas.microsoft.com/office/powerpoint/2010/main" val="1392667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7" name="Line 8">
            <a:extLst>
              <a:ext uri="{FF2B5EF4-FFF2-40B4-BE49-F238E27FC236}">
                <a16:creationId xmlns:a16="http://schemas.microsoft.com/office/drawing/2014/main" id="{41E01F41-D5EC-434B-85AC-0F6069E2E974}"/>
              </a:ext>
            </a:extLst>
          </p:cNvPr>
          <p:cNvSpPr>
            <a:spLocks noChangeShapeType="1"/>
          </p:cNvSpPr>
          <p:nvPr userDrawn="1"/>
        </p:nvSpPr>
        <p:spPr bwMode="auto">
          <a:xfrm>
            <a:off x="4577188" y="7438120"/>
            <a:ext cx="8339782"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9" name="Rectangle 4">
            <a:extLst>
              <a:ext uri="{FF2B5EF4-FFF2-40B4-BE49-F238E27FC236}">
                <a16:creationId xmlns:a16="http://schemas.microsoft.com/office/drawing/2014/main" id="{13A9663D-16E3-4305-9D0A-AC1F1BF56552}"/>
              </a:ext>
            </a:extLst>
          </p:cNvPr>
          <p:cNvSpPr txBox="1">
            <a:spLocks noChangeArrowheads="1"/>
          </p:cNvSpPr>
          <p:nvPr userDrawn="1"/>
        </p:nvSpPr>
        <p:spPr bwMode="auto">
          <a:xfrm>
            <a:off x="12916970" y="7286495"/>
            <a:ext cx="480041" cy="246221"/>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600"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ja-JP" sz="1600" b="0" i="0" u="none" strike="noStrike" kern="1200" cap="none" spc="0" normalizeH="0" baseline="0" noProof="0">
              <a:ln>
                <a:noFill/>
              </a:ln>
              <a:solidFill>
                <a:srgbClr val="000000"/>
              </a:solidFill>
              <a:effectLst/>
              <a:uLnTx/>
              <a:uFillTx/>
              <a:latin typeface="Arial" charset="0"/>
              <a:ea typeface="ＭＳ Ｐゴシック" pitchFamily="50" charset="-128"/>
            </a:endParaRPr>
          </a:p>
        </p:txBody>
      </p:sp>
      <p:sp>
        <p:nvSpPr>
          <p:cNvPr id="14" name="正方形/長方形 13">
            <a:extLst>
              <a:ext uri="{FF2B5EF4-FFF2-40B4-BE49-F238E27FC236}">
                <a16:creationId xmlns:a16="http://schemas.microsoft.com/office/drawing/2014/main" id="{5F0D2DB7-A14C-457E-8A08-96AA860F0424}"/>
              </a:ext>
            </a:extLst>
          </p:cNvPr>
          <p:cNvSpPr/>
          <p:nvPr userDrawn="1"/>
        </p:nvSpPr>
        <p:spPr>
          <a:xfrm>
            <a:off x="11884320" y="170084"/>
            <a:ext cx="1512691" cy="362304"/>
          </a:xfrm>
          <a:prstGeom prst="rect">
            <a:avLst/>
          </a:prstGeom>
          <a:solidFill>
            <a:schemeClr val="bg1"/>
          </a:solidFill>
          <a:ln w="19050">
            <a:solidFill>
              <a:srgbClr val="FF0000"/>
            </a:solidFill>
          </a:ln>
        </p:spPr>
        <p:txBody>
          <a:bodyPr wrap="none" lIns="126000" tIns="54000" rIns="126000" anchor="ctr" anchorCtr="0">
            <a:spAutoFit/>
          </a:bodyPr>
          <a:lstStyle/>
          <a:p>
            <a:pPr algn="ctr"/>
            <a:r>
              <a:rPr lang="en-US" altLang="ja-JP" sz="1700">
                <a:solidFill>
                  <a:srgbClr val="FF0000"/>
                </a:solidFill>
              </a:rPr>
              <a:t>Confidential</a:t>
            </a:r>
            <a:endParaRPr lang="ja-JP" altLang="en-US" sz="1700">
              <a:solidFill>
                <a:srgbClr val="FF0000"/>
              </a:solidFill>
            </a:endParaRPr>
          </a:p>
        </p:txBody>
      </p:sp>
      <p:pic>
        <p:nvPicPr>
          <p:cNvPr id="15" name="Picture 2">
            <a:extLst>
              <a:ext uri="{FF2B5EF4-FFF2-40B4-BE49-F238E27FC236}">
                <a16:creationId xmlns:a16="http://schemas.microsoft.com/office/drawing/2014/main" id="{D4FACDD4-93B5-4679-8FCF-40F1D1035A04}"/>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147539" y="7142281"/>
            <a:ext cx="1281098" cy="394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4">
            <a:extLst>
              <a:ext uri="{FF2B5EF4-FFF2-40B4-BE49-F238E27FC236}">
                <a16:creationId xmlns:a16="http://schemas.microsoft.com/office/drawing/2014/main" id="{315973CE-F969-4FD9-A232-DD6432C7DC43}"/>
              </a:ext>
            </a:extLst>
          </p:cNvPr>
          <p:cNvSpPr>
            <a:spLocks noChangeArrowheads="1"/>
          </p:cNvSpPr>
          <p:nvPr userDrawn="1"/>
        </p:nvSpPr>
        <p:spPr bwMode="auto">
          <a:xfrm>
            <a:off x="1515691" y="7309465"/>
            <a:ext cx="2905711"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50">
                <a:solidFill>
                  <a:srgbClr val="7F7F7F"/>
                </a:solidFill>
              </a:rPr>
              <a:t>(C) </a:t>
            </a:r>
            <a:r>
              <a:rPr lang="en-US" altLang="ja-JP" sz="850" err="1">
                <a:solidFill>
                  <a:srgbClr val="7F7F7F"/>
                </a:solidFill>
              </a:rPr>
              <a:t>Solasto</a:t>
            </a:r>
            <a:r>
              <a:rPr lang="en-US" altLang="ja-JP" sz="850">
                <a:solidFill>
                  <a:srgbClr val="7F7F7F"/>
                </a:solidFill>
              </a:rPr>
              <a:t> Corporation. All rights reserved.</a:t>
            </a:r>
          </a:p>
        </p:txBody>
      </p:sp>
    </p:spTree>
    <p:extLst>
      <p:ext uri="{BB962C8B-B14F-4D97-AF65-F5344CB8AC3E}">
        <p14:creationId xmlns:p14="http://schemas.microsoft.com/office/powerpoint/2010/main" val="3374222509"/>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タイトルのみ">
    <p:spTree>
      <p:nvGrpSpPr>
        <p:cNvPr id="1" name=""/>
        <p:cNvGrpSpPr/>
        <p:nvPr/>
      </p:nvGrpSpPr>
      <p:grpSpPr>
        <a:xfrm>
          <a:off x="0" y="0"/>
          <a:ext cx="0" cy="0"/>
          <a:chOff x="0" y="0"/>
          <a:chExt cx="0" cy="0"/>
        </a:xfrm>
      </p:grpSpPr>
      <p:sp>
        <p:nvSpPr>
          <p:cNvPr id="6" name="タイトル 1"/>
          <p:cNvSpPr>
            <a:spLocks noGrp="1"/>
          </p:cNvSpPr>
          <p:nvPr>
            <p:ph type="title"/>
          </p:nvPr>
        </p:nvSpPr>
        <p:spPr>
          <a:xfrm>
            <a:off x="415991" y="208806"/>
            <a:ext cx="11157574" cy="523220"/>
          </a:xfrm>
          <a:prstGeom prst="rect">
            <a:avLst/>
          </a:prstGeom>
        </p:spPr>
        <p:txBody>
          <a:bodyPr wrap="square" anchor="ctr" anchorCtr="0">
            <a:spAutoFit/>
          </a:bodyPr>
          <a:lstStyle>
            <a:lvl1pPr algn="l">
              <a:defRPr sz="2800"/>
            </a:lvl1pPr>
          </a:lstStyle>
          <a:p>
            <a:r>
              <a:rPr kumimoji="1" lang="ja-JP" altLang="en-US"/>
              <a:t>マスタ タイトルの書式設定</a:t>
            </a:r>
          </a:p>
        </p:txBody>
      </p:sp>
      <p:sp>
        <p:nvSpPr>
          <p:cNvPr id="7" name="Line 8"/>
          <p:cNvSpPr>
            <a:spLocks noChangeShapeType="1"/>
          </p:cNvSpPr>
          <p:nvPr userDrawn="1"/>
        </p:nvSpPr>
        <p:spPr bwMode="auto">
          <a:xfrm>
            <a:off x="364075" y="831169"/>
            <a:ext cx="11209491" cy="0"/>
          </a:xfrm>
          <a:prstGeom prst="line">
            <a:avLst/>
          </a:prstGeom>
          <a:noFill/>
          <a:ln w="12700">
            <a:solidFill>
              <a:srgbClr val="F39800"/>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2" name="Line 8"/>
          <p:cNvSpPr>
            <a:spLocks noChangeShapeType="1"/>
          </p:cNvSpPr>
          <p:nvPr userDrawn="1"/>
        </p:nvSpPr>
        <p:spPr bwMode="auto">
          <a:xfrm>
            <a:off x="4479883" y="7351200"/>
            <a:ext cx="8339782"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4" name="Rectangle 4"/>
          <p:cNvSpPr txBox="1">
            <a:spLocks noChangeArrowheads="1"/>
          </p:cNvSpPr>
          <p:nvPr userDrawn="1"/>
        </p:nvSpPr>
        <p:spPr bwMode="auto">
          <a:xfrm>
            <a:off x="12852792" y="7227753"/>
            <a:ext cx="480041" cy="246349"/>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369"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601"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914369" rtl="0" eaLnBrk="1" fontAlgn="base" latinLnBrk="0" hangingPunct="1">
                <a:lnSpc>
                  <a:spcPct val="100000"/>
                </a:lnSpc>
                <a:spcBef>
                  <a:spcPct val="0"/>
                </a:spcBef>
                <a:spcAft>
                  <a:spcPct val="0"/>
                </a:spcAft>
                <a:buClrTx/>
                <a:buSzTx/>
                <a:buFontTx/>
                <a:buNone/>
                <a:tabLst/>
                <a:defRPr/>
              </a:pPr>
              <a:t>‹#›</a:t>
            </a:fld>
            <a:endParaRPr kumimoji="0" lang="en-US" altLang="ja-JP" sz="1601" b="0" i="0" u="none" strike="noStrike" kern="1200" cap="none" spc="0" normalizeH="0" baseline="0" noProof="0">
              <a:ln>
                <a:noFill/>
              </a:ln>
              <a:solidFill>
                <a:srgbClr val="000000"/>
              </a:solidFill>
              <a:effectLst/>
              <a:uLnTx/>
              <a:uFillTx/>
              <a:latin typeface="Arial" charset="0"/>
              <a:ea typeface="ＭＳ Ｐゴシック" pitchFamily="50" charset="-128"/>
            </a:endParaRPr>
          </a:p>
        </p:txBody>
      </p:sp>
      <p:pic>
        <p:nvPicPr>
          <p:cNvPr id="15"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291725" y="7078173"/>
            <a:ext cx="1503180" cy="46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4"/>
          <p:cNvSpPr>
            <a:spLocks noChangeArrowheads="1"/>
          </p:cNvSpPr>
          <p:nvPr userDrawn="1"/>
        </p:nvSpPr>
        <p:spPr bwMode="auto">
          <a:xfrm>
            <a:off x="2025526" y="7231328"/>
            <a:ext cx="2905711"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a:solidFill>
                  <a:srgbClr val="7F7F7F"/>
                </a:solidFill>
              </a:rPr>
              <a:t>(C) </a:t>
            </a:r>
            <a:r>
              <a:rPr lang="en-US" altLang="ja-JP" sz="800" err="1">
                <a:solidFill>
                  <a:srgbClr val="7F7F7F"/>
                </a:solidFill>
              </a:rPr>
              <a:t>Solasto</a:t>
            </a:r>
            <a:r>
              <a:rPr lang="en-US" altLang="ja-JP" sz="800">
                <a:solidFill>
                  <a:srgbClr val="7F7F7F"/>
                </a:solidFill>
              </a:rPr>
              <a:t> Corporation. All rights reserved.</a:t>
            </a:r>
          </a:p>
        </p:txBody>
      </p:sp>
      <p:sp>
        <p:nvSpPr>
          <p:cNvPr id="17" name="正方形/長方形 16"/>
          <p:cNvSpPr/>
          <p:nvPr userDrawn="1"/>
        </p:nvSpPr>
        <p:spPr>
          <a:xfrm>
            <a:off x="11573567" y="-40805"/>
            <a:ext cx="1970985" cy="261610"/>
          </a:xfrm>
          <a:prstGeom prst="rect">
            <a:avLst/>
          </a:prstGeom>
          <a:solidFill>
            <a:srgbClr val="F39800"/>
          </a:solidFill>
          <a:ln>
            <a:noFill/>
          </a:ln>
        </p:spPr>
        <p:txBody>
          <a:bodyPr wrap="square" rtlCol="0" anchor="ctr">
            <a:spAutoFit/>
          </a:bodyPr>
          <a:lstStyle/>
          <a:p>
            <a:pPr marL="57147" algn="ctr">
              <a:lnSpc>
                <a:spcPts val="1350"/>
              </a:lnSpc>
              <a:spcAft>
                <a:spcPts val="0"/>
              </a:spcAft>
            </a:pPr>
            <a:endParaRPr kumimoji="1" lang="ja-JP" altLang="en-US" sz="900" kern="1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正方形/長方形 17"/>
          <p:cNvSpPr/>
          <p:nvPr userDrawn="1"/>
        </p:nvSpPr>
        <p:spPr>
          <a:xfrm>
            <a:off x="11795711" y="316802"/>
            <a:ext cx="1512691" cy="362305"/>
          </a:xfrm>
          <a:prstGeom prst="rect">
            <a:avLst/>
          </a:prstGeom>
          <a:solidFill>
            <a:schemeClr val="bg1"/>
          </a:solidFill>
          <a:ln w="19050">
            <a:solidFill>
              <a:srgbClr val="FF0000"/>
            </a:solidFill>
          </a:ln>
        </p:spPr>
        <p:txBody>
          <a:bodyPr wrap="none" lIns="126000" tIns="54001" rIns="126000" anchor="ctr" anchorCtr="0">
            <a:spAutoFit/>
          </a:bodyPr>
          <a:lstStyle/>
          <a:p>
            <a:pPr algn="ctr"/>
            <a:r>
              <a:rPr lang="en-US" altLang="ja-JP" sz="1700">
                <a:solidFill>
                  <a:srgbClr val="FF0000"/>
                </a:solidFill>
              </a:rPr>
              <a:t>Confidential</a:t>
            </a:r>
            <a:endParaRPr lang="ja-JP" altLang="en-US" sz="1700">
              <a:solidFill>
                <a:srgbClr val="FF0000"/>
              </a:solidFill>
            </a:endParaRPr>
          </a:p>
        </p:txBody>
      </p:sp>
    </p:spTree>
    <p:extLst>
      <p:ext uri="{BB962C8B-B14F-4D97-AF65-F5344CB8AC3E}">
        <p14:creationId xmlns:p14="http://schemas.microsoft.com/office/powerpoint/2010/main" val="422621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12" name="タイトル 1"/>
          <p:cNvSpPr>
            <a:spLocks noGrp="1"/>
          </p:cNvSpPr>
          <p:nvPr>
            <p:ph type="ctrTitle"/>
          </p:nvPr>
        </p:nvSpPr>
        <p:spPr>
          <a:xfrm>
            <a:off x="1323966" y="3172748"/>
            <a:ext cx="11248705" cy="492443"/>
          </a:xfrm>
          <a:prstGeom prst="rect">
            <a:avLst/>
          </a:prstGeom>
        </p:spPr>
        <p:txBody>
          <a:bodyPr wrap="square" tIns="0" bIns="0" anchor="ctr" anchorCtr="0">
            <a:spAutoFit/>
          </a:bodyPr>
          <a:lstStyle>
            <a:lvl1pPr algn="l">
              <a:defRPr sz="3200"/>
            </a:lvl1pPr>
          </a:lstStyle>
          <a:p>
            <a:r>
              <a:rPr kumimoji="1" lang="ja-JP" altLang="en-US"/>
              <a:t>マスタ タイトルの書式設定</a:t>
            </a:r>
          </a:p>
        </p:txBody>
      </p:sp>
      <p:sp>
        <p:nvSpPr>
          <p:cNvPr id="15" name="サブタイトル 2"/>
          <p:cNvSpPr>
            <a:spLocks noGrp="1"/>
          </p:cNvSpPr>
          <p:nvPr>
            <p:ph type="subTitle" idx="1"/>
          </p:nvPr>
        </p:nvSpPr>
        <p:spPr>
          <a:xfrm>
            <a:off x="1323967" y="4097238"/>
            <a:ext cx="11248705" cy="400110"/>
          </a:xfrm>
          <a:prstGeom prst="rect">
            <a:avLst/>
          </a:prstGeom>
        </p:spPr>
        <p:txBody>
          <a:bodyPr lIns="108000" anchor="ctr" anchorCtr="0">
            <a:spAutoFit/>
          </a:bodyPr>
          <a:lstStyle>
            <a:lvl1pPr marL="0" indent="0" algn="l">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7" name="正方形/長方形 16"/>
          <p:cNvSpPr>
            <a:spLocks/>
          </p:cNvSpPr>
          <p:nvPr/>
        </p:nvSpPr>
        <p:spPr>
          <a:xfrm>
            <a:off x="534108" y="3280621"/>
            <a:ext cx="425923" cy="249877"/>
          </a:xfrm>
          <a:prstGeom prst="rect">
            <a:avLst/>
          </a:prstGeom>
          <a:solidFill>
            <a:srgbClr val="F39800"/>
          </a:solidFill>
          <a:ln>
            <a:noFill/>
          </a:ln>
        </p:spPr>
        <p:txBody>
          <a:bodyPr wrap="square" rtlCol="0" anchor="ctr">
            <a:spAutoFit/>
          </a:bodyPr>
          <a:lstStyle/>
          <a:p>
            <a:pPr marL="57150" algn="ctr">
              <a:lnSpc>
                <a:spcPts val="1350"/>
              </a:lnSpc>
              <a:spcAft>
                <a:spcPts val="0"/>
              </a:spcAft>
            </a:pPr>
            <a:endParaRPr kumimoji="1" lang="ja-JP" altLang="en-US" sz="900" kern="100">
              <a:latin typeface="Meiryo UI" panose="020B0604030504040204" pitchFamily="50" charset="-128"/>
              <a:ea typeface="Meiryo UI" panose="020B0604030504040204" pitchFamily="50" charset="-128"/>
              <a:cs typeface="メイリオ" panose="020B0604030504040204" pitchFamily="50" charset="-128"/>
            </a:endParaRPr>
          </a:p>
        </p:txBody>
      </p:sp>
      <p:sp>
        <p:nvSpPr>
          <p:cNvPr id="18" name="正方形/長方形 17"/>
          <p:cNvSpPr>
            <a:spLocks/>
          </p:cNvSpPr>
          <p:nvPr/>
        </p:nvSpPr>
        <p:spPr>
          <a:xfrm>
            <a:off x="745878" y="3491666"/>
            <a:ext cx="425921" cy="249877"/>
          </a:xfrm>
          <a:prstGeom prst="rect">
            <a:avLst/>
          </a:prstGeom>
          <a:solidFill>
            <a:srgbClr val="F39800">
              <a:alpha val="25098"/>
            </a:srgbClr>
          </a:solidFill>
          <a:ln>
            <a:noFill/>
          </a:ln>
        </p:spPr>
        <p:txBody>
          <a:bodyPr wrap="square" rtlCol="0" anchor="ctr">
            <a:spAutoFit/>
          </a:bodyPr>
          <a:lstStyle/>
          <a:p>
            <a:pPr marL="57150" algn="ctr">
              <a:lnSpc>
                <a:spcPts val="1350"/>
              </a:lnSpc>
              <a:spcAft>
                <a:spcPts val="0"/>
              </a:spcAft>
            </a:pPr>
            <a:endParaRPr kumimoji="1" lang="ja-JP" altLang="en-US" sz="900" kern="100">
              <a:latin typeface="Meiryo UI" panose="020B0604030504040204" pitchFamily="50" charset="-128"/>
              <a:ea typeface="Meiryo UI" panose="020B0604030504040204" pitchFamily="50" charset="-128"/>
              <a:cs typeface="メイリオ" panose="020B0604030504040204" pitchFamily="50" charset="-128"/>
            </a:endParaRPr>
          </a:p>
        </p:txBody>
      </p:sp>
      <p:sp>
        <p:nvSpPr>
          <p:cNvPr id="19" name="Line 8"/>
          <p:cNvSpPr>
            <a:spLocks noChangeShapeType="1"/>
          </p:cNvSpPr>
          <p:nvPr userDrawn="1"/>
        </p:nvSpPr>
        <p:spPr bwMode="auto">
          <a:xfrm>
            <a:off x="1322693" y="3779213"/>
            <a:ext cx="11249978" cy="1"/>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522625" y="6858910"/>
            <a:ext cx="1944112" cy="598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Rectangle 14"/>
          <p:cNvSpPr>
            <a:spLocks noChangeArrowheads="1"/>
          </p:cNvSpPr>
          <p:nvPr userDrawn="1"/>
        </p:nvSpPr>
        <p:spPr bwMode="auto">
          <a:xfrm>
            <a:off x="2691927" y="7098980"/>
            <a:ext cx="2905711"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50">
                <a:solidFill>
                  <a:srgbClr val="7F7F7F"/>
                </a:solidFill>
              </a:rPr>
              <a:t>(C) </a:t>
            </a:r>
            <a:r>
              <a:rPr lang="en-US" altLang="ja-JP" sz="850" err="1">
                <a:solidFill>
                  <a:srgbClr val="7F7F7F"/>
                </a:solidFill>
              </a:rPr>
              <a:t>Solasto</a:t>
            </a:r>
            <a:r>
              <a:rPr lang="en-US" altLang="ja-JP" sz="850">
                <a:solidFill>
                  <a:srgbClr val="7F7F7F"/>
                </a:solidFill>
              </a:rPr>
              <a:t> Corporation. All rights reserved.</a:t>
            </a:r>
          </a:p>
        </p:txBody>
      </p:sp>
      <p:sp>
        <p:nvSpPr>
          <p:cNvPr id="22" name="正方形/長方形 21"/>
          <p:cNvSpPr/>
          <p:nvPr userDrawn="1"/>
        </p:nvSpPr>
        <p:spPr>
          <a:xfrm>
            <a:off x="11563716" y="350558"/>
            <a:ext cx="1512691" cy="362304"/>
          </a:xfrm>
          <a:prstGeom prst="rect">
            <a:avLst/>
          </a:prstGeom>
          <a:solidFill>
            <a:schemeClr val="bg1"/>
          </a:solidFill>
          <a:ln w="19050">
            <a:solidFill>
              <a:srgbClr val="FF0000"/>
            </a:solidFill>
          </a:ln>
        </p:spPr>
        <p:txBody>
          <a:bodyPr wrap="none" lIns="126000" tIns="54000" rIns="126000" anchor="ctr" anchorCtr="0">
            <a:spAutoFit/>
          </a:bodyPr>
          <a:lstStyle/>
          <a:p>
            <a:pPr algn="ctr"/>
            <a:r>
              <a:rPr lang="en-US" altLang="ja-JP" sz="1700">
                <a:solidFill>
                  <a:srgbClr val="FF0000"/>
                </a:solidFill>
              </a:rPr>
              <a:t>Confidential</a:t>
            </a:r>
            <a:endParaRPr lang="ja-JP" altLang="en-US" sz="1700">
              <a:solidFill>
                <a:srgbClr val="FF0000"/>
              </a:solidFill>
            </a:endParaRPr>
          </a:p>
        </p:txBody>
      </p:sp>
    </p:spTree>
    <p:extLst>
      <p:ext uri="{BB962C8B-B14F-4D97-AF65-F5344CB8AC3E}">
        <p14:creationId xmlns:p14="http://schemas.microsoft.com/office/powerpoint/2010/main" val="615097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15989" y="208806"/>
            <a:ext cx="11157576" cy="523220"/>
          </a:xfrm>
          <a:prstGeom prst="rect">
            <a:avLst/>
          </a:prstGeom>
        </p:spPr>
        <p:txBody>
          <a:bodyPr wrap="square" anchor="ctr" anchorCtr="0">
            <a:spAutoFit/>
          </a:bodyPr>
          <a:lstStyle>
            <a:lvl1pPr algn="l">
              <a:defRPr sz="2800"/>
            </a:lvl1pPr>
          </a:lstStyle>
          <a:p>
            <a:r>
              <a:rPr kumimoji="1" lang="ja-JP" altLang="en-US"/>
              <a:t>マスタ タイトルの書式設定</a:t>
            </a:r>
          </a:p>
        </p:txBody>
      </p:sp>
      <p:sp>
        <p:nvSpPr>
          <p:cNvPr id="3" name="コンテンツ プレースホルダ 2"/>
          <p:cNvSpPr>
            <a:spLocks noGrp="1"/>
          </p:cNvSpPr>
          <p:nvPr>
            <p:ph idx="1" hasCustomPrompt="1"/>
          </p:nvPr>
        </p:nvSpPr>
        <p:spPr>
          <a:xfrm>
            <a:off x="415989" y="1087775"/>
            <a:ext cx="12785711" cy="4893647"/>
          </a:xfrm>
          <a:prstGeom prst="rect">
            <a:avLst/>
          </a:prstGeom>
          <a:noFill/>
        </p:spPr>
        <p:txBody>
          <a:bodyPr>
            <a:spAutoFit/>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kumimoji="1" lang="ja-JP" altLang="en-US"/>
              <a:t>マスタ テキストの書式設定</a:t>
            </a:r>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p:txBody>
      </p:sp>
      <p:sp>
        <p:nvSpPr>
          <p:cNvPr id="11" name="Line 8"/>
          <p:cNvSpPr>
            <a:spLocks noChangeShapeType="1"/>
          </p:cNvSpPr>
          <p:nvPr userDrawn="1"/>
        </p:nvSpPr>
        <p:spPr bwMode="auto">
          <a:xfrm>
            <a:off x="364073" y="831169"/>
            <a:ext cx="11209492" cy="0"/>
          </a:xfrm>
          <a:prstGeom prst="line">
            <a:avLst/>
          </a:prstGeom>
          <a:noFill/>
          <a:ln w="12700">
            <a:solidFill>
              <a:srgbClr val="F39800"/>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0" name="Line 8"/>
          <p:cNvSpPr>
            <a:spLocks noChangeShapeType="1"/>
          </p:cNvSpPr>
          <p:nvPr userDrawn="1"/>
        </p:nvSpPr>
        <p:spPr bwMode="auto">
          <a:xfrm>
            <a:off x="4479883" y="7351200"/>
            <a:ext cx="8339782"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5" name="Rectangle 4"/>
          <p:cNvSpPr txBox="1">
            <a:spLocks noChangeArrowheads="1"/>
          </p:cNvSpPr>
          <p:nvPr userDrawn="1"/>
        </p:nvSpPr>
        <p:spPr bwMode="auto">
          <a:xfrm>
            <a:off x="12852791" y="7227813"/>
            <a:ext cx="480041" cy="246221"/>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600"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ja-JP" sz="1600" b="0" i="0" u="none" strike="noStrike" kern="1200" cap="none" spc="0" normalizeH="0" baseline="0" noProof="0">
              <a:ln>
                <a:noFill/>
              </a:ln>
              <a:solidFill>
                <a:srgbClr val="000000"/>
              </a:solidFill>
              <a:effectLst/>
              <a:uLnTx/>
              <a:uFillTx/>
              <a:latin typeface="Arial" charset="0"/>
              <a:ea typeface="ＭＳ Ｐゴシック" pitchFamily="50" charset="-128"/>
            </a:endParaRPr>
          </a:p>
        </p:txBody>
      </p:sp>
      <p:pic>
        <p:nvPicPr>
          <p:cNvPr id="16"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291724" y="7078173"/>
            <a:ext cx="1503180" cy="46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4"/>
          <p:cNvSpPr>
            <a:spLocks noChangeArrowheads="1"/>
          </p:cNvSpPr>
          <p:nvPr userDrawn="1"/>
        </p:nvSpPr>
        <p:spPr bwMode="auto">
          <a:xfrm>
            <a:off x="2025524" y="7231328"/>
            <a:ext cx="2905711"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a:solidFill>
                  <a:srgbClr val="7F7F7F"/>
                </a:solidFill>
              </a:rPr>
              <a:t>(C) </a:t>
            </a:r>
            <a:r>
              <a:rPr lang="en-US" altLang="ja-JP" sz="800" err="1">
                <a:solidFill>
                  <a:srgbClr val="7F7F7F"/>
                </a:solidFill>
              </a:rPr>
              <a:t>Solasto</a:t>
            </a:r>
            <a:r>
              <a:rPr lang="en-US" altLang="ja-JP" sz="800">
                <a:solidFill>
                  <a:srgbClr val="7F7F7F"/>
                </a:solidFill>
              </a:rPr>
              <a:t> Corporation. All rights reserved.</a:t>
            </a:r>
          </a:p>
        </p:txBody>
      </p:sp>
      <p:sp>
        <p:nvSpPr>
          <p:cNvPr id="19" name="正方形/長方形 18"/>
          <p:cNvSpPr/>
          <p:nvPr userDrawn="1"/>
        </p:nvSpPr>
        <p:spPr>
          <a:xfrm>
            <a:off x="11573565" y="-34939"/>
            <a:ext cx="1970985" cy="249877"/>
          </a:xfrm>
          <a:prstGeom prst="rect">
            <a:avLst/>
          </a:prstGeom>
          <a:solidFill>
            <a:srgbClr val="F39800"/>
          </a:solidFill>
          <a:ln>
            <a:noFill/>
          </a:ln>
        </p:spPr>
        <p:txBody>
          <a:bodyPr wrap="square" rtlCol="0" anchor="ctr">
            <a:spAutoFit/>
          </a:bodyPr>
          <a:lstStyle/>
          <a:p>
            <a:pPr marL="57150" algn="ctr">
              <a:lnSpc>
                <a:spcPts val="1350"/>
              </a:lnSpc>
              <a:spcAft>
                <a:spcPts val="0"/>
              </a:spcAft>
            </a:pPr>
            <a:endParaRPr kumimoji="1" lang="ja-JP" altLang="en-US" sz="900" kern="100">
              <a:latin typeface="Meiryo UI" panose="020B0604030504040204" pitchFamily="50" charset="-128"/>
              <a:ea typeface="Meiryo UI" panose="020B0604030504040204" pitchFamily="50" charset="-128"/>
              <a:cs typeface="メイリオ" panose="020B0604030504040204" pitchFamily="50" charset="-128"/>
            </a:endParaRPr>
          </a:p>
        </p:txBody>
      </p:sp>
      <p:sp>
        <p:nvSpPr>
          <p:cNvPr id="21" name="正方形/長方形 20"/>
          <p:cNvSpPr/>
          <p:nvPr userDrawn="1"/>
        </p:nvSpPr>
        <p:spPr>
          <a:xfrm>
            <a:off x="11795710" y="316800"/>
            <a:ext cx="1512691" cy="362304"/>
          </a:xfrm>
          <a:prstGeom prst="rect">
            <a:avLst/>
          </a:prstGeom>
          <a:solidFill>
            <a:schemeClr val="bg1"/>
          </a:solidFill>
          <a:ln w="19050">
            <a:solidFill>
              <a:srgbClr val="FF0000"/>
            </a:solidFill>
          </a:ln>
        </p:spPr>
        <p:txBody>
          <a:bodyPr wrap="none" lIns="126000" tIns="54000" rIns="126000" anchor="ctr" anchorCtr="0">
            <a:spAutoFit/>
          </a:bodyPr>
          <a:lstStyle/>
          <a:p>
            <a:pPr algn="ctr"/>
            <a:r>
              <a:rPr lang="en-US" altLang="ja-JP" sz="1700">
                <a:solidFill>
                  <a:srgbClr val="FF0000"/>
                </a:solidFill>
              </a:rPr>
              <a:t>Confidential</a:t>
            </a:r>
            <a:endParaRPr lang="ja-JP" altLang="en-US" sz="1700">
              <a:solidFill>
                <a:srgbClr val="FF0000"/>
              </a:solidFill>
            </a:endParaRPr>
          </a:p>
        </p:txBody>
      </p:sp>
    </p:spTree>
    <p:extLst>
      <p:ext uri="{BB962C8B-B14F-4D97-AF65-F5344CB8AC3E}">
        <p14:creationId xmlns:p14="http://schemas.microsoft.com/office/powerpoint/2010/main" val="1489679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93400"/>
      </p:ext>
    </p:extLst>
  </p:cSld>
  <p:clrMap bg1="lt1" tx1="dk1" bg2="lt2" tx2="dk2" accent1="accent1" accent2="accent2" accent3="accent3" accent4="accent4" accent5="accent5" accent6="accent6" hlink="hlink" folHlink="folHlink"/>
  <p:sldLayoutIdLst>
    <p:sldLayoutId id="2147483658" r:id="rId1"/>
    <p:sldLayoutId id="2147483664" r:id="rId2"/>
    <p:sldLayoutId id="2147483660" r:id="rId3"/>
    <p:sldLayoutId id="2147483659" r:id="rId4"/>
    <p:sldLayoutId id="2147483663" r:id="rId5"/>
    <p:sldLayoutId id="2147483662" r:id="rId6"/>
    <p:sldLayoutId id="2147483679" r:id="rId7"/>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kumimoji="1"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7844067"/>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kumimoji="1"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次期レセプト</a:t>
            </a:r>
            <a:r>
              <a:rPr kumimoji="1" lang="ja-JP" altLang="en-US" dirty="0"/>
              <a:t>システム構築　</a:t>
            </a:r>
            <a:r>
              <a:rPr lang="ja-JP" altLang="en-US" dirty="0"/>
              <a:t>別紙（ツール機能）</a:t>
            </a:r>
            <a:endParaRPr kumimoji="1" lang="ja-JP" altLang="en-US" dirty="0"/>
          </a:p>
        </p:txBody>
      </p:sp>
      <p:sp>
        <p:nvSpPr>
          <p:cNvPr id="3" name="サブタイトル 2"/>
          <p:cNvSpPr>
            <a:spLocks noGrp="1"/>
          </p:cNvSpPr>
          <p:nvPr>
            <p:ph type="subTitle" idx="1"/>
          </p:nvPr>
        </p:nvSpPr>
        <p:spPr/>
        <p:txBody>
          <a:bodyPr/>
          <a:lstStyle/>
          <a:p>
            <a:r>
              <a:rPr kumimoji="1" lang="ja-JP" altLang="en-US"/>
              <a:t>株式会社ソラスト</a:t>
            </a:r>
          </a:p>
        </p:txBody>
      </p:sp>
    </p:spTree>
    <p:extLst>
      <p:ext uri="{BB962C8B-B14F-4D97-AF65-F5344CB8AC3E}">
        <p14:creationId xmlns:p14="http://schemas.microsoft.com/office/powerpoint/2010/main" val="28113165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3335" y="1985356"/>
            <a:ext cx="10157883" cy="26646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1358" y="5925433"/>
            <a:ext cx="2446004" cy="828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998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改訂履歴</a:t>
            </a:r>
          </a:p>
        </p:txBody>
      </p:sp>
      <p:sp>
        <p:nvSpPr>
          <p:cNvPr id="30" name="コンテンツ プレースホルダー 4"/>
          <p:cNvSpPr>
            <a:spLocks noGrp="1"/>
          </p:cNvSpPr>
          <p:nvPr/>
        </p:nvSpPr>
        <p:spPr bwMode="auto">
          <a:xfrm>
            <a:off x="1155651" y="1144912"/>
            <a:ext cx="11017226" cy="4968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400">
                <a:solidFill>
                  <a:schemeClr val="tx1"/>
                </a:solidFill>
                <a:latin typeface="+mn-lt"/>
                <a:ea typeface="+mn-ea"/>
              </a:defRPr>
            </a:lvl2pPr>
            <a:lvl3pPr marL="1143000" indent="-228600" algn="l" rtl="0" eaLnBrk="1" fontAlgn="base" hangingPunct="1">
              <a:spcBef>
                <a:spcPct val="20000"/>
              </a:spcBef>
              <a:spcAft>
                <a:spcPct val="0"/>
              </a:spcAft>
              <a:buChar char="•"/>
              <a:defRPr kumimoji="1" sz="20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a:lnSpc>
                <a:spcPct val="150000"/>
              </a:lnSpc>
              <a:buNone/>
            </a:pPr>
            <a:r>
              <a:rPr lang="en-US" altLang="ja-JP" sz="1601" dirty="0"/>
              <a:t>2025/04/15 </a:t>
            </a:r>
            <a:r>
              <a:rPr lang="ja-JP" altLang="en-US" sz="1601" dirty="0"/>
              <a:t>初版作成</a:t>
            </a:r>
            <a:endParaRPr lang="en-US" altLang="ja-JP" sz="1601" dirty="0"/>
          </a:p>
          <a:p>
            <a:pPr marL="0" indent="0">
              <a:lnSpc>
                <a:spcPct val="150000"/>
              </a:lnSpc>
              <a:buNone/>
            </a:pPr>
            <a:endParaRPr lang="en-US" altLang="ja-JP" sz="1800" dirty="0"/>
          </a:p>
        </p:txBody>
      </p:sp>
    </p:spTree>
    <p:extLst>
      <p:ext uri="{BB962C8B-B14F-4D97-AF65-F5344CB8AC3E}">
        <p14:creationId xmlns:p14="http://schemas.microsoft.com/office/powerpoint/2010/main" val="22642102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目次</a:t>
            </a:r>
          </a:p>
        </p:txBody>
      </p:sp>
      <p:sp>
        <p:nvSpPr>
          <p:cNvPr id="3" name="コンテンツ プレースホルダー 2"/>
          <p:cNvSpPr>
            <a:spLocks noGrp="1"/>
          </p:cNvSpPr>
          <p:nvPr>
            <p:ph idx="1"/>
          </p:nvPr>
        </p:nvSpPr>
        <p:spPr>
          <a:xfrm>
            <a:off x="1011635" y="1096867"/>
            <a:ext cx="5529982" cy="5816977"/>
          </a:xfrm>
        </p:spPr>
        <p:txBody>
          <a:bodyPr/>
          <a:lstStyle/>
          <a:p>
            <a:pPr marL="457200" indent="-457200">
              <a:buFont typeface="+mj-lt"/>
              <a:buAutoNum type="arabicPeriod"/>
            </a:pPr>
            <a:r>
              <a:rPr lang="ja-JP" altLang="en-US" dirty="0"/>
              <a:t>はじめに</a:t>
            </a:r>
            <a:br>
              <a:rPr lang="en-US" altLang="ja-JP" dirty="0"/>
            </a:br>
            <a:r>
              <a:rPr lang="en-US" altLang="ja-JP" sz="1800" dirty="0"/>
              <a:t>1-1</a:t>
            </a:r>
            <a:r>
              <a:rPr lang="ja-JP" altLang="en-US" sz="1800" dirty="0"/>
              <a:t> はじめに</a:t>
            </a:r>
            <a:endParaRPr lang="en-US" altLang="ja-JP" sz="1800" dirty="0"/>
          </a:p>
          <a:p>
            <a:pPr marL="457200" indent="-457200">
              <a:buFont typeface="+mj-lt"/>
              <a:buAutoNum type="arabicPeriod"/>
            </a:pPr>
            <a:endParaRPr lang="en-US" altLang="ja-JP" dirty="0"/>
          </a:p>
          <a:p>
            <a:pPr marL="457200" indent="-457200">
              <a:buFont typeface="+mj-lt"/>
              <a:buAutoNum type="arabicPeriod"/>
            </a:pPr>
            <a:r>
              <a:rPr lang="ja-JP" altLang="en-US" dirty="0"/>
              <a:t>べてらん君機能</a:t>
            </a:r>
            <a:endParaRPr lang="en-US" altLang="ja-JP" dirty="0"/>
          </a:p>
          <a:p>
            <a:pPr lvl="1"/>
            <a:r>
              <a:rPr lang="en-US" altLang="ja-JP" sz="1800" dirty="0"/>
              <a:t>2-1</a:t>
            </a:r>
            <a:r>
              <a:rPr lang="ja-JP" altLang="en-US" sz="1800" dirty="0"/>
              <a:t> べてらん君の主要機能一覧</a:t>
            </a:r>
          </a:p>
          <a:p>
            <a:pPr lvl="1"/>
            <a:r>
              <a:rPr lang="en-US" altLang="ja-JP" sz="1800" dirty="0"/>
              <a:t>2-2 </a:t>
            </a:r>
            <a:r>
              <a:rPr lang="ja-JP" altLang="en-US" sz="1800" dirty="0"/>
              <a:t>べてらん君のチェック内容</a:t>
            </a:r>
            <a:endParaRPr lang="en-US" altLang="ja-JP" sz="1800" dirty="0"/>
          </a:p>
          <a:p>
            <a:pPr lvl="1"/>
            <a:endParaRPr lang="en-US" altLang="ja-JP" sz="2000" dirty="0"/>
          </a:p>
          <a:p>
            <a:pPr marL="457200" indent="-457200">
              <a:buFont typeface="+mj-lt"/>
              <a:buAutoNum type="arabicPeriod"/>
            </a:pPr>
            <a:r>
              <a:rPr lang="ja-JP" altLang="en-US" dirty="0"/>
              <a:t>医事アシストシステム機能</a:t>
            </a:r>
            <a:endParaRPr lang="en-US" altLang="ja-JP" dirty="0"/>
          </a:p>
          <a:p>
            <a:pPr lvl="1"/>
            <a:r>
              <a:rPr lang="en-US" altLang="ja-JP" sz="1800" dirty="0"/>
              <a:t>3-1 </a:t>
            </a:r>
            <a:r>
              <a:rPr lang="ja-JP" altLang="en-US" sz="1800" dirty="0"/>
              <a:t>医事アシストシステムの主要機能一覧</a:t>
            </a:r>
          </a:p>
          <a:p>
            <a:pPr lvl="1"/>
            <a:r>
              <a:rPr lang="en-US" altLang="ja-JP" sz="1800" dirty="0"/>
              <a:t>3-2 </a:t>
            </a:r>
            <a:r>
              <a:rPr lang="ja-JP" altLang="en-US" sz="1800" dirty="0"/>
              <a:t>医事アシストシステムのチェック内容</a:t>
            </a:r>
            <a:endParaRPr lang="en-US" altLang="ja-JP" sz="2000" dirty="0"/>
          </a:p>
          <a:p>
            <a:pPr marL="457200" indent="-457200">
              <a:buFont typeface="+mj-lt"/>
              <a:buAutoNum type="arabicPeriod"/>
            </a:pPr>
            <a:endParaRPr lang="en-US" altLang="ja-JP" sz="2000" dirty="0"/>
          </a:p>
          <a:p>
            <a:pPr marL="457200" indent="-457200">
              <a:buFont typeface="+mj-lt"/>
              <a:buAutoNum type="arabicPeriod"/>
            </a:pPr>
            <a:r>
              <a:rPr lang="ja-JP" altLang="en-US" dirty="0"/>
              <a:t>その他ツール機能</a:t>
            </a:r>
            <a:endParaRPr lang="en-US" altLang="ja-JP" dirty="0"/>
          </a:p>
          <a:p>
            <a:pPr lvl="1"/>
            <a:r>
              <a:rPr lang="en-US" altLang="ja-JP" sz="1800" dirty="0"/>
              <a:t>4-1</a:t>
            </a:r>
            <a:r>
              <a:rPr lang="ja-JP" altLang="en-US" sz="1800" dirty="0"/>
              <a:t> その他ツール機能</a:t>
            </a:r>
            <a:endParaRPr lang="en-US" altLang="ja-JP" sz="2000" dirty="0"/>
          </a:p>
          <a:p>
            <a:endParaRPr lang="en-US" altLang="ja-JP" dirty="0"/>
          </a:p>
          <a:p>
            <a:pPr marL="914400" lvl="1" indent="-457200">
              <a:buFont typeface="+mj-lt"/>
              <a:buAutoNum type="arabicPeriod"/>
            </a:pPr>
            <a:endParaRPr lang="en-US" altLang="ja-JP" sz="2000" dirty="0"/>
          </a:p>
        </p:txBody>
      </p:sp>
      <p:sp>
        <p:nvSpPr>
          <p:cNvPr id="4" name="正方形/長方形 3"/>
          <p:cNvSpPr/>
          <p:nvPr/>
        </p:nvSpPr>
        <p:spPr>
          <a:xfrm>
            <a:off x="6650294" y="3623747"/>
            <a:ext cx="242374" cy="369332"/>
          </a:xfrm>
          <a:prstGeom prst="rect">
            <a:avLst/>
          </a:prstGeom>
        </p:spPr>
        <p:txBody>
          <a:bodyPr wrap="none">
            <a:spAutoFit/>
          </a:bodyPr>
          <a:lstStyle/>
          <a:p>
            <a:r>
              <a:rPr lang="ja-JP" altLang="en-US" dirty="0">
                <a:solidFill>
                  <a:srgbClr val="000000"/>
                </a:solidFill>
                <a:latin typeface="Times New Roman" panose="02020603050405020304" pitchFamily="18" charset="0"/>
              </a:rPr>
              <a:t> </a:t>
            </a:r>
            <a:endParaRPr lang="ja-JP" altLang="en-US" dirty="0"/>
          </a:p>
        </p:txBody>
      </p:sp>
    </p:spTree>
    <p:extLst>
      <p:ext uri="{BB962C8B-B14F-4D97-AF65-F5344CB8AC3E}">
        <p14:creationId xmlns:p14="http://schemas.microsoft.com/office/powerpoint/2010/main" val="3848365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a:t>1-1 </a:t>
            </a:r>
            <a:r>
              <a:rPr kumimoji="1" lang="ja-JP" altLang="en-US"/>
              <a:t>はじめに</a:t>
            </a:r>
          </a:p>
        </p:txBody>
      </p:sp>
      <p:sp>
        <p:nvSpPr>
          <p:cNvPr id="30" name="コンテンツ プレースホルダー 4"/>
          <p:cNvSpPr>
            <a:spLocks noGrp="1"/>
          </p:cNvSpPr>
          <p:nvPr/>
        </p:nvSpPr>
        <p:spPr bwMode="auto">
          <a:xfrm>
            <a:off x="1155651" y="1144912"/>
            <a:ext cx="11017226" cy="4968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400">
                <a:solidFill>
                  <a:schemeClr val="tx1"/>
                </a:solidFill>
                <a:latin typeface="+mn-lt"/>
                <a:ea typeface="+mn-ea"/>
              </a:defRPr>
            </a:lvl2pPr>
            <a:lvl3pPr marL="1143000" indent="-228600" algn="l" rtl="0" eaLnBrk="1" fontAlgn="base" hangingPunct="1">
              <a:spcBef>
                <a:spcPct val="20000"/>
              </a:spcBef>
              <a:spcAft>
                <a:spcPct val="0"/>
              </a:spcAft>
              <a:buChar char="•"/>
              <a:defRPr kumimoji="1" sz="20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a:lnSpc>
                <a:spcPct val="150000"/>
              </a:lnSpc>
              <a:buFont typeface="Wingdings" panose="05000000000000000000" pitchFamily="2" charset="2"/>
              <a:buChar char="ü"/>
            </a:pPr>
            <a:r>
              <a:rPr lang="ja-JP" altLang="en-US" sz="1800" dirty="0"/>
              <a:t>本別紙は、現在レセプトチェック業務において使用している各種ツールの概要および主な機能項目を整理したものである。</a:t>
            </a:r>
          </a:p>
          <a:p>
            <a:pPr>
              <a:lnSpc>
                <a:spcPct val="150000"/>
              </a:lnSpc>
              <a:buFont typeface="Wingdings" panose="05000000000000000000" pitchFamily="2" charset="2"/>
              <a:buChar char="ü"/>
            </a:pPr>
            <a:r>
              <a:rPr lang="ja-JP" altLang="en-US" sz="1800" dirty="0"/>
              <a:t>「べてらん君」および「医事アシストシステム」に記載のチェック項目については、次期システムにおける基本的な機能構成のベースとしてご参照いただきたい。</a:t>
            </a:r>
          </a:p>
          <a:p>
            <a:pPr>
              <a:lnSpc>
                <a:spcPct val="150000"/>
              </a:lnSpc>
              <a:buFont typeface="Wingdings" panose="05000000000000000000" pitchFamily="2" charset="2"/>
              <a:buChar char="ü"/>
            </a:pPr>
            <a:r>
              <a:rPr lang="ja-JP" altLang="en-US" sz="1800" dirty="0"/>
              <a:t>また、それ以外に記載しているツール群については、「べてらん君」で対応が難しかったチェックや分析業務を、主に</a:t>
            </a:r>
            <a:r>
              <a:rPr lang="en-US" altLang="ja-JP" sz="1800" dirty="0"/>
              <a:t>Excel</a:t>
            </a:r>
            <a:r>
              <a:rPr lang="ja-JP" altLang="en-US" sz="1800" dirty="0"/>
              <a:t>マクロ等を用いて補完してきたツールである。</a:t>
            </a:r>
          </a:p>
          <a:p>
            <a:pPr>
              <a:lnSpc>
                <a:spcPct val="150000"/>
              </a:lnSpc>
              <a:buFont typeface="Wingdings" panose="05000000000000000000" pitchFamily="2" charset="2"/>
              <a:buChar char="ü"/>
            </a:pPr>
            <a:r>
              <a:rPr lang="ja-JP" altLang="en-US" sz="1800" dirty="0"/>
              <a:t>これらの機能は、必ずしも同一の仕組みで再現いただく必要はないが、現行業務の代替や統合につながる機能として考慮いただきたい。</a:t>
            </a:r>
          </a:p>
          <a:p>
            <a:pPr>
              <a:lnSpc>
                <a:spcPct val="150000"/>
              </a:lnSpc>
              <a:buFont typeface="Wingdings" panose="05000000000000000000" pitchFamily="2" charset="2"/>
              <a:buChar char="ü"/>
            </a:pPr>
            <a:r>
              <a:rPr lang="ja-JP" altLang="en-US" sz="1800" dirty="0"/>
              <a:t>新たなアプローチや改善提案も歓迎するが、現行運用を成立させるための視点を持って検討いただきたい。</a:t>
            </a:r>
            <a:br>
              <a:rPr lang="en-US" altLang="ja-JP" sz="1800" dirty="0"/>
            </a:br>
            <a:r>
              <a:rPr lang="ja-JP" altLang="en-US" sz="1800" dirty="0"/>
              <a:t>そのうえで、本別紙の内容は、提案にあたっての参考資料としてご参照いただきたい。</a:t>
            </a:r>
            <a:endParaRPr lang="en-US" altLang="ja-JP" sz="1800" dirty="0"/>
          </a:p>
          <a:p>
            <a:pPr marL="0" indent="0">
              <a:lnSpc>
                <a:spcPct val="150000"/>
              </a:lnSpc>
              <a:buNone/>
            </a:pPr>
            <a:endParaRPr lang="en-US" altLang="ja-JP" sz="2001" dirty="0"/>
          </a:p>
        </p:txBody>
      </p:sp>
    </p:spTree>
    <p:extLst>
      <p:ext uri="{BB962C8B-B14F-4D97-AF65-F5344CB8AC3E}">
        <p14:creationId xmlns:p14="http://schemas.microsoft.com/office/powerpoint/2010/main" val="3496963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15991" y="208806"/>
            <a:ext cx="11157574" cy="523220"/>
          </a:xfrm>
        </p:spPr>
        <p:txBody>
          <a:bodyPr/>
          <a:lstStyle/>
          <a:p>
            <a:r>
              <a:rPr lang="en-US" altLang="ja-JP" dirty="0"/>
              <a:t>2.</a:t>
            </a:r>
            <a:r>
              <a:rPr lang="ja-JP" altLang="en-US" dirty="0"/>
              <a:t>べてらん君機能</a:t>
            </a:r>
          </a:p>
        </p:txBody>
      </p:sp>
      <p:sp>
        <p:nvSpPr>
          <p:cNvPr id="4" name="テキスト ボックス 3">
            <a:extLst>
              <a:ext uri="{FF2B5EF4-FFF2-40B4-BE49-F238E27FC236}">
                <a16:creationId xmlns:a16="http://schemas.microsoft.com/office/drawing/2014/main" id="{165786F5-187A-4967-85BF-75795E75D884}"/>
              </a:ext>
            </a:extLst>
          </p:cNvPr>
          <p:cNvSpPr txBox="1"/>
          <p:nvPr/>
        </p:nvSpPr>
        <p:spPr>
          <a:xfrm>
            <a:off x="472274" y="1061750"/>
            <a:ext cx="12276000" cy="6086181"/>
          </a:xfrm>
          <a:prstGeom prst="rect">
            <a:avLst/>
          </a:prstGeom>
          <a:noFill/>
        </p:spPr>
        <p:txBody>
          <a:bodyPr wrap="square" rtlCol="0" anchor="t" anchorCtr="0">
            <a:noAutofit/>
          </a:bodyPr>
          <a:lstStyle/>
          <a:p>
            <a:pPr lvl="0">
              <a:spcBef>
                <a:spcPct val="20000"/>
              </a:spcBef>
            </a:pPr>
            <a:r>
              <a:rPr lang="en-US" altLang="ja-JP" sz="2000" b="1" dirty="0">
                <a:latin typeface="+mn-ea"/>
              </a:rPr>
              <a:t>2-1</a:t>
            </a:r>
            <a:r>
              <a:rPr lang="ja-JP" altLang="en-US" sz="2000" b="1" dirty="0">
                <a:latin typeface="+mn-ea"/>
              </a:rPr>
              <a:t>　</a:t>
            </a:r>
            <a:r>
              <a:rPr lang="ja-JP" altLang="en-US" sz="2000" b="1" dirty="0"/>
              <a:t>べてらん君の主要機能一覧</a:t>
            </a:r>
            <a:endParaRPr lang="en-US" altLang="ja-JP" sz="2400" b="1" dirty="0">
              <a:latin typeface="+mn-ea"/>
            </a:endParaRPr>
          </a:p>
          <a:p>
            <a:pPr lvl="0">
              <a:spcBef>
                <a:spcPct val="20000"/>
              </a:spcBef>
            </a:pPr>
            <a:r>
              <a:rPr lang="ja-JP" altLang="en-US" sz="2000" dirty="0">
                <a:latin typeface="+mn-ea"/>
              </a:rPr>
              <a:t>　</a:t>
            </a:r>
            <a:r>
              <a:rPr lang="ja-JP" altLang="en-US" dirty="0">
                <a:latin typeface="+mn-ea"/>
              </a:rPr>
              <a:t>　　</a:t>
            </a:r>
            <a:endParaRPr lang="en-US" altLang="ja-JP" dirty="0">
              <a:latin typeface="+mn-ea"/>
            </a:endParaRPr>
          </a:p>
          <a:p>
            <a:pPr lvl="1">
              <a:spcBef>
                <a:spcPct val="20000"/>
              </a:spcBef>
            </a:pPr>
            <a:endParaRPr lang="en-US" altLang="ja-JP" dirty="0">
              <a:latin typeface="+mn-ea"/>
            </a:endParaRPr>
          </a:p>
          <a:p>
            <a:pPr marL="1200150" lvl="2" indent="-285750">
              <a:spcBef>
                <a:spcPct val="20000"/>
              </a:spcBef>
              <a:buFont typeface="Wingdings" panose="05000000000000000000" pitchFamily="2" charset="2"/>
              <a:buChar char="ü"/>
            </a:pPr>
            <a:endParaRPr lang="en-US" altLang="ja-JP" dirty="0">
              <a:latin typeface="+mn-ea"/>
            </a:endParaRPr>
          </a:p>
        </p:txBody>
      </p:sp>
      <p:graphicFrame>
        <p:nvGraphicFramePr>
          <p:cNvPr id="3" name="表 2">
            <a:extLst>
              <a:ext uri="{FF2B5EF4-FFF2-40B4-BE49-F238E27FC236}">
                <a16:creationId xmlns:a16="http://schemas.microsoft.com/office/drawing/2014/main" id="{18ECFE1B-F592-70FA-FA3B-2D5EC7B7950D}"/>
              </a:ext>
            </a:extLst>
          </p:cNvPr>
          <p:cNvGraphicFramePr>
            <a:graphicFrameLocks noGrp="1"/>
          </p:cNvGraphicFramePr>
          <p:nvPr>
            <p:extLst>
              <p:ext uri="{D42A27DB-BD31-4B8C-83A1-F6EECF244321}">
                <p14:modId xmlns:p14="http://schemas.microsoft.com/office/powerpoint/2010/main" val="830772326"/>
              </p:ext>
            </p:extLst>
          </p:nvPr>
        </p:nvGraphicFramePr>
        <p:xfrm>
          <a:off x="472274" y="1475009"/>
          <a:ext cx="12276000" cy="5580007"/>
        </p:xfrm>
        <a:graphic>
          <a:graphicData uri="http://schemas.openxmlformats.org/drawingml/2006/table">
            <a:tbl>
              <a:tblPr firstRow="1" bandRow="1">
                <a:tableStyleId>{93296810-A885-4BE3-A3E7-6D5BEEA58F35}</a:tableStyleId>
              </a:tblPr>
              <a:tblGrid>
                <a:gridCol w="1735010">
                  <a:extLst>
                    <a:ext uri="{9D8B030D-6E8A-4147-A177-3AD203B41FA5}">
                      <a16:colId xmlns:a16="http://schemas.microsoft.com/office/drawing/2014/main" val="903054403"/>
                    </a:ext>
                  </a:extLst>
                </a:gridCol>
                <a:gridCol w="2256276">
                  <a:extLst>
                    <a:ext uri="{9D8B030D-6E8A-4147-A177-3AD203B41FA5}">
                      <a16:colId xmlns:a16="http://schemas.microsoft.com/office/drawing/2014/main" val="2429381637"/>
                    </a:ext>
                  </a:extLst>
                </a:gridCol>
                <a:gridCol w="2255983">
                  <a:extLst>
                    <a:ext uri="{9D8B030D-6E8A-4147-A177-3AD203B41FA5}">
                      <a16:colId xmlns:a16="http://schemas.microsoft.com/office/drawing/2014/main" val="2558942513"/>
                    </a:ext>
                  </a:extLst>
                </a:gridCol>
                <a:gridCol w="6028731">
                  <a:extLst>
                    <a:ext uri="{9D8B030D-6E8A-4147-A177-3AD203B41FA5}">
                      <a16:colId xmlns:a16="http://schemas.microsoft.com/office/drawing/2014/main" val="3709258991"/>
                    </a:ext>
                  </a:extLst>
                </a:gridCol>
              </a:tblGrid>
              <a:tr h="222802">
                <a:tc>
                  <a:txBody>
                    <a:bodyPr/>
                    <a:lstStyle/>
                    <a:p>
                      <a:pPr marL="72000" algn="l" fontAlgn="ctr"/>
                      <a:r>
                        <a:rPr lang="ja-JP" altLang="en-US" sz="1400" b="1" i="0" u="none" strike="noStrike" dirty="0">
                          <a:solidFill>
                            <a:schemeClr val="bg1"/>
                          </a:solidFill>
                          <a:effectLst/>
                          <a:latin typeface="Meiryo UI" panose="020B0604030504040204" pitchFamily="50" charset="-128"/>
                          <a:ea typeface="Meiryo UI" panose="020B0604030504040204" pitchFamily="50" charset="-128"/>
                        </a:rPr>
                        <a:t>機能名</a:t>
                      </a:r>
                      <a:endParaRPr lang="en-US" altLang="ja-JP" sz="1400" b="1" i="0" u="none" strike="noStrike" dirty="0">
                        <a:solidFill>
                          <a:schemeClr val="bg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1" i="0" u="none" strike="noStrike" dirty="0">
                          <a:solidFill>
                            <a:schemeClr val="bg1"/>
                          </a:solidFill>
                          <a:effectLst/>
                          <a:latin typeface="Meiryo UI" panose="020B0604030504040204" pitchFamily="50" charset="-128"/>
                          <a:ea typeface="Meiryo UI" panose="020B0604030504040204" pitchFamily="50" charset="-128"/>
                        </a:rPr>
                        <a:t>詳細機能名</a:t>
                      </a:r>
                      <a:endParaRPr lang="en-US" altLang="ja-JP" sz="1400" b="1" i="0" u="none" strike="noStrike" dirty="0">
                        <a:solidFill>
                          <a:schemeClr val="bg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1" i="0" u="none" strike="noStrike" dirty="0">
                          <a:solidFill>
                            <a:schemeClr val="bg1"/>
                          </a:solidFill>
                          <a:effectLst/>
                          <a:latin typeface="Meiryo UI" panose="020B0604030504040204" pitchFamily="50" charset="-128"/>
                          <a:ea typeface="Meiryo UI" panose="020B0604030504040204" pitchFamily="50" charset="-128"/>
                        </a:rPr>
                        <a:t>内容</a:t>
                      </a:r>
                    </a:p>
                  </a:txBody>
                  <a:tcPr marL="6350" marR="6350" marT="6350" marB="0" anchor="ctr"/>
                </a:tc>
                <a:tc>
                  <a:txBody>
                    <a:bodyPr/>
                    <a:lstStyle/>
                    <a:p>
                      <a:pPr marL="72000" algn="l" fontAlgn="ctr"/>
                      <a:r>
                        <a:rPr lang="ja-JP" altLang="en-US" sz="1400" b="1" u="none" strike="noStrike" dirty="0">
                          <a:solidFill>
                            <a:schemeClr val="bg1"/>
                          </a:solidFill>
                          <a:effectLst/>
                        </a:rPr>
                        <a:t>詳細内容</a:t>
                      </a:r>
                      <a:endParaRPr lang="ja-JP" altLang="en-US" sz="1400" b="1" i="0" u="none" strike="noStrike" dirty="0">
                        <a:solidFill>
                          <a:schemeClr val="bg1"/>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3159547065"/>
                  </a:ext>
                </a:extLst>
              </a:tr>
              <a:tr h="222802">
                <a:tc rowSpan="11">
                  <a:txBody>
                    <a:bodyPr/>
                    <a:lstStyle/>
                    <a:p>
                      <a:pPr marL="72000" algn="l" fontAlgn="ctr"/>
                      <a:r>
                        <a:rPr lang="ja-JP" altLang="en-US" sz="1400" b="0" u="none" strike="noStrike" dirty="0">
                          <a:solidFill>
                            <a:schemeClr val="tx1"/>
                          </a:solidFill>
                          <a:effectLst/>
                        </a:rPr>
                        <a:t>べてらん君チェック</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rowSpan="8">
                  <a:txBody>
                    <a:bodyPr/>
                    <a:lstStyle/>
                    <a:p>
                      <a:pPr marL="72000" algn="l" fontAlgn="ctr"/>
                      <a:r>
                        <a:rPr lang="ja-JP" altLang="en-US" sz="1400" b="0" u="none" strike="noStrike" dirty="0">
                          <a:solidFill>
                            <a:schemeClr val="tx1"/>
                          </a:solidFill>
                          <a:effectLst/>
                        </a:rPr>
                        <a:t>べてらん君チェック</a:t>
                      </a:r>
                      <a:br>
                        <a:rPr lang="en-US" altLang="ja-JP" sz="1400" b="0" u="none" strike="noStrike" dirty="0">
                          <a:solidFill>
                            <a:schemeClr val="tx1"/>
                          </a:solidFill>
                          <a:effectLst/>
                        </a:rPr>
                      </a:br>
                      <a:r>
                        <a:rPr lang="ja-JP" altLang="en-US" sz="1400" b="0" u="none" strike="noStrike" dirty="0">
                          <a:solidFill>
                            <a:schemeClr val="tx1"/>
                          </a:solidFill>
                          <a:effectLst/>
                        </a:rPr>
                        <a:t>（レセプト点検）</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0" u="none" strike="noStrike">
                          <a:solidFill>
                            <a:srgbClr val="000000"/>
                          </a:solidFill>
                          <a:effectLst/>
                        </a:rPr>
                        <a:t>ファイル読込機能</a:t>
                      </a:r>
                      <a:endParaRPr lang="ja-JP" altLang="en-US" sz="1400" b="0" i="0" u="none" strike="noStrike">
                        <a:solidFill>
                          <a:srgbClr val="000000"/>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0" u="none" strike="noStrike" dirty="0">
                          <a:solidFill>
                            <a:srgbClr val="000000"/>
                          </a:solidFill>
                          <a:effectLst/>
                        </a:rPr>
                        <a:t>レセプト電算ファイルを読込み</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3988962359"/>
                  </a:ext>
                </a:extLst>
              </a:tr>
              <a:tr h="222802">
                <a:tc vMerge="1">
                  <a:txBody>
                    <a:bodyPr/>
                    <a:lstStyle/>
                    <a:p>
                      <a:endParaRPr kumimoji="1" lang="ja-JP" altLang="en-US"/>
                    </a:p>
                  </a:txBody>
                  <a:tcPr/>
                </a:tc>
                <a:tc vMerge="1">
                  <a:txBody>
                    <a:bodyPr/>
                    <a:lstStyle/>
                    <a:p>
                      <a:endParaRPr kumimoji="1" lang="ja-JP" altLang="en-US"/>
                    </a:p>
                  </a:txBody>
                  <a:tcPr/>
                </a:tc>
                <a:tc>
                  <a:txBody>
                    <a:bodyPr/>
                    <a:lstStyle/>
                    <a:p>
                      <a:pPr marL="72000" algn="l" fontAlgn="ctr"/>
                      <a:r>
                        <a:rPr lang="ja-JP" altLang="en-US" sz="1400" b="0" u="none" strike="noStrike">
                          <a:solidFill>
                            <a:srgbClr val="000000"/>
                          </a:solidFill>
                          <a:effectLst/>
                        </a:rPr>
                        <a:t>データ蓄積機能</a:t>
                      </a:r>
                      <a:endParaRPr lang="ja-JP" altLang="en-US" sz="1400" b="0" i="0" u="none" strike="noStrike">
                        <a:solidFill>
                          <a:srgbClr val="000000"/>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0" u="none" strike="noStrike" dirty="0">
                          <a:solidFill>
                            <a:srgbClr val="000000"/>
                          </a:solidFill>
                          <a:effectLst/>
                        </a:rPr>
                        <a:t>読込んだファイルを自動で蓄積（最大</a:t>
                      </a:r>
                      <a:r>
                        <a:rPr lang="en-US" altLang="ja-JP" sz="1400" b="0" u="none" strike="noStrike" dirty="0">
                          <a:solidFill>
                            <a:srgbClr val="000000"/>
                          </a:solidFill>
                          <a:effectLst/>
                        </a:rPr>
                        <a:t>6</a:t>
                      </a:r>
                      <a:r>
                        <a:rPr lang="ja-JP" altLang="en-US" sz="1400" b="0" u="none" strike="noStrike" dirty="0">
                          <a:solidFill>
                            <a:srgbClr val="000000"/>
                          </a:solidFill>
                          <a:effectLst/>
                        </a:rPr>
                        <a:t>ヶ月）</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2065524984"/>
                  </a:ext>
                </a:extLst>
              </a:tr>
              <a:tr h="222802">
                <a:tc vMerge="1">
                  <a:txBody>
                    <a:bodyPr/>
                    <a:lstStyle/>
                    <a:p>
                      <a:endParaRPr kumimoji="1" lang="ja-JP" altLang="en-US"/>
                    </a:p>
                  </a:txBody>
                  <a:tcPr/>
                </a:tc>
                <a:tc vMerge="1">
                  <a:txBody>
                    <a:bodyPr/>
                    <a:lstStyle/>
                    <a:p>
                      <a:endParaRPr kumimoji="1" lang="ja-JP" altLang="en-US"/>
                    </a:p>
                  </a:txBody>
                  <a:tcPr/>
                </a:tc>
                <a:tc>
                  <a:txBody>
                    <a:bodyPr/>
                    <a:lstStyle/>
                    <a:p>
                      <a:pPr marL="72000" algn="l" fontAlgn="ctr"/>
                      <a:r>
                        <a:rPr lang="ja-JP" altLang="en-US" sz="1400" b="0" u="none" strike="noStrike" dirty="0">
                          <a:solidFill>
                            <a:schemeClr val="tx1"/>
                          </a:solidFill>
                          <a:effectLst/>
                        </a:rPr>
                        <a:t>レセプト点検機能</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0" u="none" strike="noStrike" dirty="0">
                          <a:solidFill>
                            <a:schemeClr val="tx1"/>
                          </a:solidFill>
                          <a:effectLst/>
                        </a:rPr>
                        <a:t>読込ファイルのレセプト点検を実行</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1350221334"/>
                  </a:ext>
                </a:extLst>
              </a:tr>
              <a:tr h="439163">
                <a:tc vMerge="1">
                  <a:txBody>
                    <a:bodyPr/>
                    <a:lstStyle/>
                    <a:p>
                      <a:endParaRPr kumimoji="1" lang="ja-JP" altLang="en-US"/>
                    </a:p>
                  </a:txBody>
                  <a:tcPr/>
                </a:tc>
                <a:tc vMerge="1">
                  <a:txBody>
                    <a:bodyPr/>
                    <a:lstStyle/>
                    <a:p>
                      <a:endParaRPr kumimoji="1" lang="ja-JP" altLang="en-US"/>
                    </a:p>
                  </a:txBody>
                  <a:tcPr/>
                </a:tc>
                <a:tc>
                  <a:txBody>
                    <a:bodyPr/>
                    <a:lstStyle/>
                    <a:p>
                      <a:pPr marL="72000" algn="l" fontAlgn="ctr"/>
                      <a:r>
                        <a:rPr lang="ja-JP" altLang="en-US" sz="1400" b="0" u="none" strike="noStrike" dirty="0">
                          <a:solidFill>
                            <a:schemeClr val="tx1"/>
                          </a:solidFill>
                          <a:effectLst/>
                        </a:rPr>
                        <a:t>レセプト印刷プレビュー機能</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0" u="none" strike="noStrike" dirty="0">
                          <a:solidFill>
                            <a:schemeClr val="tx1"/>
                          </a:solidFill>
                          <a:effectLst/>
                        </a:rPr>
                        <a:t>エラーリスト形式（患者毎にエラー内容のみ表示）、明細書形式（１ページにつき患者１名）、レセプト形式で表示（１ページにつき患者１名）</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1444832719"/>
                  </a:ext>
                </a:extLst>
              </a:tr>
              <a:tr h="439163">
                <a:tc vMerge="1">
                  <a:txBody>
                    <a:bodyPr/>
                    <a:lstStyle/>
                    <a:p>
                      <a:endParaRPr kumimoji="1" lang="ja-JP" altLang="en-US"/>
                    </a:p>
                  </a:txBody>
                  <a:tcPr/>
                </a:tc>
                <a:tc vMerge="1">
                  <a:txBody>
                    <a:bodyPr/>
                    <a:lstStyle/>
                    <a:p>
                      <a:endParaRPr kumimoji="1" lang="ja-JP" altLang="en-US"/>
                    </a:p>
                  </a:txBody>
                  <a:tcPr/>
                </a:tc>
                <a:tc>
                  <a:txBody>
                    <a:bodyPr/>
                    <a:lstStyle/>
                    <a:p>
                      <a:pPr marL="72000" algn="l" fontAlgn="ctr"/>
                      <a:r>
                        <a:rPr lang="ja-JP" altLang="en-US" sz="1400" b="0" u="none" strike="noStrike" dirty="0">
                          <a:solidFill>
                            <a:schemeClr val="tx1"/>
                          </a:solidFill>
                          <a:effectLst/>
                        </a:rPr>
                        <a:t>チェック結果保存</a:t>
                      </a:r>
                      <a:br>
                        <a:rPr lang="en-US" altLang="ja-JP" sz="1400" b="0" u="none" strike="noStrike" dirty="0">
                          <a:solidFill>
                            <a:schemeClr val="tx1"/>
                          </a:solidFill>
                          <a:effectLst/>
                        </a:rPr>
                      </a:br>
                      <a:r>
                        <a:rPr lang="ja-JP" altLang="en-US" sz="1400" b="0" u="none" strike="noStrike" dirty="0">
                          <a:solidFill>
                            <a:schemeClr val="tx1"/>
                          </a:solidFill>
                          <a:effectLst/>
                        </a:rPr>
                        <a:t>（</a:t>
                      </a:r>
                      <a:r>
                        <a:rPr lang="en-US" altLang="ja-JP" sz="1400" b="0" u="none" strike="noStrike" dirty="0">
                          <a:solidFill>
                            <a:schemeClr val="tx1"/>
                          </a:solidFill>
                          <a:effectLst/>
                        </a:rPr>
                        <a:t>CSV</a:t>
                      </a:r>
                      <a:r>
                        <a:rPr lang="ja-JP" altLang="en-US" sz="1400" b="0" u="none" strike="noStrike" dirty="0">
                          <a:solidFill>
                            <a:schemeClr val="tx1"/>
                          </a:solidFill>
                          <a:effectLst/>
                        </a:rPr>
                        <a:t>出力）機能</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0" u="none" strike="noStrike" dirty="0">
                          <a:solidFill>
                            <a:schemeClr val="tx1"/>
                          </a:solidFill>
                          <a:effectLst/>
                        </a:rPr>
                        <a:t>チェック結果の保持とチェック結果を</a:t>
                      </a:r>
                      <a:r>
                        <a:rPr lang="en-US" altLang="ja-JP" sz="1400" b="0" u="none" strike="noStrike" dirty="0">
                          <a:solidFill>
                            <a:schemeClr val="tx1"/>
                          </a:solidFill>
                          <a:effectLst/>
                        </a:rPr>
                        <a:t>CSV</a:t>
                      </a:r>
                      <a:r>
                        <a:rPr lang="ja-JP" altLang="en-US" sz="1400" b="0" u="none" strike="noStrike" dirty="0">
                          <a:solidFill>
                            <a:schemeClr val="tx1"/>
                          </a:solidFill>
                          <a:effectLst/>
                        </a:rPr>
                        <a:t>ファイル形式で出力できる</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1659171495"/>
                  </a:ext>
                </a:extLst>
              </a:tr>
              <a:tr h="655524">
                <a:tc vMerge="1">
                  <a:txBody>
                    <a:bodyPr/>
                    <a:lstStyle/>
                    <a:p>
                      <a:endParaRPr kumimoji="1" lang="ja-JP" altLang="en-US"/>
                    </a:p>
                  </a:txBody>
                  <a:tcPr/>
                </a:tc>
                <a:tc vMerge="1">
                  <a:txBody>
                    <a:bodyPr/>
                    <a:lstStyle/>
                    <a:p>
                      <a:endParaRPr kumimoji="1" lang="ja-JP" altLang="en-US"/>
                    </a:p>
                  </a:txBody>
                  <a:tcPr/>
                </a:tc>
                <a:tc>
                  <a:txBody>
                    <a:bodyPr/>
                    <a:lstStyle/>
                    <a:p>
                      <a:pPr marL="72000" algn="l" fontAlgn="ctr"/>
                      <a:r>
                        <a:rPr lang="ja-JP" altLang="en-US" sz="1400" b="0" u="none" strike="noStrike" dirty="0">
                          <a:solidFill>
                            <a:schemeClr val="tx1"/>
                          </a:solidFill>
                          <a:effectLst/>
                        </a:rPr>
                        <a:t>レセプト印刷機能</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0" u="none" strike="noStrike" dirty="0">
                          <a:solidFill>
                            <a:schemeClr val="tx1"/>
                          </a:solidFill>
                          <a:effectLst/>
                        </a:rPr>
                        <a:t>チェックから印刷完了まで、自動化できる</a:t>
                      </a:r>
                      <a:br>
                        <a:rPr lang="ja-JP" altLang="en-US" sz="1400" b="0" u="none" strike="noStrike" dirty="0">
                          <a:solidFill>
                            <a:schemeClr val="tx1"/>
                          </a:solidFill>
                          <a:effectLst/>
                        </a:rPr>
                      </a:br>
                      <a:r>
                        <a:rPr lang="en-US" altLang="ja-JP" sz="1400" b="0" u="none" strike="noStrike" dirty="0">
                          <a:solidFill>
                            <a:schemeClr val="tx1"/>
                          </a:solidFill>
                          <a:effectLst/>
                        </a:rPr>
                        <a:t>※PDF</a:t>
                      </a:r>
                      <a:r>
                        <a:rPr lang="ja-JP" altLang="en-US" sz="1400" b="0" u="none" strike="noStrike" dirty="0">
                          <a:solidFill>
                            <a:schemeClr val="tx1"/>
                          </a:solidFill>
                          <a:effectLst/>
                        </a:rPr>
                        <a:t>ファイルにしてから印刷する場合は、チェック終了の都度、ファイル名をつける操作が必要</a:t>
                      </a:r>
                      <a:endParaRPr lang="ja-JP" altLang="en-US" sz="1400" b="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3739380177"/>
                  </a:ext>
                </a:extLst>
              </a:tr>
              <a:tr h="222802">
                <a:tc vMerge="1">
                  <a:txBody>
                    <a:bodyPr/>
                    <a:lstStyle/>
                    <a:p>
                      <a:endParaRPr kumimoji="1" lang="ja-JP" altLang="en-US"/>
                    </a:p>
                  </a:txBody>
                  <a:tcPr/>
                </a:tc>
                <a:tc vMerge="1">
                  <a:txBody>
                    <a:bodyPr/>
                    <a:lstStyle/>
                    <a:p>
                      <a:endParaRPr kumimoji="1" lang="ja-JP" altLang="en-US"/>
                    </a:p>
                  </a:txBody>
                  <a:tcPr/>
                </a:tc>
                <a:tc>
                  <a:txBody>
                    <a:bodyPr/>
                    <a:lstStyle/>
                    <a:p>
                      <a:pPr marL="72000" algn="l" fontAlgn="ctr"/>
                      <a:r>
                        <a:rPr lang="zh-TW" altLang="en-US" sz="1400" b="0" u="none" strike="noStrike" dirty="0">
                          <a:solidFill>
                            <a:schemeClr val="tx1"/>
                          </a:solidFill>
                          <a:effectLst/>
                        </a:rPr>
                        <a:t>患者検索機能</a:t>
                      </a:r>
                      <a:endParaRPr lang="zh-TW"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0" u="none" strike="noStrike" dirty="0">
                          <a:solidFill>
                            <a:schemeClr val="tx1"/>
                          </a:solidFill>
                          <a:effectLst/>
                        </a:rPr>
                        <a:t>チェック後の患者を検索する機能</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110779872"/>
                  </a:ext>
                </a:extLst>
              </a:tr>
              <a:tr h="439163">
                <a:tc vMerge="1">
                  <a:txBody>
                    <a:bodyPr/>
                    <a:lstStyle/>
                    <a:p>
                      <a:endParaRPr kumimoji="1" lang="ja-JP" altLang="en-US"/>
                    </a:p>
                  </a:txBody>
                  <a:tcPr/>
                </a:tc>
                <a:tc vMerge="1">
                  <a:txBody>
                    <a:bodyPr/>
                    <a:lstStyle/>
                    <a:p>
                      <a:endParaRPr kumimoji="1" lang="ja-JP" altLang="en-US"/>
                    </a:p>
                  </a:txBody>
                  <a:tcPr/>
                </a:tc>
                <a:tc>
                  <a:txBody>
                    <a:bodyPr/>
                    <a:lstStyle/>
                    <a:p>
                      <a:pPr marL="72000" algn="l" fontAlgn="ctr"/>
                      <a:r>
                        <a:rPr lang="ja-JP" altLang="en-US" sz="1400" b="0" u="none" strike="noStrike" dirty="0">
                          <a:solidFill>
                            <a:schemeClr val="tx1"/>
                          </a:solidFill>
                          <a:effectLst/>
                        </a:rPr>
                        <a:t>エラー頻度集計機能</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0" u="none" strike="noStrike" dirty="0">
                          <a:solidFill>
                            <a:schemeClr val="tx1"/>
                          </a:solidFill>
                          <a:effectLst/>
                        </a:rPr>
                        <a:t>チェックの結果を基にエラー頻度の集計をかけ、エラーの多かった順に表示。</a:t>
                      </a:r>
                      <a:br>
                        <a:rPr lang="ja-JP" altLang="en-US" sz="1400" b="0" u="none" strike="noStrike" dirty="0">
                          <a:solidFill>
                            <a:schemeClr val="tx1"/>
                          </a:solidFill>
                          <a:effectLst/>
                        </a:rPr>
                      </a:br>
                      <a:r>
                        <a:rPr lang="ja-JP" altLang="en-US" sz="1400" b="0" u="none" strike="noStrike" dirty="0">
                          <a:solidFill>
                            <a:schemeClr val="tx1"/>
                          </a:solidFill>
                          <a:effectLst/>
                        </a:rPr>
                        <a:t>エラーによってはそのまま選択するだけで該当の情報メンテナンスに設定ができる</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2381937400"/>
                  </a:ext>
                </a:extLst>
              </a:tr>
              <a:tr h="222802">
                <a:tc vMerge="1">
                  <a:txBody>
                    <a:bodyPr/>
                    <a:lstStyle/>
                    <a:p>
                      <a:endParaRPr kumimoji="1" lang="ja-JP" altLang="en-US"/>
                    </a:p>
                  </a:txBody>
                  <a:tcPr/>
                </a:tc>
                <a:tc>
                  <a:txBody>
                    <a:bodyPr/>
                    <a:lstStyle/>
                    <a:p>
                      <a:pPr marL="72000" algn="l" fontAlgn="ctr"/>
                      <a:r>
                        <a:rPr lang="en-US" altLang="zh-CN" sz="1400" b="0" u="none" strike="noStrike" dirty="0">
                          <a:solidFill>
                            <a:schemeClr val="tx1"/>
                          </a:solidFill>
                          <a:effectLst/>
                        </a:rPr>
                        <a:t>DPC</a:t>
                      </a:r>
                      <a:r>
                        <a:rPr lang="zh-CN" altLang="en-US" sz="1400" b="0" u="none" strike="noStrike" dirty="0">
                          <a:solidFill>
                            <a:schemeClr val="tx1"/>
                          </a:solidFill>
                          <a:effectLst/>
                        </a:rPr>
                        <a:t>対象患者参照</a:t>
                      </a:r>
                      <a:endParaRPr lang="zh-CN"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en-US" sz="1400" b="0" u="none" strike="noStrike">
                          <a:solidFill>
                            <a:schemeClr val="tx1"/>
                          </a:solidFill>
                          <a:effectLst/>
                        </a:rPr>
                        <a:t>DPC</a:t>
                      </a:r>
                      <a:r>
                        <a:rPr lang="ja-JP" altLang="en-US" sz="1400" b="0" u="none" strike="noStrike">
                          <a:solidFill>
                            <a:schemeClr val="tx1"/>
                          </a:solidFill>
                          <a:effectLst/>
                        </a:rPr>
                        <a:t>対象患者参照機能</a:t>
                      </a:r>
                      <a:endParaRPr lang="ja-JP" altLang="en-US" sz="1400" b="0" i="0" u="none" strike="noStrike">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en-US" altLang="ja-JP" sz="1400" b="0" u="none" strike="noStrike" dirty="0">
                          <a:solidFill>
                            <a:schemeClr val="tx1"/>
                          </a:solidFill>
                          <a:effectLst/>
                        </a:rPr>
                        <a:t>DPC</a:t>
                      </a:r>
                      <a:r>
                        <a:rPr lang="ja-JP" altLang="en-US" sz="1400" b="0" u="none" strike="noStrike" dirty="0">
                          <a:solidFill>
                            <a:schemeClr val="tx1"/>
                          </a:solidFill>
                          <a:effectLst/>
                        </a:rPr>
                        <a:t>シミュレーションや、</a:t>
                      </a:r>
                      <a:r>
                        <a:rPr lang="en-US" altLang="ja-JP" sz="1400" b="0" u="none" strike="noStrike" dirty="0">
                          <a:solidFill>
                            <a:schemeClr val="tx1"/>
                          </a:solidFill>
                          <a:effectLst/>
                        </a:rPr>
                        <a:t>DPC</a:t>
                      </a:r>
                      <a:r>
                        <a:rPr lang="ja-JP" altLang="en-US" sz="1400" b="0" u="none" strike="noStrike" dirty="0">
                          <a:solidFill>
                            <a:schemeClr val="tx1"/>
                          </a:solidFill>
                          <a:effectLst/>
                        </a:rPr>
                        <a:t>樹形図を確認することができる</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1769161698"/>
                  </a:ext>
                </a:extLst>
              </a:tr>
              <a:tr h="439163">
                <a:tc vMerge="1">
                  <a:txBody>
                    <a:bodyPr/>
                    <a:lstStyle/>
                    <a:p>
                      <a:endParaRPr kumimoji="1" lang="ja-JP" altLang="en-US"/>
                    </a:p>
                  </a:txBody>
                  <a:tcPr/>
                </a:tc>
                <a:tc rowSpan="2">
                  <a:txBody>
                    <a:bodyPr/>
                    <a:lstStyle/>
                    <a:p>
                      <a:pPr marL="72000" algn="l" fontAlgn="ctr"/>
                      <a:r>
                        <a:rPr lang="ja-JP" altLang="en-US" sz="1400" b="0" u="none" strike="noStrike" dirty="0">
                          <a:solidFill>
                            <a:schemeClr val="tx1"/>
                          </a:solidFill>
                          <a:effectLst/>
                        </a:rPr>
                        <a:t>縦覧チェック</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0" u="none" strike="noStrike" dirty="0">
                          <a:solidFill>
                            <a:schemeClr val="tx1"/>
                          </a:solidFill>
                          <a:effectLst/>
                        </a:rPr>
                        <a:t>縦覧チェック機能</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0" u="none" strike="noStrike" dirty="0">
                          <a:solidFill>
                            <a:schemeClr val="tx1"/>
                          </a:solidFill>
                          <a:effectLst/>
                        </a:rPr>
                        <a:t>縦覧点検ができる。また、入院・外来をまたいだチェック（横覧）も可能である</a:t>
                      </a:r>
                      <a:endParaRPr lang="en-US" altLang="ja-JP" sz="1400" b="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276609637"/>
                  </a:ext>
                </a:extLst>
              </a:tr>
              <a:tr h="250324">
                <a:tc vMerge="1">
                  <a:txBody>
                    <a:bodyPr/>
                    <a:lstStyle/>
                    <a:p>
                      <a:endParaRPr kumimoji="1" lang="ja-JP" altLang="en-US"/>
                    </a:p>
                  </a:txBody>
                  <a:tcPr/>
                </a:tc>
                <a:tc vMerge="1">
                  <a:txBody>
                    <a:bodyPr/>
                    <a:lstStyle/>
                    <a:p>
                      <a:endParaRPr dirty="0"/>
                    </a:p>
                  </a:txBody>
                  <a:tcPr marL="6350" marR="6350" marT="6350" marB="0" anchor="ctr"/>
                </a:tc>
                <a:tc>
                  <a:txBody>
                    <a:bodyPr/>
                    <a:lstStyle/>
                    <a:p>
                      <a:pPr marL="72000" algn="l" fontAlgn="ctr"/>
                      <a:r>
                        <a:rPr lang="ja-JP" altLang="en-US" sz="1400" b="0" u="none" strike="noStrike" dirty="0">
                          <a:solidFill>
                            <a:schemeClr val="tx1"/>
                          </a:solidFill>
                          <a:effectLst/>
                        </a:rPr>
                        <a:t>縦覧結果印刷プレビュー機能</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0" u="none" strike="noStrike" dirty="0">
                          <a:solidFill>
                            <a:schemeClr val="tx1"/>
                          </a:solidFill>
                          <a:effectLst/>
                        </a:rPr>
                        <a:t>縦覧チェックでチェックした結果を表示</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1045507385"/>
                  </a:ext>
                </a:extLst>
              </a:tr>
              <a:tr h="439163">
                <a:tc>
                  <a:txBody>
                    <a:bodyPr/>
                    <a:lstStyle/>
                    <a:p>
                      <a:pPr marL="72000" algn="l" fontAlgn="ctr"/>
                      <a:r>
                        <a:rPr lang="ja-JP" altLang="en-US" sz="1400" b="0" u="none" strike="noStrike" dirty="0">
                          <a:solidFill>
                            <a:srgbClr val="000000"/>
                          </a:solidFill>
                          <a:effectLst/>
                        </a:rPr>
                        <a:t>辞書検索</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zh-TW" altLang="en-US" sz="1400" b="0" u="none" strike="noStrike" dirty="0">
                          <a:solidFill>
                            <a:srgbClr val="000000"/>
                          </a:solidFill>
                          <a:effectLst/>
                        </a:rPr>
                        <a:t>辞書検索</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zh-TW" altLang="en-US" sz="1400" b="0" u="none" strike="noStrike" dirty="0">
                          <a:solidFill>
                            <a:srgbClr val="000000"/>
                          </a:solidFill>
                          <a:effectLst/>
                        </a:rPr>
                        <a:t>辞書検索機能</a:t>
                      </a:r>
                      <a:endParaRPr lang="zh-TW"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0" u="none" strike="noStrike" dirty="0">
                          <a:solidFill>
                            <a:srgbClr val="000000"/>
                          </a:solidFill>
                          <a:effectLst/>
                        </a:rPr>
                        <a:t>傷病名・医薬品・診療行為の内容を確認できる。また、参考病名として表示する病名をカスタマイズできる</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3625295481"/>
                  </a:ext>
                </a:extLst>
              </a:tr>
              <a:tr h="250324">
                <a:tc>
                  <a:txBody>
                    <a:bodyPr/>
                    <a:lstStyle/>
                    <a:p>
                      <a:pPr marL="72000" algn="l" fontAlgn="ctr"/>
                      <a:r>
                        <a:rPr lang="ja-JP" altLang="en-US" sz="1400" b="0" u="none" strike="noStrike" dirty="0">
                          <a:solidFill>
                            <a:srgbClr val="000000"/>
                          </a:solidFill>
                          <a:effectLst/>
                        </a:rPr>
                        <a:t>病院情報メンテナンス</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6350" marR="6350" marT="6350" marB="0" anchor="ctr"/>
                </a:tc>
                <a:tc gridSpan="3">
                  <a:txBody>
                    <a:bodyPr/>
                    <a:lstStyle/>
                    <a:p>
                      <a:pPr marL="72000" algn="l" fontAlgn="ctr"/>
                      <a:r>
                        <a:rPr lang="ja-JP" altLang="en-US" sz="1400" b="0" u="none" strike="noStrike" dirty="0">
                          <a:solidFill>
                            <a:srgbClr val="000000"/>
                          </a:solidFill>
                          <a:effectLst/>
                        </a:rPr>
                        <a:t>各チェック機能の細かな設定が可能</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6350" marR="6350" marT="6350" marB="0" anchor="ct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80814198"/>
                  </a:ext>
                </a:extLst>
              </a:tr>
              <a:tr h="222802">
                <a:tc>
                  <a:txBody>
                    <a:bodyPr/>
                    <a:lstStyle/>
                    <a:p>
                      <a:pPr marL="72000" marR="0" lvl="0" indent="0" algn="l" defTabSz="914400" rtl="0" eaLnBrk="1" fontAlgn="ctr" latinLnBrk="0" hangingPunct="1">
                        <a:lnSpc>
                          <a:spcPct val="100000"/>
                        </a:lnSpc>
                        <a:spcBef>
                          <a:spcPts val="0"/>
                        </a:spcBef>
                        <a:spcAft>
                          <a:spcPts val="0"/>
                        </a:spcAft>
                        <a:buClrTx/>
                        <a:buSzTx/>
                        <a:buFontTx/>
                        <a:buNone/>
                        <a:tabLst/>
                        <a:defRPr/>
                      </a:pPr>
                      <a:r>
                        <a:rPr lang="ja-JP" altLang="en-US" sz="1400" b="0" u="none" strike="noStrike" dirty="0">
                          <a:solidFill>
                            <a:srgbClr val="000000"/>
                          </a:solidFill>
                          <a:effectLst/>
                        </a:rPr>
                        <a:t>保守業務</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6350" marR="6350" marT="6350" marB="0" anchor="ctr"/>
                </a:tc>
                <a:tc gridSpan="3">
                  <a:txBody>
                    <a:bodyPr/>
                    <a:lstStyle/>
                    <a:p>
                      <a:pPr marL="72000" marR="0" lvl="0" indent="0" algn="l" defTabSz="914400" rtl="0" eaLnBrk="1" fontAlgn="ctr" latinLnBrk="0" hangingPunct="1">
                        <a:lnSpc>
                          <a:spcPct val="100000"/>
                        </a:lnSpc>
                        <a:spcBef>
                          <a:spcPts val="0"/>
                        </a:spcBef>
                        <a:spcAft>
                          <a:spcPts val="0"/>
                        </a:spcAft>
                        <a:buClrTx/>
                        <a:buSzTx/>
                        <a:buFontTx/>
                        <a:buNone/>
                        <a:tabLst/>
                        <a:defRPr/>
                      </a:pPr>
                      <a:r>
                        <a:rPr lang="ja-JP" altLang="en-US" sz="1400" b="0" u="none" strike="noStrike" dirty="0">
                          <a:solidFill>
                            <a:srgbClr val="000000"/>
                          </a:solidFill>
                          <a:effectLst/>
                        </a:rPr>
                        <a:t>べてらん君の設定（バージョンアップ、復元等）</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6350" marR="6350" marT="6350" marB="0" anchor="ct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0803743"/>
                  </a:ext>
                </a:extLst>
              </a:tr>
              <a:tr h="222802">
                <a:tc>
                  <a:txBody>
                    <a:bodyPr/>
                    <a:lstStyle/>
                    <a:p>
                      <a:pPr marL="72000" algn="l" fontAlgn="ctr"/>
                      <a:r>
                        <a:rPr lang="ja-JP" altLang="en-US" sz="1400" b="0" u="none" strike="noStrike" dirty="0">
                          <a:solidFill>
                            <a:srgbClr val="000000"/>
                          </a:solidFill>
                          <a:effectLst/>
                        </a:rPr>
                        <a:t>オプション</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6350" marR="6350" marT="6350" marB="0" anchor="ctr"/>
                </a:tc>
                <a:tc gridSpan="3">
                  <a:txBody>
                    <a:bodyPr/>
                    <a:lstStyle/>
                    <a:p>
                      <a:pPr marL="72000" algn="l" fontAlgn="ctr"/>
                      <a:r>
                        <a:rPr lang="ja-JP" altLang="en-US" sz="1400" b="0" u="none" strike="noStrike" dirty="0">
                          <a:solidFill>
                            <a:srgbClr val="000000"/>
                          </a:solidFill>
                          <a:effectLst/>
                        </a:rPr>
                        <a:t>項目検索出力、集計表出力、診療行為／医薬品集計、過去リスト出力</a:t>
                      </a:r>
                      <a:endParaRPr lang="ja-JP" altLang="en-US" sz="1400" b="0" u="none" strike="noStrike" dirty="0">
                        <a:solidFill>
                          <a:srgbClr val="000000"/>
                        </a:solidFill>
                        <a:effectLst/>
                        <a:latin typeface="Meiryo UI" panose="020B0604030504040204" pitchFamily="50" charset="-128"/>
                        <a:ea typeface="Meiryo UI" panose="020B0604030504040204" pitchFamily="50" charset="-128"/>
                      </a:endParaRPr>
                    </a:p>
                  </a:txBody>
                  <a:tcPr marL="6350" marR="6350" marT="6350" marB="0" anchor="ctr"/>
                </a:tc>
                <a:tc hMerge="1">
                  <a:txBody>
                    <a:bodyPr/>
                    <a:lstStyle/>
                    <a:p>
                      <a:pPr algn="l" fontAlgn="ctr"/>
                      <a:endParaRPr lang="zh-TW" altLang="en-US" sz="1100" b="0" i="0" u="none" strike="noStrike" dirty="0">
                        <a:solidFill>
                          <a:srgbClr val="000000"/>
                        </a:solidFill>
                        <a:effectLst/>
                        <a:latin typeface="+mn-lt"/>
                        <a:ea typeface="游ゴシック" panose="020B0400000000000000" pitchFamily="50" charset="-128"/>
                      </a:endParaRPr>
                    </a:p>
                  </a:txBody>
                  <a:tcPr marL="6350" marR="6350" marT="6350" marB="0" anchor="ctr"/>
                </a:tc>
                <a:tc hMerge="1">
                  <a:txBody>
                    <a:bodyPr/>
                    <a:lstStyle/>
                    <a:p>
                      <a:pPr algn="l" fontAlgn="ctr"/>
                      <a:endParaRPr lang="ja-JP" altLang="en-US" sz="1100" b="0" i="0" u="none" strike="noStrike" dirty="0">
                        <a:solidFill>
                          <a:srgbClr val="000000"/>
                        </a:solidFill>
                        <a:effectLst/>
                        <a:latin typeface="+mn-lt"/>
                        <a:ea typeface="游ゴシック" panose="020B0400000000000000" pitchFamily="50" charset="-128"/>
                      </a:endParaRPr>
                    </a:p>
                  </a:txBody>
                  <a:tcPr marL="6350" marR="6350" marT="6350" marB="0" anchor="ctr"/>
                </a:tc>
                <a:extLst>
                  <a:ext uri="{0D108BD9-81ED-4DB2-BD59-A6C34878D82A}">
                    <a16:rowId xmlns:a16="http://schemas.microsoft.com/office/drawing/2014/main" val="3910127486"/>
                  </a:ext>
                </a:extLst>
              </a:tr>
              <a:tr h="222802">
                <a:tc>
                  <a:txBody>
                    <a:bodyPr/>
                    <a:lstStyle/>
                    <a:p>
                      <a:pPr marL="72000" algn="l" fontAlgn="ctr"/>
                      <a:r>
                        <a:rPr lang="en-US" altLang="ja-JP" sz="1400" b="0" u="none" strike="noStrike" dirty="0">
                          <a:solidFill>
                            <a:srgbClr val="000000"/>
                          </a:solidFill>
                          <a:effectLst/>
                        </a:rPr>
                        <a:t>DPC</a:t>
                      </a:r>
                      <a:r>
                        <a:rPr lang="ja-JP" altLang="en-US" sz="1400" b="0" u="none" strike="noStrike" dirty="0">
                          <a:solidFill>
                            <a:srgbClr val="000000"/>
                          </a:solidFill>
                          <a:effectLst/>
                        </a:rPr>
                        <a:t>業務</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6350" marR="6350" marT="6350" marB="0" anchor="ctr"/>
                </a:tc>
                <a:tc gridSpan="3">
                  <a:txBody>
                    <a:bodyPr/>
                    <a:lstStyle/>
                    <a:p>
                      <a:pPr marL="72000" algn="l" fontAlgn="ctr"/>
                      <a:r>
                        <a:rPr lang="en-US" altLang="ja-JP" sz="1400" b="0" u="none" strike="noStrike" dirty="0">
                          <a:solidFill>
                            <a:schemeClr val="tx1"/>
                          </a:solidFill>
                          <a:effectLst/>
                        </a:rPr>
                        <a:t>DPC</a:t>
                      </a:r>
                      <a:r>
                        <a:rPr lang="ja-JP" altLang="en-US" sz="1400" b="0" u="none" strike="noStrike" dirty="0">
                          <a:solidFill>
                            <a:schemeClr val="tx1"/>
                          </a:solidFill>
                          <a:effectLst/>
                        </a:rPr>
                        <a:t>のレセプト点検が可能（べてらん君チェックと同様の機能）</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hMerge="1">
                  <a:txBody>
                    <a:bodyPr/>
                    <a:lstStyle/>
                    <a:p>
                      <a:pPr algn="l" fontAlgn="ctr"/>
                      <a:endParaRPr lang="zh-TW" altLang="en-US" sz="1100" b="0" i="0" u="none" strike="noStrike" dirty="0">
                        <a:solidFill>
                          <a:srgbClr val="000000"/>
                        </a:solidFill>
                        <a:effectLst/>
                        <a:latin typeface="+mn-lt"/>
                        <a:ea typeface="游ゴシック" panose="020B0400000000000000" pitchFamily="50" charset="-128"/>
                      </a:endParaRPr>
                    </a:p>
                  </a:txBody>
                  <a:tcPr marL="6350" marR="6350" marT="6350" marB="0" anchor="ctr"/>
                </a:tc>
                <a:tc hMerge="1">
                  <a:txBody>
                    <a:bodyPr/>
                    <a:lstStyle/>
                    <a:p>
                      <a:pPr algn="l" fontAlgn="ctr"/>
                      <a:endParaRPr lang="ja-JP" altLang="en-US" sz="1100" b="0" i="0" u="none" strike="noStrike" dirty="0">
                        <a:solidFill>
                          <a:srgbClr val="000000"/>
                        </a:solidFill>
                        <a:effectLst/>
                        <a:latin typeface="+mn-lt"/>
                        <a:ea typeface="游ゴシック" panose="020B0400000000000000" pitchFamily="50" charset="-128"/>
                      </a:endParaRPr>
                    </a:p>
                  </a:txBody>
                  <a:tcPr marL="6350" marR="6350" marT="6350" marB="0" anchor="ctr"/>
                </a:tc>
                <a:extLst>
                  <a:ext uri="{0D108BD9-81ED-4DB2-BD59-A6C34878D82A}">
                    <a16:rowId xmlns:a16="http://schemas.microsoft.com/office/drawing/2014/main" val="1431791247"/>
                  </a:ext>
                </a:extLst>
              </a:tr>
              <a:tr h="222802">
                <a:tc>
                  <a:txBody>
                    <a:bodyPr/>
                    <a:lstStyle/>
                    <a:p>
                      <a:pPr marL="72000" algn="l" fontAlgn="ctr"/>
                      <a:r>
                        <a:rPr lang="ja-JP" altLang="en-US" sz="1400" b="0" u="none" strike="noStrike" dirty="0">
                          <a:solidFill>
                            <a:srgbClr val="000000"/>
                          </a:solidFill>
                          <a:effectLst/>
                        </a:rPr>
                        <a:t>支援ツール</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6350" marR="6350" marT="6350" marB="0" anchor="ctr"/>
                </a:tc>
                <a:tc gridSpan="3">
                  <a:txBody>
                    <a:bodyPr/>
                    <a:lstStyle/>
                    <a:p>
                      <a:pPr marL="72000" algn="l" fontAlgn="ctr"/>
                      <a:r>
                        <a:rPr lang="ja-JP" altLang="en-US" sz="1400" b="0" u="none" strike="noStrike" dirty="0">
                          <a:solidFill>
                            <a:schemeClr val="tx1"/>
                          </a:solidFill>
                          <a:effectLst/>
                        </a:rPr>
                        <a:t>未整合病名一覧出力、参考病名集計ツール、ユーザー病名支援候補ツール、器材</a:t>
                      </a:r>
                      <a:r>
                        <a:rPr lang="en-US" altLang="ja-JP" sz="1400" b="0" u="none" strike="noStrike" dirty="0">
                          <a:solidFill>
                            <a:schemeClr val="tx1"/>
                          </a:solidFill>
                          <a:effectLst/>
                        </a:rPr>
                        <a:t>×</a:t>
                      </a:r>
                      <a:r>
                        <a:rPr lang="ja-JP" altLang="en-US" sz="1400" b="0" u="none" strike="noStrike" dirty="0">
                          <a:solidFill>
                            <a:schemeClr val="tx1"/>
                          </a:solidFill>
                          <a:effectLst/>
                        </a:rPr>
                        <a:t>行為支援ツール</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hMerge="1">
                  <a:txBody>
                    <a:bodyPr/>
                    <a:lstStyle/>
                    <a:p>
                      <a:pPr algn="l" fontAlgn="ctr"/>
                      <a:endParaRPr lang="zh-TW" altLang="en-US" sz="1100" b="0" i="0" u="none" strike="noStrike" dirty="0">
                        <a:solidFill>
                          <a:srgbClr val="000000"/>
                        </a:solidFill>
                        <a:effectLst/>
                        <a:latin typeface="+mn-lt"/>
                        <a:ea typeface="游ゴシック" panose="020B0400000000000000" pitchFamily="50" charset="-128"/>
                      </a:endParaRPr>
                    </a:p>
                  </a:txBody>
                  <a:tcPr marL="6350" marR="6350" marT="6350" marB="0" anchor="ctr"/>
                </a:tc>
                <a:tc hMerge="1">
                  <a:txBody>
                    <a:bodyPr/>
                    <a:lstStyle/>
                    <a:p>
                      <a:pPr algn="l" fontAlgn="ctr"/>
                      <a:endParaRPr lang="ja-JP" altLang="en-US" sz="1100" b="0" i="0" u="none" strike="noStrike" dirty="0">
                        <a:solidFill>
                          <a:srgbClr val="000000"/>
                        </a:solidFill>
                        <a:effectLst/>
                        <a:latin typeface="+mn-lt"/>
                        <a:ea typeface="游ゴシック" panose="020B0400000000000000" pitchFamily="50" charset="-128"/>
                      </a:endParaRPr>
                    </a:p>
                  </a:txBody>
                  <a:tcPr marL="6350" marR="6350" marT="6350" marB="0" anchor="ctr"/>
                </a:tc>
                <a:extLst>
                  <a:ext uri="{0D108BD9-81ED-4DB2-BD59-A6C34878D82A}">
                    <a16:rowId xmlns:a16="http://schemas.microsoft.com/office/drawing/2014/main" val="3094311837"/>
                  </a:ext>
                </a:extLst>
              </a:tr>
            </a:tbl>
          </a:graphicData>
        </a:graphic>
      </p:graphicFrame>
    </p:spTree>
    <p:extLst>
      <p:ext uri="{BB962C8B-B14F-4D97-AF65-F5344CB8AC3E}">
        <p14:creationId xmlns:p14="http://schemas.microsoft.com/office/powerpoint/2010/main" val="811310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15991" y="208806"/>
            <a:ext cx="11157574" cy="523220"/>
          </a:xfrm>
        </p:spPr>
        <p:txBody>
          <a:bodyPr/>
          <a:lstStyle/>
          <a:p>
            <a:r>
              <a:rPr lang="en-US" altLang="ja-JP" dirty="0"/>
              <a:t>2.</a:t>
            </a:r>
            <a:r>
              <a:rPr lang="ja-JP" altLang="en-US" dirty="0"/>
              <a:t>べてらん君機能</a:t>
            </a:r>
          </a:p>
        </p:txBody>
      </p:sp>
      <p:sp>
        <p:nvSpPr>
          <p:cNvPr id="4" name="テキスト ボックス 3">
            <a:extLst>
              <a:ext uri="{FF2B5EF4-FFF2-40B4-BE49-F238E27FC236}">
                <a16:creationId xmlns:a16="http://schemas.microsoft.com/office/drawing/2014/main" id="{165786F5-187A-4967-85BF-75795E75D884}"/>
              </a:ext>
            </a:extLst>
          </p:cNvPr>
          <p:cNvSpPr txBox="1"/>
          <p:nvPr/>
        </p:nvSpPr>
        <p:spPr>
          <a:xfrm>
            <a:off x="513838" y="1075605"/>
            <a:ext cx="12276000" cy="6086181"/>
          </a:xfrm>
          <a:prstGeom prst="rect">
            <a:avLst/>
          </a:prstGeom>
          <a:noFill/>
        </p:spPr>
        <p:txBody>
          <a:bodyPr wrap="square" rtlCol="0" anchor="t" anchorCtr="0">
            <a:noAutofit/>
          </a:bodyPr>
          <a:lstStyle/>
          <a:p>
            <a:pPr lvl="0">
              <a:spcBef>
                <a:spcPct val="20000"/>
              </a:spcBef>
            </a:pPr>
            <a:r>
              <a:rPr lang="en-US" altLang="ja-JP" sz="2000" b="1" dirty="0">
                <a:latin typeface="+mn-ea"/>
              </a:rPr>
              <a:t>2-2</a:t>
            </a:r>
            <a:r>
              <a:rPr lang="ja-JP" altLang="en-US" sz="2000" b="1" dirty="0">
                <a:latin typeface="+mn-ea"/>
              </a:rPr>
              <a:t>　</a:t>
            </a:r>
            <a:r>
              <a:rPr lang="ja-JP" altLang="en-US" sz="2000" b="1" dirty="0"/>
              <a:t>べてらん君のチェック内容</a:t>
            </a:r>
            <a:endParaRPr lang="en-US" altLang="ja-JP" sz="2000" b="1" dirty="0"/>
          </a:p>
          <a:p>
            <a:pPr lvl="0">
              <a:spcBef>
                <a:spcPct val="20000"/>
              </a:spcBef>
            </a:pPr>
            <a:endParaRPr lang="en-US" altLang="ja-JP" sz="2000" b="1" dirty="0">
              <a:latin typeface="+mn-ea"/>
            </a:endParaRPr>
          </a:p>
          <a:p>
            <a:pPr lvl="0">
              <a:spcBef>
                <a:spcPct val="20000"/>
              </a:spcBef>
            </a:pPr>
            <a:endParaRPr lang="en-US" altLang="ja-JP" sz="2000" b="1" dirty="0">
              <a:latin typeface="+mn-ea"/>
            </a:endParaRPr>
          </a:p>
          <a:p>
            <a:pPr lvl="0">
              <a:spcBef>
                <a:spcPct val="20000"/>
              </a:spcBef>
            </a:pPr>
            <a:endParaRPr lang="en-US" altLang="ja-JP" sz="2000" b="1" dirty="0">
              <a:latin typeface="+mn-ea"/>
            </a:endParaRPr>
          </a:p>
          <a:p>
            <a:pPr lvl="0">
              <a:spcBef>
                <a:spcPct val="20000"/>
              </a:spcBef>
            </a:pPr>
            <a:endParaRPr lang="en-US" altLang="ja-JP" sz="2000" b="1" dirty="0">
              <a:latin typeface="+mn-ea"/>
            </a:endParaRPr>
          </a:p>
          <a:p>
            <a:pPr lvl="0">
              <a:spcBef>
                <a:spcPct val="20000"/>
              </a:spcBef>
            </a:pPr>
            <a:endParaRPr lang="en-US" altLang="ja-JP" sz="2000" b="1" dirty="0">
              <a:latin typeface="+mn-ea"/>
            </a:endParaRPr>
          </a:p>
          <a:p>
            <a:pPr lvl="0">
              <a:spcBef>
                <a:spcPct val="20000"/>
              </a:spcBef>
            </a:pPr>
            <a:endParaRPr lang="en-US" altLang="ja-JP" sz="2000" b="1" dirty="0">
              <a:latin typeface="+mn-ea"/>
            </a:endParaRPr>
          </a:p>
          <a:p>
            <a:pPr lvl="0">
              <a:spcBef>
                <a:spcPct val="20000"/>
              </a:spcBef>
            </a:pPr>
            <a:endParaRPr lang="en-US" altLang="ja-JP" sz="2000" b="1" dirty="0">
              <a:latin typeface="+mn-ea"/>
            </a:endParaRPr>
          </a:p>
          <a:p>
            <a:pPr lvl="0">
              <a:spcBef>
                <a:spcPct val="20000"/>
              </a:spcBef>
            </a:pPr>
            <a:endParaRPr lang="en-US" altLang="ja-JP" sz="2000" b="1" dirty="0">
              <a:latin typeface="+mn-ea"/>
            </a:endParaRPr>
          </a:p>
          <a:p>
            <a:pPr lvl="0">
              <a:spcBef>
                <a:spcPct val="20000"/>
              </a:spcBef>
            </a:pPr>
            <a:endParaRPr lang="en-US" altLang="ja-JP" sz="2000" b="1" dirty="0">
              <a:latin typeface="+mn-ea"/>
            </a:endParaRPr>
          </a:p>
          <a:p>
            <a:pPr lvl="0">
              <a:spcBef>
                <a:spcPct val="20000"/>
              </a:spcBef>
            </a:pPr>
            <a:endParaRPr lang="en-US" altLang="ja-JP" sz="2000" b="1" dirty="0">
              <a:latin typeface="+mn-ea"/>
            </a:endParaRPr>
          </a:p>
          <a:p>
            <a:pPr lvl="0">
              <a:spcBef>
                <a:spcPct val="20000"/>
              </a:spcBef>
            </a:pPr>
            <a:endParaRPr lang="en-US" altLang="ja-JP" sz="2000" b="1" dirty="0">
              <a:latin typeface="+mn-ea"/>
            </a:endParaRPr>
          </a:p>
          <a:p>
            <a:pPr lvl="0">
              <a:spcBef>
                <a:spcPct val="20000"/>
              </a:spcBef>
            </a:pPr>
            <a:r>
              <a:rPr lang="ja-JP" altLang="en-US" sz="2000" b="1" dirty="0">
                <a:latin typeface="+mn-ea"/>
              </a:rPr>
              <a:t>　　　　　　　　　　　　　　　　　　　　　　　　　　　　　　　　　　　　　　　　　　　　　　　　　　　　　　　　　　　　　　　　　　</a:t>
            </a:r>
            <a:r>
              <a:rPr lang="ja-JP" altLang="en-US" sz="2000" dirty="0">
                <a:latin typeface="+mn-ea"/>
              </a:rPr>
              <a:t>など</a:t>
            </a:r>
            <a:r>
              <a:rPr lang="ja-JP" altLang="en-US" sz="2000" b="1" dirty="0">
                <a:latin typeface="+mn-ea"/>
              </a:rPr>
              <a:t>　　</a:t>
            </a:r>
            <a:endParaRPr lang="en-US" altLang="ja-JP" sz="2000" b="1" dirty="0">
              <a:latin typeface="+mn-ea"/>
            </a:endParaRPr>
          </a:p>
          <a:p>
            <a:pPr lvl="0">
              <a:spcBef>
                <a:spcPct val="20000"/>
              </a:spcBef>
            </a:pPr>
            <a:r>
              <a:rPr lang="ja-JP" altLang="en-US" sz="2000" dirty="0">
                <a:latin typeface="+mn-ea"/>
              </a:rPr>
              <a:t>　</a:t>
            </a:r>
            <a:r>
              <a:rPr lang="ja-JP" altLang="en-US" dirty="0">
                <a:latin typeface="+mn-ea"/>
              </a:rPr>
              <a:t>　　</a:t>
            </a:r>
            <a:endParaRPr lang="en-US" altLang="ja-JP" dirty="0">
              <a:latin typeface="+mn-ea"/>
            </a:endParaRPr>
          </a:p>
          <a:p>
            <a:pPr lvl="1">
              <a:spcBef>
                <a:spcPct val="20000"/>
              </a:spcBef>
            </a:pPr>
            <a:endParaRPr lang="en-US" altLang="ja-JP" dirty="0">
              <a:latin typeface="+mn-ea"/>
            </a:endParaRPr>
          </a:p>
          <a:p>
            <a:pPr marL="1200150" lvl="2" indent="-285750">
              <a:spcBef>
                <a:spcPct val="20000"/>
              </a:spcBef>
              <a:buFont typeface="Wingdings" panose="05000000000000000000" pitchFamily="2" charset="2"/>
              <a:buChar char="ü"/>
            </a:pPr>
            <a:endParaRPr lang="en-US" altLang="ja-JP" dirty="0">
              <a:latin typeface="+mn-ea"/>
            </a:endParaRPr>
          </a:p>
        </p:txBody>
      </p:sp>
      <p:graphicFrame>
        <p:nvGraphicFramePr>
          <p:cNvPr id="5" name="表 4">
            <a:extLst>
              <a:ext uri="{FF2B5EF4-FFF2-40B4-BE49-F238E27FC236}">
                <a16:creationId xmlns:a16="http://schemas.microsoft.com/office/drawing/2014/main" id="{48E35DD8-655E-36DD-96AB-DBE9743907A1}"/>
              </a:ext>
            </a:extLst>
          </p:cNvPr>
          <p:cNvGraphicFramePr>
            <a:graphicFrameLocks noGrp="1"/>
          </p:cNvGraphicFramePr>
          <p:nvPr>
            <p:extLst>
              <p:ext uri="{D42A27DB-BD31-4B8C-83A1-F6EECF244321}">
                <p14:modId xmlns:p14="http://schemas.microsoft.com/office/powerpoint/2010/main" val="2638448144"/>
              </p:ext>
            </p:extLst>
          </p:nvPr>
        </p:nvGraphicFramePr>
        <p:xfrm>
          <a:off x="1362074" y="2163286"/>
          <a:ext cx="10820401" cy="3291840"/>
        </p:xfrm>
        <a:graphic>
          <a:graphicData uri="http://schemas.openxmlformats.org/drawingml/2006/table">
            <a:tbl>
              <a:tblPr firstRow="1" bandRow="1">
                <a:tableStyleId>{93296810-A885-4BE3-A3E7-6D5BEEA58F35}</a:tableStyleId>
              </a:tblPr>
              <a:tblGrid>
                <a:gridCol w="707204">
                  <a:extLst>
                    <a:ext uri="{9D8B030D-6E8A-4147-A177-3AD203B41FA5}">
                      <a16:colId xmlns:a16="http://schemas.microsoft.com/office/drawing/2014/main" val="1847383813"/>
                    </a:ext>
                  </a:extLst>
                </a:gridCol>
                <a:gridCol w="4650177">
                  <a:extLst>
                    <a:ext uri="{9D8B030D-6E8A-4147-A177-3AD203B41FA5}">
                      <a16:colId xmlns:a16="http://schemas.microsoft.com/office/drawing/2014/main" val="2850632835"/>
                    </a:ext>
                  </a:extLst>
                </a:gridCol>
                <a:gridCol w="699420">
                  <a:extLst>
                    <a:ext uri="{9D8B030D-6E8A-4147-A177-3AD203B41FA5}">
                      <a16:colId xmlns:a16="http://schemas.microsoft.com/office/drawing/2014/main" val="1175960386"/>
                    </a:ext>
                  </a:extLst>
                </a:gridCol>
                <a:gridCol w="4763600">
                  <a:extLst>
                    <a:ext uri="{9D8B030D-6E8A-4147-A177-3AD203B41FA5}">
                      <a16:colId xmlns:a16="http://schemas.microsoft.com/office/drawing/2014/main" val="1798243770"/>
                    </a:ext>
                  </a:extLst>
                </a:gridCol>
              </a:tblGrid>
              <a:tr h="359537">
                <a:tc>
                  <a:txBody>
                    <a:bodyPr/>
                    <a:lstStyle/>
                    <a:p>
                      <a:pPr algn="r"/>
                      <a:r>
                        <a:rPr kumimoji="1" lang="en-US" altLang="ja-JP" sz="1800" dirty="0"/>
                        <a:t>#</a:t>
                      </a:r>
                      <a:endParaRPr kumimoji="1" lang="ja-JP" altLang="en-US" sz="1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t>チェック内容</a:t>
                      </a:r>
                    </a:p>
                  </a:txBody>
                  <a:tcPr/>
                </a:tc>
                <a:tc>
                  <a:txBody>
                    <a:bodyPr/>
                    <a:lstStyle/>
                    <a:p>
                      <a:pPr algn="r"/>
                      <a:r>
                        <a:rPr kumimoji="1" lang="en-US" altLang="ja-JP" sz="1800" dirty="0"/>
                        <a:t>#</a:t>
                      </a:r>
                      <a:endParaRPr kumimoji="1" lang="ja-JP" altLang="en-US" sz="1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t>チェック内容</a:t>
                      </a:r>
                    </a:p>
                  </a:txBody>
                  <a:tcPr/>
                </a:tc>
                <a:extLst>
                  <a:ext uri="{0D108BD9-81ED-4DB2-BD59-A6C34878D82A}">
                    <a16:rowId xmlns:a16="http://schemas.microsoft.com/office/drawing/2014/main" val="452484706"/>
                  </a:ext>
                </a:extLst>
              </a:tr>
              <a:tr h="359537">
                <a:tc>
                  <a:txBody>
                    <a:bodyPr/>
                    <a:lstStyle/>
                    <a:p>
                      <a:pPr algn="r" fontAlgn="ctr"/>
                      <a:r>
                        <a:rPr lang="en-US" altLang="ja-JP" sz="1800" b="0" u="none" strike="noStrike" dirty="0">
                          <a:solidFill>
                            <a:schemeClr val="tx1"/>
                          </a:solidFill>
                          <a:effectLst/>
                        </a:rPr>
                        <a:t>1</a:t>
                      </a:r>
                      <a:endParaRPr lang="ja-JP" altLang="en-US" sz="1800" b="0" i="0" u="none" strike="noStrike" dirty="0">
                        <a:solidFill>
                          <a:schemeClr val="tx1"/>
                        </a:solidFill>
                        <a:effectLst/>
                        <a:latin typeface="+mn-ea"/>
                        <a:ea typeface="+mn-ea"/>
                      </a:endParaRPr>
                    </a:p>
                  </a:txBody>
                  <a:tcPr/>
                </a:tc>
                <a:tc>
                  <a:txBody>
                    <a:bodyPr/>
                    <a:lstStyle/>
                    <a:p>
                      <a:pPr algn="l" fontAlgn="ctr"/>
                      <a:r>
                        <a:rPr lang="ja-JP" altLang="en-US" sz="1800" b="0" u="none" strike="noStrike" dirty="0">
                          <a:solidFill>
                            <a:schemeClr val="tx1"/>
                          </a:solidFill>
                          <a:effectLst/>
                        </a:rPr>
                        <a:t>傷病名と医薬品・診療材料の整合性チェック</a:t>
                      </a:r>
                      <a:endParaRPr lang="ja-JP" altLang="en-US" sz="1800" b="0" i="0" u="none" strike="noStrike" dirty="0">
                        <a:solidFill>
                          <a:schemeClr val="tx1"/>
                        </a:solidFill>
                        <a:effectLst/>
                        <a:latin typeface="+mn-ea"/>
                        <a:ea typeface="+mn-ea"/>
                      </a:endParaRPr>
                    </a:p>
                  </a:txBody>
                  <a:tcPr/>
                </a:tc>
                <a:tc>
                  <a:txBody>
                    <a:bodyPr/>
                    <a:lstStyle/>
                    <a:p>
                      <a:pPr algn="r" fontAlgn="ctr"/>
                      <a:r>
                        <a:rPr lang="en-US" altLang="ja-JP" sz="1800" b="0" u="none" strike="noStrike" dirty="0">
                          <a:solidFill>
                            <a:schemeClr val="tx1"/>
                          </a:solidFill>
                          <a:effectLst/>
                        </a:rPr>
                        <a:t>9</a:t>
                      </a:r>
                      <a:endParaRPr lang="en-US" altLang="ja-JP" sz="1800" b="0" i="0" u="none" strike="noStrike" dirty="0">
                        <a:solidFill>
                          <a:schemeClr val="tx1"/>
                        </a:solidFill>
                        <a:effectLst/>
                        <a:latin typeface="+mn-ea"/>
                        <a:ea typeface="+mn-ea"/>
                      </a:endParaRPr>
                    </a:p>
                  </a:txBody>
                  <a:tcPr/>
                </a:tc>
                <a:tc>
                  <a:txBody>
                    <a:bodyPr/>
                    <a:lstStyle/>
                    <a:p>
                      <a:pPr algn="l" fontAlgn="ctr"/>
                      <a:r>
                        <a:rPr lang="ja-JP" altLang="en-US" sz="1800" b="0" u="none" strike="noStrike" dirty="0">
                          <a:solidFill>
                            <a:schemeClr val="tx1"/>
                          </a:solidFill>
                          <a:effectLst/>
                        </a:rPr>
                        <a:t>賦型剤チェック</a:t>
                      </a:r>
                      <a:endParaRPr lang="en-US" altLang="ja-JP" sz="1800" b="0" i="0" u="none" strike="noStrike" dirty="0">
                        <a:solidFill>
                          <a:schemeClr val="tx1"/>
                        </a:solidFill>
                        <a:effectLst/>
                        <a:latin typeface="+mn-ea"/>
                        <a:ea typeface="+mn-ea"/>
                      </a:endParaRPr>
                    </a:p>
                  </a:txBody>
                  <a:tcPr/>
                </a:tc>
                <a:extLst>
                  <a:ext uri="{0D108BD9-81ED-4DB2-BD59-A6C34878D82A}">
                    <a16:rowId xmlns:a16="http://schemas.microsoft.com/office/drawing/2014/main" val="211151643"/>
                  </a:ext>
                </a:extLst>
              </a:tr>
              <a:tr h="359537">
                <a:tc>
                  <a:txBody>
                    <a:bodyPr/>
                    <a:lstStyle/>
                    <a:p>
                      <a:pPr algn="r" fontAlgn="ctr"/>
                      <a:r>
                        <a:rPr lang="en-US" altLang="ja-JP" sz="1800" b="0" u="none" strike="noStrike" dirty="0">
                          <a:solidFill>
                            <a:schemeClr val="tx1"/>
                          </a:solidFill>
                          <a:effectLst/>
                        </a:rPr>
                        <a:t>2</a:t>
                      </a:r>
                      <a:endParaRPr lang="ja-JP" altLang="en-US" sz="1800" b="0" i="0" u="none" strike="noStrike" dirty="0">
                        <a:solidFill>
                          <a:schemeClr val="tx1"/>
                        </a:solidFill>
                        <a:effectLst/>
                        <a:latin typeface="+mn-ea"/>
                        <a:ea typeface="+mn-ea"/>
                      </a:endParaRPr>
                    </a:p>
                  </a:txBody>
                  <a:tcPr/>
                </a:tc>
                <a:tc>
                  <a:txBody>
                    <a:bodyPr/>
                    <a:lstStyle/>
                    <a:p>
                      <a:pPr algn="l" fontAlgn="ctr"/>
                      <a:r>
                        <a:rPr lang="ja-JP" altLang="en-US" sz="1800" b="0" u="none" strike="noStrike" dirty="0">
                          <a:solidFill>
                            <a:schemeClr val="tx1"/>
                          </a:solidFill>
                          <a:effectLst/>
                        </a:rPr>
                        <a:t>傷病名と診療行為の整合性チェック</a:t>
                      </a:r>
                      <a:endParaRPr lang="ja-JP" altLang="en-US" sz="1800" b="0" i="0" u="none" strike="noStrike" dirty="0">
                        <a:solidFill>
                          <a:schemeClr val="tx1"/>
                        </a:solidFill>
                        <a:effectLst/>
                        <a:latin typeface="+mn-ea"/>
                        <a:ea typeface="+mn-ea"/>
                      </a:endParaRPr>
                    </a:p>
                  </a:txBody>
                  <a:tcPr/>
                </a:tc>
                <a:tc>
                  <a:txBody>
                    <a:bodyPr/>
                    <a:lstStyle/>
                    <a:p>
                      <a:pPr algn="r" fontAlgn="ctr"/>
                      <a:r>
                        <a:rPr lang="en-US" altLang="ja-JP" sz="1800" b="0" u="none" strike="noStrike" dirty="0">
                          <a:solidFill>
                            <a:schemeClr val="tx1"/>
                          </a:solidFill>
                          <a:effectLst/>
                        </a:rPr>
                        <a:t>10</a:t>
                      </a:r>
                      <a:endParaRPr lang="en-US" altLang="ja-JP" sz="1800" b="0" i="0" u="none" strike="noStrike" dirty="0">
                        <a:solidFill>
                          <a:schemeClr val="tx1"/>
                        </a:solidFill>
                        <a:effectLst/>
                        <a:latin typeface="+mn-ea"/>
                        <a:ea typeface="+mn-ea"/>
                      </a:endParaRPr>
                    </a:p>
                  </a:txBody>
                  <a:tcPr/>
                </a:tc>
                <a:tc>
                  <a:txBody>
                    <a:bodyPr/>
                    <a:lstStyle/>
                    <a:p>
                      <a:pPr algn="l" fontAlgn="ctr"/>
                      <a:r>
                        <a:rPr lang="ja-JP" altLang="en-US" sz="1800" b="0" u="none" strike="noStrike" dirty="0">
                          <a:solidFill>
                            <a:schemeClr val="tx1"/>
                          </a:solidFill>
                          <a:effectLst/>
                        </a:rPr>
                        <a:t>背反チェック</a:t>
                      </a:r>
                      <a:endParaRPr lang="en-US" altLang="ja-JP" sz="1800" b="0" i="0" u="none" strike="noStrike" dirty="0">
                        <a:solidFill>
                          <a:schemeClr val="tx1"/>
                        </a:solidFill>
                        <a:effectLst/>
                        <a:latin typeface="+mn-ea"/>
                        <a:ea typeface="+mn-ea"/>
                      </a:endParaRPr>
                    </a:p>
                  </a:txBody>
                  <a:tcPr/>
                </a:tc>
                <a:extLst>
                  <a:ext uri="{0D108BD9-81ED-4DB2-BD59-A6C34878D82A}">
                    <a16:rowId xmlns:a16="http://schemas.microsoft.com/office/drawing/2014/main" val="1916676708"/>
                  </a:ext>
                </a:extLst>
              </a:tr>
              <a:tr h="359537">
                <a:tc>
                  <a:txBody>
                    <a:bodyPr/>
                    <a:lstStyle/>
                    <a:p>
                      <a:pPr algn="r" fontAlgn="ctr"/>
                      <a:r>
                        <a:rPr lang="en-US" altLang="ja-JP" sz="1800" b="0" u="none" strike="noStrike" dirty="0">
                          <a:solidFill>
                            <a:schemeClr val="tx1"/>
                          </a:solidFill>
                          <a:effectLst/>
                        </a:rPr>
                        <a:t>3</a:t>
                      </a:r>
                      <a:endParaRPr lang="ja-JP" altLang="en-US" sz="1800" b="0" i="0" u="none" strike="noStrike" dirty="0">
                        <a:solidFill>
                          <a:schemeClr val="tx1"/>
                        </a:solidFill>
                        <a:effectLst/>
                        <a:latin typeface="+mn-ea"/>
                        <a:ea typeface="+mn-ea"/>
                      </a:endParaRPr>
                    </a:p>
                  </a:txBody>
                  <a:tcPr/>
                </a:tc>
                <a:tc>
                  <a:txBody>
                    <a:bodyPr/>
                    <a:lstStyle/>
                    <a:p>
                      <a:pPr algn="l" fontAlgn="ctr"/>
                      <a:r>
                        <a:rPr lang="ja-JP" altLang="en-US" sz="1800" b="0" u="none" strike="noStrike" dirty="0">
                          <a:solidFill>
                            <a:schemeClr val="tx1"/>
                          </a:solidFill>
                          <a:effectLst/>
                        </a:rPr>
                        <a:t>傷病名の未入力チェック</a:t>
                      </a:r>
                      <a:endParaRPr lang="ja-JP" altLang="en-US" sz="1800" b="0" i="0" u="none" strike="noStrike" dirty="0">
                        <a:solidFill>
                          <a:schemeClr val="tx1"/>
                        </a:solidFill>
                        <a:effectLst/>
                        <a:latin typeface="+mn-ea"/>
                        <a:ea typeface="+mn-ea"/>
                      </a:endParaRPr>
                    </a:p>
                  </a:txBody>
                  <a:tcPr/>
                </a:tc>
                <a:tc>
                  <a:txBody>
                    <a:bodyPr/>
                    <a:lstStyle/>
                    <a:p>
                      <a:pPr algn="r" fontAlgn="ctr"/>
                      <a:r>
                        <a:rPr lang="en-US" altLang="ja-JP" sz="1800" b="0" u="none" strike="noStrike" dirty="0">
                          <a:solidFill>
                            <a:schemeClr val="tx1"/>
                          </a:solidFill>
                          <a:effectLst/>
                        </a:rPr>
                        <a:t>11</a:t>
                      </a:r>
                      <a:endParaRPr lang="en-US" altLang="ja-JP" sz="1800" b="0" i="0" u="none" strike="noStrike" dirty="0">
                        <a:solidFill>
                          <a:schemeClr val="tx1"/>
                        </a:solidFill>
                        <a:effectLst/>
                        <a:latin typeface="+mn-ea"/>
                        <a:ea typeface="+mn-ea"/>
                      </a:endParaRPr>
                    </a:p>
                  </a:txBody>
                  <a:tcPr/>
                </a:tc>
                <a:tc>
                  <a:txBody>
                    <a:bodyPr/>
                    <a:lstStyle/>
                    <a:p>
                      <a:pPr algn="l" fontAlgn="ctr"/>
                      <a:r>
                        <a:rPr lang="ja-JP" altLang="en-US" sz="1800" b="0" u="none" strike="noStrike" dirty="0">
                          <a:solidFill>
                            <a:schemeClr val="tx1"/>
                          </a:solidFill>
                          <a:effectLst/>
                        </a:rPr>
                        <a:t>指定コメントチェック</a:t>
                      </a:r>
                      <a:endParaRPr lang="en-US" altLang="ja-JP" sz="1800" b="0" i="0" u="none" strike="noStrike" dirty="0">
                        <a:solidFill>
                          <a:schemeClr val="tx1"/>
                        </a:solidFill>
                        <a:effectLst/>
                        <a:latin typeface="+mn-ea"/>
                        <a:ea typeface="+mn-ea"/>
                      </a:endParaRPr>
                    </a:p>
                  </a:txBody>
                  <a:tcPr/>
                </a:tc>
                <a:extLst>
                  <a:ext uri="{0D108BD9-81ED-4DB2-BD59-A6C34878D82A}">
                    <a16:rowId xmlns:a16="http://schemas.microsoft.com/office/drawing/2014/main" val="3007470628"/>
                  </a:ext>
                </a:extLst>
              </a:tr>
              <a:tr h="359537">
                <a:tc>
                  <a:txBody>
                    <a:bodyPr/>
                    <a:lstStyle/>
                    <a:p>
                      <a:pPr algn="r" fontAlgn="ctr"/>
                      <a:r>
                        <a:rPr lang="en-US" altLang="ja-JP" sz="1800" b="0" u="none" strike="noStrike" dirty="0">
                          <a:solidFill>
                            <a:schemeClr val="tx1"/>
                          </a:solidFill>
                          <a:effectLst/>
                        </a:rPr>
                        <a:t>4</a:t>
                      </a:r>
                      <a:endParaRPr lang="en-US" altLang="ja-JP" sz="1800" b="0" i="0" u="none" strike="noStrike" dirty="0">
                        <a:solidFill>
                          <a:schemeClr val="tx1"/>
                        </a:solidFill>
                        <a:effectLst/>
                        <a:latin typeface="+mn-ea"/>
                        <a:ea typeface="+mn-ea"/>
                      </a:endParaRPr>
                    </a:p>
                  </a:txBody>
                  <a:tcPr/>
                </a:tc>
                <a:tc>
                  <a:txBody>
                    <a:bodyPr/>
                    <a:lstStyle/>
                    <a:p>
                      <a:pPr algn="l" fontAlgn="ctr"/>
                      <a:r>
                        <a:rPr lang="ja-JP" altLang="en-US" sz="1800" b="0" u="none" strike="noStrike" dirty="0">
                          <a:solidFill>
                            <a:schemeClr val="tx1"/>
                          </a:solidFill>
                          <a:effectLst/>
                        </a:rPr>
                        <a:t>医薬品の用量チェック</a:t>
                      </a:r>
                      <a:endParaRPr lang="en-US" altLang="ja-JP" sz="1800" b="0" i="0" u="none" strike="noStrike" dirty="0">
                        <a:solidFill>
                          <a:schemeClr val="tx1"/>
                        </a:solidFill>
                        <a:effectLst/>
                        <a:latin typeface="+mn-ea"/>
                        <a:ea typeface="+mn-ea"/>
                      </a:endParaRPr>
                    </a:p>
                  </a:txBody>
                  <a:tcPr/>
                </a:tc>
                <a:tc>
                  <a:txBody>
                    <a:bodyPr/>
                    <a:lstStyle/>
                    <a:p>
                      <a:pPr algn="r" fontAlgn="ctr"/>
                      <a:r>
                        <a:rPr lang="en-US" altLang="ja-JP" sz="1800" b="0" u="none" strike="noStrike" dirty="0">
                          <a:solidFill>
                            <a:schemeClr val="tx1"/>
                          </a:solidFill>
                          <a:effectLst/>
                        </a:rPr>
                        <a:t>12</a:t>
                      </a:r>
                      <a:endParaRPr lang="ja-JP" altLang="en-US" sz="1800" b="0" i="0" u="none" strike="noStrike" dirty="0">
                        <a:solidFill>
                          <a:schemeClr val="tx1"/>
                        </a:solidFill>
                        <a:effectLst/>
                        <a:latin typeface="+mn-ea"/>
                        <a:ea typeface="+mn-ea"/>
                      </a:endParaRPr>
                    </a:p>
                  </a:txBody>
                  <a:tcPr/>
                </a:tc>
                <a:tc>
                  <a:txBody>
                    <a:bodyPr/>
                    <a:lstStyle/>
                    <a:p>
                      <a:pPr fontAlgn="ctr"/>
                      <a:r>
                        <a:rPr lang="ja-JP" altLang="en-US" sz="1800" b="0" u="none" strike="noStrike" dirty="0">
                          <a:solidFill>
                            <a:schemeClr val="tx1"/>
                          </a:solidFill>
                          <a:effectLst/>
                        </a:rPr>
                        <a:t>項目検索チェック</a:t>
                      </a:r>
                      <a:endParaRPr lang="ja-JP" altLang="en-US" sz="1800" b="0" i="0" u="none" strike="noStrike" dirty="0">
                        <a:solidFill>
                          <a:schemeClr val="tx1"/>
                        </a:solidFill>
                        <a:effectLst/>
                        <a:latin typeface="+mn-ea"/>
                        <a:ea typeface="+mn-ea"/>
                      </a:endParaRPr>
                    </a:p>
                  </a:txBody>
                  <a:tcPr/>
                </a:tc>
                <a:extLst>
                  <a:ext uri="{0D108BD9-81ED-4DB2-BD59-A6C34878D82A}">
                    <a16:rowId xmlns:a16="http://schemas.microsoft.com/office/drawing/2014/main" val="2062375206"/>
                  </a:ext>
                </a:extLst>
              </a:tr>
              <a:tr h="359537">
                <a:tc>
                  <a:txBody>
                    <a:bodyPr/>
                    <a:lstStyle/>
                    <a:p>
                      <a:pPr algn="r" fontAlgn="ctr"/>
                      <a:r>
                        <a:rPr lang="en-US" altLang="ja-JP" sz="1800" b="0" u="none" strike="noStrike" dirty="0">
                          <a:solidFill>
                            <a:schemeClr val="tx1"/>
                          </a:solidFill>
                          <a:effectLst/>
                        </a:rPr>
                        <a:t>5</a:t>
                      </a:r>
                      <a:endParaRPr lang="ja-JP" altLang="en-US" sz="1800" b="0" i="0" u="none" strike="noStrike" dirty="0">
                        <a:solidFill>
                          <a:schemeClr val="tx1"/>
                        </a:solidFill>
                        <a:effectLst/>
                        <a:latin typeface="+mn-ea"/>
                        <a:ea typeface="+mn-ea"/>
                      </a:endParaRPr>
                    </a:p>
                  </a:txBody>
                  <a:tcPr/>
                </a:tc>
                <a:tc>
                  <a:txBody>
                    <a:bodyPr/>
                    <a:lstStyle/>
                    <a:p>
                      <a:pPr algn="l" fontAlgn="ctr"/>
                      <a:r>
                        <a:rPr lang="ja-JP" altLang="en-US" sz="1800" b="0" u="none" strike="noStrike" dirty="0">
                          <a:solidFill>
                            <a:schemeClr val="tx1"/>
                          </a:solidFill>
                          <a:effectLst/>
                        </a:rPr>
                        <a:t>検査スクリーニングチェック</a:t>
                      </a:r>
                      <a:endParaRPr lang="ja-JP" altLang="en-US" sz="1800" b="0" i="0" u="none" strike="noStrike" dirty="0">
                        <a:solidFill>
                          <a:schemeClr val="tx1"/>
                        </a:solidFill>
                        <a:effectLst/>
                        <a:latin typeface="+mn-ea"/>
                        <a:ea typeface="+mn-ea"/>
                      </a:endParaRPr>
                    </a:p>
                  </a:txBody>
                  <a:tcPr/>
                </a:tc>
                <a:tc>
                  <a:txBody>
                    <a:bodyPr/>
                    <a:lstStyle/>
                    <a:p>
                      <a:pPr algn="r" fontAlgn="ctr"/>
                      <a:r>
                        <a:rPr lang="en-US" altLang="ja-JP" sz="1800" b="0" u="none" strike="noStrike" dirty="0">
                          <a:solidFill>
                            <a:schemeClr val="tx1"/>
                          </a:solidFill>
                          <a:effectLst/>
                        </a:rPr>
                        <a:t>13</a:t>
                      </a:r>
                      <a:endParaRPr lang="en-US" altLang="ja-JP" sz="1800" b="0" i="0" u="none" strike="noStrike" dirty="0">
                        <a:solidFill>
                          <a:schemeClr val="tx1"/>
                        </a:solidFill>
                        <a:effectLst/>
                        <a:latin typeface="+mn-ea"/>
                        <a:ea typeface="+mn-ea"/>
                      </a:endParaRPr>
                    </a:p>
                  </a:txBody>
                  <a:tcPr/>
                </a:tc>
                <a:tc>
                  <a:txBody>
                    <a:bodyPr/>
                    <a:lstStyle/>
                    <a:p>
                      <a:pPr algn="l" fontAlgn="ctr"/>
                      <a:r>
                        <a:rPr lang="ja-JP" altLang="en-US" sz="1800" b="0" u="none" strike="noStrike" dirty="0">
                          <a:solidFill>
                            <a:schemeClr val="tx1"/>
                          </a:solidFill>
                          <a:effectLst/>
                        </a:rPr>
                        <a:t>保険者記号チェック</a:t>
                      </a:r>
                      <a:endParaRPr lang="en-US" altLang="ja-JP" sz="1800" b="0" i="0" u="none" strike="noStrike" dirty="0">
                        <a:solidFill>
                          <a:schemeClr val="tx1"/>
                        </a:solidFill>
                        <a:effectLst/>
                        <a:latin typeface="+mn-ea"/>
                        <a:ea typeface="+mn-ea"/>
                      </a:endParaRPr>
                    </a:p>
                  </a:txBody>
                  <a:tcPr/>
                </a:tc>
                <a:extLst>
                  <a:ext uri="{0D108BD9-81ED-4DB2-BD59-A6C34878D82A}">
                    <a16:rowId xmlns:a16="http://schemas.microsoft.com/office/drawing/2014/main" val="1260551979"/>
                  </a:ext>
                </a:extLst>
              </a:tr>
              <a:tr h="359537">
                <a:tc>
                  <a:txBody>
                    <a:bodyPr/>
                    <a:lstStyle/>
                    <a:p>
                      <a:pPr algn="r" fontAlgn="ctr"/>
                      <a:r>
                        <a:rPr lang="en-US" altLang="ja-JP" sz="1800" b="0" u="none" strike="noStrike" dirty="0">
                          <a:solidFill>
                            <a:schemeClr val="tx1"/>
                          </a:solidFill>
                          <a:effectLst/>
                        </a:rPr>
                        <a:t>6</a:t>
                      </a:r>
                      <a:endParaRPr lang="ja-JP" altLang="en-US" sz="1800" b="0" i="0" u="none" strike="noStrike" dirty="0">
                        <a:solidFill>
                          <a:schemeClr val="tx1"/>
                        </a:solidFill>
                        <a:effectLst/>
                        <a:latin typeface="+mn-ea"/>
                        <a:ea typeface="+mn-ea"/>
                      </a:endParaRPr>
                    </a:p>
                  </a:txBody>
                  <a:tcPr/>
                </a:tc>
                <a:tc>
                  <a:txBody>
                    <a:bodyPr/>
                    <a:lstStyle/>
                    <a:p>
                      <a:pPr algn="l" fontAlgn="ctr"/>
                      <a:r>
                        <a:rPr lang="ja-JP" altLang="en-US" sz="1800" b="0" u="none" strike="noStrike" dirty="0">
                          <a:solidFill>
                            <a:schemeClr val="tx1"/>
                          </a:solidFill>
                          <a:effectLst/>
                        </a:rPr>
                        <a:t>診療行為回数チェック</a:t>
                      </a:r>
                      <a:endParaRPr lang="ja-JP" altLang="en-US" sz="1800" b="0" i="0" u="none" strike="noStrike" dirty="0">
                        <a:solidFill>
                          <a:schemeClr val="tx1"/>
                        </a:solidFill>
                        <a:effectLst/>
                        <a:latin typeface="+mn-ea"/>
                        <a:ea typeface="+mn-ea"/>
                      </a:endParaRPr>
                    </a:p>
                  </a:txBody>
                  <a:tcPr/>
                </a:tc>
                <a:tc>
                  <a:txBody>
                    <a:bodyPr/>
                    <a:lstStyle/>
                    <a:p>
                      <a:pPr algn="r" fontAlgn="ctr"/>
                      <a:r>
                        <a:rPr lang="en-US" altLang="ja-JP" sz="1800" b="0" u="none" strike="noStrike" dirty="0">
                          <a:solidFill>
                            <a:schemeClr val="tx1"/>
                          </a:solidFill>
                          <a:effectLst/>
                        </a:rPr>
                        <a:t>14</a:t>
                      </a:r>
                      <a:endParaRPr lang="en-US" altLang="ja-JP" sz="1800" b="0" i="0" u="none" strike="noStrike" dirty="0">
                        <a:solidFill>
                          <a:schemeClr val="tx1"/>
                        </a:solidFill>
                        <a:effectLst/>
                        <a:latin typeface="+mn-ea"/>
                        <a:ea typeface="+mn-ea"/>
                      </a:endParaRPr>
                    </a:p>
                  </a:txBody>
                  <a:tcPr/>
                </a:tc>
                <a:tc>
                  <a:txBody>
                    <a:bodyPr/>
                    <a:lstStyle/>
                    <a:p>
                      <a:pPr algn="l" fontAlgn="ctr"/>
                      <a:r>
                        <a:rPr lang="ja-JP" altLang="en-US" sz="1800" b="0" u="none" strike="noStrike" dirty="0">
                          <a:solidFill>
                            <a:schemeClr val="tx1"/>
                          </a:solidFill>
                          <a:effectLst/>
                        </a:rPr>
                        <a:t>過去履歴チェック</a:t>
                      </a:r>
                      <a:endParaRPr lang="en-US" altLang="ja-JP" sz="1800" b="0" i="0" u="none" strike="noStrike" dirty="0">
                        <a:solidFill>
                          <a:schemeClr val="tx1"/>
                        </a:solidFill>
                        <a:effectLst/>
                        <a:latin typeface="+mn-ea"/>
                        <a:ea typeface="+mn-ea"/>
                      </a:endParaRPr>
                    </a:p>
                  </a:txBody>
                  <a:tcPr/>
                </a:tc>
                <a:extLst>
                  <a:ext uri="{0D108BD9-81ED-4DB2-BD59-A6C34878D82A}">
                    <a16:rowId xmlns:a16="http://schemas.microsoft.com/office/drawing/2014/main" val="2822597568"/>
                  </a:ext>
                </a:extLst>
              </a:tr>
              <a:tr h="359537">
                <a:tc>
                  <a:txBody>
                    <a:bodyPr/>
                    <a:lstStyle/>
                    <a:p>
                      <a:pPr algn="r" fontAlgn="ctr"/>
                      <a:r>
                        <a:rPr lang="en-US" altLang="ja-JP" sz="1800" b="0" u="none" strike="noStrike" dirty="0">
                          <a:solidFill>
                            <a:schemeClr val="tx1"/>
                          </a:solidFill>
                          <a:effectLst/>
                        </a:rPr>
                        <a:t>7</a:t>
                      </a:r>
                      <a:endParaRPr lang="ja-JP" altLang="en-US" sz="1800" b="0" i="0" u="none" strike="noStrike" dirty="0">
                        <a:solidFill>
                          <a:schemeClr val="tx1"/>
                        </a:solidFill>
                        <a:effectLst/>
                        <a:latin typeface="+mn-ea"/>
                        <a:ea typeface="+mn-ea"/>
                      </a:endParaRPr>
                    </a:p>
                  </a:txBody>
                  <a:tcPr/>
                </a:tc>
                <a:tc>
                  <a:txBody>
                    <a:bodyPr/>
                    <a:lstStyle/>
                    <a:p>
                      <a:pPr algn="l" fontAlgn="ctr"/>
                      <a:r>
                        <a:rPr lang="ja-JP" altLang="en-US" sz="1800" b="0" u="none" strike="noStrike" dirty="0">
                          <a:solidFill>
                            <a:schemeClr val="tx1"/>
                          </a:solidFill>
                          <a:effectLst/>
                        </a:rPr>
                        <a:t>傷病名の部位チェック</a:t>
                      </a:r>
                      <a:endParaRPr lang="ja-JP" altLang="en-US" sz="1800" b="0" i="0" u="none" strike="noStrike" dirty="0">
                        <a:solidFill>
                          <a:schemeClr val="tx1"/>
                        </a:solidFill>
                        <a:effectLst/>
                        <a:latin typeface="+mn-ea"/>
                        <a:ea typeface="+mn-ea"/>
                      </a:endParaRP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ja-JP" sz="1800" b="0" u="none" strike="noStrike" dirty="0">
                          <a:solidFill>
                            <a:schemeClr val="tx1"/>
                          </a:solidFill>
                          <a:effectLst/>
                        </a:rPr>
                        <a:t>15</a:t>
                      </a:r>
                      <a:endParaRPr lang="ja-JP" altLang="en-US" sz="1800" b="0" i="0" u="none" strike="noStrike" dirty="0">
                        <a:solidFill>
                          <a:schemeClr val="tx1"/>
                        </a:solidFill>
                        <a:effectLst/>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800" b="0" u="none" strike="noStrike" dirty="0">
                          <a:solidFill>
                            <a:schemeClr val="tx1"/>
                          </a:solidFill>
                          <a:effectLst/>
                        </a:rPr>
                        <a:t>特定疾患処方管理加算チェック</a:t>
                      </a:r>
                      <a:endParaRPr lang="ja-JP" altLang="en-US" sz="1800" b="0" i="0" u="none" strike="noStrike" dirty="0">
                        <a:solidFill>
                          <a:schemeClr val="tx1"/>
                        </a:solidFill>
                        <a:effectLst/>
                        <a:latin typeface="+mn-ea"/>
                        <a:ea typeface="+mn-ea"/>
                      </a:endParaRPr>
                    </a:p>
                  </a:txBody>
                  <a:tcPr/>
                </a:tc>
                <a:extLst>
                  <a:ext uri="{0D108BD9-81ED-4DB2-BD59-A6C34878D82A}">
                    <a16:rowId xmlns:a16="http://schemas.microsoft.com/office/drawing/2014/main" val="1508279007"/>
                  </a:ext>
                </a:extLst>
              </a:tr>
              <a:tr h="359537">
                <a:tc>
                  <a:txBody>
                    <a:bodyPr/>
                    <a:lstStyle/>
                    <a:p>
                      <a:pPr algn="r" fontAlgn="ctr"/>
                      <a:r>
                        <a:rPr lang="en-US" altLang="ja-JP" sz="1800" b="0" u="none" strike="noStrike" dirty="0">
                          <a:solidFill>
                            <a:schemeClr val="tx1"/>
                          </a:solidFill>
                          <a:effectLst/>
                        </a:rPr>
                        <a:t>8</a:t>
                      </a:r>
                      <a:endParaRPr lang="en-US" altLang="ja-JP" sz="1800" b="0" i="0" u="none" strike="noStrike" dirty="0">
                        <a:solidFill>
                          <a:schemeClr val="tx1"/>
                        </a:solidFill>
                        <a:effectLst/>
                        <a:latin typeface="+mn-ea"/>
                        <a:ea typeface="+mn-ea"/>
                      </a:endParaRPr>
                    </a:p>
                  </a:txBody>
                  <a:tcPr/>
                </a:tc>
                <a:tc>
                  <a:txBody>
                    <a:bodyPr/>
                    <a:lstStyle/>
                    <a:p>
                      <a:pPr algn="l" fontAlgn="ctr"/>
                      <a:r>
                        <a:rPr lang="ja-JP" altLang="en-US" sz="1800" b="0" u="none" strike="noStrike" dirty="0">
                          <a:solidFill>
                            <a:schemeClr val="tx1"/>
                          </a:solidFill>
                          <a:effectLst/>
                        </a:rPr>
                        <a:t>算定漏れ・必須チェック</a:t>
                      </a:r>
                      <a:endParaRPr lang="en-US" altLang="ja-JP" sz="1800" b="0" i="0" u="none" strike="noStrike" dirty="0">
                        <a:solidFill>
                          <a:schemeClr val="tx1"/>
                        </a:solidFill>
                        <a:effectLst/>
                        <a:latin typeface="+mn-ea"/>
                        <a:ea typeface="+mn-ea"/>
                      </a:endParaRPr>
                    </a:p>
                  </a:txBody>
                  <a:tcPr/>
                </a:tc>
                <a:tc>
                  <a:txBody>
                    <a:bodyPr/>
                    <a:lstStyle/>
                    <a:p>
                      <a:pPr algn="r" fontAlgn="ctr"/>
                      <a:r>
                        <a:rPr lang="en-US" altLang="ja-JP" sz="1800" b="0" i="0" u="none" strike="noStrike" dirty="0">
                          <a:solidFill>
                            <a:schemeClr val="tx1"/>
                          </a:solidFill>
                          <a:effectLst/>
                          <a:latin typeface="+mn-ea"/>
                          <a:ea typeface="+mn-ea"/>
                        </a:rPr>
                        <a:t>16</a:t>
                      </a:r>
                    </a:p>
                  </a:txBody>
                  <a:tcPr/>
                </a:tc>
                <a:tc>
                  <a:txBody>
                    <a:bodyPr/>
                    <a:lstStyle/>
                    <a:p>
                      <a:pPr algn="l" fontAlgn="ctr"/>
                      <a:r>
                        <a:rPr lang="ja-JP" altLang="en-US" sz="1800" b="0" i="0" u="none" strike="noStrike" dirty="0">
                          <a:solidFill>
                            <a:schemeClr val="tx1"/>
                          </a:solidFill>
                          <a:effectLst/>
                          <a:latin typeface="+mn-ea"/>
                          <a:ea typeface="+mn-ea"/>
                        </a:rPr>
                        <a:t>施設基準チェック</a:t>
                      </a:r>
                      <a:endParaRPr lang="en-US" altLang="ja-JP" sz="1800" b="0" i="0" u="none" strike="noStrike" dirty="0">
                        <a:solidFill>
                          <a:schemeClr val="tx1"/>
                        </a:solidFill>
                        <a:effectLst/>
                        <a:latin typeface="+mn-ea"/>
                        <a:ea typeface="+mn-ea"/>
                      </a:endParaRPr>
                    </a:p>
                  </a:txBody>
                  <a:tcPr/>
                </a:tc>
                <a:extLst>
                  <a:ext uri="{0D108BD9-81ED-4DB2-BD59-A6C34878D82A}">
                    <a16:rowId xmlns:a16="http://schemas.microsoft.com/office/drawing/2014/main" val="3298840037"/>
                  </a:ext>
                </a:extLst>
              </a:tr>
            </a:tbl>
          </a:graphicData>
        </a:graphic>
      </p:graphicFrame>
    </p:spTree>
    <p:extLst>
      <p:ext uri="{BB962C8B-B14F-4D97-AF65-F5344CB8AC3E}">
        <p14:creationId xmlns:p14="http://schemas.microsoft.com/office/powerpoint/2010/main" val="5135258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15991" y="208806"/>
            <a:ext cx="11157574" cy="523220"/>
          </a:xfrm>
        </p:spPr>
        <p:txBody>
          <a:bodyPr/>
          <a:lstStyle/>
          <a:p>
            <a:r>
              <a:rPr lang="en-US" altLang="ja-JP" dirty="0"/>
              <a:t>3.</a:t>
            </a:r>
            <a:r>
              <a:rPr lang="ja-JP" altLang="en-US" dirty="0"/>
              <a:t>医事アシストシステム機能</a:t>
            </a:r>
          </a:p>
        </p:txBody>
      </p:sp>
      <p:sp>
        <p:nvSpPr>
          <p:cNvPr id="4" name="テキスト ボックス 3">
            <a:extLst>
              <a:ext uri="{FF2B5EF4-FFF2-40B4-BE49-F238E27FC236}">
                <a16:creationId xmlns:a16="http://schemas.microsoft.com/office/drawing/2014/main" id="{165786F5-187A-4967-85BF-75795E75D884}"/>
              </a:ext>
            </a:extLst>
          </p:cNvPr>
          <p:cNvSpPr txBox="1"/>
          <p:nvPr/>
        </p:nvSpPr>
        <p:spPr>
          <a:xfrm>
            <a:off x="472274" y="1061750"/>
            <a:ext cx="12276000" cy="6086181"/>
          </a:xfrm>
          <a:prstGeom prst="rect">
            <a:avLst/>
          </a:prstGeom>
          <a:noFill/>
        </p:spPr>
        <p:txBody>
          <a:bodyPr wrap="square" rtlCol="0" anchor="t" anchorCtr="0">
            <a:noAutofit/>
          </a:bodyPr>
          <a:lstStyle/>
          <a:p>
            <a:pPr lvl="0">
              <a:spcBef>
                <a:spcPct val="20000"/>
              </a:spcBef>
            </a:pPr>
            <a:r>
              <a:rPr lang="en-US" altLang="ja-JP" sz="2000" b="1" dirty="0">
                <a:latin typeface="+mn-ea"/>
              </a:rPr>
              <a:t>3-1</a:t>
            </a:r>
            <a:r>
              <a:rPr lang="ja-JP" altLang="en-US" sz="2000" b="1" dirty="0">
                <a:latin typeface="+mn-ea"/>
              </a:rPr>
              <a:t>　</a:t>
            </a:r>
            <a:r>
              <a:rPr lang="ja-JP" altLang="en-US" sz="2000" b="1" dirty="0"/>
              <a:t>医事アシストシステムの主要機能一覧</a:t>
            </a:r>
            <a:endParaRPr lang="en-US" altLang="ja-JP" sz="2000" b="1" dirty="0">
              <a:latin typeface="+mn-ea"/>
            </a:endParaRPr>
          </a:p>
          <a:p>
            <a:pPr lvl="0">
              <a:spcBef>
                <a:spcPct val="20000"/>
              </a:spcBef>
            </a:pPr>
            <a:r>
              <a:rPr lang="ja-JP" altLang="en-US" sz="2000" dirty="0">
                <a:latin typeface="+mn-ea"/>
              </a:rPr>
              <a:t>　</a:t>
            </a:r>
            <a:r>
              <a:rPr lang="ja-JP" altLang="en-US" dirty="0">
                <a:latin typeface="+mn-ea"/>
              </a:rPr>
              <a:t>　　</a:t>
            </a:r>
            <a:endParaRPr lang="en-US" altLang="ja-JP" dirty="0">
              <a:latin typeface="+mn-ea"/>
            </a:endParaRPr>
          </a:p>
          <a:p>
            <a:pPr lvl="1">
              <a:spcBef>
                <a:spcPct val="20000"/>
              </a:spcBef>
            </a:pPr>
            <a:endParaRPr lang="en-US" altLang="ja-JP" dirty="0">
              <a:latin typeface="+mn-ea"/>
            </a:endParaRPr>
          </a:p>
          <a:p>
            <a:pPr marL="1200150" lvl="2" indent="-285750">
              <a:spcBef>
                <a:spcPct val="20000"/>
              </a:spcBef>
              <a:buFont typeface="Wingdings" panose="05000000000000000000" pitchFamily="2" charset="2"/>
              <a:buChar char="ü"/>
            </a:pPr>
            <a:endParaRPr lang="en-US" altLang="ja-JP" dirty="0">
              <a:latin typeface="+mn-ea"/>
            </a:endParaRPr>
          </a:p>
        </p:txBody>
      </p:sp>
      <p:graphicFrame>
        <p:nvGraphicFramePr>
          <p:cNvPr id="7" name="表 6">
            <a:extLst>
              <a:ext uri="{FF2B5EF4-FFF2-40B4-BE49-F238E27FC236}">
                <a16:creationId xmlns:a16="http://schemas.microsoft.com/office/drawing/2014/main" id="{BD271457-3C45-B5FD-86F1-BEBCAAE7F32E}"/>
              </a:ext>
            </a:extLst>
          </p:cNvPr>
          <p:cNvGraphicFramePr>
            <a:graphicFrameLocks noGrp="1"/>
          </p:cNvGraphicFramePr>
          <p:nvPr>
            <p:extLst>
              <p:ext uri="{D42A27DB-BD31-4B8C-83A1-F6EECF244321}">
                <p14:modId xmlns:p14="http://schemas.microsoft.com/office/powerpoint/2010/main" val="2302647978"/>
              </p:ext>
            </p:extLst>
          </p:nvPr>
        </p:nvGraphicFramePr>
        <p:xfrm>
          <a:off x="472274" y="1733689"/>
          <a:ext cx="12276000" cy="5075596"/>
        </p:xfrm>
        <a:graphic>
          <a:graphicData uri="http://schemas.openxmlformats.org/drawingml/2006/table">
            <a:tbl>
              <a:tblPr firstRow="1" bandRow="1">
                <a:tableStyleId>{93296810-A885-4BE3-A3E7-6D5BEEA58F35}</a:tableStyleId>
              </a:tblPr>
              <a:tblGrid>
                <a:gridCol w="1584240">
                  <a:extLst>
                    <a:ext uri="{9D8B030D-6E8A-4147-A177-3AD203B41FA5}">
                      <a16:colId xmlns:a16="http://schemas.microsoft.com/office/drawing/2014/main" val="951282114"/>
                    </a:ext>
                  </a:extLst>
                </a:gridCol>
                <a:gridCol w="2129434">
                  <a:extLst>
                    <a:ext uri="{9D8B030D-6E8A-4147-A177-3AD203B41FA5}">
                      <a16:colId xmlns:a16="http://schemas.microsoft.com/office/drawing/2014/main" val="3665505360"/>
                    </a:ext>
                  </a:extLst>
                </a:gridCol>
                <a:gridCol w="8562326">
                  <a:extLst>
                    <a:ext uri="{9D8B030D-6E8A-4147-A177-3AD203B41FA5}">
                      <a16:colId xmlns:a16="http://schemas.microsoft.com/office/drawing/2014/main" val="3526725548"/>
                    </a:ext>
                  </a:extLst>
                </a:gridCol>
              </a:tblGrid>
              <a:tr h="370577">
                <a:tc>
                  <a:txBody>
                    <a:bodyPr/>
                    <a:lstStyle/>
                    <a:p>
                      <a:pPr marL="72000" algn="l" fontAlgn="ctr"/>
                      <a:r>
                        <a:rPr lang="ja-JP" altLang="en-US" sz="1400" b="1" u="none" strike="noStrike" dirty="0">
                          <a:solidFill>
                            <a:schemeClr val="bg1"/>
                          </a:solidFill>
                          <a:effectLst/>
                        </a:rPr>
                        <a:t>業務内容</a:t>
                      </a:r>
                      <a:endParaRPr lang="ja-JP" altLang="en-US" sz="1400" b="1" u="none" strike="noStrike" dirty="0">
                        <a:solidFill>
                          <a:schemeClr val="bg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1" u="none" strike="noStrike" dirty="0">
                          <a:solidFill>
                            <a:schemeClr val="bg1"/>
                          </a:solidFill>
                          <a:effectLst/>
                        </a:rPr>
                        <a:t>機能名</a:t>
                      </a:r>
                      <a:endParaRPr lang="ja-JP" altLang="en-US" sz="1400" b="1" u="none" strike="noStrike" dirty="0">
                        <a:solidFill>
                          <a:schemeClr val="bg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1" u="none" strike="noStrike" dirty="0">
                          <a:solidFill>
                            <a:schemeClr val="bg1"/>
                          </a:solidFill>
                          <a:effectLst/>
                        </a:rPr>
                        <a:t>内容</a:t>
                      </a:r>
                      <a:endParaRPr lang="ja-JP" altLang="en-US" sz="1400" b="1" i="0" u="none" strike="noStrike" dirty="0">
                        <a:solidFill>
                          <a:schemeClr val="bg1"/>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564137259"/>
                  </a:ext>
                </a:extLst>
              </a:tr>
              <a:tr h="370577">
                <a:tc rowSpan="5">
                  <a:txBody>
                    <a:bodyPr/>
                    <a:lstStyle/>
                    <a:p>
                      <a:pPr marL="72000" algn="l" fontAlgn="ctr"/>
                      <a:r>
                        <a:rPr lang="ja-JP" altLang="en-US" sz="1400" b="0" u="none" strike="noStrike" dirty="0">
                          <a:solidFill>
                            <a:schemeClr val="tx1"/>
                          </a:solidFill>
                          <a:effectLst/>
                        </a:rPr>
                        <a:t>レセプト点検業務</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en-US" altLang="ja-JP" sz="1400" b="0" u="none" strike="noStrike" dirty="0">
                          <a:solidFill>
                            <a:schemeClr val="tx1"/>
                          </a:solidFill>
                          <a:effectLst/>
                        </a:rPr>
                        <a:t>UKE</a:t>
                      </a:r>
                      <a:r>
                        <a:rPr lang="ja-JP" altLang="en-US" sz="1400" b="0" u="none" strike="noStrike" dirty="0">
                          <a:solidFill>
                            <a:schemeClr val="tx1"/>
                          </a:solidFill>
                          <a:effectLst/>
                        </a:rPr>
                        <a:t>ファイル取込</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en-US" altLang="ja-JP" sz="1400" b="0" u="none" strike="noStrike" dirty="0">
                          <a:solidFill>
                            <a:schemeClr val="tx1"/>
                          </a:solidFill>
                          <a:effectLst/>
                        </a:rPr>
                        <a:t>UKE</a:t>
                      </a:r>
                      <a:r>
                        <a:rPr lang="ja-JP" altLang="en-US" sz="1400" b="0" u="none" strike="noStrike" dirty="0">
                          <a:solidFill>
                            <a:schemeClr val="tx1"/>
                          </a:solidFill>
                          <a:effectLst/>
                        </a:rPr>
                        <a:t>ファイルを取込みを行う機能</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2041963107"/>
                  </a:ext>
                </a:extLst>
              </a:tr>
              <a:tr h="370577">
                <a:tc vMerge="1">
                  <a:txBody>
                    <a:bodyPr/>
                    <a:lstStyle/>
                    <a:p>
                      <a:endParaRPr kumimoji="1" lang="ja-JP" altLang="en-US"/>
                    </a:p>
                  </a:txBody>
                  <a:tcPr/>
                </a:tc>
                <a:tc>
                  <a:txBody>
                    <a:bodyPr/>
                    <a:lstStyle/>
                    <a:p>
                      <a:pPr marL="72000" algn="l" fontAlgn="ctr"/>
                      <a:r>
                        <a:rPr lang="ja-JP" altLang="en-US" sz="1400" b="0" u="none" strike="noStrike" dirty="0">
                          <a:solidFill>
                            <a:schemeClr val="tx1"/>
                          </a:solidFill>
                          <a:effectLst/>
                        </a:rPr>
                        <a:t>エラー分類結果出力</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0" u="none" strike="noStrike" dirty="0">
                          <a:solidFill>
                            <a:schemeClr val="tx1"/>
                          </a:solidFill>
                          <a:effectLst/>
                        </a:rPr>
                        <a:t>べてらん君から出力されるチェック結果</a:t>
                      </a:r>
                      <a:r>
                        <a:rPr lang="en-US" altLang="ja-JP" sz="1400" b="0" u="none" strike="noStrike" dirty="0">
                          <a:solidFill>
                            <a:schemeClr val="tx1"/>
                          </a:solidFill>
                          <a:effectLst/>
                        </a:rPr>
                        <a:t>CSV</a:t>
                      </a:r>
                      <a:r>
                        <a:rPr lang="ja-JP" altLang="en-US" sz="1400" b="0" u="none" strike="noStrike" dirty="0">
                          <a:solidFill>
                            <a:schemeClr val="tx1"/>
                          </a:solidFill>
                          <a:effectLst/>
                        </a:rPr>
                        <a:t>を、利活用しやすい</a:t>
                      </a:r>
                      <a:r>
                        <a:rPr lang="en-US" altLang="ja-JP" sz="1400" b="0" u="none" strike="noStrike" dirty="0">
                          <a:solidFill>
                            <a:schemeClr val="tx1"/>
                          </a:solidFill>
                          <a:effectLst/>
                        </a:rPr>
                        <a:t>EXCEL</a:t>
                      </a:r>
                      <a:r>
                        <a:rPr lang="ja-JP" altLang="en-US" sz="1400" b="0" u="none" strike="noStrike" dirty="0">
                          <a:solidFill>
                            <a:schemeClr val="tx1"/>
                          </a:solidFill>
                          <a:effectLst/>
                        </a:rPr>
                        <a:t>形式に出力する機能</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1352424921"/>
                  </a:ext>
                </a:extLst>
              </a:tr>
              <a:tr h="370577">
                <a:tc vMerge="1">
                  <a:txBody>
                    <a:bodyPr/>
                    <a:lstStyle/>
                    <a:p>
                      <a:pPr algn="l" fontAlgn="ctr"/>
                      <a:endParaRPr lang="ja-JP" altLang="en-US" sz="1100" b="0" i="0" u="none" strike="noStrike" dirty="0">
                        <a:solidFill>
                          <a:srgbClr val="000000"/>
                        </a:solidFill>
                        <a:effectLst/>
                        <a:highlight>
                          <a:srgbClr val="FFFF00"/>
                        </a:highlight>
                        <a:latin typeface="游ゴシック" panose="020B0400000000000000" pitchFamily="50" charset="-128"/>
                        <a:ea typeface="游ゴシック" panose="020B0400000000000000" pitchFamily="50" charset="-128"/>
                      </a:endParaRPr>
                    </a:p>
                  </a:txBody>
                  <a:tcPr marL="6350" marR="6350" marT="6350" marB="0" anchor="ctr"/>
                </a:tc>
                <a:tc>
                  <a:txBody>
                    <a:bodyPr/>
                    <a:lstStyle/>
                    <a:p>
                      <a:pPr marL="72000" algn="l" fontAlgn="ctr"/>
                      <a:r>
                        <a:rPr lang="en-US" altLang="ja-JP" sz="1400" b="0" u="none" strike="noStrike" dirty="0">
                          <a:solidFill>
                            <a:schemeClr val="tx1"/>
                          </a:solidFill>
                          <a:effectLst/>
                        </a:rPr>
                        <a:t>UKE</a:t>
                      </a:r>
                      <a:r>
                        <a:rPr lang="ja-JP" altLang="en-US" sz="1400" b="0" u="none" strike="noStrike" dirty="0">
                          <a:solidFill>
                            <a:schemeClr val="tx1"/>
                          </a:solidFill>
                          <a:effectLst/>
                        </a:rPr>
                        <a:t>ファイル編集</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en-US" altLang="ja-JP" sz="1400" b="0" u="none" strike="noStrike" dirty="0">
                          <a:solidFill>
                            <a:schemeClr val="tx1"/>
                          </a:solidFill>
                          <a:effectLst/>
                        </a:rPr>
                        <a:t>UKE</a:t>
                      </a:r>
                      <a:r>
                        <a:rPr lang="ja-JP" altLang="en-US" sz="1400" b="0" u="none" strike="noStrike" dirty="0">
                          <a:solidFill>
                            <a:schemeClr val="tx1"/>
                          </a:solidFill>
                          <a:effectLst/>
                        </a:rPr>
                        <a:t>ファイルに対する編集を行う機能（既に取り込まれたファイルを対象にもできる）</a:t>
                      </a:r>
                      <a:br>
                        <a:rPr lang="ja-JP" altLang="en-US" sz="1400" b="0" u="none" strike="noStrike" dirty="0">
                          <a:solidFill>
                            <a:schemeClr val="tx1"/>
                          </a:solidFill>
                          <a:effectLst/>
                        </a:rPr>
                      </a:br>
                      <a:r>
                        <a:rPr lang="ja-JP" altLang="en-US" sz="1400" b="0" u="none" strike="noStrike" dirty="0">
                          <a:solidFill>
                            <a:schemeClr val="tx1"/>
                          </a:solidFill>
                          <a:effectLst/>
                        </a:rPr>
                        <a:t>また、期間を指定して</a:t>
                      </a:r>
                      <a:r>
                        <a:rPr lang="en-US" altLang="ja-JP" sz="1400" b="0" u="none" strike="noStrike" dirty="0">
                          <a:solidFill>
                            <a:schemeClr val="tx1"/>
                          </a:solidFill>
                          <a:effectLst/>
                        </a:rPr>
                        <a:t>UKE</a:t>
                      </a:r>
                      <a:r>
                        <a:rPr lang="ja-JP" altLang="en-US" sz="1400" b="0" u="none" strike="noStrike" dirty="0">
                          <a:solidFill>
                            <a:schemeClr val="tx1"/>
                          </a:solidFill>
                          <a:effectLst/>
                        </a:rPr>
                        <a:t>ファイルを抽出（分割）することや、社保・国保の各</a:t>
                      </a:r>
                      <a:r>
                        <a:rPr lang="en-US" altLang="ja-JP" sz="1400" b="0" u="none" strike="noStrike" dirty="0">
                          <a:solidFill>
                            <a:schemeClr val="tx1"/>
                          </a:solidFill>
                          <a:effectLst/>
                        </a:rPr>
                        <a:t>UKE</a:t>
                      </a:r>
                      <a:r>
                        <a:rPr lang="ja-JP" altLang="en-US" sz="1400" b="0" u="none" strike="noStrike" dirty="0">
                          <a:solidFill>
                            <a:schemeClr val="tx1"/>
                          </a:solidFill>
                          <a:effectLst/>
                        </a:rPr>
                        <a:t>ファイルを国保に結合することができる機能</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439927466"/>
                  </a:ext>
                </a:extLst>
              </a:tr>
              <a:tr h="370577">
                <a:tc vMerge="1">
                  <a:txBody>
                    <a:bodyPr/>
                    <a:lstStyle/>
                    <a:p>
                      <a:pPr algn="l" fontAlgn="ctr"/>
                      <a:endParaRPr lang="ja-JP" altLang="en-US" sz="1100" b="0" i="0" u="none" strike="noStrike" dirty="0">
                        <a:solidFill>
                          <a:srgbClr val="000000"/>
                        </a:solidFill>
                        <a:effectLst/>
                        <a:highlight>
                          <a:srgbClr val="FFFF00"/>
                        </a:highlight>
                        <a:latin typeface="游ゴシック" panose="020B0400000000000000" pitchFamily="50" charset="-128"/>
                        <a:ea typeface="游ゴシック" panose="020B0400000000000000" pitchFamily="50" charset="-128"/>
                      </a:endParaRPr>
                    </a:p>
                  </a:txBody>
                  <a:tcPr marL="6350" marR="6350" marT="6350" marB="0" anchor="ctr"/>
                </a:tc>
                <a:tc>
                  <a:txBody>
                    <a:bodyPr/>
                    <a:lstStyle/>
                    <a:p>
                      <a:pPr marL="72000" algn="l" fontAlgn="ctr"/>
                      <a:r>
                        <a:rPr lang="ja-JP" altLang="en-US" sz="1400" b="0" u="none" strike="noStrike" dirty="0">
                          <a:solidFill>
                            <a:schemeClr val="tx1"/>
                          </a:solidFill>
                          <a:effectLst/>
                        </a:rPr>
                        <a:t>レセプト点検</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en-US" altLang="ja-JP" sz="1400" b="0" u="none" strike="noStrike" dirty="0">
                          <a:solidFill>
                            <a:schemeClr val="tx1"/>
                          </a:solidFill>
                          <a:effectLst/>
                        </a:rPr>
                        <a:t>UKE</a:t>
                      </a:r>
                      <a:r>
                        <a:rPr lang="ja-JP" altLang="en-US" sz="1400" b="0" u="none" strike="noStrike" dirty="0">
                          <a:solidFill>
                            <a:schemeClr val="tx1"/>
                          </a:solidFill>
                          <a:effectLst/>
                        </a:rPr>
                        <a:t>ファイルの内容に対して点検を行う機能（次スライドにチェック項目記載）</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2772086494"/>
                  </a:ext>
                </a:extLst>
              </a:tr>
              <a:tr h="370577">
                <a:tc vMerge="1">
                  <a:txBody>
                    <a:bodyPr/>
                    <a:lstStyle/>
                    <a:p>
                      <a:pPr algn="l" fontAlgn="ct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ctr"/>
                </a:tc>
                <a:tc>
                  <a:txBody>
                    <a:bodyPr/>
                    <a:lstStyle/>
                    <a:p>
                      <a:pPr marL="72000" algn="l" fontAlgn="ctr"/>
                      <a:r>
                        <a:rPr lang="ja-JP" altLang="en-US" sz="1400" b="0" u="none" strike="noStrike">
                          <a:solidFill>
                            <a:schemeClr val="tx1"/>
                          </a:solidFill>
                          <a:effectLst/>
                        </a:rPr>
                        <a:t>患者別チェックリスト出力</a:t>
                      </a:r>
                      <a:endParaRPr lang="ja-JP" altLang="en-US" sz="1400" b="0" i="0" u="none" strike="noStrike">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en-US" altLang="ja-JP" sz="1400" b="0" u="none" strike="noStrike" dirty="0">
                          <a:solidFill>
                            <a:schemeClr val="tx1"/>
                          </a:solidFill>
                          <a:effectLst/>
                        </a:rPr>
                        <a:t>UKE</a:t>
                      </a:r>
                      <a:r>
                        <a:rPr lang="ja-JP" altLang="en-US" sz="1400" b="0" u="none" strike="noStrike" dirty="0">
                          <a:solidFill>
                            <a:schemeClr val="tx1"/>
                          </a:solidFill>
                          <a:effectLst/>
                        </a:rPr>
                        <a:t>ファイルの点検結果を患者別にまとめて出力する機能</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3373102054"/>
                  </a:ext>
                </a:extLst>
              </a:tr>
              <a:tr h="370577">
                <a:tc rowSpan="5">
                  <a:txBody>
                    <a:bodyPr/>
                    <a:lstStyle/>
                    <a:p>
                      <a:pPr marL="72000" algn="l" fontAlgn="ctr"/>
                      <a:r>
                        <a:rPr lang="ja-JP" altLang="en-US" sz="1400" b="0" u="none" strike="noStrike" dirty="0">
                          <a:solidFill>
                            <a:schemeClr val="tx1"/>
                          </a:solidFill>
                          <a:effectLst/>
                        </a:rPr>
                        <a:t>本部提出業務</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0" u="none" strike="noStrike" dirty="0">
                          <a:solidFill>
                            <a:schemeClr val="tx1"/>
                          </a:solidFill>
                          <a:effectLst/>
                        </a:rPr>
                        <a:t>提出用</a:t>
                      </a:r>
                      <a:r>
                        <a:rPr lang="en-US" altLang="ja-JP" sz="1400" b="0" u="none" strike="noStrike" dirty="0">
                          <a:solidFill>
                            <a:schemeClr val="tx1"/>
                          </a:solidFill>
                          <a:effectLst/>
                        </a:rPr>
                        <a:t>UKE</a:t>
                      </a:r>
                      <a:r>
                        <a:rPr lang="ja-JP" altLang="en-US" sz="1400" b="0" u="none" strike="noStrike" dirty="0">
                          <a:solidFill>
                            <a:schemeClr val="tx1"/>
                          </a:solidFill>
                          <a:effectLst/>
                        </a:rPr>
                        <a:t>ファイル取込</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0" u="none" strike="noStrike" dirty="0">
                          <a:solidFill>
                            <a:schemeClr val="tx1"/>
                          </a:solidFill>
                          <a:effectLst/>
                        </a:rPr>
                        <a:t>審査支払機関に提出する</a:t>
                      </a:r>
                      <a:r>
                        <a:rPr lang="en-US" altLang="ja-JP" sz="1400" b="0" u="none" strike="noStrike" dirty="0">
                          <a:solidFill>
                            <a:schemeClr val="tx1"/>
                          </a:solidFill>
                          <a:effectLst/>
                        </a:rPr>
                        <a:t>UKE</a:t>
                      </a:r>
                      <a:r>
                        <a:rPr lang="ja-JP" altLang="en-US" sz="1400" b="0" u="none" strike="noStrike" dirty="0">
                          <a:solidFill>
                            <a:schemeClr val="tx1"/>
                          </a:solidFill>
                          <a:effectLst/>
                        </a:rPr>
                        <a:t>ファイルの取り込みを行う</a:t>
                      </a:r>
                      <a:br>
                        <a:rPr lang="en-US" altLang="ja-JP" sz="1400" b="0" u="none" strike="noStrike" dirty="0">
                          <a:solidFill>
                            <a:schemeClr val="tx1"/>
                          </a:solidFill>
                          <a:effectLst/>
                        </a:rPr>
                      </a:br>
                      <a:r>
                        <a:rPr lang="en-US" altLang="ja-JP" sz="1400" b="0" u="none" strike="noStrike" dirty="0">
                          <a:solidFill>
                            <a:schemeClr val="tx1"/>
                          </a:solidFill>
                          <a:effectLst/>
                        </a:rPr>
                        <a:t>※</a:t>
                      </a:r>
                      <a:r>
                        <a:rPr lang="ja-JP" altLang="en-US" sz="1400" b="0" u="none" strike="noStrike" dirty="0">
                          <a:solidFill>
                            <a:schemeClr val="tx1"/>
                          </a:solidFill>
                          <a:effectLst/>
                        </a:rPr>
                        <a:t>１患者１レセプトが前提（医科の科別レセプトは取込不可）</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772665667"/>
                  </a:ext>
                </a:extLst>
              </a:tr>
              <a:tr h="370577">
                <a:tc vMerge="1">
                  <a:txBody>
                    <a:bodyPr/>
                    <a:lstStyle/>
                    <a:p>
                      <a:endParaRPr dirty="0"/>
                    </a:p>
                  </a:txBody>
                  <a:tcPr marL="6350" marR="6350" marT="6350" marB="0" anchor="ctr"/>
                </a:tc>
                <a:tc>
                  <a:txBody>
                    <a:bodyPr/>
                    <a:lstStyle/>
                    <a:p>
                      <a:pPr marL="72000" algn="l" fontAlgn="ctr"/>
                      <a:r>
                        <a:rPr lang="ja-JP" altLang="en-US" sz="1400" b="0" u="none" strike="noStrike" dirty="0">
                          <a:solidFill>
                            <a:schemeClr val="tx1"/>
                          </a:solidFill>
                          <a:effectLst/>
                        </a:rPr>
                        <a:t>本部提出用データ出力</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0" u="none" strike="noStrike" dirty="0">
                          <a:solidFill>
                            <a:schemeClr val="tx1"/>
                          </a:solidFill>
                          <a:effectLst/>
                        </a:rPr>
                        <a:t>レセプト情報のチェック結果や月次ワークフロー処理状況結果を集計し、本部提出用に出力する機能</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1834680848"/>
                  </a:ext>
                </a:extLst>
              </a:tr>
              <a:tr h="370577">
                <a:tc vMerge="1">
                  <a:txBody>
                    <a:bodyPr/>
                    <a:lstStyle/>
                    <a:p>
                      <a:pPr algn="l" fontAlgn="ct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ctr"/>
                </a:tc>
                <a:tc>
                  <a:txBody>
                    <a:bodyPr/>
                    <a:lstStyle/>
                    <a:p>
                      <a:pPr marL="72000" algn="l" fontAlgn="ctr"/>
                      <a:r>
                        <a:rPr lang="ja-JP" altLang="en-US" sz="1400" b="0" u="none" strike="noStrike" dirty="0">
                          <a:solidFill>
                            <a:schemeClr val="tx1"/>
                          </a:solidFill>
                          <a:effectLst/>
                        </a:rPr>
                        <a:t>増減点連絡書ファイル取込</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0" u="none" strike="noStrike" dirty="0">
                          <a:solidFill>
                            <a:schemeClr val="tx1"/>
                          </a:solidFill>
                          <a:effectLst/>
                        </a:rPr>
                        <a:t>査定分析ツール・査定</a:t>
                      </a:r>
                      <a:r>
                        <a:rPr lang="en-US" altLang="ja-JP" sz="1400" b="0" u="none" strike="noStrike" dirty="0">
                          <a:solidFill>
                            <a:schemeClr val="tx1"/>
                          </a:solidFill>
                          <a:effectLst/>
                        </a:rPr>
                        <a:t>UKE</a:t>
                      </a:r>
                      <a:r>
                        <a:rPr lang="ja-JP" altLang="en-US" sz="1400" b="0" u="none" strike="noStrike" dirty="0">
                          <a:solidFill>
                            <a:schemeClr val="tx1"/>
                          </a:solidFill>
                          <a:effectLst/>
                        </a:rPr>
                        <a:t>作成ツールと同様の機能で、増減点連絡書データを取り込み、一覧化、グラフ表示、</a:t>
                      </a:r>
                      <a:r>
                        <a:rPr lang="en-US" altLang="ja-JP" sz="1400" b="0" u="none" strike="noStrike" dirty="0">
                          <a:solidFill>
                            <a:schemeClr val="tx1"/>
                          </a:solidFill>
                          <a:effectLst/>
                        </a:rPr>
                        <a:t>UKE</a:t>
                      </a:r>
                      <a:r>
                        <a:rPr lang="ja-JP" altLang="en-US" sz="1400" b="0" u="none" strike="noStrike" dirty="0">
                          <a:solidFill>
                            <a:schemeClr val="tx1"/>
                          </a:solidFill>
                          <a:effectLst/>
                        </a:rPr>
                        <a:t>へ査定情報付与などの機能</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3352026912"/>
                  </a:ext>
                </a:extLst>
              </a:tr>
              <a:tr h="370577">
                <a:tc vMerge="1">
                  <a:txBody>
                    <a:bodyPr/>
                    <a:lstStyle/>
                    <a:p>
                      <a:pPr algn="l" fontAlgn="ct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ctr"/>
                </a:tc>
                <a:tc>
                  <a:txBody>
                    <a:bodyPr/>
                    <a:lstStyle/>
                    <a:p>
                      <a:pPr marL="72000" algn="l" fontAlgn="ctr"/>
                      <a:r>
                        <a:rPr lang="ja-JP" altLang="en-US" sz="1400" b="0" u="none" strike="noStrike" dirty="0">
                          <a:solidFill>
                            <a:schemeClr val="tx1"/>
                          </a:solidFill>
                          <a:effectLst/>
                        </a:rPr>
                        <a:t>チェック用</a:t>
                      </a:r>
                      <a:r>
                        <a:rPr lang="en-US" altLang="ja-JP" sz="1400" b="0" u="none" strike="noStrike" dirty="0">
                          <a:solidFill>
                            <a:schemeClr val="tx1"/>
                          </a:solidFill>
                          <a:effectLst/>
                        </a:rPr>
                        <a:t>UKE</a:t>
                      </a:r>
                      <a:r>
                        <a:rPr lang="ja-JP" altLang="en-US" sz="1400" b="0" u="none" strike="noStrike" dirty="0">
                          <a:solidFill>
                            <a:schemeClr val="tx1"/>
                          </a:solidFill>
                          <a:effectLst/>
                        </a:rPr>
                        <a:t>ファイル出力</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0" u="none" strike="noStrike" dirty="0">
                          <a:solidFill>
                            <a:schemeClr val="tx1"/>
                          </a:solidFill>
                          <a:effectLst/>
                        </a:rPr>
                        <a:t>査定情報の「増減点連絡書」とレセプト電算ファイル（</a:t>
                      </a:r>
                      <a:r>
                        <a:rPr lang="en-US" altLang="ja-JP" sz="1400" b="0" u="none" strike="noStrike" dirty="0">
                          <a:solidFill>
                            <a:schemeClr val="tx1"/>
                          </a:solidFill>
                          <a:effectLst/>
                        </a:rPr>
                        <a:t>UKE</a:t>
                      </a:r>
                      <a:r>
                        <a:rPr lang="ja-JP" altLang="en-US" sz="1400" b="0" u="none" strike="noStrike" dirty="0">
                          <a:solidFill>
                            <a:schemeClr val="tx1"/>
                          </a:solidFill>
                          <a:effectLst/>
                        </a:rPr>
                        <a:t>）を突合し、レセプトの摘要欄に査定情報を付け加えた形で新たにレセプト電算ファイル（</a:t>
                      </a:r>
                      <a:r>
                        <a:rPr lang="en-US" altLang="ja-JP" sz="1400" b="0" u="none" strike="noStrike" dirty="0">
                          <a:solidFill>
                            <a:schemeClr val="tx1"/>
                          </a:solidFill>
                          <a:effectLst/>
                        </a:rPr>
                        <a:t>UKE</a:t>
                      </a:r>
                      <a:r>
                        <a:rPr lang="ja-JP" altLang="en-US" sz="1400" b="0" u="none" strike="noStrike" dirty="0">
                          <a:solidFill>
                            <a:schemeClr val="tx1"/>
                          </a:solidFill>
                          <a:effectLst/>
                        </a:rPr>
                        <a:t>）を作成</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1571675907"/>
                  </a:ext>
                </a:extLst>
              </a:tr>
              <a:tr h="370577">
                <a:tc vMerge="1">
                  <a:txBody>
                    <a:bodyPr/>
                    <a:lstStyle/>
                    <a:p>
                      <a:pPr algn="l" fontAlgn="ct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ctr"/>
                </a:tc>
                <a:tc>
                  <a:txBody>
                    <a:bodyPr/>
                    <a:lstStyle/>
                    <a:p>
                      <a:pPr marL="72000" algn="l" fontAlgn="ctr"/>
                      <a:r>
                        <a:rPr lang="ja-JP" altLang="en-US" sz="1400" b="0" u="none" strike="noStrike" dirty="0">
                          <a:solidFill>
                            <a:schemeClr val="tx1"/>
                          </a:solidFill>
                          <a:effectLst/>
                        </a:rPr>
                        <a:t>医療機関提出用データ出力</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0" u="none" strike="noStrike" dirty="0">
                          <a:solidFill>
                            <a:schemeClr val="tx1"/>
                          </a:solidFill>
                          <a:effectLst/>
                        </a:rPr>
                        <a:t>「品質調査（機械的な精度調査）報告書」の出力をする機能</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19571488"/>
                  </a:ext>
                </a:extLst>
              </a:tr>
              <a:tr h="535917">
                <a:tc>
                  <a:txBody>
                    <a:bodyPr/>
                    <a:lstStyle/>
                    <a:p>
                      <a:pPr marL="72000" algn="l" fontAlgn="ctr"/>
                      <a:r>
                        <a:rPr lang="ja-JP" altLang="en-US" sz="1400" b="0" u="none" strike="noStrike" dirty="0">
                          <a:solidFill>
                            <a:schemeClr val="tx1"/>
                          </a:solidFill>
                          <a:effectLst/>
                        </a:rPr>
                        <a:t>アナライズ業務</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0" u="none" strike="noStrike" dirty="0">
                          <a:solidFill>
                            <a:schemeClr val="tx1"/>
                          </a:solidFill>
                          <a:effectLst/>
                        </a:rPr>
                        <a:t>アナライズ実行</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tc>
                  <a:txBody>
                    <a:bodyPr/>
                    <a:lstStyle/>
                    <a:p>
                      <a:pPr marL="72000" algn="l" fontAlgn="ctr"/>
                      <a:r>
                        <a:rPr lang="ja-JP" altLang="en-US" sz="1400" b="0" u="none" strike="noStrike" dirty="0">
                          <a:solidFill>
                            <a:schemeClr val="tx1"/>
                          </a:solidFill>
                          <a:effectLst/>
                        </a:rPr>
                        <a:t>あらかじめ登録されたアナライズを実行する機能（あらかじめ登録された</a:t>
                      </a:r>
                      <a:r>
                        <a:rPr lang="en-US" altLang="ja-JP" sz="1400" b="0" u="none" strike="noStrike" dirty="0">
                          <a:solidFill>
                            <a:schemeClr val="tx1"/>
                          </a:solidFill>
                          <a:effectLst/>
                        </a:rPr>
                        <a:t>SQL</a:t>
                      </a:r>
                      <a:r>
                        <a:rPr lang="ja-JP" altLang="en-US" sz="1400" b="0" u="none" strike="noStrike" dirty="0">
                          <a:solidFill>
                            <a:schemeClr val="tx1"/>
                          </a:solidFill>
                          <a:effectLst/>
                        </a:rPr>
                        <a:t>を使用することでデータの条件を指定し抽出することができる）</a:t>
                      </a:r>
                      <a:endParaRPr lang="ja-JP" altLang="en-US"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tc>
                <a:extLst>
                  <a:ext uri="{0D108BD9-81ED-4DB2-BD59-A6C34878D82A}">
                    <a16:rowId xmlns:a16="http://schemas.microsoft.com/office/drawing/2014/main" val="3951303390"/>
                  </a:ext>
                </a:extLst>
              </a:tr>
            </a:tbl>
          </a:graphicData>
        </a:graphic>
      </p:graphicFrame>
    </p:spTree>
    <p:extLst>
      <p:ext uri="{BB962C8B-B14F-4D97-AF65-F5344CB8AC3E}">
        <p14:creationId xmlns:p14="http://schemas.microsoft.com/office/powerpoint/2010/main" val="4959848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6667D6-E453-A2EF-6F99-39D2F845BD40}"/>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B86E5EB7-4F2D-6108-BB21-A02DD7E8BD21}"/>
              </a:ext>
            </a:extLst>
          </p:cNvPr>
          <p:cNvSpPr>
            <a:spLocks noGrp="1"/>
          </p:cNvSpPr>
          <p:nvPr>
            <p:ph type="title"/>
          </p:nvPr>
        </p:nvSpPr>
        <p:spPr>
          <a:xfrm>
            <a:off x="415991" y="208806"/>
            <a:ext cx="11157574" cy="523220"/>
          </a:xfrm>
        </p:spPr>
        <p:txBody>
          <a:bodyPr/>
          <a:lstStyle/>
          <a:p>
            <a:r>
              <a:rPr lang="en-US" altLang="ja-JP" dirty="0"/>
              <a:t>3.</a:t>
            </a:r>
            <a:r>
              <a:rPr lang="ja-JP" altLang="en-US" dirty="0"/>
              <a:t>医事アシストシステム機能</a:t>
            </a:r>
          </a:p>
        </p:txBody>
      </p:sp>
      <p:sp>
        <p:nvSpPr>
          <p:cNvPr id="4" name="テキスト ボックス 3">
            <a:extLst>
              <a:ext uri="{FF2B5EF4-FFF2-40B4-BE49-F238E27FC236}">
                <a16:creationId xmlns:a16="http://schemas.microsoft.com/office/drawing/2014/main" id="{7C2FF197-9331-5246-0B8C-5A4BFBD2D142}"/>
              </a:ext>
            </a:extLst>
          </p:cNvPr>
          <p:cNvSpPr txBox="1"/>
          <p:nvPr/>
        </p:nvSpPr>
        <p:spPr>
          <a:xfrm>
            <a:off x="472274" y="1061750"/>
            <a:ext cx="12276000" cy="6086181"/>
          </a:xfrm>
          <a:prstGeom prst="rect">
            <a:avLst/>
          </a:prstGeom>
          <a:noFill/>
        </p:spPr>
        <p:txBody>
          <a:bodyPr wrap="square" rtlCol="0" anchor="t" anchorCtr="0">
            <a:noAutofit/>
          </a:bodyPr>
          <a:lstStyle/>
          <a:p>
            <a:pPr lvl="0">
              <a:spcBef>
                <a:spcPct val="20000"/>
              </a:spcBef>
            </a:pPr>
            <a:r>
              <a:rPr lang="en-US" altLang="ja-JP" sz="2000" b="1" dirty="0">
                <a:latin typeface="+mn-ea"/>
              </a:rPr>
              <a:t>3-2</a:t>
            </a:r>
            <a:r>
              <a:rPr lang="ja-JP" altLang="en-US" sz="2000" b="1" dirty="0">
                <a:latin typeface="+mn-ea"/>
              </a:rPr>
              <a:t>　</a:t>
            </a:r>
            <a:r>
              <a:rPr lang="ja-JP" altLang="en-US" sz="2000" b="1" dirty="0"/>
              <a:t>医事アシストシステムのチェック内容</a:t>
            </a:r>
            <a:endParaRPr lang="en-US" altLang="ja-JP" sz="2000" b="1" dirty="0">
              <a:latin typeface="+mn-ea"/>
            </a:endParaRPr>
          </a:p>
          <a:p>
            <a:pPr lvl="0">
              <a:spcBef>
                <a:spcPct val="20000"/>
              </a:spcBef>
            </a:pPr>
            <a:r>
              <a:rPr lang="ja-JP" altLang="en-US" sz="2000" dirty="0">
                <a:latin typeface="+mn-ea"/>
              </a:rPr>
              <a:t>　</a:t>
            </a:r>
            <a:r>
              <a:rPr lang="ja-JP" altLang="en-US" dirty="0">
                <a:latin typeface="+mn-ea"/>
              </a:rPr>
              <a:t>　　</a:t>
            </a:r>
            <a:endParaRPr lang="en-US" altLang="ja-JP" dirty="0">
              <a:latin typeface="+mn-ea"/>
            </a:endParaRPr>
          </a:p>
          <a:p>
            <a:pPr lvl="1">
              <a:spcBef>
                <a:spcPct val="20000"/>
              </a:spcBef>
            </a:pPr>
            <a:endParaRPr lang="en-US" altLang="ja-JP" dirty="0">
              <a:latin typeface="+mn-ea"/>
            </a:endParaRPr>
          </a:p>
          <a:p>
            <a:pPr marL="1200150" lvl="2" indent="-285750">
              <a:spcBef>
                <a:spcPct val="20000"/>
              </a:spcBef>
              <a:buFont typeface="Wingdings" panose="05000000000000000000" pitchFamily="2" charset="2"/>
              <a:buChar char="ü"/>
            </a:pPr>
            <a:endParaRPr lang="en-US" altLang="ja-JP" dirty="0">
              <a:latin typeface="+mn-ea"/>
            </a:endParaRPr>
          </a:p>
        </p:txBody>
      </p:sp>
      <p:graphicFrame>
        <p:nvGraphicFramePr>
          <p:cNvPr id="3" name="表 2">
            <a:extLst>
              <a:ext uri="{FF2B5EF4-FFF2-40B4-BE49-F238E27FC236}">
                <a16:creationId xmlns:a16="http://schemas.microsoft.com/office/drawing/2014/main" id="{BD3136F8-B3F0-6C59-C073-C048DF1DD754}"/>
              </a:ext>
            </a:extLst>
          </p:cNvPr>
          <p:cNvGraphicFramePr>
            <a:graphicFrameLocks noGrp="1"/>
          </p:cNvGraphicFramePr>
          <p:nvPr/>
        </p:nvGraphicFramePr>
        <p:xfrm>
          <a:off x="472274" y="1898589"/>
          <a:ext cx="12276000" cy="4256886"/>
        </p:xfrm>
        <a:graphic>
          <a:graphicData uri="http://schemas.openxmlformats.org/drawingml/2006/table">
            <a:tbl>
              <a:tblPr firstRow="1" bandRow="1">
                <a:tableStyleId>{93296810-A885-4BE3-A3E7-6D5BEEA58F35}</a:tableStyleId>
              </a:tblPr>
              <a:tblGrid>
                <a:gridCol w="653999">
                  <a:extLst>
                    <a:ext uri="{9D8B030D-6E8A-4147-A177-3AD203B41FA5}">
                      <a16:colId xmlns:a16="http://schemas.microsoft.com/office/drawing/2014/main" val="3530831890"/>
                    </a:ext>
                  </a:extLst>
                </a:gridCol>
                <a:gridCol w="2375210">
                  <a:extLst>
                    <a:ext uri="{9D8B030D-6E8A-4147-A177-3AD203B41FA5}">
                      <a16:colId xmlns:a16="http://schemas.microsoft.com/office/drawing/2014/main" val="805233860"/>
                    </a:ext>
                  </a:extLst>
                </a:gridCol>
                <a:gridCol w="9246791">
                  <a:extLst>
                    <a:ext uri="{9D8B030D-6E8A-4147-A177-3AD203B41FA5}">
                      <a16:colId xmlns:a16="http://schemas.microsoft.com/office/drawing/2014/main" val="2987154744"/>
                    </a:ext>
                  </a:extLst>
                </a:gridCol>
              </a:tblGrid>
              <a:tr h="398401">
                <a:tc>
                  <a:txBody>
                    <a:bodyPr/>
                    <a:lstStyle/>
                    <a:p>
                      <a:pPr algn="r"/>
                      <a:r>
                        <a:rPr kumimoji="1" lang="en-US" altLang="ja-JP" sz="1600" dirty="0"/>
                        <a:t>#</a:t>
                      </a:r>
                      <a:endParaRPr kumimoji="1" lang="ja-JP" altLang="en-US" sz="1600" dirty="0"/>
                    </a:p>
                  </a:txBody>
                  <a:tcPr/>
                </a:tc>
                <a:tc>
                  <a:txBody>
                    <a:bodyPr/>
                    <a:lstStyle/>
                    <a:p>
                      <a:r>
                        <a:rPr kumimoji="1" lang="ja-JP" altLang="en-US" sz="1600" dirty="0"/>
                        <a:t>チェック内容</a:t>
                      </a:r>
                    </a:p>
                  </a:txBody>
                  <a:tcPr/>
                </a:tc>
                <a:tc>
                  <a:txBody>
                    <a:bodyPr/>
                    <a:lstStyle/>
                    <a:p>
                      <a:r>
                        <a:rPr kumimoji="1" lang="ja-JP" altLang="en-US" sz="1600" dirty="0"/>
                        <a:t>チェック内容の詳細</a:t>
                      </a:r>
                    </a:p>
                  </a:txBody>
                  <a:tcPr/>
                </a:tc>
                <a:extLst>
                  <a:ext uri="{0D108BD9-81ED-4DB2-BD59-A6C34878D82A}">
                    <a16:rowId xmlns:a16="http://schemas.microsoft.com/office/drawing/2014/main" val="590029509"/>
                  </a:ext>
                </a:extLst>
              </a:tr>
              <a:tr h="622160">
                <a:tc>
                  <a:txBody>
                    <a:bodyPr/>
                    <a:lstStyle/>
                    <a:p>
                      <a:pPr algn="r"/>
                      <a:r>
                        <a:rPr kumimoji="1" lang="en-US" altLang="ja-JP" sz="1600" dirty="0"/>
                        <a:t>1</a:t>
                      </a:r>
                      <a:endParaRPr kumimoji="1" lang="ja-JP" altLang="en-US" sz="1600" dirty="0"/>
                    </a:p>
                  </a:txBody>
                  <a:tcPr/>
                </a:tc>
                <a:tc>
                  <a:txBody>
                    <a:bodyPr/>
                    <a:lstStyle/>
                    <a:p>
                      <a:r>
                        <a:rPr lang="ja-JP" altLang="en-US" sz="1600" dirty="0"/>
                        <a:t>数量異常値チェック</a:t>
                      </a:r>
                    </a:p>
                    <a:p>
                      <a:endParaRPr kumimoji="1" lang="ja-JP" altLang="en-US" sz="1600" dirty="0"/>
                    </a:p>
                  </a:txBody>
                  <a:tcPr/>
                </a:tc>
                <a:tc>
                  <a:txBody>
                    <a:bodyPr/>
                    <a:lstStyle/>
                    <a:p>
                      <a:r>
                        <a:rPr lang="ja-JP" altLang="en-US" sz="1600" dirty="0"/>
                        <a:t>指定された単位、および複数の診療区分別に数量・回数の下限・上限をチェックし、入力ミスの可能性がある項目を抽出しチェックを行う。また、端数のチェック（小数点以下の切り捨て）も行う</a:t>
                      </a:r>
                      <a:endParaRPr lang="en-US" altLang="ja-JP" sz="1600" dirty="0"/>
                    </a:p>
                  </a:txBody>
                  <a:tcPr/>
                </a:tc>
                <a:extLst>
                  <a:ext uri="{0D108BD9-81ED-4DB2-BD59-A6C34878D82A}">
                    <a16:rowId xmlns:a16="http://schemas.microsoft.com/office/drawing/2014/main" val="2009440862"/>
                  </a:ext>
                </a:extLst>
              </a:tr>
              <a:tr h="398401">
                <a:tc>
                  <a:txBody>
                    <a:bodyPr/>
                    <a:lstStyle/>
                    <a:p>
                      <a:pPr algn="r"/>
                      <a:r>
                        <a:rPr kumimoji="1" lang="en-US" altLang="ja-JP" sz="1600" dirty="0"/>
                        <a:t>2</a:t>
                      </a:r>
                      <a:endParaRPr kumimoji="1" lang="ja-JP" altLang="en-US" sz="1600" dirty="0"/>
                    </a:p>
                  </a:txBody>
                  <a:tcPr/>
                </a:tc>
                <a:tc>
                  <a:txBody>
                    <a:bodyPr/>
                    <a:lstStyle/>
                    <a:p>
                      <a:r>
                        <a:rPr lang="ja-JP" altLang="en-US" sz="1600" dirty="0"/>
                        <a:t>検査まるめチェック</a:t>
                      </a:r>
                      <a:endParaRPr kumimoji="1" lang="ja-JP" altLang="en-US" sz="1600" dirty="0"/>
                    </a:p>
                  </a:txBody>
                  <a:tcPr/>
                </a:tc>
                <a:tc>
                  <a:txBody>
                    <a:bodyPr/>
                    <a:lstStyle/>
                    <a:p>
                      <a:r>
                        <a:rPr lang="ja-JP" altLang="en-US" sz="1600" dirty="0"/>
                        <a:t>まるめ検査項目についてまるめ計算されていない項目を抽出しチェックを行う</a:t>
                      </a:r>
                      <a:endParaRPr lang="en-US" altLang="ja-JP" sz="1600" dirty="0"/>
                    </a:p>
                  </a:txBody>
                  <a:tcPr/>
                </a:tc>
                <a:extLst>
                  <a:ext uri="{0D108BD9-81ED-4DB2-BD59-A6C34878D82A}">
                    <a16:rowId xmlns:a16="http://schemas.microsoft.com/office/drawing/2014/main" val="179614125"/>
                  </a:ext>
                </a:extLst>
              </a:tr>
              <a:tr h="622160">
                <a:tc>
                  <a:txBody>
                    <a:bodyPr/>
                    <a:lstStyle/>
                    <a:p>
                      <a:pPr algn="r"/>
                      <a:r>
                        <a:rPr kumimoji="1" lang="en-US" altLang="ja-JP" sz="1600" dirty="0"/>
                        <a:t>3</a:t>
                      </a:r>
                      <a:endParaRPr kumimoji="1" lang="ja-JP" altLang="en-US" sz="1600" dirty="0"/>
                    </a:p>
                  </a:txBody>
                  <a:tcPr/>
                </a:tc>
                <a:tc>
                  <a:txBody>
                    <a:bodyPr/>
                    <a:lstStyle/>
                    <a:p>
                      <a:r>
                        <a:rPr lang="ja-JP" altLang="en-US" sz="1600" dirty="0"/>
                        <a:t>薬剤逓減チェック</a:t>
                      </a:r>
                    </a:p>
                    <a:p>
                      <a:endParaRPr kumimoji="1" lang="ja-JP" altLang="en-US" sz="1600" dirty="0"/>
                    </a:p>
                  </a:txBody>
                  <a:tcPr/>
                </a:tc>
                <a:tc>
                  <a:txBody>
                    <a:bodyPr/>
                    <a:lstStyle/>
                    <a:p>
                      <a:r>
                        <a:rPr lang="ja-JP" altLang="en-US" sz="1600" dirty="0"/>
                        <a:t>内服薬の多剤投与時の逓減計算が間違っている可能性がある項目を抽出しチェックを行う。また、処方料、処方せん料についても向精神薬多剤投与の場合も含めて抽出する</a:t>
                      </a:r>
                      <a:endParaRPr lang="en-US" altLang="ja-JP" sz="1600" dirty="0"/>
                    </a:p>
                  </a:txBody>
                  <a:tcPr/>
                </a:tc>
                <a:extLst>
                  <a:ext uri="{0D108BD9-81ED-4DB2-BD59-A6C34878D82A}">
                    <a16:rowId xmlns:a16="http://schemas.microsoft.com/office/drawing/2014/main" val="2233383221"/>
                  </a:ext>
                </a:extLst>
              </a:tr>
              <a:tr h="398401">
                <a:tc>
                  <a:txBody>
                    <a:bodyPr/>
                    <a:lstStyle/>
                    <a:p>
                      <a:pPr algn="r"/>
                      <a:r>
                        <a:rPr kumimoji="1" lang="en-US" altLang="ja-JP" sz="1600" dirty="0"/>
                        <a:t>4</a:t>
                      </a:r>
                      <a:endParaRPr kumimoji="1" lang="ja-JP" altLang="en-US" sz="1600" dirty="0"/>
                    </a:p>
                  </a:txBody>
                  <a:tcPr/>
                </a:tc>
                <a:tc>
                  <a:txBody>
                    <a:bodyPr/>
                    <a:lstStyle/>
                    <a:p>
                      <a:r>
                        <a:rPr lang="ja-JP" altLang="en-US" sz="1600" dirty="0"/>
                        <a:t>施設基準算定状況チェック</a:t>
                      </a:r>
                    </a:p>
                  </a:txBody>
                  <a:tcPr/>
                </a:tc>
                <a:tc>
                  <a:txBody>
                    <a:bodyPr/>
                    <a:lstStyle/>
                    <a:p>
                      <a:r>
                        <a:rPr lang="ja-JP" altLang="en-US" sz="1600" dirty="0"/>
                        <a:t>施設基準に絡む点数の『届出あり算定有無』『届出なし算定あり』などのチェックを行う</a:t>
                      </a:r>
                    </a:p>
                  </a:txBody>
                  <a:tcPr/>
                </a:tc>
                <a:extLst>
                  <a:ext uri="{0D108BD9-81ED-4DB2-BD59-A6C34878D82A}">
                    <a16:rowId xmlns:a16="http://schemas.microsoft.com/office/drawing/2014/main" val="510205247"/>
                  </a:ext>
                </a:extLst>
              </a:tr>
              <a:tr h="398401">
                <a:tc>
                  <a:txBody>
                    <a:bodyPr/>
                    <a:lstStyle/>
                    <a:p>
                      <a:pPr algn="r"/>
                      <a:r>
                        <a:rPr kumimoji="1" lang="en-US" altLang="ja-JP" sz="1600" dirty="0"/>
                        <a:t>5</a:t>
                      </a:r>
                      <a:endParaRPr kumimoji="1" lang="ja-JP" altLang="en-US" sz="1600" dirty="0"/>
                    </a:p>
                  </a:txBody>
                  <a:tcPr/>
                </a:tc>
                <a:tc>
                  <a:txBody>
                    <a:bodyPr/>
                    <a:lstStyle/>
                    <a:p>
                      <a:r>
                        <a:rPr lang="ja-JP" altLang="en-US" sz="1600" dirty="0"/>
                        <a:t>負担金チェック</a:t>
                      </a:r>
                      <a:endParaRPr kumimoji="1" lang="ja-JP" altLang="en-US" sz="1600" dirty="0"/>
                    </a:p>
                  </a:txBody>
                  <a:tcPr/>
                </a:tc>
                <a:tc>
                  <a:txBody>
                    <a:bodyPr/>
                    <a:lstStyle/>
                    <a:p>
                      <a:r>
                        <a:rPr lang="ja-JP" altLang="en-US" sz="1600" b="0" u="none" strike="noStrike" dirty="0">
                          <a:solidFill>
                            <a:srgbClr val="000000"/>
                          </a:solidFill>
                          <a:effectLst/>
                        </a:rPr>
                        <a:t>主保険・公費・患者負担金額・特記事項・高額療養費などの数値に矛盾がないかをチェックを行う</a:t>
                      </a:r>
                      <a:endParaRPr lang="en-US" altLang="ja-JP" sz="1600" b="0" u="none" strike="noStrike" dirty="0">
                        <a:solidFill>
                          <a:srgbClr val="000000"/>
                        </a:solidFill>
                        <a:effectLst/>
                      </a:endParaRPr>
                    </a:p>
                  </a:txBody>
                  <a:tcPr/>
                </a:tc>
                <a:extLst>
                  <a:ext uri="{0D108BD9-81ED-4DB2-BD59-A6C34878D82A}">
                    <a16:rowId xmlns:a16="http://schemas.microsoft.com/office/drawing/2014/main" val="581472204"/>
                  </a:ext>
                </a:extLst>
              </a:tr>
              <a:tr h="398401">
                <a:tc>
                  <a:txBody>
                    <a:bodyPr/>
                    <a:lstStyle/>
                    <a:p>
                      <a:pPr algn="r"/>
                      <a:r>
                        <a:rPr kumimoji="1" lang="en-US" altLang="ja-JP" sz="1600" dirty="0"/>
                        <a:t>6</a:t>
                      </a:r>
                      <a:endParaRPr kumimoji="1" lang="ja-JP" altLang="en-US" sz="1600" dirty="0"/>
                    </a:p>
                  </a:txBody>
                  <a:tcPr/>
                </a:tc>
                <a:tc>
                  <a:txBody>
                    <a:bodyPr/>
                    <a:lstStyle/>
                    <a:p>
                      <a:r>
                        <a:rPr lang="ja-JP" altLang="en-US" sz="1600" dirty="0"/>
                        <a:t>履歴チェック</a:t>
                      </a:r>
                      <a:endParaRPr kumimoji="1" lang="ja-JP" altLang="en-US" sz="1600" dirty="0"/>
                    </a:p>
                  </a:txBody>
                  <a:tcPr/>
                </a:tc>
                <a:tc>
                  <a:txBody>
                    <a:bodyPr/>
                    <a:lstStyle/>
                    <a:p>
                      <a:r>
                        <a:rPr lang="ja-JP" altLang="en-US" sz="1600" dirty="0"/>
                        <a:t>過去の情報（累積データ）を参照し、回数や算定可能期間以内（超え）のチェックを行う</a:t>
                      </a:r>
                      <a:endParaRPr lang="en-US" altLang="ja-JP" sz="1600" dirty="0"/>
                    </a:p>
                  </a:txBody>
                  <a:tcPr/>
                </a:tc>
                <a:extLst>
                  <a:ext uri="{0D108BD9-81ED-4DB2-BD59-A6C34878D82A}">
                    <a16:rowId xmlns:a16="http://schemas.microsoft.com/office/drawing/2014/main" val="2873585071"/>
                  </a:ext>
                </a:extLst>
              </a:tr>
              <a:tr h="622160">
                <a:tc>
                  <a:txBody>
                    <a:bodyPr/>
                    <a:lstStyle/>
                    <a:p>
                      <a:pPr algn="r"/>
                      <a:r>
                        <a:rPr kumimoji="1" lang="en-US" altLang="ja-JP" sz="1600" dirty="0"/>
                        <a:t>7</a:t>
                      </a:r>
                      <a:endParaRPr kumimoji="1" lang="ja-JP" altLang="en-US" sz="1600" dirty="0"/>
                    </a:p>
                  </a:txBody>
                  <a:tcPr/>
                </a:tc>
                <a:tc>
                  <a:txBody>
                    <a:bodyPr/>
                    <a:lstStyle/>
                    <a:p>
                      <a:r>
                        <a:rPr lang="ja-JP" altLang="en-US" sz="1600" dirty="0"/>
                        <a:t>算定漏れチェック</a:t>
                      </a:r>
                    </a:p>
                    <a:p>
                      <a:endParaRPr kumimoji="1" lang="ja-JP" altLang="en-US" sz="1600" dirty="0"/>
                    </a:p>
                  </a:txBody>
                  <a:tcPr/>
                </a:tc>
                <a:tc>
                  <a:txBody>
                    <a:bodyPr/>
                    <a:lstStyle/>
                    <a:p>
                      <a:r>
                        <a:rPr lang="en-US" altLang="ja-JP" sz="1600" b="0" u="none" strike="noStrike" dirty="0">
                          <a:solidFill>
                            <a:srgbClr val="000000"/>
                          </a:solidFill>
                          <a:effectLst/>
                        </a:rPr>
                        <a:t>UKE</a:t>
                      </a:r>
                      <a:r>
                        <a:rPr lang="ja-JP" altLang="en-US" sz="1600" b="0" u="none" strike="noStrike" dirty="0">
                          <a:solidFill>
                            <a:srgbClr val="000000"/>
                          </a:solidFill>
                          <a:effectLst/>
                        </a:rPr>
                        <a:t>から算定が漏れている可能性のあるデータをリストアップする機能。また、報告書形式として出力することも可能</a:t>
                      </a:r>
                      <a:endParaRPr lang="ja-JP" altLang="en-US" sz="1600" dirty="0"/>
                    </a:p>
                  </a:txBody>
                  <a:tcPr/>
                </a:tc>
                <a:extLst>
                  <a:ext uri="{0D108BD9-81ED-4DB2-BD59-A6C34878D82A}">
                    <a16:rowId xmlns:a16="http://schemas.microsoft.com/office/drawing/2014/main" val="2953378989"/>
                  </a:ext>
                </a:extLst>
              </a:tr>
              <a:tr h="398401">
                <a:tc>
                  <a:txBody>
                    <a:bodyPr/>
                    <a:lstStyle/>
                    <a:p>
                      <a:pPr algn="r"/>
                      <a:r>
                        <a:rPr kumimoji="1" lang="en-US" altLang="ja-JP" sz="1600" dirty="0"/>
                        <a:t>8</a:t>
                      </a:r>
                      <a:endParaRPr kumimoji="1" lang="ja-JP" altLang="en-US" sz="1600" dirty="0"/>
                    </a:p>
                  </a:txBody>
                  <a:tcPr/>
                </a:tc>
                <a:tc>
                  <a:txBody>
                    <a:bodyPr/>
                    <a:lstStyle/>
                    <a:p>
                      <a:r>
                        <a:rPr lang="ja-JP" altLang="en-US" sz="1600" dirty="0"/>
                        <a:t>指定コメントチェック</a:t>
                      </a:r>
                    </a:p>
                  </a:txBody>
                  <a:tcPr/>
                </a:tc>
                <a:tc>
                  <a:txBody>
                    <a:bodyPr/>
                    <a:lstStyle/>
                    <a:p>
                      <a:r>
                        <a:rPr lang="ja-JP" altLang="en-US" sz="1600" dirty="0"/>
                        <a:t>記載要領で定められた項目に対して、指定されたコメントコードによる記載の有無のチェックを行う</a:t>
                      </a:r>
                    </a:p>
                  </a:txBody>
                  <a:tcPr/>
                </a:tc>
                <a:extLst>
                  <a:ext uri="{0D108BD9-81ED-4DB2-BD59-A6C34878D82A}">
                    <a16:rowId xmlns:a16="http://schemas.microsoft.com/office/drawing/2014/main" val="982104148"/>
                  </a:ext>
                </a:extLst>
              </a:tr>
            </a:tbl>
          </a:graphicData>
        </a:graphic>
      </p:graphicFrame>
    </p:spTree>
    <p:extLst>
      <p:ext uri="{BB962C8B-B14F-4D97-AF65-F5344CB8AC3E}">
        <p14:creationId xmlns:p14="http://schemas.microsoft.com/office/powerpoint/2010/main" val="1392178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15991" y="208806"/>
            <a:ext cx="11157574" cy="523220"/>
          </a:xfrm>
        </p:spPr>
        <p:txBody>
          <a:bodyPr/>
          <a:lstStyle/>
          <a:p>
            <a:r>
              <a:rPr lang="en-US" altLang="ja-JP" dirty="0"/>
              <a:t>4.</a:t>
            </a:r>
            <a:r>
              <a:rPr lang="ja-JP" altLang="en-US" dirty="0"/>
              <a:t>その他ツール機能</a:t>
            </a:r>
          </a:p>
        </p:txBody>
      </p:sp>
      <p:sp>
        <p:nvSpPr>
          <p:cNvPr id="4" name="テキスト ボックス 3">
            <a:extLst>
              <a:ext uri="{FF2B5EF4-FFF2-40B4-BE49-F238E27FC236}">
                <a16:creationId xmlns:a16="http://schemas.microsoft.com/office/drawing/2014/main" id="{165786F5-187A-4967-85BF-75795E75D884}"/>
              </a:ext>
            </a:extLst>
          </p:cNvPr>
          <p:cNvSpPr txBox="1"/>
          <p:nvPr/>
        </p:nvSpPr>
        <p:spPr>
          <a:xfrm>
            <a:off x="472274" y="1061750"/>
            <a:ext cx="12276000" cy="6086181"/>
          </a:xfrm>
          <a:prstGeom prst="rect">
            <a:avLst/>
          </a:prstGeom>
          <a:noFill/>
        </p:spPr>
        <p:txBody>
          <a:bodyPr wrap="square" rtlCol="0" anchor="t" anchorCtr="0">
            <a:noAutofit/>
          </a:bodyPr>
          <a:lstStyle/>
          <a:p>
            <a:pPr>
              <a:spcBef>
                <a:spcPct val="20000"/>
              </a:spcBef>
            </a:pPr>
            <a:r>
              <a:rPr lang="en-US" altLang="ja-JP" sz="2000" b="1" dirty="0">
                <a:latin typeface="+mn-ea"/>
              </a:rPr>
              <a:t>4-1</a:t>
            </a:r>
            <a:r>
              <a:rPr lang="ja-JP" altLang="en-US" sz="2000" b="1" dirty="0">
                <a:latin typeface="+mn-ea"/>
              </a:rPr>
              <a:t>　</a:t>
            </a:r>
            <a:r>
              <a:rPr lang="ja-JP" altLang="en-US" sz="2000" b="1" dirty="0"/>
              <a:t>その他ツール機能</a:t>
            </a:r>
            <a:endParaRPr lang="en-US" altLang="ja-JP" sz="2000" b="1" dirty="0">
              <a:latin typeface="+mn-ea"/>
            </a:endParaRPr>
          </a:p>
          <a:p>
            <a:pPr lvl="0">
              <a:spcBef>
                <a:spcPct val="20000"/>
              </a:spcBef>
            </a:pPr>
            <a:r>
              <a:rPr lang="ja-JP" altLang="en-US" sz="2000" dirty="0">
                <a:latin typeface="+mn-ea"/>
              </a:rPr>
              <a:t>　</a:t>
            </a:r>
            <a:r>
              <a:rPr lang="ja-JP" altLang="en-US" dirty="0">
                <a:latin typeface="+mn-ea"/>
              </a:rPr>
              <a:t>　　</a:t>
            </a:r>
            <a:endParaRPr lang="en-US" altLang="ja-JP" dirty="0">
              <a:latin typeface="+mn-ea"/>
            </a:endParaRPr>
          </a:p>
          <a:p>
            <a:pPr lvl="1">
              <a:spcBef>
                <a:spcPct val="20000"/>
              </a:spcBef>
            </a:pPr>
            <a:endParaRPr lang="en-US" altLang="ja-JP" dirty="0">
              <a:latin typeface="+mn-ea"/>
            </a:endParaRPr>
          </a:p>
          <a:p>
            <a:pPr marL="1200150" lvl="2" indent="-285750">
              <a:spcBef>
                <a:spcPct val="20000"/>
              </a:spcBef>
              <a:buFont typeface="Wingdings" panose="05000000000000000000" pitchFamily="2" charset="2"/>
              <a:buChar char="ü"/>
            </a:pPr>
            <a:endParaRPr lang="en-US" altLang="ja-JP" dirty="0">
              <a:latin typeface="+mn-ea"/>
            </a:endParaRPr>
          </a:p>
        </p:txBody>
      </p:sp>
      <p:graphicFrame>
        <p:nvGraphicFramePr>
          <p:cNvPr id="5" name="表 4">
            <a:extLst>
              <a:ext uri="{FF2B5EF4-FFF2-40B4-BE49-F238E27FC236}">
                <a16:creationId xmlns:a16="http://schemas.microsoft.com/office/drawing/2014/main" id="{7AE832AA-832A-3CA6-1B66-57DD41CC7A33}"/>
              </a:ext>
            </a:extLst>
          </p:cNvPr>
          <p:cNvGraphicFramePr>
            <a:graphicFrameLocks noGrp="1"/>
          </p:cNvGraphicFramePr>
          <p:nvPr>
            <p:extLst>
              <p:ext uri="{D42A27DB-BD31-4B8C-83A1-F6EECF244321}">
                <p14:modId xmlns:p14="http://schemas.microsoft.com/office/powerpoint/2010/main" val="185960032"/>
              </p:ext>
            </p:extLst>
          </p:nvPr>
        </p:nvGraphicFramePr>
        <p:xfrm>
          <a:off x="472274" y="1583844"/>
          <a:ext cx="12276000" cy="5360481"/>
        </p:xfrm>
        <a:graphic>
          <a:graphicData uri="http://schemas.openxmlformats.org/drawingml/2006/table">
            <a:tbl>
              <a:tblPr firstRow="1" bandRow="1">
                <a:tableStyleId>{93296810-A885-4BE3-A3E7-6D5BEEA58F35}</a:tableStyleId>
              </a:tblPr>
              <a:tblGrid>
                <a:gridCol w="620546">
                  <a:extLst>
                    <a:ext uri="{9D8B030D-6E8A-4147-A177-3AD203B41FA5}">
                      <a16:colId xmlns:a16="http://schemas.microsoft.com/office/drawing/2014/main" val="3906290796"/>
                    </a:ext>
                  </a:extLst>
                </a:gridCol>
                <a:gridCol w="2185639">
                  <a:extLst>
                    <a:ext uri="{9D8B030D-6E8A-4147-A177-3AD203B41FA5}">
                      <a16:colId xmlns:a16="http://schemas.microsoft.com/office/drawing/2014/main" val="1019741436"/>
                    </a:ext>
                  </a:extLst>
                </a:gridCol>
                <a:gridCol w="9469815">
                  <a:extLst>
                    <a:ext uri="{9D8B030D-6E8A-4147-A177-3AD203B41FA5}">
                      <a16:colId xmlns:a16="http://schemas.microsoft.com/office/drawing/2014/main" val="1483816974"/>
                    </a:ext>
                  </a:extLst>
                </a:gridCol>
              </a:tblGrid>
              <a:tr h="384747">
                <a:tc>
                  <a:txBody>
                    <a:bodyPr/>
                    <a:lstStyle/>
                    <a:p>
                      <a:pPr algn="r"/>
                      <a:r>
                        <a:rPr kumimoji="1" lang="en-US" altLang="ja-JP" sz="1600" dirty="0">
                          <a:latin typeface="Meiryo UI" panose="020B0604030504040204" pitchFamily="50" charset="-128"/>
                          <a:ea typeface="Meiryo UI" panose="020B0604030504040204" pitchFamily="50" charset="-128"/>
                        </a:rPr>
                        <a:t>#</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r>
                        <a:rPr kumimoji="1" lang="ja-JP" altLang="en-US" sz="1600" dirty="0"/>
                        <a:t>ツール名</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r>
                        <a:rPr kumimoji="1" lang="ja-JP" altLang="en-US" sz="1600" dirty="0"/>
                        <a:t>詳細</a:t>
                      </a:r>
                      <a:endParaRPr kumimoji="1" lang="ja-JP" altLang="en-US" sz="16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52317677"/>
                  </a:ext>
                </a:extLst>
              </a:tr>
              <a:tr h="758954">
                <a:tc>
                  <a:txBody>
                    <a:bodyPr/>
                    <a:lstStyle/>
                    <a:p>
                      <a:pPr algn="r"/>
                      <a:r>
                        <a:rPr kumimoji="1" lang="en-US" altLang="ja-JP" sz="1600" dirty="0">
                          <a:latin typeface="Meiryo UI" panose="020B0604030504040204" pitchFamily="50" charset="-128"/>
                          <a:ea typeface="Meiryo UI" panose="020B0604030504040204" pitchFamily="50" charset="-128"/>
                        </a:rPr>
                        <a:t>1</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r>
                        <a:rPr kumimoji="1" lang="ja-JP" altLang="en-US" sz="1600" dirty="0"/>
                        <a:t>レセ割ツール</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r>
                        <a:rPr kumimoji="1" lang="en-US" altLang="ja-JP" sz="1600" dirty="0"/>
                        <a:t>UKE</a:t>
                      </a:r>
                      <a:r>
                        <a:rPr kumimoji="1" lang="ja-JP" altLang="en-US" sz="1600" dirty="0"/>
                        <a:t>から指定した期間に受診した患者のみを抽出した</a:t>
                      </a:r>
                      <a:r>
                        <a:rPr kumimoji="1" lang="en-US" altLang="ja-JP" sz="1600" dirty="0"/>
                        <a:t>UKE</a:t>
                      </a:r>
                      <a:r>
                        <a:rPr kumimoji="1" lang="ja-JP" altLang="en-US" sz="1600" dirty="0"/>
                        <a:t>を作成できるツール。</a:t>
                      </a:r>
                      <a:br>
                        <a:rPr kumimoji="1" lang="en-US" altLang="ja-JP" sz="1600" dirty="0"/>
                      </a:br>
                      <a:r>
                        <a:rPr kumimoji="1" lang="ja-JP" altLang="en-US" sz="1600" dirty="0"/>
                        <a:t>設定した期間の間で受診した患者すべてを出力と、自費から保険に変更した患者の点検が漏れるのを防ぐ為、抽出期間外であっても前回のレセプト電算ファイルに存在しない患者は出力している。</a:t>
                      </a:r>
                      <a:endParaRPr kumimoji="1" lang="ja-JP" altLang="en-US" sz="16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004171096"/>
                  </a:ext>
                </a:extLst>
              </a:tr>
              <a:tr h="537592">
                <a:tc>
                  <a:txBody>
                    <a:bodyPr/>
                    <a:lstStyle/>
                    <a:p>
                      <a:pPr algn="r"/>
                      <a:r>
                        <a:rPr kumimoji="1" lang="en-US" altLang="ja-JP" sz="1600" dirty="0">
                          <a:latin typeface="Meiryo UI" panose="020B0604030504040204" pitchFamily="50" charset="-128"/>
                          <a:ea typeface="Meiryo UI" panose="020B0604030504040204" pitchFamily="50" charset="-128"/>
                        </a:rPr>
                        <a:t>2</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r>
                        <a:rPr kumimoji="1" lang="ja-JP" altLang="en-US" sz="1600" dirty="0"/>
                        <a:t>レセのなか見ツール</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r>
                        <a:rPr kumimoji="1" lang="ja-JP" altLang="en-US" sz="1600" dirty="0"/>
                        <a:t>レセプトの項目（</a:t>
                      </a:r>
                      <a:r>
                        <a:rPr kumimoji="1" lang="en-US" altLang="ja-JP" sz="1600" dirty="0"/>
                        <a:t>ID</a:t>
                      </a:r>
                      <a:r>
                        <a:rPr kumimoji="1" lang="ja-JP" altLang="en-US" sz="1600" dirty="0"/>
                        <a:t>、氏名、総点数、公費①点数など）を横一列に並べて出力。</a:t>
                      </a:r>
                      <a:br>
                        <a:rPr kumimoji="1" lang="en-US" altLang="ja-JP" sz="1600" dirty="0"/>
                      </a:br>
                      <a:r>
                        <a:rPr kumimoji="1" lang="en-US" altLang="ja-JP" sz="1600" dirty="0"/>
                        <a:t>Excel</a:t>
                      </a:r>
                      <a:r>
                        <a:rPr kumimoji="1" lang="ja-JP" altLang="en-US" sz="1600" dirty="0"/>
                        <a:t>上で、高額医療費や、特記事項、（地方）公費などを目視確認している。</a:t>
                      </a:r>
                      <a:endParaRPr kumimoji="1" lang="ja-JP" altLang="en-US" sz="16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155089758"/>
                  </a:ext>
                </a:extLst>
              </a:tr>
              <a:tr h="537592">
                <a:tc>
                  <a:txBody>
                    <a:bodyPr/>
                    <a:lstStyle/>
                    <a:p>
                      <a:pPr algn="r"/>
                      <a:r>
                        <a:rPr kumimoji="1" lang="en-US" altLang="ja-JP" sz="1600" dirty="0">
                          <a:latin typeface="Meiryo UI" panose="020B0604030504040204" pitchFamily="50" charset="-128"/>
                          <a:ea typeface="Meiryo UI" panose="020B0604030504040204" pitchFamily="50" charset="-128"/>
                        </a:rPr>
                        <a:t>3</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r>
                        <a:rPr kumimoji="1" lang="ja-JP" altLang="en-US" sz="1600" dirty="0"/>
                        <a:t>エラー分類ツール</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r>
                        <a:rPr kumimoji="1" lang="ja-JP" altLang="en-US" sz="1600" dirty="0"/>
                        <a:t>べてらんのチェック結果である</a:t>
                      </a:r>
                      <a:r>
                        <a:rPr kumimoji="1" lang="en-US" altLang="ja-JP" sz="1600" dirty="0"/>
                        <a:t>CSV</a:t>
                      </a:r>
                      <a:r>
                        <a:rPr kumimoji="1" lang="ja-JP" altLang="en-US" sz="1600" dirty="0"/>
                        <a:t>をエラー分類で読み取り、分類分けするツール。</a:t>
                      </a:r>
                      <a:br>
                        <a:rPr kumimoji="1" lang="en-US" altLang="ja-JP" sz="1600" dirty="0"/>
                      </a:br>
                      <a:r>
                        <a:rPr kumimoji="1" lang="ja-JP" altLang="en-US" sz="1600" dirty="0"/>
                        <a:t>診療科での割り振りに加え、エラー項目ごとに初級者・中級者・上級者での割り振りも可能。</a:t>
                      </a:r>
                      <a:endParaRPr kumimoji="1" lang="ja-JP" altLang="en-US" sz="16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108383636"/>
                  </a:ext>
                </a:extLst>
              </a:tr>
              <a:tr h="980315">
                <a:tc>
                  <a:txBody>
                    <a:bodyPr/>
                    <a:lstStyle/>
                    <a:p>
                      <a:pPr algn="r"/>
                      <a:r>
                        <a:rPr kumimoji="1" lang="en-US" altLang="ja-JP" sz="1600" dirty="0">
                          <a:latin typeface="Meiryo UI" panose="020B0604030504040204" pitchFamily="50" charset="-128"/>
                          <a:ea typeface="Meiryo UI" panose="020B0604030504040204" pitchFamily="50" charset="-128"/>
                        </a:rPr>
                        <a:t>4</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r>
                        <a:rPr kumimoji="1" lang="ja-JP" altLang="en-US" sz="1600" dirty="0"/>
                        <a:t>査定</a:t>
                      </a:r>
                      <a:r>
                        <a:rPr kumimoji="1" lang="en-US" altLang="ja-JP" sz="1600" dirty="0"/>
                        <a:t>UKE</a:t>
                      </a:r>
                      <a:r>
                        <a:rPr kumimoji="1" lang="ja-JP" altLang="en-US" sz="1600" dirty="0"/>
                        <a:t>作成ツール</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r>
                        <a:rPr kumimoji="1" lang="ja-JP" altLang="en-US" sz="1600" dirty="0"/>
                        <a:t>「増減点連絡書（</a:t>
                      </a:r>
                      <a:r>
                        <a:rPr kumimoji="1" lang="en-US" altLang="ja-JP" sz="1600" dirty="0"/>
                        <a:t>1</a:t>
                      </a:r>
                      <a:r>
                        <a:rPr kumimoji="1" lang="ja-JP" altLang="en-US" sz="1600" dirty="0"/>
                        <a:t>次査定情報</a:t>
                      </a:r>
                      <a:r>
                        <a:rPr kumimoji="1" lang="en-US" altLang="ja-JP" sz="1600" dirty="0"/>
                        <a:t>CSV</a:t>
                      </a:r>
                      <a:r>
                        <a:rPr kumimoji="1" lang="ja-JP" altLang="en-US" sz="1600" dirty="0"/>
                        <a:t>）」と</a:t>
                      </a:r>
                      <a:r>
                        <a:rPr kumimoji="1" lang="en-US" altLang="ja-JP" sz="1600" dirty="0"/>
                        <a:t>UKE</a:t>
                      </a:r>
                      <a:r>
                        <a:rPr kumimoji="1" lang="ja-JP" altLang="en-US" sz="1600" dirty="0"/>
                        <a:t>を突合し、レセプトの摘要欄に査定情報を付け加えた形で新たに</a:t>
                      </a:r>
                      <a:r>
                        <a:rPr kumimoji="1" lang="en-US" altLang="ja-JP" sz="1600" dirty="0"/>
                        <a:t>UKE</a:t>
                      </a:r>
                      <a:r>
                        <a:rPr kumimoji="1" lang="ja-JP" altLang="en-US" sz="1600" dirty="0"/>
                        <a:t>を作成するツール。</a:t>
                      </a:r>
                      <a:br>
                        <a:rPr kumimoji="1" lang="en-US" altLang="ja-JP" sz="1600" dirty="0"/>
                      </a:br>
                      <a:r>
                        <a:rPr kumimoji="1" lang="ja-JP" altLang="en-US" sz="1600" dirty="0"/>
                        <a:t>べてらん君に読み込ませて、査定情報と請求情報を確認している。　診療報酬委員会等でべてらん君のチェック精度を問われた時や、今後のチェックの炙り出しの材料として使用している。</a:t>
                      </a:r>
                      <a:endParaRPr kumimoji="1" lang="ja-JP" altLang="en-US" sz="16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701176890"/>
                  </a:ext>
                </a:extLst>
              </a:tr>
              <a:tr h="537592">
                <a:tc>
                  <a:txBody>
                    <a:bodyPr/>
                    <a:lstStyle/>
                    <a:p>
                      <a:pPr algn="r"/>
                      <a:r>
                        <a:rPr kumimoji="1" lang="en-US" altLang="ja-JP" sz="1600" dirty="0">
                          <a:latin typeface="Meiryo UI" panose="020B0604030504040204" pitchFamily="50" charset="-128"/>
                          <a:ea typeface="Meiryo UI" panose="020B0604030504040204" pitchFamily="50" charset="-128"/>
                        </a:rPr>
                        <a:t>5</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r>
                        <a:rPr kumimoji="1" lang="ja-JP" altLang="en-US" sz="1600" dirty="0"/>
                        <a:t>返戻一覧化ツール</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r>
                        <a:rPr kumimoji="1" lang="ja-JP" altLang="en-US" sz="1600" dirty="0"/>
                        <a:t>一次、二次の返戻ファイルを取り込んで、</a:t>
                      </a:r>
                      <a:r>
                        <a:rPr kumimoji="1" lang="en-US" altLang="ja-JP" sz="1600" dirty="0"/>
                        <a:t>Excel</a:t>
                      </a:r>
                      <a:r>
                        <a:rPr kumimoji="1" lang="ja-JP" altLang="en-US" sz="1600" dirty="0"/>
                        <a:t>上で返戻一覧を作成するツール。</a:t>
                      </a:r>
                      <a:br>
                        <a:rPr kumimoji="1" lang="en-US" altLang="ja-JP" sz="1600" dirty="0"/>
                      </a:br>
                      <a:r>
                        <a:rPr kumimoji="1" lang="ja-JP" altLang="en-US" sz="1600" dirty="0"/>
                        <a:t>レセコンが対応しきれていない医療機関用に作成。</a:t>
                      </a:r>
                      <a:endParaRPr kumimoji="1" lang="ja-JP" altLang="en-US" sz="16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113826600"/>
                  </a:ext>
                </a:extLst>
              </a:tr>
              <a:tr h="537592">
                <a:tc>
                  <a:txBody>
                    <a:bodyPr/>
                    <a:lstStyle/>
                    <a:p>
                      <a:pPr algn="r"/>
                      <a:r>
                        <a:rPr kumimoji="1" lang="en-US" altLang="ja-JP" sz="1600" dirty="0">
                          <a:latin typeface="Meiryo UI" panose="020B0604030504040204" pitchFamily="50" charset="-128"/>
                          <a:ea typeface="Meiryo UI" panose="020B0604030504040204" pitchFamily="50" charset="-128"/>
                        </a:rPr>
                        <a:t>6</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r>
                        <a:rPr kumimoji="1" lang="ja-JP" altLang="en-US" sz="1600" dirty="0"/>
                        <a:t>査定分析ツール</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pPr marL="0" marR="0" lvl="0" indent="0" algn="l" defTabSz="914369" rtl="0" eaLnBrk="1" fontAlgn="auto" latinLnBrk="0" hangingPunct="1">
                        <a:lnSpc>
                          <a:spcPct val="100000"/>
                        </a:lnSpc>
                        <a:spcBef>
                          <a:spcPts val="0"/>
                        </a:spcBef>
                        <a:spcAft>
                          <a:spcPts val="0"/>
                        </a:spcAft>
                        <a:buClrTx/>
                        <a:buSzTx/>
                        <a:buFontTx/>
                        <a:buNone/>
                        <a:tabLst/>
                        <a:defRPr/>
                      </a:pPr>
                      <a:r>
                        <a:rPr kumimoji="1" lang="ja-JP" altLang="en-US" sz="1600" dirty="0"/>
                        <a:t>査定情報を読み込んで（</a:t>
                      </a:r>
                      <a:r>
                        <a:rPr kumimoji="1" lang="en-US" altLang="ja-JP" sz="1600" dirty="0"/>
                        <a:t>2</a:t>
                      </a:r>
                      <a:r>
                        <a:rPr kumimoji="1" lang="ja-JP" altLang="en-US" sz="1600" dirty="0"/>
                        <a:t>次査定に関しては、手入力）、そこから査定内訳書や査定要因分析グラフを作成し、分析を行うために使用するツール。</a:t>
                      </a:r>
                      <a:endParaRPr kumimoji="1" lang="ja-JP" altLang="en-US" sz="16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19307992"/>
                  </a:ext>
                </a:extLst>
              </a:tr>
              <a:tr h="384747">
                <a:tc>
                  <a:txBody>
                    <a:bodyPr/>
                    <a:lstStyle/>
                    <a:p>
                      <a:pPr algn="r"/>
                      <a:r>
                        <a:rPr kumimoji="1" lang="en-US" altLang="ja-JP" sz="1600" dirty="0">
                          <a:latin typeface="Meiryo UI" panose="020B0604030504040204" pitchFamily="50" charset="-128"/>
                          <a:ea typeface="Meiryo UI" panose="020B0604030504040204" pitchFamily="50" charset="-128"/>
                        </a:rPr>
                        <a:t>7</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r>
                        <a:rPr kumimoji="1" lang="ja-JP" altLang="en-US" sz="1600" dirty="0"/>
                        <a:t>返戻分析ツール</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pPr marL="0" marR="0" lvl="0" indent="0" algn="l" defTabSz="914369" rtl="0" eaLnBrk="1" fontAlgn="auto" latinLnBrk="0" hangingPunct="1">
                        <a:lnSpc>
                          <a:spcPct val="100000"/>
                        </a:lnSpc>
                        <a:spcBef>
                          <a:spcPts val="0"/>
                        </a:spcBef>
                        <a:spcAft>
                          <a:spcPts val="0"/>
                        </a:spcAft>
                        <a:buClrTx/>
                        <a:buSzTx/>
                        <a:buFontTx/>
                        <a:buNone/>
                        <a:tabLst/>
                        <a:defRPr/>
                      </a:pPr>
                      <a:r>
                        <a:rPr kumimoji="1" lang="ja-JP" altLang="en-US" sz="1600" dirty="0"/>
                        <a:t>査定分析ツールの返戻バージョン。</a:t>
                      </a:r>
                      <a:endParaRPr kumimoji="1" lang="ja-JP" altLang="en-US" sz="16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920358588"/>
                  </a:ext>
                </a:extLst>
              </a:tr>
              <a:tr h="384747">
                <a:tc>
                  <a:txBody>
                    <a:bodyPr/>
                    <a:lstStyle/>
                    <a:p>
                      <a:pPr algn="r"/>
                      <a:r>
                        <a:rPr kumimoji="1" lang="en-US" altLang="ja-JP" sz="1600" dirty="0">
                          <a:latin typeface="Meiryo UI" panose="020B0604030504040204" pitchFamily="50" charset="-128"/>
                          <a:ea typeface="Meiryo UI" panose="020B0604030504040204" pitchFamily="50" charset="-128"/>
                        </a:rPr>
                        <a:t>8</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r>
                        <a:rPr kumimoji="1" lang="ja-JP" altLang="en-US" sz="1600" dirty="0"/>
                        <a:t>請求結果まとめツール</a:t>
                      </a:r>
                      <a:endParaRPr kumimoji="1" lang="ja-JP" altLang="en-US" sz="1600" dirty="0">
                        <a:latin typeface="Meiryo UI" panose="020B0604030504040204" pitchFamily="50" charset="-128"/>
                        <a:ea typeface="Meiryo UI" panose="020B0604030504040204" pitchFamily="50" charset="-128"/>
                      </a:endParaRPr>
                    </a:p>
                  </a:txBody>
                  <a:tcPr/>
                </a:tc>
                <a:tc>
                  <a:txBody>
                    <a:bodyPr/>
                    <a:lstStyle/>
                    <a:p>
                      <a:pPr marL="0" marR="0" lvl="0" indent="0" algn="l" defTabSz="914369" rtl="0" eaLnBrk="1" fontAlgn="auto" latinLnBrk="0" hangingPunct="1">
                        <a:lnSpc>
                          <a:spcPct val="100000"/>
                        </a:lnSpc>
                        <a:spcBef>
                          <a:spcPts val="0"/>
                        </a:spcBef>
                        <a:spcAft>
                          <a:spcPts val="0"/>
                        </a:spcAft>
                        <a:buClrTx/>
                        <a:buSzTx/>
                        <a:buFontTx/>
                        <a:buNone/>
                        <a:tabLst/>
                        <a:defRPr/>
                      </a:pPr>
                      <a:r>
                        <a:rPr kumimoji="1" lang="ja-JP" altLang="en-US" sz="1600" dirty="0"/>
                        <a:t>査定、返戻、保留管理の明細を入力し、本部提出用データ（患者</a:t>
                      </a:r>
                      <a:r>
                        <a:rPr kumimoji="1" lang="en-US" altLang="ja-JP" sz="1600" dirty="0"/>
                        <a:t>ID</a:t>
                      </a:r>
                      <a:r>
                        <a:rPr kumimoji="1" lang="ja-JP" altLang="en-US" sz="1600" dirty="0"/>
                        <a:t>は不可逆的に暗号化）をまとめるツール。</a:t>
                      </a:r>
                      <a:endParaRPr kumimoji="1" lang="ja-JP" altLang="en-US" sz="16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072862256"/>
                  </a:ext>
                </a:extLst>
              </a:tr>
            </a:tbl>
          </a:graphicData>
        </a:graphic>
      </p:graphicFrame>
    </p:spTree>
    <p:extLst>
      <p:ext uri="{BB962C8B-B14F-4D97-AF65-F5344CB8AC3E}">
        <p14:creationId xmlns:p14="http://schemas.microsoft.com/office/powerpoint/2010/main" val="559043633"/>
      </p:ext>
    </p:extLst>
  </p:cSld>
  <p:clrMapOvr>
    <a:masterClrMapping/>
  </p:clrMapOvr>
</p:sld>
</file>

<file path=ppt/theme/theme1.xml><?xml version="1.0" encoding="utf-8"?>
<a:theme xmlns:a="http://schemas.openxmlformats.org/drawingml/2006/main" name="コンフィデンシャルあり">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asto template">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olastoTemplate_v1.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asto template">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asto template">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asto template">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C2B52EDC4C1A7A43A250DE47F54C4D15" ma:contentTypeVersion="8" ma:contentTypeDescription="新しいドキュメントを作成します。" ma:contentTypeScope="" ma:versionID="ac3ea8ab0fe710ff8a2634f22695c52e">
  <xsd:schema xmlns:xsd="http://www.w3.org/2001/XMLSchema" xmlns:xs="http://www.w3.org/2001/XMLSchema" xmlns:p="http://schemas.microsoft.com/office/2006/metadata/properties" xmlns:ns2="1c500f31-ca73-49a4-89ec-ff16bd16593b" targetNamespace="http://schemas.microsoft.com/office/2006/metadata/properties" ma:root="true" ma:fieldsID="f9cf6e1c7991af55506104aec8a1adcb" ns2:_="">
    <xsd:import namespace="1c500f31-ca73-49a4-89ec-ff16bd16593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00f31-ca73-49a4-89ec-ff16bd16593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045877A-30FC-4A5C-974C-12EA5E2D680A}">
  <ds:schemaRefs>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schemas.openxmlformats.org/package/2006/metadata/core-properties"/>
    <ds:schemaRef ds:uri="http://purl.org/dc/dcmitype/"/>
    <ds:schemaRef ds:uri="http://www.w3.org/XML/1998/namespace"/>
    <ds:schemaRef ds:uri="1c500f31-ca73-49a4-89ec-ff16bd16593b"/>
    <ds:schemaRef ds:uri="http://purl.org/dc/terms/"/>
  </ds:schemaRefs>
</ds:datastoreItem>
</file>

<file path=customXml/itemProps2.xml><?xml version="1.0" encoding="utf-8"?>
<ds:datastoreItem xmlns:ds="http://schemas.openxmlformats.org/officeDocument/2006/customXml" ds:itemID="{31F5304F-C922-4BBC-8C29-ECCA11AE7E65}">
  <ds:schemaRefs>
    <ds:schemaRef ds:uri="1c500f31-ca73-49a4-89ec-ff16bd16593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86B56886-4691-4A78-8826-70FFD1939A6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構想策定計画まとめ_最新版 (2)</Template>
  <TotalTime>0</TotalTime>
  <Words>1754</Words>
  <Application>Microsoft Office PowerPoint</Application>
  <PresentationFormat>ユーザー設定</PresentationFormat>
  <Paragraphs>214</Paragraphs>
  <Slides>10</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10</vt:i4>
      </vt:variant>
    </vt:vector>
  </HeadingPairs>
  <TitlesOfParts>
    <vt:vector size="18" baseType="lpstr">
      <vt:lpstr>HGPGothicE</vt:lpstr>
      <vt:lpstr>Meiryo UI</vt:lpstr>
      <vt:lpstr>メイリオ</vt:lpstr>
      <vt:lpstr>Arial</vt:lpstr>
      <vt:lpstr>Times New Roman</vt:lpstr>
      <vt:lpstr>Wingdings</vt:lpstr>
      <vt:lpstr>コンフィデンシャルあり</vt:lpstr>
      <vt:lpstr>SolastoTemplate_v1.1</vt:lpstr>
      <vt:lpstr>次期レセプトシステム構築　別紙（ツール機能）</vt:lpstr>
      <vt:lpstr>改訂履歴</vt:lpstr>
      <vt:lpstr>目次</vt:lpstr>
      <vt:lpstr>1-1 はじめに</vt:lpstr>
      <vt:lpstr>2.べてらん君機能</vt:lpstr>
      <vt:lpstr>2.べてらん君機能</vt:lpstr>
      <vt:lpstr>3.医事アシストシステム機能</vt:lpstr>
      <vt:lpstr>3.医事アシストシステム機能</vt:lpstr>
      <vt:lpstr>4.その他ツール機能</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3</cp:revision>
  <dcterms:created xsi:type="dcterms:W3CDTF">2025-04-15T05:14:04Z</dcterms:created>
  <dcterms:modified xsi:type="dcterms:W3CDTF">2025-04-17T05:34:19Z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0x010100C2B52EDC4C1A7A43A250DE47F54C4D15</vt:lpwstr>
  </property>
  <property fmtid="{D5CDD505-2E9C-101B-9397-08002B2CF9AE}" pid="3" name="MediaServiceImageTags">
    <vt:lpwstr/>
  </property>
</Properties>
</file>