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  <p:sldMasterId id="2147483663" r:id="rId5"/>
  </p:sldMasterIdLst>
  <p:notesMasterIdLst>
    <p:notesMasterId r:id="rId38"/>
  </p:notesMasterIdLst>
  <p:handoutMasterIdLst>
    <p:handoutMasterId r:id="rId39"/>
  </p:handoutMasterIdLst>
  <p:sldIdLst>
    <p:sldId id="256" r:id="rId6"/>
    <p:sldId id="292" r:id="rId7"/>
    <p:sldId id="257" r:id="rId8"/>
    <p:sldId id="258" r:id="rId9"/>
    <p:sldId id="2147310381" r:id="rId10"/>
    <p:sldId id="2147310374" r:id="rId11"/>
    <p:sldId id="2147310375" r:id="rId12"/>
    <p:sldId id="2147310372" r:id="rId13"/>
    <p:sldId id="2147310380" r:id="rId14"/>
    <p:sldId id="2147310371" r:id="rId15"/>
    <p:sldId id="2147310376" r:id="rId16"/>
    <p:sldId id="268" r:id="rId17"/>
    <p:sldId id="262" r:id="rId18"/>
    <p:sldId id="269" r:id="rId19"/>
    <p:sldId id="270" r:id="rId20"/>
    <p:sldId id="271" r:id="rId21"/>
    <p:sldId id="278" r:id="rId22"/>
    <p:sldId id="2147310365" r:id="rId23"/>
    <p:sldId id="301" r:id="rId24"/>
    <p:sldId id="286" r:id="rId25"/>
    <p:sldId id="2147310377" r:id="rId26"/>
    <p:sldId id="272" r:id="rId27"/>
    <p:sldId id="263" r:id="rId28"/>
    <p:sldId id="273" r:id="rId29"/>
    <p:sldId id="2147310378" r:id="rId30"/>
    <p:sldId id="275" r:id="rId31"/>
    <p:sldId id="280" r:id="rId32"/>
    <p:sldId id="276" r:id="rId33"/>
    <p:sldId id="291" r:id="rId34"/>
    <p:sldId id="277" r:id="rId35"/>
    <p:sldId id="288" r:id="rId36"/>
    <p:sldId id="297" r:id="rId37"/>
  </p:sldIdLst>
  <p:sldSz cx="12190413" cy="7618413"/>
  <p:notesSz cx="6858000" cy="9144000"/>
  <p:defaultTextStyle>
    <a:defPPr>
      <a:defRPr lang="ko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399" userDrawn="1">
          <p15:clr>
            <a:srgbClr val="A4A3A4"/>
          </p15:clr>
        </p15:guide>
        <p15:guide id="4" pos="383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646"/>
    <a:srgbClr val="F2F2F2"/>
    <a:srgbClr val="FCE0D4"/>
    <a:srgbClr val="FDEFE9"/>
    <a:srgbClr val="DCE6F2"/>
    <a:srgbClr val="FCDDCF"/>
    <a:srgbClr val="FDEAD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BBE6C8-BC67-87E2-A71B-BB057550A546}" v="139" dt="2025-04-16T11:53:16.535"/>
    <p1510:client id="{4A9B20D5-B4D3-E2BB-1752-7D46776AE28B}" v="3" dt="2025-04-17T04:08:44.342"/>
    <p1510:client id="{52BC7142-54C1-E035-18A8-3C9A7E627212}" v="33" dt="2025-04-15T06:32:25.021"/>
    <p1510:client id="{B700A33C-F8D5-ECA5-0A99-10A41FBB225D}" v="2" dt="2025-04-17T00:27:10.556"/>
    <p1510:client id="{D2FA2BCF-07AF-7556-B860-D601F50C8606}" v="28" dt="2025-04-16T04:26:53.033"/>
    <p1510:client id="{DA663D0C-6332-4A11-7D27-EB0DFCD0E024}" v="11" dt="2025-04-16T04:41:44.7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780" y="76"/>
      </p:cViewPr>
      <p:guideLst>
        <p:guide orient="horz" pos="2160"/>
        <p:guide pos="3840"/>
        <p:guide orient="horz" pos="2399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ableStyles" Target="tableStyle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3BA95-343F-4108-8735-CD8B6884E296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789040" y="862920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A73942-0750-4B34-B0A1-F3A416942A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138716" y="8722800"/>
            <a:ext cx="1051678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332000" y="8830800"/>
            <a:ext cx="2160240" cy="204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>
                <a:solidFill>
                  <a:srgbClr val="7F7F7F"/>
                </a:solidFill>
              </a:rPr>
              <a:t>(C) </a:t>
            </a:r>
            <a:r>
              <a:rPr lang="en-US" altLang="ja-JP" sz="800" err="1">
                <a:solidFill>
                  <a:srgbClr val="7F7F7F"/>
                </a:solidFill>
              </a:rPr>
              <a:t>Solasto</a:t>
            </a:r>
            <a:r>
              <a:rPr lang="en-US" altLang="ja-JP" sz="800">
                <a:solidFill>
                  <a:srgbClr val="7F7F7F"/>
                </a:solidFill>
              </a:rPr>
              <a:t> Corporation.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397888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789040" y="8629200"/>
            <a:ext cx="2971800" cy="4572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DDB69F-EA4F-4CB6-9B16-2FD41D3905D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2F94D-40AE-4585-957A-71C5BD8E20A2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4953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8680" y="4211960"/>
            <a:ext cx="5760640" cy="43204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138716" y="8722800"/>
            <a:ext cx="1051678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14"/>
          <p:cNvSpPr>
            <a:spLocks noChangeArrowheads="1"/>
          </p:cNvSpPr>
          <p:nvPr/>
        </p:nvSpPr>
        <p:spPr bwMode="auto">
          <a:xfrm>
            <a:off x="1332000" y="8830800"/>
            <a:ext cx="2160240" cy="204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>
                <a:solidFill>
                  <a:srgbClr val="7F7F7F"/>
                </a:solidFill>
              </a:rPr>
              <a:t>(C) </a:t>
            </a:r>
            <a:r>
              <a:rPr lang="en-US" altLang="ja-JP" sz="800" err="1">
                <a:solidFill>
                  <a:srgbClr val="7F7F7F"/>
                </a:solidFill>
              </a:rPr>
              <a:t>Solasto</a:t>
            </a:r>
            <a:r>
              <a:rPr lang="en-US" altLang="ja-JP" sz="800">
                <a:solidFill>
                  <a:srgbClr val="7F7F7F"/>
                </a:solidFill>
              </a:rPr>
              <a:t> Corporation.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41658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120000"/>
      </a:lnSpc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lnSpc>
        <a:spcPct val="120000"/>
      </a:lnSpc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120000"/>
      </a:lnSpc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120000"/>
      </a:lnSpc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120000"/>
      </a:lnSpc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495300"/>
            <a:ext cx="54864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DB69F-EA4F-4CB6-9B16-2FD41D3905D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684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DDB69F-EA4F-4CB6-9B16-2FD41D3905D1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936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DDB69F-EA4F-4CB6-9B16-2FD41D3905D1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825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DDB69F-EA4F-4CB6-9B16-2FD41D3905D1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4995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495300"/>
            <a:ext cx="54864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DDB69F-EA4F-4CB6-9B16-2FD41D3905D1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902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495300"/>
            <a:ext cx="54864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DDB69F-EA4F-4CB6-9B16-2FD41D3905D1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1869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DDB69F-EA4F-4CB6-9B16-2FD41D3905D1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3748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>
            <a:spLocks noGrp="1"/>
          </p:cNvSpPr>
          <p:nvPr>
            <p:ph type="ctrTitle"/>
          </p:nvPr>
        </p:nvSpPr>
        <p:spPr>
          <a:xfrm>
            <a:off x="1191602" y="3172751"/>
            <a:ext cx="10124099" cy="492443"/>
          </a:xfrm>
          <a:prstGeom prst="rect">
            <a:avLst/>
          </a:prstGeom>
        </p:spPr>
        <p:txBody>
          <a:bodyPr wrap="square" tIns="0" bIns="0" anchor="ctr" anchorCtr="0">
            <a:spAutoFit/>
          </a:bodyPr>
          <a:lstStyle>
            <a:lvl1pPr algn="l">
              <a:defRPr sz="3200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15" name="サブタイトル 2"/>
          <p:cNvSpPr>
            <a:spLocks noGrp="1"/>
          </p:cNvSpPr>
          <p:nvPr>
            <p:ph type="subTitle" idx="1"/>
          </p:nvPr>
        </p:nvSpPr>
        <p:spPr>
          <a:xfrm>
            <a:off x="1191603" y="4097174"/>
            <a:ext cx="10124099" cy="400238"/>
          </a:xfrm>
          <a:prstGeom prst="rect">
            <a:avLst/>
          </a:prstGeom>
        </p:spPr>
        <p:txBody>
          <a:bodyPr lIns="108000" anchor="ctr" anchorCtr="0">
            <a:spAutoFit/>
          </a:bodyPr>
          <a:lstStyle>
            <a:lvl1pPr marL="0" indent="0" algn="l">
              <a:buNone/>
              <a:defRPr sz="2001">
                <a:solidFill>
                  <a:schemeClr val="tx1"/>
                </a:solidFill>
              </a:defRPr>
            </a:lvl1pPr>
            <a:lvl2pPr marL="45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17" name="正方形/長方形 16"/>
          <p:cNvSpPr>
            <a:spLocks/>
          </p:cNvSpPr>
          <p:nvPr/>
        </p:nvSpPr>
        <p:spPr>
          <a:xfrm>
            <a:off x="480711" y="3274758"/>
            <a:ext cx="383341" cy="261610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47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正方形/長方形 17"/>
          <p:cNvSpPr>
            <a:spLocks/>
          </p:cNvSpPr>
          <p:nvPr/>
        </p:nvSpPr>
        <p:spPr>
          <a:xfrm>
            <a:off x="671309" y="3485803"/>
            <a:ext cx="383339" cy="261610"/>
          </a:xfrm>
          <a:prstGeom prst="rect">
            <a:avLst/>
          </a:prstGeom>
          <a:solidFill>
            <a:srgbClr val="F39800">
              <a:alpha val="25098"/>
            </a:srgb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47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Line 8"/>
          <p:cNvSpPr>
            <a:spLocks noChangeShapeType="1"/>
          </p:cNvSpPr>
          <p:nvPr userDrawn="1"/>
        </p:nvSpPr>
        <p:spPr bwMode="auto">
          <a:xfrm>
            <a:off x="1190455" y="3779216"/>
            <a:ext cx="10125244" cy="1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pic>
        <p:nvPicPr>
          <p:cNvPr id="20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470375" y="6858910"/>
            <a:ext cx="1749746" cy="598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14"/>
          <p:cNvSpPr>
            <a:spLocks noChangeArrowheads="1"/>
          </p:cNvSpPr>
          <p:nvPr userDrawn="1"/>
        </p:nvSpPr>
        <p:spPr bwMode="auto">
          <a:xfrm>
            <a:off x="2422799" y="7098980"/>
            <a:ext cx="2615208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50">
                <a:solidFill>
                  <a:srgbClr val="7F7F7F"/>
                </a:solidFill>
              </a:rPr>
              <a:t>(C) </a:t>
            </a:r>
            <a:r>
              <a:rPr lang="en-US" altLang="ja-JP" sz="850" err="1">
                <a:solidFill>
                  <a:srgbClr val="7F7F7F"/>
                </a:solidFill>
              </a:rPr>
              <a:t>Solasto</a:t>
            </a:r>
            <a:r>
              <a:rPr lang="en-US" altLang="ja-JP" sz="85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22" name="正方形/長方形 21"/>
          <p:cNvSpPr/>
          <p:nvPr userDrawn="1"/>
        </p:nvSpPr>
        <p:spPr>
          <a:xfrm>
            <a:off x="10332000" y="350559"/>
            <a:ext cx="1512691" cy="36230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26000" tIns="54001" rIns="126000" anchor="ctr" anchorCtr="0">
            <a:spAutoFit/>
          </a:bodyPr>
          <a:lstStyle/>
          <a:p>
            <a:pPr algn="ctr"/>
            <a:r>
              <a:rPr lang="en-US" altLang="ja-JP" sz="1700">
                <a:solidFill>
                  <a:srgbClr val="FF0000"/>
                </a:solidFill>
              </a:rPr>
              <a:t>Confidential</a:t>
            </a:r>
            <a:endParaRPr lang="ja-JP" altLang="en-US" sz="17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155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7354270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401" y="208806"/>
            <a:ext cx="10042079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>
              <a:defRPr sz="2800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374400" y="1087777"/>
            <a:ext cx="11507440" cy="489364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457184" indent="0">
              <a:buNone/>
              <a:defRPr/>
            </a:lvl2pPr>
            <a:lvl3pPr marL="914369" indent="0">
              <a:buNone/>
              <a:defRPr/>
            </a:lvl3pPr>
            <a:lvl4pPr marL="1371552" indent="0">
              <a:buNone/>
              <a:defRPr/>
            </a:lvl4pPr>
            <a:lvl5pPr marL="1828736" indent="0">
              <a:buNone/>
              <a:defRPr/>
            </a:lvl5pPr>
          </a:lstStyle>
          <a:p>
            <a:pPr lvl="0"/>
            <a:r>
              <a:rPr kumimoji="1" lang="ja-JP" altLang="en-US"/>
              <a:t>マスタ テキストの書式設定</a:t>
            </a:r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</p:txBody>
      </p:sp>
      <p:sp>
        <p:nvSpPr>
          <p:cNvPr id="11" name="Line 8"/>
          <p:cNvSpPr>
            <a:spLocks noChangeShapeType="1"/>
          </p:cNvSpPr>
          <p:nvPr userDrawn="1"/>
        </p:nvSpPr>
        <p:spPr bwMode="auto">
          <a:xfrm>
            <a:off x="327676" y="831169"/>
            <a:ext cx="10088805" cy="0"/>
          </a:xfrm>
          <a:prstGeom prst="line">
            <a:avLst/>
          </a:prstGeom>
          <a:noFill/>
          <a:ln w="12700">
            <a:solidFill>
              <a:srgbClr val="F398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0" name="Line 8"/>
          <p:cNvSpPr>
            <a:spLocks noChangeShapeType="1"/>
          </p:cNvSpPr>
          <p:nvPr userDrawn="1"/>
        </p:nvSpPr>
        <p:spPr bwMode="auto">
          <a:xfrm>
            <a:off x="4032000" y="7351200"/>
            <a:ext cx="7506000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5" name="Rectangle 4"/>
          <p:cNvSpPr txBox="1">
            <a:spLocks noChangeArrowheads="1"/>
          </p:cNvSpPr>
          <p:nvPr userDrawn="1"/>
        </p:nvSpPr>
        <p:spPr bwMode="auto">
          <a:xfrm>
            <a:off x="11567815" y="7227752"/>
            <a:ext cx="432048" cy="24634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91436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601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91436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601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262559" y="7078173"/>
            <a:ext cx="1352897" cy="4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4"/>
          <p:cNvSpPr>
            <a:spLocks noChangeArrowheads="1"/>
          </p:cNvSpPr>
          <p:nvPr userDrawn="1"/>
        </p:nvSpPr>
        <p:spPr bwMode="auto">
          <a:xfrm>
            <a:off x="1823021" y="7231328"/>
            <a:ext cx="2615208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>
                <a:solidFill>
                  <a:srgbClr val="7F7F7F"/>
                </a:solidFill>
              </a:rPr>
              <a:t>(C) </a:t>
            </a:r>
            <a:r>
              <a:rPr lang="en-US" altLang="ja-JP" sz="800" err="1">
                <a:solidFill>
                  <a:srgbClr val="7F7F7F"/>
                </a:solidFill>
              </a:rPr>
              <a:t>Solasto</a:t>
            </a:r>
            <a:r>
              <a:rPr lang="en-US" altLang="ja-JP" sz="80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19" name="正方形/長方形 18"/>
          <p:cNvSpPr/>
          <p:nvPr userDrawn="1"/>
        </p:nvSpPr>
        <p:spPr>
          <a:xfrm>
            <a:off x="10416481" y="-40805"/>
            <a:ext cx="1773933" cy="261610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47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 userDrawn="1"/>
        </p:nvSpPr>
        <p:spPr>
          <a:xfrm>
            <a:off x="10540800" y="316801"/>
            <a:ext cx="1512691" cy="36230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26000" tIns="54001" rIns="126000" anchor="ctr" anchorCtr="0">
            <a:spAutoFit/>
          </a:bodyPr>
          <a:lstStyle/>
          <a:p>
            <a:pPr algn="ctr"/>
            <a:r>
              <a:rPr lang="en-US" altLang="ja-JP" sz="1700">
                <a:solidFill>
                  <a:srgbClr val="FF0000"/>
                </a:solidFill>
              </a:rPr>
              <a:t>Confidential</a:t>
            </a:r>
            <a:endParaRPr lang="ja-JP" altLang="en-US" sz="17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568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8"/>
          <p:cNvSpPr>
            <a:spLocks noChangeShapeType="1"/>
          </p:cNvSpPr>
          <p:nvPr userDrawn="1"/>
        </p:nvSpPr>
        <p:spPr bwMode="auto">
          <a:xfrm>
            <a:off x="4032000" y="7351200"/>
            <a:ext cx="7506000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5" name="Rectangle 4"/>
          <p:cNvSpPr txBox="1">
            <a:spLocks noChangeArrowheads="1"/>
          </p:cNvSpPr>
          <p:nvPr userDrawn="1"/>
        </p:nvSpPr>
        <p:spPr bwMode="auto">
          <a:xfrm>
            <a:off x="11567815" y="7227752"/>
            <a:ext cx="432048" cy="24634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91436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601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91436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601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262559" y="7078173"/>
            <a:ext cx="1352897" cy="4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4"/>
          <p:cNvSpPr>
            <a:spLocks noChangeArrowheads="1"/>
          </p:cNvSpPr>
          <p:nvPr userDrawn="1"/>
        </p:nvSpPr>
        <p:spPr bwMode="auto">
          <a:xfrm>
            <a:off x="1823021" y="7231328"/>
            <a:ext cx="2615208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>
                <a:solidFill>
                  <a:srgbClr val="7F7F7F"/>
                </a:solidFill>
              </a:rPr>
              <a:t>(C) </a:t>
            </a:r>
            <a:r>
              <a:rPr lang="en-US" altLang="ja-JP" sz="800" err="1">
                <a:solidFill>
                  <a:srgbClr val="7F7F7F"/>
                </a:solidFill>
              </a:rPr>
              <a:t>Solasto</a:t>
            </a:r>
            <a:r>
              <a:rPr lang="en-US" altLang="ja-JP" sz="80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18" name="タイトル 1"/>
          <p:cNvSpPr>
            <a:spLocks noGrp="1"/>
          </p:cNvSpPr>
          <p:nvPr>
            <p:ph type="title"/>
          </p:nvPr>
        </p:nvSpPr>
        <p:spPr>
          <a:xfrm>
            <a:off x="874800" y="3234307"/>
            <a:ext cx="10442488" cy="430887"/>
          </a:xfrm>
          <a:prstGeom prst="rect">
            <a:avLst/>
          </a:prstGeom>
        </p:spPr>
        <p:txBody>
          <a:bodyPr wrap="square" tIns="0" bIns="0" anchor="ctr" anchorCtr="0">
            <a:spAutoFit/>
          </a:bodyPr>
          <a:lstStyle>
            <a:lvl1pPr algn="l">
              <a:defRPr sz="2800" b="0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19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75421" y="4129111"/>
            <a:ext cx="10397063" cy="400238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0" indent="0">
              <a:buNone/>
              <a:defRPr sz="2001">
                <a:solidFill>
                  <a:schemeClr val="tx1"/>
                </a:solidFill>
              </a:defRPr>
            </a:lvl1pPr>
            <a:lvl2pPr marL="45718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9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3pPr>
            <a:lvl4pPr marL="13715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20" name="Line 8"/>
          <p:cNvSpPr>
            <a:spLocks noChangeShapeType="1"/>
          </p:cNvSpPr>
          <p:nvPr userDrawn="1"/>
        </p:nvSpPr>
        <p:spPr bwMode="auto">
          <a:xfrm>
            <a:off x="875421" y="3779216"/>
            <a:ext cx="10441868" cy="1"/>
          </a:xfrm>
          <a:prstGeom prst="line">
            <a:avLst/>
          </a:prstGeom>
          <a:noFill/>
          <a:ln w="12700">
            <a:solidFill>
              <a:srgbClr val="F398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21" name="正方形/長方形 20"/>
          <p:cNvSpPr/>
          <p:nvPr userDrawn="1"/>
        </p:nvSpPr>
        <p:spPr>
          <a:xfrm>
            <a:off x="10416481" y="-40805"/>
            <a:ext cx="1773933" cy="261610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47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正方形/長方形 21"/>
          <p:cNvSpPr/>
          <p:nvPr userDrawn="1"/>
        </p:nvSpPr>
        <p:spPr>
          <a:xfrm>
            <a:off x="10540800" y="316801"/>
            <a:ext cx="1512691" cy="36230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26000" tIns="54001" rIns="126000" anchor="ctr" anchorCtr="0">
            <a:spAutoFit/>
          </a:bodyPr>
          <a:lstStyle/>
          <a:p>
            <a:pPr algn="ctr"/>
            <a:r>
              <a:rPr lang="en-US" altLang="ja-JP" sz="1700">
                <a:solidFill>
                  <a:srgbClr val="FF0000"/>
                </a:solidFill>
              </a:rPr>
              <a:t>Confidential</a:t>
            </a:r>
            <a:endParaRPr lang="ja-JP" altLang="en-US" sz="17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160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374401" y="208806"/>
            <a:ext cx="10042079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>
              <a:defRPr sz="2800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7" name="Line 8"/>
          <p:cNvSpPr>
            <a:spLocks noChangeShapeType="1"/>
          </p:cNvSpPr>
          <p:nvPr userDrawn="1"/>
        </p:nvSpPr>
        <p:spPr bwMode="auto">
          <a:xfrm>
            <a:off x="327676" y="831169"/>
            <a:ext cx="10088805" cy="0"/>
          </a:xfrm>
          <a:prstGeom prst="line">
            <a:avLst/>
          </a:prstGeom>
          <a:noFill/>
          <a:ln w="12700">
            <a:solidFill>
              <a:srgbClr val="F398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2" name="Line 8"/>
          <p:cNvSpPr>
            <a:spLocks noChangeShapeType="1"/>
          </p:cNvSpPr>
          <p:nvPr userDrawn="1"/>
        </p:nvSpPr>
        <p:spPr bwMode="auto">
          <a:xfrm>
            <a:off x="4032000" y="7351200"/>
            <a:ext cx="7506000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4" name="Rectangle 4"/>
          <p:cNvSpPr txBox="1">
            <a:spLocks noChangeArrowheads="1"/>
          </p:cNvSpPr>
          <p:nvPr userDrawn="1"/>
        </p:nvSpPr>
        <p:spPr bwMode="auto">
          <a:xfrm>
            <a:off x="11567815" y="7227752"/>
            <a:ext cx="432048" cy="24634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91436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601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91436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601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262559" y="7078173"/>
            <a:ext cx="1352897" cy="4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4"/>
          <p:cNvSpPr>
            <a:spLocks noChangeArrowheads="1"/>
          </p:cNvSpPr>
          <p:nvPr userDrawn="1"/>
        </p:nvSpPr>
        <p:spPr bwMode="auto">
          <a:xfrm>
            <a:off x="1823021" y="7231328"/>
            <a:ext cx="2615208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>
                <a:solidFill>
                  <a:srgbClr val="7F7F7F"/>
                </a:solidFill>
              </a:rPr>
              <a:t>(C) </a:t>
            </a:r>
            <a:r>
              <a:rPr lang="en-US" altLang="ja-JP" sz="800" err="1">
                <a:solidFill>
                  <a:srgbClr val="7F7F7F"/>
                </a:solidFill>
              </a:rPr>
              <a:t>Solasto</a:t>
            </a:r>
            <a:r>
              <a:rPr lang="en-US" altLang="ja-JP" sz="80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17" name="正方形/長方形 16"/>
          <p:cNvSpPr/>
          <p:nvPr userDrawn="1"/>
        </p:nvSpPr>
        <p:spPr>
          <a:xfrm>
            <a:off x="10416481" y="-40805"/>
            <a:ext cx="1773933" cy="261610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47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 userDrawn="1"/>
        </p:nvSpPr>
        <p:spPr>
          <a:xfrm>
            <a:off x="10540800" y="316801"/>
            <a:ext cx="1512691" cy="36230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26000" tIns="54001" rIns="126000" anchor="ctr" anchorCtr="0">
            <a:spAutoFit/>
          </a:bodyPr>
          <a:lstStyle/>
          <a:p>
            <a:pPr algn="ctr"/>
            <a:r>
              <a:rPr lang="en-US" altLang="ja-JP" sz="1700">
                <a:solidFill>
                  <a:srgbClr val="FF0000"/>
                </a:solidFill>
              </a:rPr>
              <a:t>Confidential</a:t>
            </a:r>
            <a:endParaRPr lang="ja-JP" altLang="en-US" sz="17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796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8"/>
          <p:cNvSpPr>
            <a:spLocks noChangeShapeType="1"/>
          </p:cNvSpPr>
          <p:nvPr userDrawn="1"/>
        </p:nvSpPr>
        <p:spPr bwMode="auto">
          <a:xfrm>
            <a:off x="4032000" y="7351200"/>
            <a:ext cx="7506000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0" name="Rectangle 4"/>
          <p:cNvSpPr txBox="1">
            <a:spLocks noChangeArrowheads="1"/>
          </p:cNvSpPr>
          <p:nvPr userDrawn="1"/>
        </p:nvSpPr>
        <p:spPr bwMode="auto">
          <a:xfrm>
            <a:off x="11567815" y="7227752"/>
            <a:ext cx="432048" cy="24634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91436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601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91436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601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262559" y="7078173"/>
            <a:ext cx="1352897" cy="4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1823021" y="7231328"/>
            <a:ext cx="2615208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>
                <a:solidFill>
                  <a:srgbClr val="7F7F7F"/>
                </a:solidFill>
              </a:rPr>
              <a:t>(C) </a:t>
            </a:r>
            <a:r>
              <a:rPr lang="en-US" altLang="ja-JP" sz="800" err="1">
                <a:solidFill>
                  <a:srgbClr val="7F7F7F"/>
                </a:solidFill>
              </a:rPr>
              <a:t>Solasto</a:t>
            </a:r>
            <a:r>
              <a:rPr lang="en-US" altLang="ja-JP" sz="80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10540800" y="316801"/>
            <a:ext cx="1512691" cy="36230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lIns="126000" tIns="54001" rIns="126000" anchor="ctr" anchorCtr="0">
            <a:spAutoFit/>
          </a:bodyPr>
          <a:lstStyle/>
          <a:p>
            <a:pPr algn="ctr"/>
            <a:r>
              <a:rPr lang="en-US" altLang="ja-JP" sz="1700">
                <a:solidFill>
                  <a:srgbClr val="FF0000"/>
                </a:solidFill>
              </a:rPr>
              <a:t>Confidential</a:t>
            </a:r>
            <a:endParaRPr lang="ja-JP" altLang="en-US" sz="17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22250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1602" y="3171604"/>
            <a:ext cx="10124099" cy="492443"/>
          </a:xfrm>
          <a:prstGeom prst="rect">
            <a:avLst/>
          </a:prstGeom>
        </p:spPr>
        <p:txBody>
          <a:bodyPr wrap="square" tIns="0" bIns="0" anchor="ctr" anchorCtr="0">
            <a:spAutoFit/>
          </a:bodyPr>
          <a:lstStyle>
            <a:lvl1pPr algn="l">
              <a:defRPr sz="3200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91603" y="4097174"/>
            <a:ext cx="10124099" cy="400238"/>
          </a:xfrm>
          <a:prstGeom prst="rect">
            <a:avLst/>
          </a:prstGeom>
        </p:spPr>
        <p:txBody>
          <a:bodyPr lIns="108000" anchor="ctr" anchorCtr="0">
            <a:spAutoFit/>
          </a:bodyPr>
          <a:lstStyle>
            <a:lvl1pPr marL="0" indent="0" algn="l">
              <a:buNone/>
              <a:defRPr sz="2001">
                <a:solidFill>
                  <a:schemeClr val="tx1"/>
                </a:solidFill>
              </a:defRPr>
            </a:lvl1pPr>
            <a:lvl2pPr marL="45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9" name="正方形/長方形 8"/>
          <p:cNvSpPr>
            <a:spLocks/>
          </p:cNvSpPr>
          <p:nvPr/>
        </p:nvSpPr>
        <p:spPr>
          <a:xfrm>
            <a:off x="480711" y="3274758"/>
            <a:ext cx="383341" cy="261610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47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正方形/長方形 9"/>
          <p:cNvSpPr>
            <a:spLocks/>
          </p:cNvSpPr>
          <p:nvPr/>
        </p:nvSpPr>
        <p:spPr>
          <a:xfrm>
            <a:off x="671309" y="3485803"/>
            <a:ext cx="383339" cy="261610"/>
          </a:xfrm>
          <a:prstGeom prst="rect">
            <a:avLst/>
          </a:prstGeom>
          <a:solidFill>
            <a:srgbClr val="F39800">
              <a:alpha val="25098"/>
            </a:srgb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47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Line 8"/>
          <p:cNvSpPr>
            <a:spLocks noChangeShapeType="1"/>
          </p:cNvSpPr>
          <p:nvPr userDrawn="1"/>
        </p:nvSpPr>
        <p:spPr bwMode="auto">
          <a:xfrm>
            <a:off x="1190455" y="3779216"/>
            <a:ext cx="10125244" cy="1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470375" y="6858910"/>
            <a:ext cx="1749746" cy="598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4"/>
          <p:cNvSpPr>
            <a:spLocks noChangeArrowheads="1"/>
          </p:cNvSpPr>
          <p:nvPr userDrawn="1"/>
        </p:nvSpPr>
        <p:spPr bwMode="auto">
          <a:xfrm>
            <a:off x="2422799" y="7098980"/>
            <a:ext cx="2615208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50">
                <a:solidFill>
                  <a:srgbClr val="7F7F7F"/>
                </a:solidFill>
              </a:rPr>
              <a:t>(C) </a:t>
            </a:r>
            <a:r>
              <a:rPr lang="en-US" altLang="ja-JP" sz="850" err="1">
                <a:solidFill>
                  <a:srgbClr val="7F7F7F"/>
                </a:solidFill>
              </a:rPr>
              <a:t>Solasto</a:t>
            </a:r>
            <a:r>
              <a:rPr lang="en-US" altLang="ja-JP" sz="850">
                <a:solidFill>
                  <a:srgbClr val="7F7F7F"/>
                </a:solidFill>
              </a:rPr>
              <a:t> Corporation.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210134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401" y="208806"/>
            <a:ext cx="10042079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>
              <a:defRPr sz="2800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374400" y="1087777"/>
            <a:ext cx="11507440" cy="489364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457184" indent="0">
              <a:buNone/>
              <a:defRPr/>
            </a:lvl2pPr>
            <a:lvl3pPr marL="914369" indent="0">
              <a:buNone/>
              <a:defRPr/>
            </a:lvl3pPr>
            <a:lvl4pPr marL="1371552" indent="0">
              <a:buNone/>
              <a:defRPr/>
            </a:lvl4pPr>
            <a:lvl5pPr marL="1828736" indent="0">
              <a:buNone/>
              <a:defRPr/>
            </a:lvl5pPr>
          </a:lstStyle>
          <a:p>
            <a:pPr lvl="0"/>
            <a:r>
              <a:rPr kumimoji="1" lang="ja-JP" altLang="en-US"/>
              <a:t>マスタ テキストの書式設定</a:t>
            </a:r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  <a:p>
            <a:pPr lvl="0"/>
            <a:endParaRPr kumimoji="1" lang="en-US" altLang="ja-JP"/>
          </a:p>
        </p:txBody>
      </p:sp>
      <p:sp>
        <p:nvSpPr>
          <p:cNvPr id="7" name="Line 8"/>
          <p:cNvSpPr>
            <a:spLocks noChangeShapeType="1"/>
          </p:cNvSpPr>
          <p:nvPr userDrawn="1"/>
        </p:nvSpPr>
        <p:spPr bwMode="auto">
          <a:xfrm>
            <a:off x="4032000" y="7351200"/>
            <a:ext cx="7506000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1" name="Line 8"/>
          <p:cNvSpPr>
            <a:spLocks noChangeShapeType="1"/>
          </p:cNvSpPr>
          <p:nvPr userDrawn="1"/>
        </p:nvSpPr>
        <p:spPr bwMode="auto">
          <a:xfrm>
            <a:off x="327676" y="831169"/>
            <a:ext cx="10088805" cy="0"/>
          </a:xfrm>
          <a:prstGeom prst="line">
            <a:avLst/>
          </a:prstGeom>
          <a:noFill/>
          <a:ln w="12700">
            <a:solidFill>
              <a:srgbClr val="F398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10416481" y="-40805"/>
            <a:ext cx="1773933" cy="261610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47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 userDrawn="1"/>
        </p:nvSpPr>
        <p:spPr bwMode="auto">
          <a:xfrm>
            <a:off x="11567815" y="7227752"/>
            <a:ext cx="432048" cy="24634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91436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601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91436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601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262559" y="7078173"/>
            <a:ext cx="1352897" cy="4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4"/>
          <p:cNvSpPr>
            <a:spLocks noChangeArrowheads="1"/>
          </p:cNvSpPr>
          <p:nvPr userDrawn="1"/>
        </p:nvSpPr>
        <p:spPr bwMode="auto">
          <a:xfrm>
            <a:off x="1823021" y="7231328"/>
            <a:ext cx="2615208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>
                <a:solidFill>
                  <a:srgbClr val="7F7F7F"/>
                </a:solidFill>
              </a:rPr>
              <a:t>(C) </a:t>
            </a:r>
            <a:r>
              <a:rPr lang="en-US" altLang="ja-JP" sz="800" err="1">
                <a:solidFill>
                  <a:srgbClr val="7F7F7F"/>
                </a:solidFill>
              </a:rPr>
              <a:t>Solasto</a:t>
            </a:r>
            <a:r>
              <a:rPr lang="en-US" altLang="ja-JP" sz="800">
                <a:solidFill>
                  <a:srgbClr val="7F7F7F"/>
                </a:solidFill>
              </a:rPr>
              <a:t> Corporation.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53180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74800" y="3234307"/>
            <a:ext cx="10442488" cy="430887"/>
          </a:xfrm>
          <a:prstGeom prst="rect">
            <a:avLst/>
          </a:prstGeom>
        </p:spPr>
        <p:txBody>
          <a:bodyPr wrap="square" tIns="0" bIns="0" anchor="ctr" anchorCtr="0">
            <a:spAutoFit/>
          </a:bodyPr>
          <a:lstStyle>
            <a:lvl1pPr algn="l">
              <a:defRPr sz="2800" b="0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74801" y="4129111"/>
            <a:ext cx="10361851" cy="400238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marL="0" indent="0">
              <a:buNone/>
              <a:defRPr sz="2001">
                <a:solidFill>
                  <a:schemeClr val="tx1"/>
                </a:solidFill>
              </a:defRPr>
            </a:lvl1pPr>
            <a:lvl2pPr marL="45718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9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3pPr>
            <a:lvl4pPr marL="13715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9" name="Line 8"/>
          <p:cNvSpPr>
            <a:spLocks noChangeShapeType="1"/>
          </p:cNvSpPr>
          <p:nvPr userDrawn="1"/>
        </p:nvSpPr>
        <p:spPr bwMode="auto">
          <a:xfrm>
            <a:off x="875421" y="3779216"/>
            <a:ext cx="10441868" cy="1"/>
          </a:xfrm>
          <a:prstGeom prst="line">
            <a:avLst/>
          </a:prstGeom>
          <a:noFill/>
          <a:ln w="12700">
            <a:solidFill>
              <a:srgbClr val="F398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1" name="Line 8"/>
          <p:cNvSpPr>
            <a:spLocks noChangeShapeType="1"/>
          </p:cNvSpPr>
          <p:nvPr userDrawn="1"/>
        </p:nvSpPr>
        <p:spPr bwMode="auto">
          <a:xfrm>
            <a:off x="4032000" y="7351200"/>
            <a:ext cx="7506000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5" name="Rectangle 4"/>
          <p:cNvSpPr txBox="1">
            <a:spLocks noChangeArrowheads="1"/>
          </p:cNvSpPr>
          <p:nvPr userDrawn="1"/>
        </p:nvSpPr>
        <p:spPr bwMode="auto">
          <a:xfrm>
            <a:off x="11567815" y="7227752"/>
            <a:ext cx="432048" cy="24634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91436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601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91436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601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262559" y="7078173"/>
            <a:ext cx="1352897" cy="4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4"/>
          <p:cNvSpPr>
            <a:spLocks noChangeArrowheads="1"/>
          </p:cNvSpPr>
          <p:nvPr userDrawn="1"/>
        </p:nvSpPr>
        <p:spPr bwMode="auto">
          <a:xfrm>
            <a:off x="1823021" y="7231328"/>
            <a:ext cx="2615208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>
                <a:solidFill>
                  <a:srgbClr val="7F7F7F"/>
                </a:solidFill>
              </a:rPr>
              <a:t>(C) </a:t>
            </a:r>
            <a:r>
              <a:rPr lang="en-US" altLang="ja-JP" sz="800" err="1">
                <a:solidFill>
                  <a:srgbClr val="7F7F7F"/>
                </a:solidFill>
              </a:rPr>
              <a:t>Solasto</a:t>
            </a:r>
            <a:r>
              <a:rPr lang="en-US" altLang="ja-JP" sz="80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18" name="正方形/長方形 17"/>
          <p:cNvSpPr/>
          <p:nvPr userDrawn="1"/>
        </p:nvSpPr>
        <p:spPr>
          <a:xfrm>
            <a:off x="10416481" y="-40805"/>
            <a:ext cx="1773933" cy="261610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47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2086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374401" y="208806"/>
            <a:ext cx="10042079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>
              <a:defRPr sz="2800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7" name="Line 8"/>
          <p:cNvSpPr>
            <a:spLocks noChangeShapeType="1"/>
          </p:cNvSpPr>
          <p:nvPr userDrawn="1"/>
        </p:nvSpPr>
        <p:spPr bwMode="auto">
          <a:xfrm>
            <a:off x="327676" y="831169"/>
            <a:ext cx="10088805" cy="0"/>
          </a:xfrm>
          <a:prstGeom prst="line">
            <a:avLst/>
          </a:prstGeom>
          <a:noFill/>
          <a:ln w="12700">
            <a:solidFill>
              <a:srgbClr val="F398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2" name="Line 8"/>
          <p:cNvSpPr>
            <a:spLocks noChangeShapeType="1"/>
          </p:cNvSpPr>
          <p:nvPr userDrawn="1"/>
        </p:nvSpPr>
        <p:spPr bwMode="auto">
          <a:xfrm>
            <a:off x="4032000" y="7351200"/>
            <a:ext cx="7506000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1800"/>
          </a:p>
        </p:txBody>
      </p:sp>
      <p:sp>
        <p:nvSpPr>
          <p:cNvPr id="14" name="Rectangle 4"/>
          <p:cNvSpPr txBox="1">
            <a:spLocks noChangeArrowheads="1"/>
          </p:cNvSpPr>
          <p:nvPr userDrawn="1"/>
        </p:nvSpPr>
        <p:spPr bwMode="auto">
          <a:xfrm>
            <a:off x="11567815" y="7227752"/>
            <a:ext cx="432048" cy="24634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1400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91436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A35343-B95B-4B0A-8C92-734C11F40C21}" type="slidenum">
              <a:rPr kumimoji="0" lang="en-US" altLang="ja-JP" sz="1601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</a:rPr>
              <a:pPr marL="0" marR="0" lvl="0" indent="0" algn="r" defTabSz="91436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601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055" b="32714"/>
          <a:stretch/>
        </p:blipFill>
        <p:spPr bwMode="auto">
          <a:xfrm>
            <a:off x="262559" y="7078173"/>
            <a:ext cx="1352897" cy="4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4"/>
          <p:cNvSpPr>
            <a:spLocks noChangeArrowheads="1"/>
          </p:cNvSpPr>
          <p:nvPr userDrawn="1"/>
        </p:nvSpPr>
        <p:spPr bwMode="auto">
          <a:xfrm>
            <a:off x="1823021" y="7231328"/>
            <a:ext cx="2615208" cy="2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>
                <a:solidFill>
                  <a:srgbClr val="7F7F7F"/>
                </a:solidFill>
              </a:rPr>
              <a:t>(C) </a:t>
            </a:r>
            <a:r>
              <a:rPr lang="en-US" altLang="ja-JP" sz="800" err="1">
                <a:solidFill>
                  <a:srgbClr val="7F7F7F"/>
                </a:solidFill>
              </a:rPr>
              <a:t>Solasto</a:t>
            </a:r>
            <a:r>
              <a:rPr lang="en-US" altLang="ja-JP" sz="800">
                <a:solidFill>
                  <a:srgbClr val="7F7F7F"/>
                </a:solidFill>
              </a:rPr>
              <a:t> Corporation. All rights reserved.</a:t>
            </a:r>
          </a:p>
        </p:txBody>
      </p:sp>
      <p:sp>
        <p:nvSpPr>
          <p:cNvPr id="17" name="正方形/長方形 16"/>
          <p:cNvSpPr/>
          <p:nvPr userDrawn="1"/>
        </p:nvSpPr>
        <p:spPr>
          <a:xfrm>
            <a:off x="10416481" y="-40805"/>
            <a:ext cx="1773933" cy="261610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57147" algn="ctr">
              <a:lnSpc>
                <a:spcPts val="1350"/>
              </a:lnSpc>
              <a:spcAft>
                <a:spcPts val="0"/>
              </a:spcAft>
            </a:pPr>
            <a:endParaRPr kumimoji="1" lang="ja-JP" altLang="en-US" sz="900" kern="10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315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93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</p:sldLayoutIdLst>
  <p:txStyles>
    <p:titleStyle>
      <a:lvl1pPr algn="ctr" defTabSz="914369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69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24" indent="-285740" algn="l" defTabSz="914369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60" indent="-228592" algn="l" defTabSz="914369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44" indent="-228592" algn="l" defTabSz="914369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28" indent="-228592" algn="l" defTabSz="914369" rtl="0" eaLnBrk="1" latinLnBrk="0" hangingPunct="1">
        <a:spcBef>
          <a:spcPct val="20000"/>
        </a:spcBef>
        <a:buFont typeface="Arial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12" indent="-228592" algn="l" defTabSz="914369" rtl="0" eaLnBrk="1" latinLnBrk="0" hangingPunct="1">
        <a:spcBef>
          <a:spcPct val="20000"/>
        </a:spcBef>
        <a:buFont typeface="Arial" pitchFamily="34" charset="0"/>
        <a:buChar char="•"/>
        <a:defRPr kumimoji="1" sz="20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6" indent="-228592" algn="l" defTabSz="914369" rtl="0" eaLnBrk="1" latinLnBrk="0" hangingPunct="1">
        <a:spcBef>
          <a:spcPct val="20000"/>
        </a:spcBef>
        <a:buFont typeface="Arial" pitchFamily="34" charset="0"/>
        <a:buChar char="•"/>
        <a:defRPr kumimoji="1" sz="2001" kern="1200">
          <a:solidFill>
            <a:schemeClr val="tx1"/>
          </a:solidFill>
          <a:latin typeface="+mn-lt"/>
          <a:ea typeface="+mn-ea"/>
          <a:cs typeface="+mn-cs"/>
        </a:defRPr>
      </a:lvl7pPr>
      <a:lvl8pPr marL="3428880" indent="-228592" algn="l" defTabSz="914369" rtl="0" eaLnBrk="1" latinLnBrk="0" hangingPunct="1">
        <a:spcBef>
          <a:spcPct val="20000"/>
        </a:spcBef>
        <a:buFont typeface="Arial" pitchFamily="34" charset="0"/>
        <a:buChar char="•"/>
        <a:defRPr kumimoji="1" sz="20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064" indent="-228592" algn="l" defTabSz="914369" rtl="0" eaLnBrk="1" latinLnBrk="0" hangingPunct="1">
        <a:spcBef>
          <a:spcPct val="20000"/>
        </a:spcBef>
        <a:buFont typeface="Arial" pitchFamily="34" charset="0"/>
        <a:buChar char="•"/>
        <a:defRPr kumimoji="1" sz="20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6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4" algn="l" defTabSz="91436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9" algn="l" defTabSz="91436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2" algn="l" defTabSz="91436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36" algn="l" defTabSz="91436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20" algn="l" defTabSz="91436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05" algn="l" defTabSz="91436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8" algn="l" defTabSz="91436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71" algn="l" defTabSz="91436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7240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</p:sldLayoutIdLst>
  <p:txStyles>
    <p:titleStyle>
      <a:lvl1pPr algn="ctr" defTabSz="914369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69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24" indent="-285740" algn="l" defTabSz="914369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60" indent="-228592" algn="l" defTabSz="914369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44" indent="-228592" algn="l" defTabSz="914369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28" indent="-228592" algn="l" defTabSz="914369" rtl="0" eaLnBrk="1" latinLnBrk="0" hangingPunct="1">
        <a:spcBef>
          <a:spcPct val="20000"/>
        </a:spcBef>
        <a:buFont typeface="Arial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12" indent="-228592" algn="l" defTabSz="914369" rtl="0" eaLnBrk="1" latinLnBrk="0" hangingPunct="1">
        <a:spcBef>
          <a:spcPct val="20000"/>
        </a:spcBef>
        <a:buFont typeface="Arial" pitchFamily="34" charset="0"/>
        <a:buChar char="•"/>
        <a:defRPr kumimoji="1" sz="20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6" indent="-228592" algn="l" defTabSz="914369" rtl="0" eaLnBrk="1" latinLnBrk="0" hangingPunct="1">
        <a:spcBef>
          <a:spcPct val="20000"/>
        </a:spcBef>
        <a:buFont typeface="Arial" pitchFamily="34" charset="0"/>
        <a:buChar char="•"/>
        <a:defRPr kumimoji="1" sz="2001" kern="1200">
          <a:solidFill>
            <a:schemeClr val="tx1"/>
          </a:solidFill>
          <a:latin typeface="+mn-lt"/>
          <a:ea typeface="+mn-ea"/>
          <a:cs typeface="+mn-cs"/>
        </a:defRPr>
      </a:lvl7pPr>
      <a:lvl8pPr marL="3428880" indent="-228592" algn="l" defTabSz="914369" rtl="0" eaLnBrk="1" latinLnBrk="0" hangingPunct="1">
        <a:spcBef>
          <a:spcPct val="20000"/>
        </a:spcBef>
        <a:buFont typeface="Arial" pitchFamily="34" charset="0"/>
        <a:buChar char="•"/>
        <a:defRPr kumimoji="1" sz="20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064" indent="-228592" algn="l" defTabSz="914369" rtl="0" eaLnBrk="1" latinLnBrk="0" hangingPunct="1">
        <a:spcBef>
          <a:spcPct val="20000"/>
        </a:spcBef>
        <a:buFont typeface="Arial" pitchFamily="34" charset="0"/>
        <a:buChar char="•"/>
        <a:defRPr kumimoji="1" sz="20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6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4" algn="l" defTabSz="91436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9" algn="l" defTabSz="91436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2" algn="l" defTabSz="91436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36" algn="l" defTabSz="91436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20" algn="l" defTabSz="91436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05" algn="l" defTabSz="91436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8" algn="l" defTabSz="91436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71" algn="l" defTabSz="91436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" altLang="en-US"/>
              <a:t>차기 리셉트 </a:t>
            </a:r>
            <a:r>
              <a:rPr kumimoji="1" lang="ko" altLang="en-US"/>
              <a:t>시스템 구축 제안 의뢰서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ko" altLang="en-US"/>
              <a:t>주식회사 솔라스트</a:t>
            </a:r>
          </a:p>
        </p:txBody>
      </p:sp>
    </p:spTree>
    <p:extLst>
      <p:ext uri="{BB962C8B-B14F-4D97-AF65-F5344CB8AC3E}">
        <p14:creationId xmlns:p14="http://schemas.microsoft.com/office/powerpoint/2010/main" val="889731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080F33EB-DA79-BAC4-922D-79925CF37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401" y="208806"/>
            <a:ext cx="10042079" cy="523220"/>
          </a:xfrm>
        </p:spPr>
        <p:txBody>
          <a:bodyPr wrap="square" lIns="91440" tIns="45720" rIns="91440" bIns="45720" anchor="ctr" anchorCtr="0">
            <a:spAutoFit/>
          </a:bodyPr>
          <a:lstStyle/>
          <a:p>
            <a:r>
              <a:rPr lang="ko" altLang="ja-JP"/>
              <a:t>1-6</a:t>
            </a:r>
            <a:r>
              <a:rPr lang="ko" altLang="en-US"/>
              <a:t> </a:t>
            </a:r>
            <a:r>
              <a:rPr lang="ko" altLang="ja-JP"/>
              <a:t>AI </a:t>
            </a:r>
            <a:r>
              <a:rPr lang="ko" altLang="en-US"/>
              <a:t>기능 추가 정보</a:t>
            </a:r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E1F7194-30CC-7F7F-AEA1-5D178EAFB796}"/>
              </a:ext>
            </a:extLst>
          </p:cNvPr>
          <p:cNvSpPr txBox="1"/>
          <p:nvPr/>
        </p:nvSpPr>
        <p:spPr>
          <a:xfrm>
            <a:off x="442578" y="1072902"/>
            <a:ext cx="11305256" cy="6048671"/>
          </a:xfrm>
          <a:prstGeom prst="rect">
            <a:avLst/>
          </a:prstGeom>
          <a:noFill/>
        </p:spPr>
        <p:txBody>
          <a:bodyPr wrap="square" lIns="91440" tIns="45720" rIns="91440" bIns="45720" rtlCol="0" anchor="t" anchorCtr="0">
            <a:noAutofit/>
          </a:bodyPr>
          <a:lstStyle/>
          <a:p>
            <a:pPr marL="285750" indent="-285750">
              <a:spcBef>
                <a:spcPct val="20000"/>
              </a:spcBef>
              <a:buFont typeface="Wingdings" panose="05000000000000000000" pitchFamily="2" charset="2"/>
              <a:buChar char="n"/>
            </a:pPr>
            <a:r>
              <a:rPr lang="ko" altLang="ja-JP" sz="2000">
                <a:latin typeface="Meiryo UI" panose="020B0604030504040204" pitchFamily="50" charset="-128"/>
                <a:ea typeface="Meiryo UI" panose="020B0604030504040204" pitchFamily="50" charset="-128"/>
              </a:rPr>
              <a:t>AI </a:t>
            </a:r>
            <a:r>
              <a:rPr lang="ko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기능을 이용하여 다음의 </a:t>
            </a:r>
            <a:r>
              <a:rPr lang="ko" altLang="ja-JP" sz="2000">
                <a:latin typeface="Meiryo UI" panose="020B0604030504040204" pitchFamily="50" charset="-128"/>
                <a:ea typeface="Meiryo UI" panose="020B0604030504040204" pitchFamily="50" charset="-128"/>
              </a:rPr>
              <a:t>3 </a:t>
            </a:r>
            <a:r>
              <a:rPr lang="ko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가지 기능을 당사에서 검토하고 있다.</a:t>
            </a:r>
            <a:endParaRPr lang="en-US" altLang="ja-JP" sz="20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spcBef>
                <a:spcPct val="20000"/>
              </a:spcBef>
            </a:pPr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spcBef>
                <a:spcPct val="20000"/>
              </a:spcBef>
              <a:buFont typeface="+mj-lt"/>
              <a:buAutoNum type="arabicPeriod"/>
            </a:pP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체크 마스터 업데이트 자동화</a:t>
            </a:r>
            <a:endParaRPr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ko" altLang="en-US">
                <a:latin typeface="Meiryo UI"/>
                <a:ea typeface="Meiryo UI"/>
              </a:rPr>
              <a:t>매월의 평가·반환 결과를 바탕으로 체크 마스터를 수동으로 확인하고 갱신하고 있는 부분을 </a:t>
            </a:r>
            <a:r>
              <a:rPr lang="ko" altLang="ja-JP">
                <a:latin typeface="Meiryo UI"/>
                <a:ea typeface="Meiryo UI"/>
              </a:rPr>
              <a:t>AI </a:t>
            </a:r>
            <a:r>
              <a:rPr lang="ko" altLang="en-US">
                <a:latin typeface="Meiryo UI"/>
                <a:ea typeface="Meiryo UI"/>
              </a:rPr>
              <a:t>기능을 이용하여 자동화를 실시한다.</a:t>
            </a:r>
            <a:br>
              <a:rPr lang="en-US" altLang="ja-JP">
                <a:latin typeface="Meiryo UI" panose="020B0604030504040204" pitchFamily="50" charset="-128"/>
                <a:ea typeface="Meiryo UI" panose="020B0604030504040204" pitchFamily="50" charset="-128"/>
              </a:rPr>
            </a:br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spcBef>
                <a:spcPct val="20000"/>
              </a:spcBef>
              <a:buFont typeface="+mj-lt"/>
              <a:buAutoNum type="arabicPeriod"/>
            </a:pP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체크 기능에 </a:t>
            </a:r>
            <a:r>
              <a:rPr lang="ko" altLang="ja-JP">
                <a:latin typeface="Meiryo UI" panose="020B0604030504040204" pitchFamily="50" charset="-128"/>
                <a:ea typeface="Meiryo UI" panose="020B0604030504040204" pitchFamily="50" charset="-128"/>
              </a:rPr>
              <a:t>AI </a:t>
            </a: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체크 추가</a:t>
            </a:r>
            <a:endParaRPr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규칙 기반 검사에 기계 학습을 사용하는 검사 논리를 추가합니다.</a:t>
            </a:r>
            <a:endParaRPr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lvl="1">
              <a:spcBef>
                <a:spcPct val="20000"/>
              </a:spcBef>
            </a:pPr>
            <a:endParaRPr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spcBef>
                <a:spcPct val="20000"/>
              </a:spcBef>
              <a:buFont typeface="+mj-lt"/>
              <a:buAutoNum type="arabicPeriod"/>
            </a:pP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체크 기능의 </a:t>
            </a:r>
            <a:r>
              <a:rPr lang="ko" altLang="ja-JP">
                <a:latin typeface="Meiryo UI" panose="020B0604030504040204" pitchFamily="50" charset="-128"/>
                <a:ea typeface="Meiryo UI" panose="020B0604030504040204" pitchFamily="50" charset="-128"/>
              </a:rPr>
              <a:t>AI </a:t>
            </a: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화</a:t>
            </a:r>
            <a:endParaRPr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현재 룰 베이스로 실시하고 있는 체크를, </a:t>
            </a:r>
            <a:r>
              <a:rPr lang="ko" altLang="ja-JP">
                <a:latin typeface="Meiryo UI" panose="020B0604030504040204" pitchFamily="50" charset="-128"/>
                <a:ea typeface="Meiryo UI" panose="020B0604030504040204" pitchFamily="50" charset="-128"/>
              </a:rPr>
              <a:t>AI </a:t>
            </a: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화한 체크로의 치환을 실시한다.</a:t>
            </a:r>
            <a:endParaRPr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lvl="1">
              <a:spcBef>
                <a:spcPct val="20000"/>
              </a:spcBef>
            </a:pPr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spcBef>
                <a:spcPct val="20000"/>
              </a:spcBef>
              <a:buFont typeface="Wingdings" panose="05000000000000000000" pitchFamily="2" charset="2"/>
              <a:buChar char="n"/>
            </a:pPr>
            <a:r>
              <a:rPr lang="ko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제안시 고려해야 할 사항</a:t>
            </a:r>
            <a:endParaRPr lang="en-US" altLang="ja-JP" sz="20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lvl="1">
              <a:spcBef>
                <a:spcPct val="20000"/>
              </a:spcBef>
            </a:pP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귀사의 시스템에 대해서, 당사에서 구축하는 </a:t>
            </a:r>
            <a:r>
              <a:rPr lang="ko" altLang="ja-JP">
                <a:latin typeface="Meiryo UI" panose="020B0604030504040204" pitchFamily="50" charset="-128"/>
                <a:ea typeface="Meiryo UI" panose="020B0604030504040204" pitchFamily="50" charset="-128"/>
              </a:rPr>
              <a:t>AI </a:t>
            </a: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기능의 추가가 가능하거나, 그 경우의 제약 조건을 제안에 포함시키고 싶다.</a:t>
            </a:r>
          </a:p>
        </p:txBody>
      </p:sp>
    </p:spTree>
    <p:extLst>
      <p:ext uri="{BB962C8B-B14F-4D97-AF65-F5344CB8AC3E}">
        <p14:creationId xmlns:p14="http://schemas.microsoft.com/office/powerpoint/2010/main" val="830804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080F33EB-DA79-BAC4-922D-79925CF37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401" y="208806"/>
            <a:ext cx="10042079" cy="523220"/>
          </a:xfrm>
        </p:spPr>
        <p:txBody>
          <a:bodyPr wrap="square" lIns="91440" tIns="45720" rIns="91440" bIns="45720" anchor="ctr" anchorCtr="0">
            <a:spAutoFit/>
          </a:bodyPr>
          <a:lstStyle/>
          <a:p>
            <a:r>
              <a:rPr lang="ko" altLang="ja-JP"/>
              <a:t>1-7 </a:t>
            </a:r>
            <a:r>
              <a:rPr lang="ko" altLang="en-US"/>
              <a:t>시스템의 제공 형태에 대해서</a:t>
            </a:r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E1F7194-30CC-7F7F-AEA1-5D178EAFB796}"/>
              </a:ext>
            </a:extLst>
          </p:cNvPr>
          <p:cNvSpPr txBox="1"/>
          <p:nvPr/>
        </p:nvSpPr>
        <p:spPr>
          <a:xfrm>
            <a:off x="442578" y="1072902"/>
            <a:ext cx="11305256" cy="906023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 marL="285750" indent="-285750">
              <a:spcBef>
                <a:spcPct val="20000"/>
              </a:spcBef>
              <a:buFont typeface="Wingdings" panose="05000000000000000000" pitchFamily="2" charset="2"/>
              <a:buChar char="n"/>
            </a:pPr>
            <a:r>
              <a:rPr lang="ko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당사로서 귀사와 협력하여 독자적인 체크 시스템을 구축해 나갈 것을 계획하고 있다. 따라서, 이하의 </a:t>
            </a:r>
            <a:r>
              <a:rPr lang="ko" altLang="ja-JP" sz="2000">
                <a:latin typeface="Meiryo UI" panose="020B0604030504040204" pitchFamily="50" charset="-128"/>
                <a:ea typeface="Meiryo UI" panose="020B0604030504040204" pitchFamily="50" charset="-128"/>
              </a:rPr>
              <a:t>2 </a:t>
            </a:r>
            <a:r>
              <a:rPr lang="ko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패턴의 시스템의 제공 형태가 가능하거나, 또한 각각의 비용을 제안에 포함시키고 싶다.</a:t>
            </a:r>
            <a:endParaRPr lang="en-US" altLang="ja-JP" sz="2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FBF18FC1-F055-B0C5-8562-4C72C5691A9F}"/>
              </a:ext>
            </a:extLst>
          </p:cNvPr>
          <p:cNvGraphicFramePr>
            <a:graphicFrameLocks noGrp="1"/>
          </p:cNvGraphicFramePr>
          <p:nvPr/>
        </p:nvGraphicFramePr>
        <p:xfrm>
          <a:off x="795522" y="2181692"/>
          <a:ext cx="10684339" cy="280100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1737185733"/>
                    </a:ext>
                  </a:extLst>
                </a:gridCol>
                <a:gridCol w="1972339">
                  <a:extLst>
                    <a:ext uri="{9D8B030D-6E8A-4147-A177-3AD203B41FA5}">
                      <a16:colId xmlns:a16="http://schemas.microsoft.com/office/drawing/2014/main" val="2123402354"/>
                    </a:ext>
                  </a:extLst>
                </a:gridCol>
                <a:gridCol w="3708000">
                  <a:extLst>
                    <a:ext uri="{9D8B030D-6E8A-4147-A177-3AD203B41FA5}">
                      <a16:colId xmlns:a16="http://schemas.microsoft.com/office/drawing/2014/main" val="3676101057"/>
                    </a:ext>
                  </a:extLst>
                </a:gridCol>
                <a:gridCol w="2304000">
                  <a:extLst>
                    <a:ext uri="{9D8B030D-6E8A-4147-A177-3AD203B41FA5}">
                      <a16:colId xmlns:a16="http://schemas.microsoft.com/office/drawing/2014/main" val="3190685705"/>
                    </a:ext>
                  </a:extLst>
                </a:gridCol>
                <a:gridCol w="2304000">
                  <a:extLst>
                    <a:ext uri="{9D8B030D-6E8A-4147-A177-3AD203B41FA5}">
                      <a16:colId xmlns:a16="http://schemas.microsoft.com/office/drawing/2014/main" val="3216797066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40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패턴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내용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개발 비용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시스템 이용료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1927690"/>
                  </a:ext>
                </a:extLst>
              </a:tr>
              <a:tr h="1130502"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400"/>
                        <a:t>1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OEM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ko" altLang="en-US" sz="1400"/>
                        <a:t>요구사항 정의에서 정한 기능에 대해 귀사에서 당사 고유의 시스템을 구축한다.</a:t>
                      </a:r>
                      <a:endParaRPr kumimoji="1" lang="en-US" altLang="ja-JP" sz="1400"/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ko" altLang="en-US" sz="1400"/>
                        <a:t>귀사 패키지의 기능을 유용하고 시스템을 구축하는 것이 가능하게 한다</a:t>
                      </a:r>
                      <a:endParaRPr kumimoji="1" lang="en-US" altLang="ja-JP" sz="14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ko" altLang="ja-JP" sz="1400"/>
                        <a:t>※1. </a:t>
                      </a:r>
                      <a:r>
                        <a:rPr kumimoji="1" lang="ko" altLang="en-US" sz="1400"/>
                        <a:t>요상담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0711692"/>
                  </a:ext>
                </a:extLst>
              </a:tr>
              <a:tr h="1130502">
                <a:tc>
                  <a:txBody>
                    <a:bodyPr/>
                    <a:lstStyle/>
                    <a:p>
                      <a:pPr algn="r"/>
                      <a:r>
                        <a:rPr kumimoji="1" lang="ko" altLang="ja-JP" sz="1400"/>
                        <a:t>2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패키지에 추가 기능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ko" altLang="en-US" sz="1400"/>
                        <a:t>귀사 패키지 제품을 이용하여 추가가 필요한 기능을 애드온 개발</a:t>
                      </a:r>
                      <a:endParaRPr kumimoji="1" lang="en-US" altLang="ja-JP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당사의 독자적인 기능 추가에 대한 개발 비용만 당사에서 부담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패키지 이용료</a:t>
                      </a:r>
                      <a:endParaRPr kumimoji="1" lang="en-US" altLang="ja-JP" sz="1400"/>
                    </a:p>
                    <a:p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0211508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1E23851-650E-022C-FC6D-52FCC528F798}"/>
              </a:ext>
            </a:extLst>
          </p:cNvPr>
          <p:cNvSpPr txBox="1"/>
          <p:nvPr/>
        </p:nvSpPr>
        <p:spPr>
          <a:xfrm>
            <a:off x="795521" y="4974554"/>
            <a:ext cx="8961795" cy="500695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>
              <a:spcBef>
                <a:spcPct val="20000"/>
              </a:spcBef>
            </a:pPr>
            <a:r>
              <a:rPr lang="ko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※1. </a:t>
            </a:r>
            <a:r>
              <a:rPr lang="ko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우선은 실현 가능성·코스트 밸런스의 양면으로부터, 귀사·폐사 쌍방에 있어서 합리적인 내용이 되는 제안을 부탁하고 싶다. </a:t>
            </a:r>
            <a:br>
              <a:rPr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ko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구체적인 계약 조건등에 대해서는, 제안 내용을 근거로, 별도 상담하고 싶다.</a:t>
            </a:r>
            <a:endParaRPr lang="en-US" altLang="ja-JP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73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anchor="ctr" anchorCtr="0">
            <a:spAutoFit/>
          </a:bodyPr>
          <a:lstStyle/>
          <a:p>
            <a:r>
              <a:rPr lang="ko" altLang="ja-JP"/>
              <a:t>1-8 </a:t>
            </a:r>
            <a:r>
              <a:rPr lang="ko" altLang="en-US"/>
              <a:t>신시스템 구축 스케줄안</a:t>
            </a:r>
            <a:endParaRPr kumimoji="1" lang="ja-JP" altLang="en-US"/>
          </a:p>
        </p:txBody>
      </p:sp>
      <p:graphicFrame>
        <p:nvGraphicFramePr>
          <p:cNvPr id="83" name="Content Placeholder 20">
            <a:extLst>
              <a:ext uri="{FF2B5EF4-FFF2-40B4-BE49-F238E27FC236}">
                <a16:creationId xmlns:a16="http://schemas.microsoft.com/office/drawing/2014/main" id="{038D69C9-1F3A-9329-8D38-7E01B1C36D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7008744"/>
              </p:ext>
            </p:extLst>
          </p:nvPr>
        </p:nvGraphicFramePr>
        <p:xfrm>
          <a:off x="258948" y="2401942"/>
          <a:ext cx="11672515" cy="4647304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736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3310150913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3815908173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65115005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574188905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80461612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1132982192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1109248995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45122989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1685600391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1919742952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332824455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1827626045"/>
                    </a:ext>
                  </a:extLst>
                </a:gridCol>
              </a:tblGrid>
              <a:tr h="181462">
                <a:tc>
                  <a:txBody>
                    <a:bodyPr/>
                    <a:lstStyle>
                      <a:lvl1pPr marL="0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1pPr>
                      <a:lvl2pPr marL="472985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2pPr>
                      <a:lvl3pPr marL="945969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3pPr>
                      <a:lvl4pPr marL="1418954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4pPr>
                      <a:lvl5pPr marL="1891939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5pPr>
                      <a:lvl6pPr marL="2364923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6pPr>
                      <a:lvl7pPr marL="2837908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7pPr>
                      <a:lvl8pPr marL="3310892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8pPr>
                      <a:lvl9pPr marL="3783877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GB" altLang="ja-JP" sz="1200" b="0" kern="1200">
                        <a:solidFill>
                          <a:schemeClr val="tx1"/>
                        </a:solidFill>
                        <a:latin typeface="EYInterstate"/>
                        <a:ea typeface="Meiryo UI"/>
                        <a:cs typeface="+mn-cs"/>
                      </a:endParaRPr>
                    </a:p>
                  </a:txBody>
                  <a:tcPr marL="63146" marR="631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8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ja-JP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월</a:t>
                      </a:r>
                    </a:p>
                  </a:txBody>
                  <a:tcPr marL="63146" marR="631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8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ja-JP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</a:t>
                      </a:r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월</a:t>
                      </a:r>
                    </a:p>
                  </a:txBody>
                  <a:tcPr marL="63146" marR="631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8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ja-JP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월</a:t>
                      </a:r>
                    </a:p>
                  </a:txBody>
                  <a:tcPr marL="63146" marR="631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8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ja-JP" sz="1200" b="1" kern="1200">
                          <a:solidFill>
                            <a:schemeClr val="tx1"/>
                          </a:solidFill>
                        </a:rPr>
                        <a:t>7 </a:t>
                      </a:r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</a:rPr>
                        <a:t>월</a:t>
                      </a:r>
                      <a:endParaRPr kumimoji="1" lang="ja-JP" altLang="en-US" sz="1200" b="1" kern="1200">
                        <a:solidFill>
                          <a:schemeClr val="tx1"/>
                        </a:solidFill>
                        <a:latin typeface="+mj-lt"/>
                        <a:ea typeface="Meiryo UI"/>
                        <a:cs typeface="+mn-cs"/>
                      </a:endParaRPr>
                    </a:p>
                  </a:txBody>
                  <a:tcPr marL="63146" marR="631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8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ja-JP" sz="1200" b="1" kern="1200">
                          <a:solidFill>
                            <a:schemeClr val="tx1"/>
                          </a:solidFill>
                        </a:rPr>
                        <a:t>8 </a:t>
                      </a:r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</a:rPr>
                        <a:t>월</a:t>
                      </a:r>
                      <a:endParaRPr kumimoji="1" lang="ja-JP" altLang="en-US" sz="1200" b="1" kern="1200">
                        <a:solidFill>
                          <a:schemeClr val="tx1"/>
                        </a:solidFill>
                        <a:latin typeface="+mj-lt"/>
                        <a:ea typeface="Meiryo UI"/>
                        <a:cs typeface="+mn-cs"/>
                      </a:endParaRPr>
                    </a:p>
                  </a:txBody>
                  <a:tcPr marL="63146" marR="631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8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ja-JP" sz="1200" b="1" kern="1200">
                          <a:solidFill>
                            <a:schemeClr val="tx1"/>
                          </a:solidFill>
                        </a:rPr>
                        <a:t>9 </a:t>
                      </a:r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</a:rPr>
                        <a:t>월</a:t>
                      </a:r>
                      <a:endParaRPr kumimoji="1" lang="ja-JP" altLang="en-US" sz="1200" b="1" kern="1200">
                        <a:solidFill>
                          <a:schemeClr val="tx1"/>
                        </a:solidFill>
                        <a:latin typeface="+mj-lt"/>
                        <a:ea typeface="Meiryo UI"/>
                        <a:cs typeface="+mn-cs"/>
                      </a:endParaRPr>
                    </a:p>
                  </a:txBody>
                  <a:tcPr marL="63146" marR="631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8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ja-JP" sz="1200" b="1" kern="1200">
                          <a:solidFill>
                            <a:schemeClr val="tx1"/>
                          </a:solidFill>
                        </a:rPr>
                        <a:t>10</a:t>
                      </a:r>
                      <a:endParaRPr kumimoji="1" lang="ja-JP" altLang="en-US" sz="1200" b="1" kern="1200">
                        <a:solidFill>
                          <a:schemeClr val="tx1"/>
                        </a:solidFill>
                        <a:latin typeface="+mj-lt"/>
                        <a:ea typeface="Meiryo UI"/>
                        <a:cs typeface="+mn-cs"/>
                      </a:endParaRPr>
                    </a:p>
                  </a:txBody>
                  <a:tcPr marL="63146" marR="631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8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ja-JP" sz="1200" b="1" kern="1200">
                          <a:solidFill>
                            <a:schemeClr val="tx1"/>
                          </a:solidFill>
                        </a:rPr>
                        <a:t>11 </a:t>
                      </a:r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</a:rPr>
                        <a:t>월</a:t>
                      </a:r>
                      <a:endParaRPr kumimoji="1" lang="ja-JP" altLang="en-US" sz="1200" b="1" kern="1200">
                        <a:solidFill>
                          <a:schemeClr val="tx1"/>
                        </a:solidFill>
                        <a:latin typeface="+mj-lt"/>
                        <a:ea typeface="Meiryo UI"/>
                        <a:cs typeface="+mn-cs"/>
                      </a:endParaRPr>
                    </a:p>
                  </a:txBody>
                  <a:tcPr marL="63146" marR="631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8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ja-JP" sz="1200" b="1" kern="1200">
                          <a:solidFill>
                            <a:schemeClr val="tx1"/>
                          </a:solidFill>
                        </a:rPr>
                        <a:t>12 </a:t>
                      </a:r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</a:rPr>
                        <a:t>월</a:t>
                      </a:r>
                      <a:endParaRPr kumimoji="1" lang="ja-JP" altLang="en-US" sz="1200" b="1" kern="1200">
                        <a:solidFill>
                          <a:schemeClr val="tx1"/>
                        </a:solidFill>
                        <a:latin typeface="+mj-lt"/>
                        <a:ea typeface="Meiryo UI"/>
                        <a:cs typeface="+mn-cs"/>
                      </a:endParaRPr>
                    </a:p>
                  </a:txBody>
                  <a:tcPr marL="63146" marR="631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8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ja-JP" sz="1200" b="1" kern="120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</a:rPr>
                        <a:t>월</a:t>
                      </a:r>
                      <a:endParaRPr kumimoji="1" lang="ja-JP" altLang="en-US" sz="1200" b="1" kern="1200">
                        <a:solidFill>
                          <a:schemeClr val="tx1"/>
                        </a:solidFill>
                        <a:latin typeface="+mj-lt"/>
                        <a:ea typeface="Meiryo UI"/>
                        <a:cs typeface="+mn-cs"/>
                      </a:endParaRPr>
                    </a:p>
                  </a:txBody>
                  <a:tcPr marL="63146" marR="631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8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ja-JP" sz="1200" b="1" kern="1200">
                          <a:solidFill>
                            <a:schemeClr val="tx1"/>
                          </a:solidFill>
                        </a:rPr>
                        <a:t>2 </a:t>
                      </a:r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</a:rPr>
                        <a:t>월</a:t>
                      </a:r>
                      <a:endParaRPr kumimoji="1" lang="ja-JP" altLang="en-US" sz="1200" b="1" kern="1200">
                        <a:solidFill>
                          <a:schemeClr val="tx1"/>
                        </a:solidFill>
                        <a:latin typeface="+mj-lt"/>
                        <a:ea typeface="Meiryo UI"/>
                        <a:cs typeface="+mn-cs"/>
                      </a:endParaRPr>
                    </a:p>
                  </a:txBody>
                  <a:tcPr marL="63146" marR="631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8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ja-JP" sz="1200" b="1" kern="1200">
                          <a:solidFill>
                            <a:schemeClr val="tx1"/>
                          </a:solidFill>
                        </a:rPr>
                        <a:t>3 </a:t>
                      </a:r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</a:rPr>
                        <a:t>월</a:t>
                      </a:r>
                      <a:endParaRPr kumimoji="1" lang="ja-JP" altLang="en-US" sz="1200" b="1" kern="1200">
                        <a:solidFill>
                          <a:schemeClr val="tx1"/>
                        </a:solidFill>
                        <a:latin typeface="+mj-lt"/>
                        <a:ea typeface="Meiryo UI"/>
                        <a:cs typeface="+mn-cs"/>
                      </a:endParaRPr>
                    </a:p>
                  </a:txBody>
                  <a:tcPr marL="63146" marR="631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8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12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</a:rPr>
                        <a:t>마일스톤</a:t>
                      </a:r>
                      <a:endParaRPr kumimoji="1" lang="ja-JP" altLang="en-US" sz="1200" b="1" kern="120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63146" marR="63146" marT="30064" marB="3006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7996779"/>
                  </a:ext>
                </a:extLst>
              </a:tr>
              <a:tr h="1055354">
                <a:tc>
                  <a:txBody>
                    <a:bodyPr/>
                    <a:lstStyle>
                      <a:lvl1pPr marL="0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1pPr>
                      <a:lvl2pPr marL="472985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2pPr>
                      <a:lvl3pPr marL="945969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3pPr>
                      <a:lvl4pPr marL="1418954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4pPr>
                      <a:lvl5pPr marL="1891939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5pPr>
                      <a:lvl6pPr marL="2364923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6pPr>
                      <a:lvl7pPr marL="2837908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7pPr>
                      <a:lvl8pPr marL="3310892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8pPr>
                      <a:lvl9pPr marL="3783877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ja-JP" sz="1200" b="1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  <a:cs typeface="+mn-cs"/>
                        </a:rPr>
                        <a:t>Scope1 </a:t>
                      </a:r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  <a:cs typeface="+mn-cs"/>
                        </a:rPr>
                        <a:t>①( </a:t>
                      </a:r>
                      <a:r>
                        <a:rPr kumimoji="1" lang="ko" altLang="ja-JP" sz="1200" b="1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  <a:cs typeface="+mn-cs"/>
                        </a:rPr>
                        <a:t>PKG </a:t>
                      </a:r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  <a:cs typeface="+mn-cs"/>
                        </a:rPr>
                        <a:t>)</a:t>
                      </a:r>
                      <a:endParaRPr kumimoji="1" lang="en-US" altLang="ja-JP" sz="1200" b="1" kern="1200">
                        <a:solidFill>
                          <a:schemeClr val="tx1"/>
                        </a:solidFill>
                        <a:latin typeface="EYInterstate"/>
                        <a:ea typeface="Meiryo UI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  <a:cs typeface="+mn-cs"/>
                        </a:rPr>
                        <a:t>차기 리셉트</a:t>
                      </a:r>
                    </a:p>
                    <a:p>
                      <a:pPr marL="0" algn="ctr" defTabSz="914400" rtl="0" eaLnBrk="1" latinLnBrk="0" hangingPunct="1"/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</a:rPr>
                        <a:t>시스템 도입</a:t>
                      </a:r>
                      <a:endParaRPr kumimoji="1" lang="ja-JP" altLang="en-US" sz="1200" b="1" kern="1200">
                        <a:solidFill>
                          <a:schemeClr val="tx1"/>
                        </a:solidFill>
                        <a:latin typeface="+mj-ea"/>
                        <a:ea typeface="Meiryo UI"/>
                        <a:cs typeface="+mn-cs"/>
                      </a:endParaRPr>
                    </a:p>
                  </a:txBody>
                  <a:tcPr marL="63146" marR="63146" marT="30064" marB="30064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535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ja-JP" sz="1200" b="1" kern="1200">
                          <a:solidFill>
                            <a:schemeClr val="tx1"/>
                          </a:solidFill>
                          <a:latin typeface="EYInterstate"/>
                          <a:ea typeface="+mn-ea"/>
                          <a:cs typeface="+mn-cs"/>
                        </a:rPr>
                        <a:t>Scope1 </a:t>
                      </a:r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  <a:latin typeface="EYInterstate"/>
                          <a:ea typeface="+mn-ea"/>
                          <a:cs typeface="+mn-cs"/>
                        </a:rPr>
                        <a:t>( </a:t>
                      </a:r>
                      <a:r>
                        <a:rPr kumimoji="1" lang="ko" altLang="ja-JP" sz="1200" b="1" kern="1200">
                          <a:solidFill>
                            <a:schemeClr val="tx1"/>
                          </a:solidFill>
                          <a:latin typeface="EYInterstate"/>
                          <a:ea typeface="+mn-ea"/>
                          <a:cs typeface="+mn-cs"/>
                        </a:rPr>
                        <a:t>OEM </a:t>
                      </a:r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  <a:latin typeface="EYInterstate"/>
                          <a:ea typeface="+mn-ea"/>
                          <a:cs typeface="+mn-cs"/>
                        </a:rPr>
                        <a:t>)</a:t>
                      </a:r>
                      <a:endParaRPr kumimoji="1" lang="en-US" altLang="ja-JP" sz="1200" b="1" kern="1200">
                        <a:solidFill>
                          <a:schemeClr val="tx1"/>
                        </a:solidFill>
                        <a:latin typeface="EYInterstate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  <a:latin typeface="EYInterstate"/>
                          <a:ea typeface="+mn-ea"/>
                          <a:cs typeface="+mn-cs"/>
                        </a:rPr>
                        <a:t>차기 리셉트</a:t>
                      </a:r>
                    </a:p>
                    <a:p>
                      <a:pPr marL="0" algn="ctr" defTabSz="914400" rtl="0" eaLnBrk="1" latinLnBrk="0" hangingPunct="1"/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</a:rPr>
                        <a:t>시스템 도입</a:t>
                      </a:r>
                      <a:endParaRPr kumimoji="1" lang="ja-JP" altLang="en-US" sz="1200" b="1" kern="120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1" kern="1200">
                        <a:solidFill>
                          <a:schemeClr val="tx1"/>
                        </a:solidFill>
                        <a:latin typeface="+mj-ea"/>
                        <a:ea typeface="Meiryo UI"/>
                        <a:cs typeface="+mn-cs"/>
                      </a:endParaRPr>
                    </a:p>
                  </a:txBody>
                  <a:tcPr marL="63146" marR="63146" marT="30064" marB="30064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aseline="0">
                        <a:latin typeface="+mn-lt"/>
                      </a:endParaRPr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aseline="0">
                        <a:latin typeface="+mn-lt"/>
                      </a:endParaRPr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6463375"/>
                  </a:ext>
                </a:extLst>
              </a:tr>
              <a:tr h="105535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ja-JP" sz="1200" b="1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  <a:cs typeface="+mn-cs"/>
                        </a:rPr>
                        <a:t>Scope2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  <a:latin typeface="+mj-ea"/>
                          <a:ea typeface="Meiryo UI"/>
                          <a:cs typeface="+mn-cs"/>
                        </a:rPr>
                        <a:t>업로드 도구</a:t>
                      </a:r>
                      <a:endParaRPr kumimoji="1" lang="en-US" altLang="ja-JP" sz="1200" b="1" kern="1200">
                        <a:solidFill>
                          <a:schemeClr val="tx1"/>
                        </a:solidFill>
                        <a:latin typeface="+mj-ea"/>
                        <a:ea typeface="Meiryo UI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ja-JP" sz="1200" b="1" kern="1200">
                          <a:solidFill>
                            <a:schemeClr val="tx1"/>
                          </a:solidFill>
                          <a:latin typeface="+mj-ea"/>
                          <a:ea typeface="Meiryo UI"/>
                          <a:cs typeface="+mn-cs"/>
                        </a:rPr>
                        <a:t>웹화</a:t>
                      </a:r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  <a:latin typeface="+mj-ea"/>
                          <a:ea typeface="Meiryo UI"/>
                          <a:cs typeface="+mn-cs"/>
                        </a:rPr>
                        <a:t>​</a:t>
                      </a:r>
                    </a:p>
                  </a:txBody>
                  <a:tcPr marL="63146" marR="63146" marT="30064" marB="3006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9pPr>
                    </a:lstStyle>
                    <a:p>
                      <a:endParaRPr kumimoji="1" lang="ja-JP" altLang="en-US" sz="1200" baseline="0">
                        <a:latin typeface="+mn-lt"/>
                      </a:endParaRPr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9pPr>
                    </a:lstStyle>
                    <a:p>
                      <a:endParaRPr kumimoji="1" lang="ja-JP" altLang="en-US" sz="1200" baseline="0">
                        <a:latin typeface="+mn-lt"/>
                      </a:endParaRPr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411199"/>
                  </a:ext>
                </a:extLst>
              </a:tr>
              <a:tr h="1055354">
                <a:tc>
                  <a:txBody>
                    <a:bodyPr/>
                    <a:lstStyle>
                      <a:lvl1pPr marL="0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1pPr>
                      <a:lvl2pPr marL="472985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2pPr>
                      <a:lvl3pPr marL="945969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3pPr>
                      <a:lvl4pPr marL="1418954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4pPr>
                      <a:lvl5pPr marL="1891939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5pPr>
                      <a:lvl6pPr marL="2364923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6pPr>
                      <a:lvl7pPr marL="2837908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7pPr>
                      <a:lvl8pPr marL="3310892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8pPr>
                      <a:lvl9pPr marL="3783877" algn="l" defTabSz="945969" rtl="0" eaLnBrk="1" latinLnBrk="0" hangingPunct="1">
                        <a:defRPr kumimoji="1" sz="1904" kern="1200">
                          <a:solidFill>
                            <a:schemeClr val="tx1"/>
                          </a:solidFill>
                          <a:latin typeface="Calibri" panose="020F0502020204030204"/>
                          <a:ea typeface="Meiryo U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ja-JP" sz="1200" b="1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  <a:cs typeface="+mn-cs"/>
                        </a:rPr>
                        <a:t>Scope3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</a:rPr>
                        <a:t>생성 </a:t>
                      </a:r>
                      <a:r>
                        <a:rPr kumimoji="1" lang="ko" altLang="ja-JP" sz="1200" b="1" kern="1200">
                          <a:solidFill>
                            <a:schemeClr val="tx1"/>
                          </a:solidFill>
                        </a:rPr>
                        <a:t>AI </a:t>
                      </a:r>
                      <a:r>
                        <a:rPr kumimoji="1" lang="ko" altLang="en-US" sz="1200" b="1" kern="1200">
                          <a:solidFill>
                            <a:schemeClr val="tx1"/>
                          </a:solidFill>
                        </a:rPr>
                        <a:t>검토</a:t>
                      </a:r>
                    </a:p>
                  </a:txBody>
                  <a:tcPr marL="63146" marR="63146" marT="30064" marB="3006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EYInterstate"/>
                          <a:ea typeface="Meiryo UI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3146" marR="63146" marT="30064" marB="30064"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4" name="Rectangle 61">
            <a:extLst>
              <a:ext uri="{FF2B5EF4-FFF2-40B4-BE49-F238E27FC236}">
                <a16:creationId xmlns:a16="http://schemas.microsoft.com/office/drawing/2014/main" id="{41B8D3A7-6114-136A-EDD5-B943F7035197}"/>
              </a:ext>
            </a:extLst>
          </p:cNvPr>
          <p:cNvSpPr/>
          <p:nvPr/>
        </p:nvSpPr>
        <p:spPr>
          <a:xfrm>
            <a:off x="3423910" y="2697527"/>
            <a:ext cx="720000" cy="112349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Aft>
                <a:spcPct val="0"/>
              </a:spcAft>
              <a:buClr>
                <a:srgbClr val="747480"/>
              </a:buClr>
              <a:defRPr/>
            </a:pPr>
            <a:r>
              <a:rPr kumimoji="0" lang="ko" altLang="en-US" sz="1100" b="1" kern="0">
                <a:solidFill>
                  <a:srgbClr val="747480"/>
                </a:solidFill>
                <a:latin typeface="EYInterstate"/>
                <a:ea typeface="Meiryo UI"/>
              </a:rPr>
              <a:t>★ </a:t>
            </a:r>
            <a:r>
              <a:rPr kumimoji="0" lang="ko" altLang="ja-JP" sz="1100" b="1" kern="0">
                <a:solidFill>
                  <a:srgbClr val="747480"/>
                </a:solidFill>
                <a:latin typeface="EYInterstate"/>
                <a:ea typeface="Meiryo UI"/>
              </a:rPr>
              <a:t>5/29 </a:t>
            </a:r>
            <a:r>
              <a:rPr kumimoji="0" lang="ko" altLang="en-US" sz="1100" b="1" kern="0">
                <a:solidFill>
                  <a:srgbClr val="747480"/>
                </a:solidFill>
                <a:latin typeface="EYInterstate"/>
                <a:ea typeface="Meiryo UI"/>
              </a:rPr>
              <a:t>전략 회의</a:t>
            </a:r>
          </a:p>
        </p:txBody>
      </p:sp>
      <p:sp>
        <p:nvSpPr>
          <p:cNvPr id="85" name="矢印: 五方向 117">
            <a:extLst>
              <a:ext uri="{FF2B5EF4-FFF2-40B4-BE49-F238E27FC236}">
                <a16:creationId xmlns:a16="http://schemas.microsoft.com/office/drawing/2014/main" id="{8231AF36-7759-B9CE-BFE1-2044DD352A45}"/>
              </a:ext>
            </a:extLst>
          </p:cNvPr>
          <p:cNvSpPr/>
          <p:nvPr/>
        </p:nvSpPr>
        <p:spPr bwMode="auto">
          <a:xfrm>
            <a:off x="2083088" y="3015146"/>
            <a:ext cx="684000" cy="28800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ja-JP" sz="1100" kern="0">
                <a:solidFill>
                  <a:srgbClr val="2E2E38"/>
                </a:solidFill>
                <a:latin typeface="EYInterstate"/>
                <a:ea typeface="Meiryo UI"/>
              </a:rPr>
              <a:t>RFP </a:t>
            </a: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수집</a:t>
            </a:r>
          </a:p>
        </p:txBody>
      </p:sp>
      <p:sp>
        <p:nvSpPr>
          <p:cNvPr id="86" name="Rectangle 61">
            <a:extLst>
              <a:ext uri="{FF2B5EF4-FFF2-40B4-BE49-F238E27FC236}">
                <a16:creationId xmlns:a16="http://schemas.microsoft.com/office/drawing/2014/main" id="{68E74576-AC4F-9C8D-B57C-2ABF44F2CE54}"/>
              </a:ext>
            </a:extLst>
          </p:cNvPr>
          <p:cNvSpPr/>
          <p:nvPr/>
        </p:nvSpPr>
        <p:spPr>
          <a:xfrm>
            <a:off x="2268371" y="2631374"/>
            <a:ext cx="727200" cy="188327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Aft>
                <a:spcPct val="0"/>
              </a:spcAft>
              <a:buClr>
                <a:srgbClr val="747480"/>
              </a:buClr>
              <a:defRPr/>
            </a:pPr>
            <a:r>
              <a:rPr kumimoji="0" lang="ko" altLang="en-US" sz="1100" b="1" kern="0">
                <a:solidFill>
                  <a:srgbClr val="747480"/>
                </a:solidFill>
                <a:latin typeface="EYInterstate"/>
                <a:ea typeface="Meiryo UI"/>
              </a:rPr>
              <a:t>★ </a:t>
            </a:r>
            <a:r>
              <a:rPr kumimoji="0" lang="ko" altLang="ja-JP" sz="1100" b="1" kern="0">
                <a:solidFill>
                  <a:srgbClr val="747480"/>
                </a:solidFill>
                <a:latin typeface="EYInterstate"/>
                <a:ea typeface="Meiryo UI"/>
              </a:rPr>
              <a:t>4/17 RFP </a:t>
            </a:r>
            <a:r>
              <a:rPr kumimoji="0" lang="ko" altLang="en-US" sz="1100" b="1" kern="0">
                <a:solidFill>
                  <a:srgbClr val="747480"/>
                </a:solidFill>
                <a:latin typeface="EYInterstate"/>
                <a:ea typeface="Meiryo UI"/>
              </a:rPr>
              <a:t>발출</a:t>
            </a:r>
          </a:p>
        </p:txBody>
      </p:sp>
      <p:sp>
        <p:nvSpPr>
          <p:cNvPr id="87" name="矢印: 五方向 117">
            <a:extLst>
              <a:ext uri="{FF2B5EF4-FFF2-40B4-BE49-F238E27FC236}">
                <a16:creationId xmlns:a16="http://schemas.microsoft.com/office/drawing/2014/main" id="{2AC31642-6BFB-6D52-D7ED-876068AB293A}"/>
              </a:ext>
            </a:extLst>
          </p:cNvPr>
          <p:cNvSpPr/>
          <p:nvPr/>
        </p:nvSpPr>
        <p:spPr bwMode="auto">
          <a:xfrm>
            <a:off x="2890926" y="3015147"/>
            <a:ext cx="684000" cy="28800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벤더 계약</a:t>
            </a:r>
          </a:p>
        </p:txBody>
      </p:sp>
      <p:sp>
        <p:nvSpPr>
          <p:cNvPr id="88" name="矢印: 五方向 117">
            <a:extLst>
              <a:ext uri="{FF2B5EF4-FFF2-40B4-BE49-F238E27FC236}">
                <a16:creationId xmlns:a16="http://schemas.microsoft.com/office/drawing/2014/main" id="{59B0E3E9-FE07-50CC-5D9C-AD6B79E78227}"/>
              </a:ext>
            </a:extLst>
          </p:cNvPr>
          <p:cNvSpPr/>
          <p:nvPr/>
        </p:nvSpPr>
        <p:spPr bwMode="auto">
          <a:xfrm>
            <a:off x="3686630" y="3393327"/>
            <a:ext cx="1587558" cy="28800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요구사항 정의</a:t>
            </a:r>
          </a:p>
        </p:txBody>
      </p:sp>
      <p:sp>
        <p:nvSpPr>
          <p:cNvPr id="89" name="矢印: 五方向 117">
            <a:extLst>
              <a:ext uri="{FF2B5EF4-FFF2-40B4-BE49-F238E27FC236}">
                <a16:creationId xmlns:a16="http://schemas.microsoft.com/office/drawing/2014/main" id="{1B12E452-04CB-5FCA-0F4E-0CB0F079DE8E}"/>
              </a:ext>
            </a:extLst>
          </p:cNvPr>
          <p:cNvSpPr/>
          <p:nvPr/>
        </p:nvSpPr>
        <p:spPr bwMode="auto">
          <a:xfrm>
            <a:off x="2890926" y="3393327"/>
            <a:ext cx="684000" cy="28800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요구 사항 정리</a:t>
            </a:r>
          </a:p>
        </p:txBody>
      </p:sp>
      <p:sp>
        <p:nvSpPr>
          <p:cNvPr id="90" name="矢印: 五方向 117">
            <a:extLst>
              <a:ext uri="{FF2B5EF4-FFF2-40B4-BE49-F238E27FC236}">
                <a16:creationId xmlns:a16="http://schemas.microsoft.com/office/drawing/2014/main" id="{1631A544-BCDF-3348-A64A-C1F7B72F706F}"/>
              </a:ext>
            </a:extLst>
          </p:cNvPr>
          <p:cNvSpPr/>
          <p:nvPr/>
        </p:nvSpPr>
        <p:spPr bwMode="auto">
          <a:xfrm>
            <a:off x="5337093" y="3393326"/>
            <a:ext cx="2399979" cy="28800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애드온 개발</a:t>
            </a:r>
          </a:p>
        </p:txBody>
      </p:sp>
      <p:sp>
        <p:nvSpPr>
          <p:cNvPr id="91" name="矢印: 五方向 117">
            <a:extLst>
              <a:ext uri="{FF2B5EF4-FFF2-40B4-BE49-F238E27FC236}">
                <a16:creationId xmlns:a16="http://schemas.microsoft.com/office/drawing/2014/main" id="{014379E4-C4D1-88ED-E179-15AFA59A0BCC}"/>
              </a:ext>
            </a:extLst>
          </p:cNvPr>
          <p:cNvSpPr/>
          <p:nvPr/>
        </p:nvSpPr>
        <p:spPr bwMode="auto">
          <a:xfrm>
            <a:off x="8649088" y="3015146"/>
            <a:ext cx="2006376" cy="66618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파일럿 출시</a:t>
            </a:r>
            <a:endParaRPr kumimoji="0" lang="en-US" altLang="ja-JP" sz="1100" kern="0">
              <a:solidFill>
                <a:srgbClr val="2E2E38"/>
              </a:solidFill>
              <a:latin typeface="EYInterstate"/>
              <a:ea typeface="Meiryo UI"/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(일부 시설에서 현 시스템과 병행 가동)</a:t>
            </a:r>
          </a:p>
        </p:txBody>
      </p:sp>
      <p:sp>
        <p:nvSpPr>
          <p:cNvPr id="92" name="矢印: 五方向 117">
            <a:extLst>
              <a:ext uri="{FF2B5EF4-FFF2-40B4-BE49-F238E27FC236}">
                <a16:creationId xmlns:a16="http://schemas.microsoft.com/office/drawing/2014/main" id="{F6E66973-D0C5-BF20-53DD-B55ADB4A5B64}"/>
              </a:ext>
            </a:extLst>
          </p:cNvPr>
          <p:cNvSpPr/>
          <p:nvPr/>
        </p:nvSpPr>
        <p:spPr bwMode="auto">
          <a:xfrm>
            <a:off x="10724666" y="3015145"/>
            <a:ext cx="758987" cy="66618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본격</a:t>
            </a:r>
            <a:endParaRPr kumimoji="0" lang="en-US" altLang="ja-JP" sz="1100" kern="0">
              <a:solidFill>
                <a:srgbClr val="2E2E38"/>
              </a:solidFill>
              <a:latin typeface="EYInterstate"/>
              <a:ea typeface="Meiryo UI"/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출시 </a:t>
            </a:r>
            <a:br>
              <a:rPr kumimoji="0" lang="en-US" altLang="ja-JP" sz="1100" kern="0">
                <a:solidFill>
                  <a:srgbClr val="2E2E38"/>
                </a:solidFill>
                <a:latin typeface="EYInterstate"/>
                <a:ea typeface="Meiryo UI"/>
              </a:rPr>
            </a:b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(전국 전개)</a:t>
            </a:r>
          </a:p>
        </p:txBody>
      </p:sp>
      <p:sp>
        <p:nvSpPr>
          <p:cNvPr id="93" name="Rectangle 61">
            <a:extLst>
              <a:ext uri="{FF2B5EF4-FFF2-40B4-BE49-F238E27FC236}">
                <a16:creationId xmlns:a16="http://schemas.microsoft.com/office/drawing/2014/main" id="{183153DC-CF1A-10EE-F6A9-483D786137D1}"/>
              </a:ext>
            </a:extLst>
          </p:cNvPr>
          <p:cNvSpPr/>
          <p:nvPr/>
        </p:nvSpPr>
        <p:spPr>
          <a:xfrm>
            <a:off x="10579855" y="2654443"/>
            <a:ext cx="720000" cy="142187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Aft>
                <a:spcPct val="0"/>
              </a:spcAft>
              <a:buClr>
                <a:srgbClr val="747480"/>
              </a:buClr>
              <a:defRPr/>
            </a:pPr>
            <a:r>
              <a:rPr kumimoji="0" lang="ko" altLang="en-US" sz="1100" b="1" kern="0">
                <a:solidFill>
                  <a:srgbClr val="747480"/>
                </a:solidFill>
                <a:latin typeface="EYInterstate"/>
                <a:ea typeface="Meiryo UI"/>
              </a:rPr>
              <a:t>★ </a:t>
            </a:r>
            <a:r>
              <a:rPr kumimoji="0" lang="ko" altLang="ja-JP" sz="1100" b="1" kern="0">
                <a:solidFill>
                  <a:srgbClr val="747480"/>
                </a:solidFill>
                <a:latin typeface="EYInterstate"/>
                <a:ea typeface="Meiryo UI"/>
              </a:rPr>
              <a:t>2/X </a:t>
            </a:r>
            <a:r>
              <a:rPr kumimoji="0" lang="ko" altLang="en-US" sz="1100" b="1" kern="0">
                <a:solidFill>
                  <a:srgbClr val="747480"/>
                </a:solidFill>
                <a:latin typeface="EYInterstate"/>
                <a:ea typeface="Meiryo UI"/>
              </a:rPr>
              <a:t>릴리스</a:t>
            </a:r>
          </a:p>
        </p:txBody>
      </p:sp>
      <p:sp>
        <p:nvSpPr>
          <p:cNvPr id="94" name="矢印: 五方向 117">
            <a:extLst>
              <a:ext uri="{FF2B5EF4-FFF2-40B4-BE49-F238E27FC236}">
                <a16:creationId xmlns:a16="http://schemas.microsoft.com/office/drawing/2014/main" id="{53B5A62E-66EC-0E91-4704-E11489F19B98}"/>
              </a:ext>
            </a:extLst>
          </p:cNvPr>
          <p:cNvSpPr/>
          <p:nvPr/>
        </p:nvSpPr>
        <p:spPr bwMode="auto">
          <a:xfrm>
            <a:off x="2890926" y="5177167"/>
            <a:ext cx="684000" cy="28800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벤더 계약</a:t>
            </a:r>
          </a:p>
        </p:txBody>
      </p:sp>
      <p:sp>
        <p:nvSpPr>
          <p:cNvPr id="95" name="矢印: 五方向 117">
            <a:extLst>
              <a:ext uri="{FF2B5EF4-FFF2-40B4-BE49-F238E27FC236}">
                <a16:creationId xmlns:a16="http://schemas.microsoft.com/office/drawing/2014/main" id="{D34C5666-7005-03C9-1A0E-508BDC848170}"/>
              </a:ext>
            </a:extLst>
          </p:cNvPr>
          <p:cNvSpPr/>
          <p:nvPr/>
        </p:nvSpPr>
        <p:spPr bwMode="auto">
          <a:xfrm>
            <a:off x="5337093" y="5172047"/>
            <a:ext cx="2410390" cy="66618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개발</a:t>
            </a:r>
          </a:p>
        </p:txBody>
      </p:sp>
      <p:sp>
        <p:nvSpPr>
          <p:cNvPr id="96" name="矢印: 五方向 117">
            <a:extLst>
              <a:ext uri="{FF2B5EF4-FFF2-40B4-BE49-F238E27FC236}">
                <a16:creationId xmlns:a16="http://schemas.microsoft.com/office/drawing/2014/main" id="{6A1DC56C-527D-6574-2AB1-D932ED1BAB57}"/>
              </a:ext>
            </a:extLst>
          </p:cNvPr>
          <p:cNvSpPr/>
          <p:nvPr/>
        </p:nvSpPr>
        <p:spPr bwMode="auto">
          <a:xfrm>
            <a:off x="7794852" y="5180842"/>
            <a:ext cx="758987" cy="66618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운영 시험</a:t>
            </a:r>
          </a:p>
        </p:txBody>
      </p:sp>
      <p:sp>
        <p:nvSpPr>
          <p:cNvPr id="97" name="矢印: 五方向 117">
            <a:extLst>
              <a:ext uri="{FF2B5EF4-FFF2-40B4-BE49-F238E27FC236}">
                <a16:creationId xmlns:a16="http://schemas.microsoft.com/office/drawing/2014/main" id="{2101298F-48E4-AEC9-62F2-8AF2BC54D328}"/>
              </a:ext>
            </a:extLst>
          </p:cNvPr>
          <p:cNvSpPr/>
          <p:nvPr/>
        </p:nvSpPr>
        <p:spPr bwMode="auto">
          <a:xfrm>
            <a:off x="8643756" y="5180841"/>
            <a:ext cx="758987" cy="66618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본격</a:t>
            </a:r>
            <a:endParaRPr kumimoji="0" lang="en-US" altLang="ja-JP" sz="1100" kern="0">
              <a:solidFill>
                <a:srgbClr val="2E2E38"/>
              </a:solidFill>
              <a:latin typeface="EYInterstate"/>
              <a:ea typeface="Meiryo UI"/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출시</a:t>
            </a:r>
          </a:p>
        </p:txBody>
      </p:sp>
      <p:sp>
        <p:nvSpPr>
          <p:cNvPr id="100" name="矢印: 五方向 117">
            <a:extLst>
              <a:ext uri="{FF2B5EF4-FFF2-40B4-BE49-F238E27FC236}">
                <a16:creationId xmlns:a16="http://schemas.microsoft.com/office/drawing/2014/main" id="{76E7737A-81CF-2ADD-6BAA-C6DA76DB7B0F}"/>
              </a:ext>
            </a:extLst>
          </p:cNvPr>
          <p:cNvSpPr/>
          <p:nvPr/>
        </p:nvSpPr>
        <p:spPr bwMode="auto">
          <a:xfrm>
            <a:off x="3686630" y="3015146"/>
            <a:ext cx="1587558" cy="28800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패키지 운영 시험</a:t>
            </a:r>
          </a:p>
        </p:txBody>
      </p:sp>
      <p:sp>
        <p:nvSpPr>
          <p:cNvPr id="101" name="矢印: 五方向 117">
            <a:extLst>
              <a:ext uri="{FF2B5EF4-FFF2-40B4-BE49-F238E27FC236}">
                <a16:creationId xmlns:a16="http://schemas.microsoft.com/office/drawing/2014/main" id="{D74328D9-A83F-5FFC-ED26-88AD5A3B3FDB}"/>
              </a:ext>
            </a:extLst>
          </p:cNvPr>
          <p:cNvSpPr/>
          <p:nvPr/>
        </p:nvSpPr>
        <p:spPr bwMode="auto">
          <a:xfrm>
            <a:off x="5337093" y="3015146"/>
            <a:ext cx="2399978" cy="28800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마스터 데이터 정비</a:t>
            </a:r>
          </a:p>
        </p:txBody>
      </p:sp>
      <p:sp>
        <p:nvSpPr>
          <p:cNvPr id="104" name="矢印: 五方向 117">
            <a:extLst>
              <a:ext uri="{FF2B5EF4-FFF2-40B4-BE49-F238E27FC236}">
                <a16:creationId xmlns:a16="http://schemas.microsoft.com/office/drawing/2014/main" id="{42D48DE5-E35E-2777-C27C-DDBD57242927}"/>
              </a:ext>
            </a:extLst>
          </p:cNvPr>
          <p:cNvSpPr/>
          <p:nvPr/>
        </p:nvSpPr>
        <p:spPr bwMode="auto">
          <a:xfrm>
            <a:off x="2083088" y="5177167"/>
            <a:ext cx="684000" cy="28800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벤더 선정</a:t>
            </a:r>
          </a:p>
        </p:txBody>
      </p:sp>
      <p:sp>
        <p:nvSpPr>
          <p:cNvPr id="105" name="矢印: 五方向 117">
            <a:extLst>
              <a:ext uri="{FF2B5EF4-FFF2-40B4-BE49-F238E27FC236}">
                <a16:creationId xmlns:a16="http://schemas.microsoft.com/office/drawing/2014/main" id="{F9919023-A4C2-EC75-2A02-34BDD324D9C6}"/>
              </a:ext>
            </a:extLst>
          </p:cNvPr>
          <p:cNvSpPr/>
          <p:nvPr/>
        </p:nvSpPr>
        <p:spPr bwMode="auto">
          <a:xfrm>
            <a:off x="3686630" y="5172047"/>
            <a:ext cx="1587558" cy="66618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요구사항 정의</a:t>
            </a:r>
          </a:p>
        </p:txBody>
      </p:sp>
      <p:sp>
        <p:nvSpPr>
          <p:cNvPr id="106" name="矢印: 五方向 117">
            <a:extLst>
              <a:ext uri="{FF2B5EF4-FFF2-40B4-BE49-F238E27FC236}">
                <a16:creationId xmlns:a16="http://schemas.microsoft.com/office/drawing/2014/main" id="{9C09DC45-9D95-38E6-07E3-2E434083118B}"/>
              </a:ext>
            </a:extLst>
          </p:cNvPr>
          <p:cNvSpPr/>
          <p:nvPr/>
        </p:nvSpPr>
        <p:spPr bwMode="auto">
          <a:xfrm>
            <a:off x="2890926" y="5579797"/>
            <a:ext cx="684000" cy="28800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요구 사항 정리</a:t>
            </a:r>
          </a:p>
        </p:txBody>
      </p:sp>
      <p:sp>
        <p:nvSpPr>
          <p:cNvPr id="110" name="四角形吹き出し 54">
            <a:extLst>
              <a:ext uri="{FF2B5EF4-FFF2-40B4-BE49-F238E27FC236}">
                <a16:creationId xmlns:a16="http://schemas.microsoft.com/office/drawing/2014/main" id="{9888A047-903F-AB65-EF27-EF51E1235392}"/>
              </a:ext>
            </a:extLst>
          </p:cNvPr>
          <p:cNvSpPr/>
          <p:nvPr/>
        </p:nvSpPr>
        <p:spPr>
          <a:xfrm>
            <a:off x="9995763" y="5281577"/>
            <a:ext cx="1703387" cy="572118"/>
          </a:xfrm>
          <a:prstGeom prst="wedgeRectCallout">
            <a:avLst>
              <a:gd name="adj1" fmla="val 26678"/>
              <a:gd name="adj2" fmla="val -111441"/>
            </a:avLst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ko" altLang="en-US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이 제안 요청</a:t>
            </a:r>
            <a:endParaRPr lang="en-US" altLang="ja-JP" b="1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ko" altLang="en-US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범위</a:t>
            </a:r>
          </a:p>
        </p:txBody>
      </p:sp>
      <p:sp>
        <p:nvSpPr>
          <p:cNvPr id="4" name="矢印: 山形 3">
            <a:extLst>
              <a:ext uri="{FF2B5EF4-FFF2-40B4-BE49-F238E27FC236}">
                <a16:creationId xmlns:a16="http://schemas.microsoft.com/office/drawing/2014/main" id="{AA4A5C8D-8C99-3272-0EA6-FB0EAEF3DC9B}"/>
              </a:ext>
            </a:extLst>
          </p:cNvPr>
          <p:cNvSpPr/>
          <p:nvPr/>
        </p:nvSpPr>
        <p:spPr>
          <a:xfrm>
            <a:off x="11377630" y="3015145"/>
            <a:ext cx="484632" cy="666181"/>
          </a:xfrm>
          <a:prstGeom prst="chevron">
            <a:avLst>
              <a:gd name="adj" fmla="val 38495"/>
            </a:avLst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356EC1A-A4F1-CD32-1219-D0A20B24967E}"/>
              </a:ext>
            </a:extLst>
          </p:cNvPr>
          <p:cNvSpPr/>
          <p:nvPr/>
        </p:nvSpPr>
        <p:spPr>
          <a:xfrm>
            <a:off x="258949" y="820319"/>
            <a:ext cx="11672514" cy="1784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ko" altLang="ja-JP" sz="1400" i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Scope1 </a:t>
            </a:r>
            <a:r>
              <a:rPr lang="ko" altLang="en-US" sz="1400" i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(차기 리셉트 체크 시스템 도입)</a:t>
            </a:r>
            <a:endParaRPr lang="en-US" altLang="ja-JP" sz="1400" i="0"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60000"/>
            <a:r>
              <a:rPr lang="ko" altLang="en-US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차기 리셉트 체크 기능의 도입을 목적으로 한 영역.본 제안 의뢰의 대상이며, 패키지의 애드온 개발 또는 </a:t>
            </a:r>
            <a:r>
              <a:rPr lang="ko" altLang="ja-JP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OEM </a:t>
            </a:r>
            <a:r>
              <a:rPr lang="ko" altLang="en-US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개발을 상정.</a:t>
            </a:r>
            <a:endParaRPr lang="en-US" altLang="ja-JP" sz="1400" i="0"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ko" altLang="ja-JP" sz="1400" i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Scope2 </a:t>
            </a:r>
            <a:r>
              <a:rPr lang="ko" altLang="en-US" sz="1400" i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(업로드 툴 </a:t>
            </a:r>
            <a:r>
              <a:rPr lang="ko" altLang="ja-JP" sz="1400" i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Web </a:t>
            </a:r>
            <a:r>
              <a:rPr lang="ko" altLang="en-US" sz="1400" i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화)</a:t>
            </a:r>
            <a:endParaRPr lang="en-US" altLang="ja-JP" sz="1400" i="0"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60000"/>
            <a:r>
              <a:rPr lang="ko" altLang="ja-JP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현재 </a:t>
            </a:r>
            <a:r>
              <a:rPr lang="ko" altLang="en-US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사용하고 있는 업로드 툴을 </a:t>
            </a:r>
            <a:r>
              <a:rPr lang="ko" altLang="ja-JP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Web </a:t>
            </a:r>
            <a:r>
              <a:rPr lang="ko" altLang="en-US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화해, 체크 결과의 제출·집약 프로세스의 효율화를 목표로 한다 .</a:t>
            </a:r>
            <a:endParaRPr lang="en-US" altLang="ja-JP" sz="1400" i="0"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ko" altLang="ja-JP" sz="1400" i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Scope3 </a:t>
            </a:r>
            <a:r>
              <a:rPr lang="ko" altLang="en-US" sz="1400" i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(생성 </a:t>
            </a:r>
            <a:r>
              <a:rPr lang="ko" altLang="ja-JP" sz="1400" i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AI </a:t>
            </a:r>
            <a:r>
              <a:rPr lang="ko" altLang="en-US" sz="1400" i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활용 검토)</a:t>
            </a:r>
            <a:endParaRPr lang="en-US" altLang="ja-JP" sz="1400" i="0"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60000"/>
            <a:r>
              <a:rPr lang="ko" altLang="ja-JP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DWH </a:t>
            </a:r>
            <a:r>
              <a:rPr lang="ko" altLang="en-US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에 축적된 데이터를 활용하여 생성 </a:t>
            </a:r>
            <a:r>
              <a:rPr lang="ko" altLang="ja-JP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AI </a:t>
            </a:r>
            <a:r>
              <a:rPr lang="ko" altLang="en-US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에 의한 리셉트 체크의 정밀도 향상・체크 마스터 갱신의 자동화를 검토하는 </a:t>
            </a:r>
            <a:r>
              <a:rPr lang="ko" altLang="ja-JP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프로젝트 </a:t>
            </a:r>
            <a:r>
              <a:rPr lang="ko" altLang="en-US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endParaRPr kumimoji="1" lang="ja-JP" altLang="en-US" sz="14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矢印: 五方向 117">
            <a:extLst>
              <a:ext uri="{FF2B5EF4-FFF2-40B4-BE49-F238E27FC236}">
                <a16:creationId xmlns:a16="http://schemas.microsoft.com/office/drawing/2014/main" id="{4DD6DB60-A9F0-1073-AFEF-54060F1A6737}"/>
              </a:ext>
            </a:extLst>
          </p:cNvPr>
          <p:cNvSpPr/>
          <p:nvPr/>
        </p:nvSpPr>
        <p:spPr bwMode="auto">
          <a:xfrm>
            <a:off x="2083088" y="4061737"/>
            <a:ext cx="684000" cy="28800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ja-JP" sz="1100" kern="0">
                <a:solidFill>
                  <a:srgbClr val="2E2E38"/>
                </a:solidFill>
                <a:latin typeface="EYInterstate"/>
                <a:ea typeface="Meiryo UI"/>
              </a:rPr>
              <a:t>RFP </a:t>
            </a: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수집</a:t>
            </a:r>
          </a:p>
        </p:txBody>
      </p:sp>
      <p:sp>
        <p:nvSpPr>
          <p:cNvPr id="14" name="矢印: 五方向 117">
            <a:extLst>
              <a:ext uri="{FF2B5EF4-FFF2-40B4-BE49-F238E27FC236}">
                <a16:creationId xmlns:a16="http://schemas.microsoft.com/office/drawing/2014/main" id="{1D8018F0-9EDD-F68B-C152-CA7D13E43D5E}"/>
              </a:ext>
            </a:extLst>
          </p:cNvPr>
          <p:cNvSpPr/>
          <p:nvPr/>
        </p:nvSpPr>
        <p:spPr bwMode="auto">
          <a:xfrm>
            <a:off x="2890926" y="4061738"/>
            <a:ext cx="684000" cy="28800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벤더 계약</a:t>
            </a:r>
          </a:p>
        </p:txBody>
      </p:sp>
      <p:sp>
        <p:nvSpPr>
          <p:cNvPr id="15" name="矢印: 五方向 117">
            <a:extLst>
              <a:ext uri="{FF2B5EF4-FFF2-40B4-BE49-F238E27FC236}">
                <a16:creationId xmlns:a16="http://schemas.microsoft.com/office/drawing/2014/main" id="{A0037EE7-10F8-7586-E386-8030F3578075}"/>
              </a:ext>
            </a:extLst>
          </p:cNvPr>
          <p:cNvSpPr/>
          <p:nvPr/>
        </p:nvSpPr>
        <p:spPr bwMode="auto">
          <a:xfrm>
            <a:off x="3686630" y="4071654"/>
            <a:ext cx="1587558" cy="656265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요구사항 정의</a:t>
            </a:r>
          </a:p>
        </p:txBody>
      </p:sp>
      <p:sp>
        <p:nvSpPr>
          <p:cNvPr id="16" name="矢印: 五方向 117">
            <a:extLst>
              <a:ext uri="{FF2B5EF4-FFF2-40B4-BE49-F238E27FC236}">
                <a16:creationId xmlns:a16="http://schemas.microsoft.com/office/drawing/2014/main" id="{F3322173-43FB-8F12-2CB1-2029C1248404}"/>
              </a:ext>
            </a:extLst>
          </p:cNvPr>
          <p:cNvSpPr/>
          <p:nvPr/>
        </p:nvSpPr>
        <p:spPr bwMode="auto">
          <a:xfrm>
            <a:off x="2890926" y="4439918"/>
            <a:ext cx="684000" cy="28800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요구 사항 정리</a:t>
            </a:r>
          </a:p>
        </p:txBody>
      </p:sp>
      <p:sp>
        <p:nvSpPr>
          <p:cNvPr id="17" name="矢印: 五方向 117">
            <a:extLst>
              <a:ext uri="{FF2B5EF4-FFF2-40B4-BE49-F238E27FC236}">
                <a16:creationId xmlns:a16="http://schemas.microsoft.com/office/drawing/2014/main" id="{B85B31E9-B8C2-CBD7-0BD6-2DFF54E4AB01}"/>
              </a:ext>
            </a:extLst>
          </p:cNvPr>
          <p:cNvSpPr/>
          <p:nvPr/>
        </p:nvSpPr>
        <p:spPr bwMode="auto">
          <a:xfrm>
            <a:off x="5337093" y="4071655"/>
            <a:ext cx="2399979" cy="656264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시스템 구축</a:t>
            </a:r>
          </a:p>
        </p:txBody>
      </p:sp>
      <p:sp>
        <p:nvSpPr>
          <p:cNvPr id="18" name="矢印: 五方向 117">
            <a:extLst>
              <a:ext uri="{FF2B5EF4-FFF2-40B4-BE49-F238E27FC236}">
                <a16:creationId xmlns:a16="http://schemas.microsoft.com/office/drawing/2014/main" id="{420D1385-8216-2A18-0FCB-728EDB523CC2}"/>
              </a:ext>
            </a:extLst>
          </p:cNvPr>
          <p:cNvSpPr/>
          <p:nvPr/>
        </p:nvSpPr>
        <p:spPr bwMode="auto">
          <a:xfrm>
            <a:off x="8649087" y="4061737"/>
            <a:ext cx="2006377" cy="66618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파일럿 출시</a:t>
            </a:r>
            <a:endParaRPr kumimoji="0" lang="en-US" altLang="ja-JP" sz="1100" kern="0">
              <a:solidFill>
                <a:srgbClr val="2E2E38"/>
              </a:solidFill>
              <a:latin typeface="EYInterstate"/>
              <a:ea typeface="Meiryo UI"/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(일부 시설에서 현 시스템과 병행 가동)</a:t>
            </a:r>
          </a:p>
        </p:txBody>
      </p:sp>
      <p:sp>
        <p:nvSpPr>
          <p:cNvPr id="19" name="矢印: 五方向 117">
            <a:extLst>
              <a:ext uri="{FF2B5EF4-FFF2-40B4-BE49-F238E27FC236}">
                <a16:creationId xmlns:a16="http://schemas.microsoft.com/office/drawing/2014/main" id="{40679C6F-CCFC-F66A-D736-82849D4FCD53}"/>
              </a:ext>
            </a:extLst>
          </p:cNvPr>
          <p:cNvSpPr/>
          <p:nvPr/>
        </p:nvSpPr>
        <p:spPr bwMode="auto">
          <a:xfrm>
            <a:off x="10724666" y="4061736"/>
            <a:ext cx="758987" cy="66618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본격</a:t>
            </a:r>
            <a:endParaRPr kumimoji="0" lang="en-US" altLang="ja-JP" sz="1100" kern="0">
              <a:solidFill>
                <a:srgbClr val="2E2E38"/>
              </a:solidFill>
              <a:latin typeface="EYInterstate"/>
              <a:ea typeface="Meiryo UI"/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출시 </a:t>
            </a:r>
            <a:br>
              <a:rPr kumimoji="0" lang="en-US" altLang="ja-JP" sz="1100" kern="0">
                <a:solidFill>
                  <a:srgbClr val="2E2E38"/>
                </a:solidFill>
                <a:latin typeface="EYInterstate"/>
                <a:ea typeface="Meiryo UI"/>
              </a:rPr>
            </a:b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(전국 전개)</a:t>
            </a:r>
          </a:p>
        </p:txBody>
      </p:sp>
      <p:sp>
        <p:nvSpPr>
          <p:cNvPr id="22" name="矢印: 山形 21">
            <a:extLst>
              <a:ext uri="{FF2B5EF4-FFF2-40B4-BE49-F238E27FC236}">
                <a16:creationId xmlns:a16="http://schemas.microsoft.com/office/drawing/2014/main" id="{2FA6C6AF-9945-88B3-3F3B-77F2EDF2C3D9}"/>
              </a:ext>
            </a:extLst>
          </p:cNvPr>
          <p:cNvSpPr/>
          <p:nvPr/>
        </p:nvSpPr>
        <p:spPr>
          <a:xfrm>
            <a:off x="11377630" y="4061736"/>
            <a:ext cx="484632" cy="666181"/>
          </a:xfrm>
          <a:prstGeom prst="chevron">
            <a:avLst>
              <a:gd name="adj" fmla="val 38495"/>
            </a:avLst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0" name="矢印: 五方向 117">
            <a:extLst>
              <a:ext uri="{FF2B5EF4-FFF2-40B4-BE49-F238E27FC236}">
                <a16:creationId xmlns:a16="http://schemas.microsoft.com/office/drawing/2014/main" id="{19300A67-C817-874D-41E2-5294426FF728}"/>
              </a:ext>
            </a:extLst>
          </p:cNvPr>
          <p:cNvSpPr/>
          <p:nvPr/>
        </p:nvSpPr>
        <p:spPr bwMode="auto">
          <a:xfrm>
            <a:off x="3685014" y="6170854"/>
            <a:ext cx="684000" cy="28800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벤더 계약</a:t>
            </a:r>
          </a:p>
        </p:txBody>
      </p:sp>
      <p:sp>
        <p:nvSpPr>
          <p:cNvPr id="21" name="矢印: 五方向 117">
            <a:extLst>
              <a:ext uri="{FF2B5EF4-FFF2-40B4-BE49-F238E27FC236}">
                <a16:creationId xmlns:a16="http://schemas.microsoft.com/office/drawing/2014/main" id="{524248D9-67CE-156B-5227-CA2741AC1ABD}"/>
              </a:ext>
            </a:extLst>
          </p:cNvPr>
          <p:cNvSpPr/>
          <p:nvPr/>
        </p:nvSpPr>
        <p:spPr bwMode="auto">
          <a:xfrm>
            <a:off x="3685014" y="6568151"/>
            <a:ext cx="684000" cy="28800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요구 사항 정리</a:t>
            </a:r>
          </a:p>
        </p:txBody>
      </p:sp>
      <p:sp>
        <p:nvSpPr>
          <p:cNvPr id="24" name="矢印: 五方向 117">
            <a:extLst>
              <a:ext uri="{FF2B5EF4-FFF2-40B4-BE49-F238E27FC236}">
                <a16:creationId xmlns:a16="http://schemas.microsoft.com/office/drawing/2014/main" id="{FC53162C-7766-5170-E519-EC03EE9F612C}"/>
              </a:ext>
            </a:extLst>
          </p:cNvPr>
          <p:cNvSpPr/>
          <p:nvPr/>
        </p:nvSpPr>
        <p:spPr bwMode="auto">
          <a:xfrm>
            <a:off x="2877176" y="6170854"/>
            <a:ext cx="684000" cy="28800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ja-JP" sz="1100" kern="0">
                <a:solidFill>
                  <a:srgbClr val="2E2E38"/>
                </a:solidFill>
                <a:latin typeface="EYInterstate"/>
                <a:ea typeface="Meiryo UI"/>
              </a:rPr>
              <a:t>RFP </a:t>
            </a: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수집</a:t>
            </a:r>
          </a:p>
        </p:txBody>
      </p:sp>
      <p:sp>
        <p:nvSpPr>
          <p:cNvPr id="25" name="矢印: 五方向 117">
            <a:extLst>
              <a:ext uri="{FF2B5EF4-FFF2-40B4-BE49-F238E27FC236}">
                <a16:creationId xmlns:a16="http://schemas.microsoft.com/office/drawing/2014/main" id="{C8A5940A-D1BC-0846-A00C-B7F487C5A6A5}"/>
              </a:ext>
            </a:extLst>
          </p:cNvPr>
          <p:cNvSpPr/>
          <p:nvPr/>
        </p:nvSpPr>
        <p:spPr bwMode="auto">
          <a:xfrm>
            <a:off x="4491130" y="6063089"/>
            <a:ext cx="7420137" cy="936000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애자일 개발</a:t>
            </a:r>
          </a:p>
        </p:txBody>
      </p:sp>
      <p:sp>
        <p:nvSpPr>
          <p:cNvPr id="29" name="矢印: 五方向 117">
            <a:extLst>
              <a:ext uri="{FF2B5EF4-FFF2-40B4-BE49-F238E27FC236}">
                <a16:creationId xmlns:a16="http://schemas.microsoft.com/office/drawing/2014/main" id="{13F0E282-8D4C-6849-313D-350E72F51471}"/>
              </a:ext>
            </a:extLst>
          </p:cNvPr>
          <p:cNvSpPr/>
          <p:nvPr/>
        </p:nvSpPr>
        <p:spPr bwMode="auto">
          <a:xfrm>
            <a:off x="7837199" y="3015146"/>
            <a:ext cx="756000" cy="66618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조인</a:t>
            </a:r>
          </a:p>
        </p:txBody>
      </p:sp>
      <p:sp>
        <p:nvSpPr>
          <p:cNvPr id="30" name="矢印: 五方向 117">
            <a:extLst>
              <a:ext uri="{FF2B5EF4-FFF2-40B4-BE49-F238E27FC236}">
                <a16:creationId xmlns:a16="http://schemas.microsoft.com/office/drawing/2014/main" id="{14458B95-7019-D437-04FC-D8F982F908E1}"/>
              </a:ext>
            </a:extLst>
          </p:cNvPr>
          <p:cNvSpPr/>
          <p:nvPr/>
        </p:nvSpPr>
        <p:spPr bwMode="auto">
          <a:xfrm>
            <a:off x="7815452" y="4061738"/>
            <a:ext cx="756000" cy="666181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조인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13346ED-A10B-8FE9-AFEB-7A992D5185D6}"/>
              </a:ext>
            </a:extLst>
          </p:cNvPr>
          <p:cNvSpPr/>
          <p:nvPr/>
        </p:nvSpPr>
        <p:spPr>
          <a:xfrm>
            <a:off x="2853955" y="2949653"/>
            <a:ext cx="6892792" cy="1903462"/>
          </a:xfrm>
          <a:prstGeom prst="rect">
            <a:avLst/>
          </a:prstGeom>
          <a:solidFill>
            <a:srgbClr val="F2F2F2">
              <a:alpha val="50196"/>
            </a:srgb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ko" altLang="en-US" sz="1600">
                <a:solidFill>
                  <a:srgbClr val="FF0000"/>
                </a:solidFill>
              </a:rPr>
              <a:t>패키지에 추가 또는 </a:t>
            </a:r>
            <a:r>
              <a:rPr kumimoji="1" lang="ko" altLang="ja-JP" sz="1600">
                <a:solidFill>
                  <a:srgbClr val="FF0000"/>
                </a:solidFill>
              </a:rPr>
              <a:t>OEM을 </a:t>
            </a:r>
            <a:r>
              <a:rPr kumimoji="1" lang="ko" altLang="en-US" sz="1600">
                <a:solidFill>
                  <a:srgbClr val="FF0000"/>
                </a:solidFill>
              </a:rPr>
              <a:t>가정 </a:t>
            </a:r>
            <a:br>
              <a:rPr kumimoji="1" lang="en-US" altLang="ja-JP" sz="1600">
                <a:solidFill>
                  <a:srgbClr val="FF0000"/>
                </a:solidFill>
              </a:rPr>
            </a:br>
            <a:r>
              <a:rPr kumimoji="1" lang="ko" altLang="en-US" sz="1600">
                <a:solidFill>
                  <a:srgbClr val="FF0000"/>
                </a:solidFill>
              </a:rPr>
              <a:t>( </a:t>
            </a:r>
            <a:r>
              <a:rPr kumimoji="1" lang="ko" altLang="ja-JP" sz="1600">
                <a:solidFill>
                  <a:srgbClr val="FF0000"/>
                </a:solidFill>
              </a:rPr>
              <a:t>1-6 </a:t>
            </a:r>
            <a:r>
              <a:rPr kumimoji="1" lang="ko" altLang="en-US" sz="1600">
                <a:solidFill>
                  <a:srgbClr val="FF0000"/>
                </a:solidFill>
              </a:rPr>
              <a:t>, 슬라이드 참조)</a:t>
            </a:r>
          </a:p>
        </p:txBody>
      </p: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582B6331-F59C-398D-E90C-12F246BC0A86}"/>
              </a:ext>
            </a:extLst>
          </p:cNvPr>
          <p:cNvCxnSpPr>
            <a:cxnSpLocks/>
            <a:stCxn id="95" idx="3"/>
          </p:cNvCxnSpPr>
          <p:nvPr/>
        </p:nvCxnSpPr>
        <p:spPr>
          <a:xfrm flipV="1">
            <a:off x="7747483" y="4940993"/>
            <a:ext cx="183285" cy="56414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矢印: 五方向 117">
            <a:extLst>
              <a:ext uri="{FF2B5EF4-FFF2-40B4-BE49-F238E27FC236}">
                <a16:creationId xmlns:a16="http://schemas.microsoft.com/office/drawing/2014/main" id="{23FAF61E-F477-4816-23AC-4C59020C8E54}"/>
              </a:ext>
            </a:extLst>
          </p:cNvPr>
          <p:cNvSpPr/>
          <p:nvPr/>
        </p:nvSpPr>
        <p:spPr bwMode="auto">
          <a:xfrm>
            <a:off x="4577997" y="6315089"/>
            <a:ext cx="3132000" cy="144000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lang="ko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체크 마스터 갱신 자동화 </a:t>
            </a: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( </a:t>
            </a:r>
            <a:r>
              <a:rPr kumimoji="0" lang="ko" altLang="ja-JP" sz="1100" kern="0">
                <a:solidFill>
                  <a:srgbClr val="2E2E38"/>
                </a:solidFill>
                <a:latin typeface="EYInterstate"/>
                <a:ea typeface="Meiryo UI"/>
              </a:rPr>
              <a:t>※1-5 </a:t>
            </a: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참조)</a:t>
            </a:r>
            <a:endParaRPr lang="en-US" altLang="ja-JP" sz="11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矢印: 五方向 117">
            <a:extLst>
              <a:ext uri="{FF2B5EF4-FFF2-40B4-BE49-F238E27FC236}">
                <a16:creationId xmlns:a16="http://schemas.microsoft.com/office/drawing/2014/main" id="{7301021A-8390-99E0-5D67-6D287B7E7562}"/>
              </a:ext>
            </a:extLst>
          </p:cNvPr>
          <p:cNvSpPr/>
          <p:nvPr/>
        </p:nvSpPr>
        <p:spPr bwMode="auto">
          <a:xfrm>
            <a:off x="4577997" y="6554600"/>
            <a:ext cx="3132000" cy="144000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lang="ko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체크 기능에 </a:t>
            </a:r>
            <a:r>
              <a:rPr lang="ko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AI </a:t>
            </a:r>
            <a:r>
              <a:rPr lang="ko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체크 추가 </a:t>
            </a: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( </a:t>
            </a:r>
            <a:r>
              <a:rPr kumimoji="0" lang="ko" altLang="ja-JP" sz="1100" kern="0">
                <a:solidFill>
                  <a:srgbClr val="2E2E38"/>
                </a:solidFill>
                <a:latin typeface="EYInterstate"/>
                <a:ea typeface="Meiryo UI"/>
              </a:rPr>
              <a:t>※1-5 </a:t>
            </a: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참조)</a:t>
            </a:r>
            <a:endParaRPr lang="en-US" altLang="ja-JP" sz="11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" name="矢印: 五方向 117">
            <a:extLst>
              <a:ext uri="{FF2B5EF4-FFF2-40B4-BE49-F238E27FC236}">
                <a16:creationId xmlns:a16="http://schemas.microsoft.com/office/drawing/2014/main" id="{6E2E7D1C-DB9C-2F08-061B-EBA09F167481}"/>
              </a:ext>
            </a:extLst>
          </p:cNvPr>
          <p:cNvSpPr/>
          <p:nvPr/>
        </p:nvSpPr>
        <p:spPr bwMode="auto">
          <a:xfrm>
            <a:off x="4577997" y="6794110"/>
            <a:ext cx="7128000" cy="144000"/>
          </a:xfrm>
          <a:prstGeom prst="homePlate">
            <a:avLst>
              <a:gd name="adj" fmla="val 25795"/>
            </a:avLst>
          </a:prstGeom>
          <a:solidFill>
            <a:schemeClr val="bg1"/>
          </a:solidFill>
          <a:ln w="19050" cap="flat" cmpd="sng" algn="ctr">
            <a:solidFill>
              <a:srgbClr val="C4C4CD"/>
            </a:solidFill>
            <a:prstDash val="solid"/>
          </a:ln>
          <a:effectLst/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  <a:buClr>
                <a:srgbClr val="747480"/>
              </a:buClr>
            </a:pPr>
            <a:r>
              <a:rPr lang="ko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체크 기능의 </a:t>
            </a:r>
            <a:r>
              <a:rPr lang="ko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AI </a:t>
            </a:r>
            <a:r>
              <a:rPr lang="ko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화 </a:t>
            </a: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( </a:t>
            </a:r>
            <a:r>
              <a:rPr kumimoji="0" lang="ko" altLang="ja-JP" sz="1100" kern="0">
                <a:solidFill>
                  <a:srgbClr val="2E2E38"/>
                </a:solidFill>
                <a:latin typeface="EYInterstate"/>
                <a:ea typeface="Meiryo UI"/>
              </a:rPr>
              <a:t>※1-5 </a:t>
            </a:r>
            <a:r>
              <a:rPr kumimoji="0" lang="ko" altLang="en-US" sz="1100" kern="0">
                <a:solidFill>
                  <a:srgbClr val="2E2E38"/>
                </a:solidFill>
                <a:latin typeface="EYInterstate"/>
                <a:ea typeface="Meiryo UI"/>
              </a:rPr>
              <a:t>참조)</a:t>
            </a:r>
            <a:endParaRPr lang="en-US" altLang="ja-JP" sz="11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9" name="コネクタ: カギ線 48">
            <a:extLst>
              <a:ext uri="{FF2B5EF4-FFF2-40B4-BE49-F238E27FC236}">
                <a16:creationId xmlns:a16="http://schemas.microsoft.com/office/drawing/2014/main" id="{2ECB0CEF-94B1-BB73-F5DE-96902B760C8A}"/>
              </a:ext>
            </a:extLst>
          </p:cNvPr>
          <p:cNvCxnSpPr>
            <a:cxnSpLocks/>
            <a:stCxn id="45" idx="3"/>
          </p:cNvCxnSpPr>
          <p:nvPr/>
        </p:nvCxnSpPr>
        <p:spPr>
          <a:xfrm flipV="1">
            <a:off x="7709997" y="4943985"/>
            <a:ext cx="432000" cy="144310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コネクタ: カギ線 49">
            <a:extLst>
              <a:ext uri="{FF2B5EF4-FFF2-40B4-BE49-F238E27FC236}">
                <a16:creationId xmlns:a16="http://schemas.microsoft.com/office/drawing/2014/main" id="{9899993D-F343-631C-5852-E33C6B0ED94E}"/>
              </a:ext>
            </a:extLst>
          </p:cNvPr>
          <p:cNvCxnSpPr>
            <a:cxnSpLocks/>
            <a:stCxn id="46" idx="3"/>
          </p:cNvCxnSpPr>
          <p:nvPr/>
        </p:nvCxnSpPr>
        <p:spPr>
          <a:xfrm flipV="1">
            <a:off x="7709997" y="4943985"/>
            <a:ext cx="630506" cy="168261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231B615-8F2A-9635-D958-CD7CB4716928}"/>
              </a:ext>
            </a:extLst>
          </p:cNvPr>
          <p:cNvSpPr/>
          <p:nvPr/>
        </p:nvSpPr>
        <p:spPr>
          <a:xfrm>
            <a:off x="2853955" y="5033085"/>
            <a:ext cx="6892792" cy="1903462"/>
          </a:xfrm>
          <a:prstGeom prst="rect">
            <a:avLst/>
          </a:prstGeom>
          <a:solidFill>
            <a:srgbClr val="F2F2F2">
              <a:alpha val="50196"/>
            </a:srgb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" altLang="en-US" sz="1600">
                <a:solidFill>
                  <a:srgbClr val="FF0000"/>
                </a:solidFill>
              </a:rPr>
              <a:t>가정</a:t>
            </a:r>
            <a:endParaRPr kumimoji="1" lang="ja-JP" altLang="en-US" sz="16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8591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74801" y="3234306"/>
            <a:ext cx="10442489" cy="430887"/>
          </a:xfrm>
        </p:spPr>
        <p:txBody>
          <a:bodyPr/>
          <a:lstStyle/>
          <a:p>
            <a:r>
              <a:rPr lang="ko" altLang="ja-JP"/>
              <a:t>2. </a:t>
            </a:r>
            <a:r>
              <a:rPr lang="ko" altLang="en-US"/>
              <a:t>의뢰 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7901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" altLang="ja-JP"/>
              <a:t>2-1</a:t>
            </a:r>
            <a:r>
              <a:rPr lang="ko" altLang="ja-JP"/>
              <a:t> </a:t>
            </a:r>
            <a:r>
              <a:rPr kumimoji="1" lang="ko" altLang="en-US"/>
              <a:t>요청 범위</a:t>
            </a:r>
          </a:p>
        </p:txBody>
      </p:sp>
      <p:sp>
        <p:nvSpPr>
          <p:cNvPr id="3" name="コンテンツ プレースホルダー 4"/>
          <p:cNvSpPr>
            <a:spLocks noGrp="1"/>
          </p:cNvSpPr>
          <p:nvPr/>
        </p:nvSpPr>
        <p:spPr bwMode="auto">
          <a:xfrm>
            <a:off x="478582" y="1144911"/>
            <a:ext cx="11017226" cy="4968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ko" altLang="en-US" sz="2001"/>
              <a:t>본 </a:t>
            </a:r>
            <a:r>
              <a:rPr lang="ko" altLang="ja-JP" sz="2001"/>
              <a:t>RFP </a:t>
            </a:r>
            <a:r>
              <a:rPr lang="ko" altLang="en-US" sz="2001"/>
              <a:t>에 있어서 귀사에의 의뢰 범위는 이하와 같다.</a:t>
            </a:r>
          </a:p>
          <a:p>
            <a:pPr lvl="1" fontAlgn="t">
              <a:buFont typeface="Wingdings" panose="05000000000000000000" pitchFamily="2" charset="2"/>
              <a:buChar char="ü"/>
            </a:pPr>
            <a:r>
              <a:rPr lang="ko" altLang="en-US" sz="1800"/>
              <a:t>당사 중요 과제에 대한 해결책 · 시스템 실현 방법 제안에 관한 작업</a:t>
            </a:r>
            <a:endParaRPr lang="en-US" altLang="ja-JP" sz="1800"/>
          </a:p>
          <a:p>
            <a:pPr lvl="1" fontAlgn="t">
              <a:buFont typeface="Wingdings" panose="05000000000000000000" pitchFamily="2" charset="2"/>
              <a:buChar char="ü"/>
            </a:pPr>
            <a:r>
              <a:rPr lang="ko" altLang="en-US" sz="1800"/>
              <a:t>프로젝트 관리와 관련된 작업</a:t>
            </a:r>
            <a:endParaRPr lang="ja-JP" altLang="ja-JP" sz="1800"/>
          </a:p>
          <a:p>
            <a:pPr lvl="1" fontAlgn="t">
              <a:buFont typeface="Wingdings" panose="05000000000000000000" pitchFamily="2" charset="2"/>
              <a:buChar char="ü"/>
            </a:pPr>
            <a:r>
              <a:rPr lang="ko" altLang="ja-JP" sz="1800"/>
              <a:t>요구 사항 정의와 </a:t>
            </a:r>
            <a:r>
              <a:rPr lang="ko" altLang="en-US" sz="1800"/>
              <a:t>관련된 작업</a:t>
            </a:r>
            <a:endParaRPr lang="ja-JP" altLang="ja-JP" sz="1800"/>
          </a:p>
          <a:p>
            <a:pPr lvl="1" fontAlgn="t">
              <a:buFont typeface="Wingdings" panose="05000000000000000000" pitchFamily="2" charset="2"/>
              <a:buChar char="ü"/>
            </a:pPr>
            <a:r>
              <a:rPr lang="ko" altLang="ja-JP" sz="1800"/>
              <a:t>설계~개발·시스템 테스트 </a:t>
            </a:r>
            <a:r>
              <a:rPr lang="ko" altLang="en-US" sz="1800"/>
              <a:t>에 관한 작업</a:t>
            </a:r>
            <a:endParaRPr lang="ja-JP" altLang="ja-JP" sz="1800"/>
          </a:p>
          <a:p>
            <a:pPr lvl="1" fontAlgn="t">
              <a:buFont typeface="Wingdings" panose="05000000000000000000" pitchFamily="2" charset="2"/>
              <a:buChar char="ü"/>
            </a:pPr>
            <a:r>
              <a:rPr lang="ko" altLang="ja-JP" sz="1800"/>
              <a:t>사용자 테스트 </a:t>
            </a:r>
            <a:r>
              <a:rPr lang="ko" altLang="en-US" sz="1800"/>
              <a:t>에 대한 </a:t>
            </a:r>
            <a:r>
              <a:rPr lang="ko" altLang="ja-JP" sz="1800"/>
              <a:t>지원 </a:t>
            </a:r>
            <a:r>
              <a:rPr lang="ko" altLang="en-US" sz="1800"/>
              <a:t>작업</a:t>
            </a:r>
            <a:endParaRPr lang="ja-JP" altLang="ja-JP" sz="1800"/>
          </a:p>
          <a:p>
            <a:pPr lvl="1" fontAlgn="t">
              <a:buFont typeface="Wingdings" panose="05000000000000000000" pitchFamily="2" charset="2"/>
              <a:buChar char="ü"/>
            </a:pPr>
            <a:r>
              <a:rPr lang="ko" altLang="ja-JP" sz="1800"/>
              <a:t>교육 </a:t>
            </a:r>
            <a:r>
              <a:rPr lang="ko" altLang="en-US" sz="1800"/>
              <a:t>에 대한 지원 작업</a:t>
            </a:r>
            <a:endParaRPr lang="ja-JP" altLang="ja-JP" sz="1800"/>
          </a:p>
          <a:p>
            <a:pPr lvl="1" fontAlgn="t">
              <a:buFont typeface="Wingdings" panose="05000000000000000000" pitchFamily="2" charset="2"/>
              <a:buChar char="ü"/>
            </a:pPr>
            <a:r>
              <a:rPr lang="ko" altLang="ja-JP" sz="1800"/>
              <a:t>마이그레이션 </a:t>
            </a:r>
            <a:r>
              <a:rPr lang="ko" altLang="en-US" sz="1800"/>
              <a:t>개발 및 작업</a:t>
            </a:r>
            <a:endParaRPr lang="en-US" altLang="ja-JP" sz="1800"/>
          </a:p>
          <a:p>
            <a:pPr lvl="1" fontAlgn="t">
              <a:buFont typeface="Wingdings" panose="05000000000000000000" pitchFamily="2" charset="2"/>
              <a:buChar char="ü"/>
            </a:pPr>
            <a:r>
              <a:rPr lang="ko" altLang="en-US" sz="1800"/>
              <a:t>애플리케이션 </a:t>
            </a:r>
            <a:r>
              <a:rPr lang="ko" altLang="ja-JP" sz="1800"/>
              <a:t>유지 보수</a:t>
            </a:r>
            <a:endParaRPr lang="en-US" altLang="ja-JP" sz="1800"/>
          </a:p>
          <a:p>
            <a:pPr lvl="1" fontAlgn="t">
              <a:buFont typeface="Wingdings" panose="05000000000000000000" pitchFamily="2" charset="2"/>
              <a:buChar char="ü"/>
            </a:pPr>
            <a:r>
              <a:rPr lang="ko" altLang="en-US" sz="1800"/>
              <a:t>벤더 매니지먼트에 관한 작업(요점 상담)</a:t>
            </a:r>
            <a:endParaRPr lang="ja-JP" altLang="ja-JP" sz="1800"/>
          </a:p>
          <a:p>
            <a:pPr lvl="1" fontAlgn="t">
              <a:buFont typeface="Wingdings" panose="05000000000000000000" pitchFamily="2" charset="2"/>
              <a:buChar char="ü"/>
            </a:pPr>
            <a:r>
              <a:rPr lang="ko" altLang="ja-JP" sz="1800"/>
              <a:t>인프라 </a:t>
            </a:r>
            <a:r>
              <a:rPr lang="ko" altLang="en-US" sz="1800"/>
              <a:t>조달·보수(요상담)</a:t>
            </a:r>
            <a:endParaRPr lang="en-US" altLang="ja-JP" sz="1800"/>
          </a:p>
          <a:p>
            <a:pPr lvl="1" fontAlgn="t">
              <a:buFont typeface="Wingdings" panose="05000000000000000000" pitchFamily="2" charset="2"/>
              <a:buChar char="ü"/>
            </a:pPr>
            <a:r>
              <a:rPr lang="ko" altLang="en-US" sz="1800"/>
              <a:t>기타 귀사가 필요하다고 생각하는 작업</a:t>
            </a:r>
            <a:endParaRPr lang="ja-JP" altLang="ja-JP" sz="180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ja-JP" sz="2001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ja-JP" sz="2001"/>
          </a:p>
          <a:p>
            <a:pPr marL="0" indent="0">
              <a:lnSpc>
                <a:spcPct val="150000"/>
              </a:lnSpc>
              <a:buNone/>
            </a:pPr>
            <a:endParaRPr lang="en-US" altLang="ja-JP" sz="2400"/>
          </a:p>
        </p:txBody>
      </p:sp>
    </p:spTree>
    <p:extLst>
      <p:ext uri="{BB962C8B-B14F-4D97-AF65-F5344CB8AC3E}">
        <p14:creationId xmlns:p14="http://schemas.microsoft.com/office/powerpoint/2010/main" val="24532739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" altLang="ja-JP"/>
              <a:t>2-2</a:t>
            </a:r>
            <a:r>
              <a:rPr lang="ko" altLang="ja-JP"/>
              <a:t> </a:t>
            </a:r>
            <a:r>
              <a:rPr kumimoji="1" lang="ko" altLang="en-US"/>
              <a:t>의뢰 내용</a:t>
            </a:r>
          </a:p>
        </p:txBody>
      </p:sp>
      <p:sp>
        <p:nvSpPr>
          <p:cNvPr id="3" name="コンテンツ プレースホルダー 4"/>
          <p:cNvSpPr>
            <a:spLocks noGrp="1"/>
          </p:cNvSpPr>
          <p:nvPr/>
        </p:nvSpPr>
        <p:spPr bwMode="auto">
          <a:xfrm>
            <a:off x="478582" y="1144911"/>
            <a:ext cx="11017226" cy="4968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ko" altLang="en-US" sz="2001"/>
              <a:t>본 </a:t>
            </a:r>
            <a:r>
              <a:rPr lang="ko" altLang="ja-JP" sz="2001"/>
              <a:t>RFP </a:t>
            </a:r>
            <a:r>
              <a:rPr lang="ko" altLang="en-US" sz="2001"/>
              <a:t>를 근거로, 이하 </a:t>
            </a:r>
            <a:r>
              <a:rPr lang="ko" altLang="ja-JP" sz="2001"/>
              <a:t>2 </a:t>
            </a:r>
            <a:r>
              <a:rPr lang="ko" altLang="en-US" sz="2001"/>
              <a:t>점의 문서를 제출해 주셨으면 한다.</a:t>
            </a:r>
          </a:p>
          <a:p>
            <a:pPr lvl="1" fontAlgn="t">
              <a:buFont typeface="Wingdings" panose="05000000000000000000" pitchFamily="2" charset="2"/>
              <a:buChar char="ü"/>
            </a:pPr>
            <a:r>
              <a:rPr lang="ko" altLang="en-US" sz="1800"/>
              <a:t>제안서</a:t>
            </a:r>
            <a:endParaRPr lang="ja-JP" altLang="ja-JP" sz="1800"/>
          </a:p>
          <a:p>
            <a:pPr lvl="1" fontAlgn="t">
              <a:buFont typeface="Wingdings" panose="05000000000000000000" pitchFamily="2" charset="2"/>
              <a:buChar char="ü"/>
            </a:pPr>
            <a:r>
              <a:rPr lang="ko" altLang="en-US" sz="1800"/>
              <a:t>견적서</a:t>
            </a:r>
            <a:endParaRPr lang="en-US" altLang="ja-JP" sz="1800"/>
          </a:p>
          <a:p>
            <a:pPr marL="0" indent="0" fontAlgn="t">
              <a:buNone/>
            </a:pPr>
            <a:endParaRPr lang="en-US" altLang="ja-JP" sz="2400"/>
          </a:p>
          <a:p>
            <a:pPr marL="0" indent="0" fontAlgn="t">
              <a:buNone/>
            </a:pPr>
            <a:r>
              <a:rPr lang="ko" altLang="en-US" sz="2001"/>
              <a:t>각 문서의 기재 요령에 대해서는 다음 페이지 이후 참조.</a:t>
            </a:r>
            <a:endParaRPr lang="ja-JP" altLang="ja-JP" sz="2001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ja-JP" sz="180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ja-JP" sz="1800"/>
          </a:p>
          <a:p>
            <a:pPr marL="0" indent="0">
              <a:lnSpc>
                <a:spcPct val="150000"/>
              </a:lnSpc>
              <a:buNone/>
            </a:pPr>
            <a:endParaRPr lang="en-US" altLang="ja-JP" sz="2001"/>
          </a:p>
        </p:txBody>
      </p:sp>
    </p:spTree>
    <p:extLst>
      <p:ext uri="{BB962C8B-B14F-4D97-AF65-F5344CB8AC3E}">
        <p14:creationId xmlns:p14="http://schemas.microsoft.com/office/powerpoint/2010/main" val="37832457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" altLang="ja-JP"/>
              <a:t>2-3</a:t>
            </a:r>
            <a:r>
              <a:rPr lang="ko" altLang="ja-JP"/>
              <a:t> </a:t>
            </a:r>
            <a:r>
              <a:rPr lang="ko" altLang="en-US"/>
              <a:t>제안서 정보</a:t>
            </a:r>
            <a:endParaRPr kumimoji="1" lang="ja-JP" altLang="en-US"/>
          </a:p>
        </p:txBody>
      </p:sp>
      <p:sp>
        <p:nvSpPr>
          <p:cNvPr id="3" name="コンテンツ プレースホルダー 4"/>
          <p:cNvSpPr>
            <a:spLocks noGrp="1"/>
          </p:cNvSpPr>
          <p:nvPr/>
        </p:nvSpPr>
        <p:spPr bwMode="auto">
          <a:xfrm>
            <a:off x="478582" y="914007"/>
            <a:ext cx="11017226" cy="4968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ko" altLang="ja-JP" sz="2001" b="1"/>
              <a:t>2-3-1 </a:t>
            </a:r>
            <a:r>
              <a:rPr lang="ko" altLang="en-US" sz="2001" b="1"/>
              <a:t>제안서 구성</a:t>
            </a:r>
            <a:r>
              <a:rPr lang="ko" altLang="en-US" sz="2001"/>
              <a:t>　</a:t>
            </a:r>
            <a:endParaRPr lang="en-US" altLang="ja-JP" sz="1800"/>
          </a:p>
          <a:p>
            <a:pPr marL="0" indent="0">
              <a:buNone/>
            </a:pPr>
            <a:r>
              <a:rPr lang="ko" altLang="en-US" sz="1800"/>
              <a:t>이하 </a:t>
            </a:r>
            <a:r>
              <a:rPr lang="ko" altLang="ja-JP" sz="1800"/>
              <a:t>1 </a:t>
            </a:r>
            <a:r>
              <a:rPr lang="ko" altLang="en-US" sz="1800"/>
              <a:t>장~ </a:t>
            </a:r>
            <a:r>
              <a:rPr lang="ko" altLang="ja-JP" sz="1800"/>
              <a:t>7 </a:t>
            </a:r>
            <a:r>
              <a:rPr lang="ko" altLang="en-US" sz="1800"/>
              <a:t>장의 구성으로 기재할 것.</a:t>
            </a:r>
          </a:p>
          <a:p>
            <a:pPr marL="0" indent="0" fontAlgn="t">
              <a:buNone/>
            </a:pPr>
            <a:endParaRPr lang="en-US" altLang="ja-JP" sz="2400"/>
          </a:p>
          <a:p>
            <a:pPr marL="0" indent="0" fontAlgn="t">
              <a:buNone/>
            </a:pPr>
            <a:endParaRPr lang="ja-JP" altLang="ja-JP" sz="2001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ja-JP" sz="180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ja-JP" sz="1800"/>
          </a:p>
          <a:p>
            <a:pPr marL="0" indent="0">
              <a:lnSpc>
                <a:spcPct val="150000"/>
              </a:lnSpc>
              <a:buNone/>
            </a:pPr>
            <a:endParaRPr lang="en-US" altLang="ja-JP" sz="2001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3002625"/>
              </p:ext>
            </p:extLst>
          </p:nvPr>
        </p:nvGraphicFramePr>
        <p:xfrm>
          <a:off x="982639" y="1658166"/>
          <a:ext cx="10873209" cy="572298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04057">
                  <a:extLst>
                    <a:ext uri="{9D8B030D-6E8A-4147-A177-3AD203B41FA5}">
                      <a16:colId xmlns:a16="http://schemas.microsoft.com/office/drawing/2014/main" val="1737185733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123402354"/>
                    </a:ext>
                  </a:extLst>
                </a:gridCol>
                <a:gridCol w="576065">
                  <a:extLst>
                    <a:ext uri="{9D8B030D-6E8A-4147-A177-3AD203B41FA5}">
                      <a16:colId xmlns:a16="http://schemas.microsoft.com/office/drawing/2014/main" val="3838541040"/>
                    </a:ext>
                  </a:extLst>
                </a:gridCol>
                <a:gridCol w="2088231">
                  <a:extLst>
                    <a:ext uri="{9D8B030D-6E8A-4147-A177-3AD203B41FA5}">
                      <a16:colId xmlns:a16="http://schemas.microsoft.com/office/drawing/2014/main" val="2299946238"/>
                    </a:ext>
                  </a:extLst>
                </a:gridCol>
                <a:gridCol w="5832648">
                  <a:extLst>
                    <a:ext uri="{9D8B030D-6E8A-4147-A177-3AD203B41FA5}">
                      <a16:colId xmlns:a16="http://schemas.microsoft.com/office/drawing/2014/main" val="3676101057"/>
                    </a:ext>
                  </a:extLst>
                </a:gridCol>
              </a:tblGrid>
              <a:tr h="310903"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장</a:t>
                      </a:r>
                      <a:endParaRPr kumimoji="1" lang="en-US" altLang="ja-JP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장 제목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항번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항번 제목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내용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1927690"/>
                  </a:ext>
                </a:extLst>
              </a:tr>
              <a:tr h="310903"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1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제안 개요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1-1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제안 개념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0711692"/>
                  </a:ext>
                </a:extLst>
              </a:tr>
              <a:tr h="310903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1-2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중요한 과제에 대한 해결책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1-4</a:t>
                      </a:r>
                      <a:r>
                        <a:rPr lang="ko" altLang="ja-JP" sz="1400"/>
                        <a:t>​</a:t>
                      </a:r>
                      <a:r>
                        <a:rPr kumimoji="1" lang="ko" altLang="ja-JP" sz="1400"/>
                        <a:t> </a:t>
                      </a:r>
                      <a:r>
                        <a:rPr kumimoji="1" lang="ko" altLang="en-US" sz="1400"/>
                        <a:t>"이 프로젝트의 목적"에 대한 귀사의 견해와 해결책을 설명하는 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0211508"/>
                  </a:ext>
                </a:extLst>
              </a:tr>
              <a:tr h="310903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1-3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시스템 실현 방법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새로운 시스템의 범위에 대한 제안을 기재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631196"/>
                  </a:ext>
                </a:extLst>
              </a:tr>
              <a:tr h="310903"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2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프로젝트 추진 방법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2-1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프로젝트 일정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공정과 역할을 알 수 있는 스케줄을 기재하는 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712338"/>
                  </a:ext>
                </a:extLst>
              </a:tr>
              <a:tr h="749827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2-2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프로젝트 추진 체제, 역할 분담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en-US" sz="1400"/>
                        <a:t>・귀사/폐사 체제로 상정하는 역할 분담을 명기하는 것</a:t>
                      </a:r>
                      <a:endParaRPr kumimoji="1" lang="en-US" altLang="ja-JP" sz="1400"/>
                    </a:p>
                    <a:p>
                      <a:r>
                        <a:rPr kumimoji="1" lang="ko" altLang="en-US" sz="1400"/>
                        <a:t>・프로젝트 매니저 및 주요 멤버의 프로필을 기재할 것</a:t>
                      </a:r>
                      <a:endParaRPr kumimoji="1" lang="en-US" altLang="ja-JP" sz="1400"/>
                    </a:p>
                    <a:p>
                      <a:r>
                        <a:rPr kumimoji="1" lang="ko" altLang="ja-JP" sz="1400"/>
                        <a:t>※ </a:t>
                      </a:r>
                      <a:r>
                        <a:rPr kumimoji="1" lang="ko" altLang="en-US" sz="1400"/>
                        <a:t>폐사 체제는 「 </a:t>
                      </a:r>
                      <a:r>
                        <a:rPr kumimoji="1" lang="ko" altLang="ja-JP" sz="1400"/>
                        <a:t>2-3-2 </a:t>
                      </a:r>
                      <a:r>
                        <a:rPr kumimoji="1" lang="ko" altLang="en-US" sz="1400"/>
                        <a:t>체제에 대해서」에 기재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1554089"/>
                  </a:ext>
                </a:extLst>
              </a:tr>
              <a:tr h="749827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2-3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작업장, 대여 부동산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필요한 작업장이나 대여물건을 명기하는 것</a:t>
                      </a:r>
                      <a:endParaRPr kumimoji="1" lang="en-US" altLang="ja-JP" sz="14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ja-JP" sz="1400"/>
                        <a:t>※폐사 </a:t>
                      </a:r>
                      <a:r>
                        <a:rPr kumimoji="1" lang="ko" altLang="en-US" sz="1400"/>
                        <a:t>에서 제공할 수 있는 작업장소·대여물건은 「 </a:t>
                      </a:r>
                      <a:r>
                        <a:rPr kumimoji="1" lang="ko" altLang="ja-JP" sz="1400"/>
                        <a:t>2-3-3 </a:t>
                      </a:r>
                      <a:r>
                        <a:rPr kumimoji="1" lang="ko" altLang="en-US" sz="1400"/>
                        <a:t>폐사에서 제공 가능한 작업장소·대여물건」에 기재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846387"/>
                  </a:ext>
                </a:extLst>
              </a:tr>
              <a:tr h="749827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2-4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성과물・납품물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각 공정의 실시 내용(귀사/당사)과 성과물(구체적인 이미지 첨부)을 명확하게 하는 것</a:t>
                      </a:r>
                      <a:endParaRPr kumimoji="1" lang="en-US" altLang="ja-JP" sz="14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ja-JP" sz="1400"/>
                        <a:t>※ </a:t>
                      </a:r>
                      <a:r>
                        <a:rPr kumimoji="1" lang="ko" altLang="en-US" sz="1400"/>
                        <a:t>보충 사항 있어 자세한 것은 「 </a:t>
                      </a:r>
                      <a:r>
                        <a:rPr kumimoji="1" lang="ko" altLang="ja-JP" sz="1400"/>
                        <a:t>2-3-4 </a:t>
                      </a:r>
                      <a:r>
                        <a:rPr kumimoji="1" lang="ko" altLang="en-US" sz="1400"/>
                        <a:t>성과물・납품물 보충」에 기재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0420399"/>
                  </a:ext>
                </a:extLst>
              </a:tr>
              <a:tr h="530365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2-5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개발 정보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패키지 / 풀 스크래치 / 커스터마이즈 등 개발 방법과 진행 방법에 대해 명확히 할 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7477808"/>
                  </a:ext>
                </a:extLst>
              </a:tr>
              <a:tr h="325502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2-6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테스트 정보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각 공정의 테스트 진행 방법과 목적·완료 시점의 상태를 명확히 하는 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0295929"/>
                  </a:ext>
                </a:extLst>
              </a:tr>
              <a:tr h="530365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2-7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교육 정보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교육의 내용(목적·대상자·방법·시기)과 귀사/당사의 역할을 기재하는 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9909323"/>
                  </a:ext>
                </a:extLst>
              </a:tr>
              <a:tr h="325502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2-8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마이그레이션 정보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마이그레이션 진행 방법과 귀사/당사의 역할을 기재하는 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4797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22444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" altLang="ja-JP"/>
              <a:t>2-3</a:t>
            </a:r>
            <a:r>
              <a:rPr lang="ko" altLang="ja-JP"/>
              <a:t> </a:t>
            </a:r>
            <a:r>
              <a:rPr lang="ko" altLang="en-US"/>
              <a:t>제안서 정보</a:t>
            </a:r>
            <a:endParaRPr kumimoji="1" lang="ja-JP" altLang="en-US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336340"/>
              </p:ext>
            </p:extLst>
          </p:nvPr>
        </p:nvGraphicFramePr>
        <p:xfrm>
          <a:off x="838624" y="1072902"/>
          <a:ext cx="11017222" cy="574289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55884">
                  <a:extLst>
                    <a:ext uri="{9D8B030D-6E8A-4147-A177-3AD203B41FA5}">
                      <a16:colId xmlns:a16="http://schemas.microsoft.com/office/drawing/2014/main" val="1737185733"/>
                    </a:ext>
                  </a:extLst>
                </a:gridCol>
                <a:gridCol w="1930010">
                  <a:extLst>
                    <a:ext uri="{9D8B030D-6E8A-4147-A177-3AD203B41FA5}">
                      <a16:colId xmlns:a16="http://schemas.microsoft.com/office/drawing/2014/main" val="2123402354"/>
                    </a:ext>
                  </a:extLst>
                </a:gridCol>
                <a:gridCol w="631561">
                  <a:extLst>
                    <a:ext uri="{9D8B030D-6E8A-4147-A177-3AD203B41FA5}">
                      <a16:colId xmlns:a16="http://schemas.microsoft.com/office/drawing/2014/main" val="3838541040"/>
                    </a:ext>
                  </a:extLst>
                </a:gridCol>
                <a:gridCol w="2385896">
                  <a:extLst>
                    <a:ext uri="{9D8B030D-6E8A-4147-A177-3AD203B41FA5}">
                      <a16:colId xmlns:a16="http://schemas.microsoft.com/office/drawing/2014/main" val="2299946238"/>
                    </a:ext>
                  </a:extLst>
                </a:gridCol>
                <a:gridCol w="5613871">
                  <a:extLst>
                    <a:ext uri="{9D8B030D-6E8A-4147-A177-3AD203B41FA5}">
                      <a16:colId xmlns:a16="http://schemas.microsoft.com/office/drawing/2014/main" val="3676101057"/>
                    </a:ext>
                  </a:extLst>
                </a:gridCol>
              </a:tblGrid>
              <a:tr h="366422"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장</a:t>
                      </a:r>
                      <a:endParaRPr kumimoji="1" lang="en-US" altLang="ja-JP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장 제목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항번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항번 제목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내용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1927690"/>
                  </a:ext>
                </a:extLst>
              </a:tr>
              <a:tr h="1408212"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3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프로젝트 관리 정보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3-1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프로젝트 관리 정보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다음에 대해 명기할 것</a:t>
                      </a:r>
                      <a:endParaRPr kumimoji="1" lang="en-US" altLang="ja-JP" sz="1400"/>
                    </a:p>
                    <a:p>
                      <a:r>
                        <a:rPr kumimoji="1" lang="ko" altLang="en-US" sz="1400"/>
                        <a:t>・진척 관리</a:t>
                      </a:r>
                      <a:endParaRPr kumimoji="1" lang="en-US" altLang="ja-JP" sz="1400"/>
                    </a:p>
                    <a:p>
                      <a:r>
                        <a:rPr kumimoji="1" lang="ko" altLang="en-US" sz="1400"/>
                        <a:t>· 품질 관리</a:t>
                      </a:r>
                      <a:endParaRPr kumimoji="1" lang="en-US" altLang="ja-JP" sz="1400"/>
                    </a:p>
                    <a:p>
                      <a:r>
                        <a:rPr kumimoji="1" lang="ko" altLang="en-US" sz="1400"/>
                        <a:t>· 과제 관리</a:t>
                      </a:r>
                      <a:endParaRPr kumimoji="1" lang="en-US" altLang="ja-JP" sz="1400"/>
                    </a:p>
                    <a:p>
                      <a:r>
                        <a:rPr kumimoji="1" lang="ko" altLang="en-US" sz="1400"/>
                        <a:t>・사양 변경 관리</a:t>
                      </a:r>
                      <a:endParaRPr kumimoji="1" lang="en-US" altLang="ja-JP" sz="1400"/>
                    </a:p>
                    <a:p>
                      <a:r>
                        <a:rPr kumimoji="1" lang="ko" altLang="en-US" sz="1400"/>
                        <a:t>· 커뮤니케이션 계획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712338"/>
                  </a:ext>
                </a:extLst>
              </a:tr>
              <a:tr h="2066597">
                <a:tc>
                  <a:txBody>
                    <a:bodyPr/>
                    <a:lstStyle/>
                    <a:p>
                      <a:r>
                        <a:rPr kumimoji="1" lang="ko" altLang="ja-JP" sz="1400">
                          <a:solidFill>
                            <a:schemeClr val="tx1"/>
                          </a:solidFill>
                        </a:rPr>
                        <a:t>4</a:t>
                      </a:r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>
                          <a:solidFill>
                            <a:schemeClr val="tx1"/>
                          </a:solidFill>
                        </a:rPr>
                        <a:t>요구사항 대응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ja-JP" sz="1400">
                          <a:solidFill>
                            <a:schemeClr val="tx1"/>
                          </a:solidFill>
                        </a:rPr>
                        <a:t>4-1</a:t>
                      </a:r>
                      <a:endParaRPr kumimoji="1" lang="ja-JP" altLang="en-US" sz="14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en-US" sz="1400">
                          <a:solidFill>
                            <a:schemeClr val="tx1"/>
                          </a:solidFill>
                        </a:rPr>
                        <a:t>요구사항 대응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>
                          <a:solidFill>
                            <a:schemeClr val="tx1"/>
                          </a:solidFill>
                        </a:rPr>
                        <a:t>다음 요구사항에 대해 귀사의 대응안을 명기하는 것</a:t>
                      </a:r>
                      <a:endParaRPr kumimoji="1" lang="en-US" altLang="ja-JP" sz="14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en-US" sz="1400">
                          <a:solidFill>
                            <a:schemeClr val="tx1"/>
                          </a:solidFill>
                        </a:rPr>
                        <a:t>・업무 요구</a:t>
                      </a:r>
                      <a:endParaRPr kumimoji="1" lang="en-US" altLang="ja-JP" sz="14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en-US" sz="1400">
                          <a:solidFill>
                            <a:schemeClr val="tx1"/>
                          </a:solidFill>
                        </a:rPr>
                        <a:t>· 기능 요구</a:t>
                      </a:r>
                      <a:endParaRPr kumimoji="1" lang="en-US" altLang="ja-JP" sz="14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en-US" sz="1400">
                          <a:solidFill>
                            <a:schemeClr val="tx1"/>
                          </a:solidFill>
                        </a:rPr>
                        <a:t>・비기능 요구</a:t>
                      </a:r>
                    </a:p>
                    <a:p>
                      <a:r>
                        <a:rPr kumimoji="1" lang="ko" altLang="en-US" sz="1400">
                          <a:solidFill>
                            <a:schemeClr val="tx1"/>
                          </a:solidFill>
                        </a:rPr>
                        <a:t>· 마이그레이션</a:t>
                      </a:r>
                      <a:endParaRPr kumimoji="1" lang="en-US" altLang="ja-JP" sz="140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ko" altLang="en-US" sz="1400">
                          <a:solidFill>
                            <a:schemeClr val="tx1"/>
                          </a:solidFill>
                        </a:rPr>
                        <a:t>· 지원 체제</a:t>
                      </a:r>
                      <a:endParaRPr kumimoji="1" lang="en-US" altLang="ja-JP" sz="140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ko" altLang="en-US" sz="1400">
                          <a:solidFill>
                            <a:schemeClr val="tx1"/>
                          </a:solidFill>
                        </a:rPr>
                        <a:t>· 보안</a:t>
                      </a:r>
                      <a:endParaRPr kumimoji="1" lang="en-US" altLang="ja-JP" sz="140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ko" altLang="ja-JP" sz="1400">
                          <a:solidFill>
                            <a:schemeClr val="tx1"/>
                          </a:solidFill>
                        </a:rPr>
                        <a:t>※ </a:t>
                      </a:r>
                      <a:r>
                        <a:rPr kumimoji="1" lang="ko" altLang="en-US" sz="1400">
                          <a:solidFill>
                            <a:schemeClr val="tx1"/>
                          </a:solidFill>
                        </a:rPr>
                        <a:t>당사 요구 사항의 내용은 「차기 </a:t>
                      </a:r>
                      <a:r>
                        <a:rPr lang="ko" altLang="en-US" sz="1400">
                          <a:solidFill>
                            <a:schemeClr val="tx1"/>
                          </a:solidFill>
                        </a:rPr>
                        <a:t>리셉트 시스템 구축 </a:t>
                      </a:r>
                      <a:r>
                        <a:rPr kumimoji="1" lang="ko" altLang="ja-JP" sz="1400">
                          <a:solidFill>
                            <a:schemeClr val="tx1"/>
                          </a:solidFill>
                        </a:rPr>
                        <a:t>_ </a:t>
                      </a:r>
                      <a:r>
                        <a:rPr kumimoji="1" lang="ko" altLang="en-US" sz="1400">
                          <a:solidFill>
                            <a:schemeClr val="tx1"/>
                          </a:solidFill>
                        </a:rPr>
                        <a:t>제안 의뢰서 </a:t>
                      </a:r>
                      <a:r>
                        <a:rPr kumimoji="1" lang="ko" altLang="ja-JP" sz="1400">
                          <a:solidFill>
                            <a:schemeClr val="tx1"/>
                          </a:solidFill>
                        </a:rPr>
                        <a:t>_ </a:t>
                      </a:r>
                      <a:r>
                        <a:rPr kumimoji="1" lang="ko" altLang="en-US" sz="1400">
                          <a:solidFill>
                            <a:schemeClr val="tx1"/>
                          </a:solidFill>
                        </a:rPr>
                        <a:t>요구 사항」을 참조</a:t>
                      </a:r>
                      <a:endParaRPr kumimoji="1" lang="en-US" altLang="ja-JP" sz="14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9909323"/>
                  </a:ext>
                </a:extLst>
              </a:tr>
              <a:tr h="749827"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5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공수 및 비용 견적에 대해서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5-1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en-US" sz="1400"/>
                        <a:t>공수 및 비용 견적에 대해서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・공수와 비용 견적의 요약을 기재하는 것</a:t>
                      </a:r>
                      <a:endParaRPr kumimoji="1" lang="en-US" altLang="ja-JP" sz="1400"/>
                    </a:p>
                    <a:p>
                      <a:r>
                        <a:rPr kumimoji="1" lang="ko" altLang="en-US" sz="1400"/>
                        <a:t>・견적의 전제 조건이 있는 경우는 명기하는 것</a:t>
                      </a:r>
                      <a:endParaRPr kumimoji="1" lang="en-US" altLang="ja-JP" sz="1400"/>
                    </a:p>
                    <a:p>
                      <a:r>
                        <a:rPr kumimoji="1" lang="ko" altLang="ja-JP" sz="1400"/>
                        <a:t>※ </a:t>
                      </a:r>
                      <a:r>
                        <a:rPr kumimoji="1" lang="ko" altLang="en-US" sz="1400"/>
                        <a:t>견적의 자세한 것은 「 </a:t>
                      </a:r>
                      <a:r>
                        <a:rPr kumimoji="1" lang="ko" altLang="ja-JP" sz="1400"/>
                        <a:t>2-4 </a:t>
                      </a:r>
                      <a:r>
                        <a:rPr kumimoji="1" lang="ko" altLang="en-US" sz="1400"/>
                        <a:t>견적서에 대해서」를 참조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4797609"/>
                  </a:ext>
                </a:extLst>
              </a:tr>
              <a:tr h="402009"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6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도입 실적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6-1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en-US" sz="1400"/>
                        <a:t>도입 실적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유사한 케이스의 도입 실적을 기재하는 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171042"/>
                  </a:ext>
                </a:extLst>
              </a:tr>
              <a:tr h="749827"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7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기타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・본 제안 의뢰서의 의뢰 범위에는 포함되지 않지만, 임의로 제안할 수 있는 내용이 있으면 기재할 것</a:t>
                      </a:r>
                      <a:endParaRPr kumimoji="1" lang="en-US" altLang="ja-JP" sz="1400"/>
                    </a:p>
                    <a:p>
                      <a:r>
                        <a:rPr kumimoji="1" lang="ko" altLang="en-US" sz="1400"/>
                        <a:t>· 당사에 대한 메시지가 있으면 기재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39123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78683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C50890AE-F0AF-30F6-71C0-F813C90B0B49}"/>
              </a:ext>
            </a:extLst>
          </p:cNvPr>
          <p:cNvSpPr/>
          <p:nvPr/>
        </p:nvSpPr>
        <p:spPr>
          <a:xfrm>
            <a:off x="589548" y="3928276"/>
            <a:ext cx="6930190" cy="2737219"/>
          </a:xfrm>
          <a:prstGeom prst="roundRect">
            <a:avLst>
              <a:gd name="adj" fmla="val 3982"/>
            </a:avLst>
          </a:prstGeom>
          <a:solidFill>
            <a:schemeClr val="bg1"/>
          </a:solidFill>
          <a:ln w="9525">
            <a:solidFill>
              <a:schemeClr val="accent4">
                <a:lumMod val="50000"/>
              </a:schemeClr>
            </a:solidFill>
          </a:ln>
        </p:spPr>
        <p:txBody>
          <a:bodyPr wrap="none" lIns="108000" tIns="36000" rIns="36000" bIns="360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95D559AD-4D95-377B-007B-092DB7EF5E7B}"/>
              </a:ext>
            </a:extLst>
          </p:cNvPr>
          <p:cNvSpPr/>
          <p:nvPr/>
        </p:nvSpPr>
        <p:spPr>
          <a:xfrm>
            <a:off x="3260146" y="4068556"/>
            <a:ext cx="4106422" cy="2316192"/>
          </a:xfrm>
          <a:prstGeom prst="round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95CE8716-C1F5-24D1-1DA0-B319486700A1}"/>
              </a:ext>
            </a:extLst>
          </p:cNvPr>
          <p:cNvSpPr/>
          <p:nvPr/>
        </p:nvSpPr>
        <p:spPr>
          <a:xfrm>
            <a:off x="747757" y="4068556"/>
            <a:ext cx="2281229" cy="2316192"/>
          </a:xfrm>
          <a:prstGeom prst="round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コンテンツ プレースホルダー 4"/>
          <p:cNvSpPr>
            <a:spLocks noGrp="1"/>
          </p:cNvSpPr>
          <p:nvPr/>
        </p:nvSpPr>
        <p:spPr bwMode="auto">
          <a:xfrm>
            <a:off x="355833" y="732027"/>
            <a:ext cx="11017226" cy="4968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ko" altLang="ja-JP" sz="2001" b="1"/>
              <a:t>2-3-2 </a:t>
            </a:r>
            <a:r>
              <a:rPr lang="ko" altLang="en-US" sz="2001" b="1"/>
              <a:t>체제에 대해서</a:t>
            </a:r>
            <a:endParaRPr lang="en-US" altLang="ja-JP" sz="2001" b="1"/>
          </a:p>
          <a:p>
            <a:pPr marL="0" indent="0">
              <a:lnSpc>
                <a:spcPct val="150000"/>
              </a:lnSpc>
              <a:buNone/>
            </a:pPr>
            <a:r>
              <a:rPr lang="ko" altLang="en-US" sz="1800" b="1"/>
              <a:t>■솔라스트 체제(상정)</a:t>
            </a:r>
            <a:endParaRPr lang="en-US" altLang="ja-JP" sz="1800" b="1"/>
          </a:p>
          <a:p>
            <a:pPr marL="0" indent="0" fontAlgn="t">
              <a:buNone/>
            </a:pPr>
            <a:endParaRPr lang="en-US" altLang="ja-JP" sz="240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ja-JP" sz="180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ja-JP" sz="1800"/>
          </a:p>
          <a:p>
            <a:pPr marL="0" indent="0">
              <a:lnSpc>
                <a:spcPct val="150000"/>
              </a:lnSpc>
              <a:buNone/>
            </a:pPr>
            <a:endParaRPr lang="en-US" altLang="ja-JP" sz="2001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373606" y="208806"/>
            <a:ext cx="10042080" cy="523220"/>
          </a:xfrm>
        </p:spPr>
        <p:txBody>
          <a:bodyPr/>
          <a:lstStyle/>
          <a:p>
            <a:r>
              <a:rPr lang="ko" altLang="ja-JP"/>
              <a:t>2-3 </a:t>
            </a:r>
            <a:r>
              <a:rPr lang="ko" altLang="en-US"/>
              <a:t>제안서에 대하여</a:t>
            </a:r>
            <a:endParaRPr lang="ja-JP" altLang="en-US">
              <a:ea typeface="メイリオ" panose="020B0604030504040204" pitchFamily="50" charset="-128"/>
              <a:cs typeface="Meiryo UI" pitchFamily="50" charset="-128"/>
            </a:endParaRPr>
          </a:p>
        </p:txBody>
      </p:sp>
      <p:sp>
        <p:nvSpPr>
          <p:cNvPr id="8" name="左右矢印 7"/>
          <p:cNvSpPr/>
          <p:nvPr/>
        </p:nvSpPr>
        <p:spPr>
          <a:xfrm>
            <a:off x="2251061" y="3158505"/>
            <a:ext cx="518548" cy="205814"/>
          </a:xfrm>
          <a:prstGeom prst="leftRightArrow">
            <a:avLst/>
          </a:prstGeom>
          <a:noFill/>
          <a:ln>
            <a:solidFill>
              <a:srgbClr val="E087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aphicFrame>
        <p:nvGraphicFramePr>
          <p:cNvPr id="20" name="表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153618"/>
              </p:ext>
            </p:extLst>
          </p:nvPr>
        </p:nvGraphicFramePr>
        <p:xfrm>
          <a:off x="7816742" y="1349420"/>
          <a:ext cx="4006491" cy="447353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val="193446912"/>
                    </a:ext>
                  </a:extLst>
                </a:gridCol>
                <a:gridCol w="2350307">
                  <a:extLst>
                    <a:ext uri="{9D8B030D-6E8A-4147-A177-3AD203B41FA5}">
                      <a16:colId xmlns:a16="http://schemas.microsoft.com/office/drawing/2014/main" val="1039886642"/>
                    </a:ext>
                  </a:extLst>
                </a:gridCol>
              </a:tblGrid>
              <a:tr h="495752"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역할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실시 내용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09313524"/>
                  </a:ext>
                </a:extLst>
              </a:tr>
              <a:tr h="471068"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프로젝트 소유자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· 전체 정책 검토 </a:t>
                      </a:r>
                      <a:r>
                        <a:rPr kumimoji="1" lang="ko" altLang="ja-JP" sz="1400"/>
                        <a:t>/ </a:t>
                      </a:r>
                      <a:r>
                        <a:rPr kumimoji="1" lang="ko" altLang="en-US" sz="1400"/>
                        <a:t>승인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5641821"/>
                  </a:ext>
                </a:extLst>
              </a:tr>
              <a:tr h="1011150"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PM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・</a:t>
                      </a:r>
                      <a:r>
                        <a:rPr kumimoji="1" lang="ko" altLang="ja-JP" sz="1400"/>
                        <a:t>QCD </a:t>
                      </a:r>
                      <a:r>
                        <a:rPr kumimoji="1" lang="ko" altLang="en-US" sz="1400"/>
                        <a:t>파악 </a:t>
                      </a:r>
                      <a:r>
                        <a:rPr kumimoji="1" lang="ko" altLang="ja-JP" sz="1400"/>
                        <a:t>/ </a:t>
                      </a:r>
                      <a:r>
                        <a:rPr kumimoji="1" lang="ko" altLang="en-US" sz="1400"/>
                        <a:t>리스크 관리</a:t>
                      </a:r>
                    </a:p>
                    <a:p>
                      <a:r>
                        <a:rPr kumimoji="1" lang="ko" altLang="en-US" sz="1400"/>
                        <a:t>・전체 과제 추진</a:t>
                      </a:r>
                    </a:p>
                    <a:p>
                      <a:r>
                        <a:rPr kumimoji="1" lang="ko" altLang="en-US" sz="1400"/>
                        <a:t>· 정책서 · 아티팩트 검토 </a:t>
                      </a:r>
                      <a:r>
                        <a:rPr kumimoji="1" lang="ko" altLang="ja-JP" sz="1400"/>
                        <a:t>/ </a:t>
                      </a:r>
                      <a:r>
                        <a:rPr kumimoji="1" lang="ko" altLang="en-US" sz="1400"/>
                        <a:t>승인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928928"/>
                  </a:ext>
                </a:extLst>
              </a:tr>
              <a:tr h="782825">
                <a:tc>
                  <a:txBody>
                    <a:bodyPr/>
                    <a:lstStyle/>
                    <a:p>
                      <a:r>
                        <a:rPr kumimoji="1" lang="ko" altLang="ja-JP" sz="1400"/>
                        <a:t>PMO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・벤더와의 각종 조정</a:t>
                      </a:r>
                      <a:endParaRPr kumimoji="1" lang="en-US" altLang="ja-JP" sz="1400"/>
                    </a:p>
                    <a:p>
                      <a:r>
                        <a:rPr kumimoji="1" lang="ko" altLang="en-US" sz="1400"/>
                        <a:t>· 과제 관리</a:t>
                      </a:r>
                    </a:p>
                    <a:p>
                      <a:r>
                        <a:rPr kumimoji="1" lang="ko" altLang="en-US" sz="1400"/>
                        <a:t>・진척 관리 보좌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04316927"/>
                  </a:ext>
                </a:extLst>
              </a:tr>
              <a:tr h="554500"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의료사업본부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・의료 전문직 사원에 관련된 요건 검토</a:t>
                      </a:r>
                      <a:endParaRPr kumimoji="1" lang="en-US" altLang="ja-JP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4627583"/>
                  </a:ext>
                </a:extLst>
              </a:tr>
              <a:tr h="969288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" altLang="ja-JP" sz="14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IT </a:t>
                      </a:r>
                      <a:r>
                        <a:rPr kumimoji="0" lang="ko" altLang="en-US" sz="14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전략본부</a:t>
                      </a:r>
                      <a:endParaRPr kumimoji="0" lang="en-US" altLang="ja-JP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ko" altLang="en-US" sz="1400"/>
                        <a:t>・시스템 구성에 관한 요건 검토</a:t>
                      </a:r>
                      <a:endParaRPr kumimoji="1" lang="en-US" altLang="ja-JP" sz="1400"/>
                    </a:p>
                    <a:p>
                      <a:r>
                        <a:rPr kumimoji="1" lang="ko" altLang="en-US" sz="1400"/>
                        <a:t>・기반 </a:t>
                      </a:r>
                      <a:r>
                        <a:rPr kumimoji="1" lang="ko" altLang="ja-JP" sz="1400"/>
                        <a:t>/IF </a:t>
                      </a:r>
                      <a:r>
                        <a:rPr kumimoji="1" lang="ko" altLang="en-US" sz="1400"/>
                        <a:t>에 관한 요건 검토</a:t>
                      </a:r>
                      <a:endParaRPr kumimoji="1" lang="en-US" altLang="ja-JP" sz="1400"/>
                    </a:p>
                    <a:p>
                      <a:r>
                        <a:rPr kumimoji="1" lang="ko" altLang="en-US" sz="1400"/>
                        <a:t>· 진행 · 과제 관리</a:t>
                      </a:r>
                      <a:endParaRPr kumimoji="1" lang="en-US" altLang="ja-JP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9081259"/>
                  </a:ext>
                </a:extLst>
              </a:tr>
            </a:tbl>
          </a:graphicData>
        </a:graphic>
      </p:graphicFrame>
      <p:sp>
        <p:nvSpPr>
          <p:cNvPr id="16" name="左右矢印 15"/>
          <p:cNvSpPr/>
          <p:nvPr/>
        </p:nvSpPr>
        <p:spPr>
          <a:xfrm rot="16200000">
            <a:off x="1518093" y="3591703"/>
            <a:ext cx="360041" cy="256275"/>
          </a:xfrm>
          <a:prstGeom prst="leftRightArrow">
            <a:avLst/>
          </a:prstGeom>
          <a:noFill/>
          <a:ln>
            <a:solidFill>
              <a:srgbClr val="E087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1255552" y="2974391"/>
            <a:ext cx="980668" cy="549231"/>
          </a:xfrm>
          <a:prstGeom prst="rect">
            <a:avLst/>
          </a:prstGeom>
          <a:noFill/>
          <a:ln>
            <a:solidFill>
              <a:srgbClr val="E087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" altLang="en-US">
                <a:solidFill>
                  <a:schemeClr val="tx1"/>
                </a:solidFill>
              </a:rPr>
              <a:t>벤더</a:t>
            </a:r>
          </a:p>
        </p:txBody>
      </p:sp>
      <p:cxnSp>
        <p:nvCxnSpPr>
          <p:cNvPr id="6" name="直線コネクタ 47">
            <a:extLst>
              <a:ext uri="{FF2B5EF4-FFF2-40B4-BE49-F238E27FC236}">
                <a16:creationId xmlns:a16="http://schemas.microsoft.com/office/drawing/2014/main" id="{E74A6DFD-3BF5-35DB-2296-21DB16AFF47E}"/>
              </a:ext>
            </a:extLst>
          </p:cNvPr>
          <p:cNvCxnSpPr>
            <a:cxnSpLocks/>
            <a:stCxn id="5" idx="0"/>
            <a:endCxn id="11" idx="2"/>
          </p:cNvCxnSpPr>
          <p:nvPr/>
        </p:nvCxnSpPr>
        <p:spPr>
          <a:xfrm rot="5400000" flipH="1" flipV="1">
            <a:off x="3480077" y="3255324"/>
            <a:ext cx="1247518" cy="98386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角丸四角形 46">
            <a:extLst>
              <a:ext uri="{FF2B5EF4-FFF2-40B4-BE49-F238E27FC236}">
                <a16:creationId xmlns:a16="http://schemas.microsoft.com/office/drawing/2014/main" id="{5A99FBA1-77A7-629A-BD17-8EC538C07223}"/>
              </a:ext>
            </a:extLst>
          </p:cNvPr>
          <p:cNvSpPr/>
          <p:nvPr/>
        </p:nvSpPr>
        <p:spPr>
          <a:xfrm>
            <a:off x="2787459" y="3013530"/>
            <a:ext cx="2887493" cy="538321"/>
          </a:xfrm>
          <a:prstGeom prst="roundRect">
            <a:avLst>
              <a:gd name="adj" fmla="val 9436"/>
            </a:avLst>
          </a:prstGeom>
          <a:solidFill>
            <a:schemeClr val="bg1"/>
          </a:solidFill>
          <a:ln w="9525">
            <a:solidFill>
              <a:schemeClr val="accent4">
                <a:lumMod val="50000"/>
              </a:schemeClr>
            </a:solidFill>
          </a:ln>
        </p:spPr>
        <p:txBody>
          <a:bodyPr wrap="none" lIns="108000" tIns="36000" rIns="36000" bIns="360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角丸四角形 46">
            <a:extLst>
              <a:ext uri="{FF2B5EF4-FFF2-40B4-BE49-F238E27FC236}">
                <a16:creationId xmlns:a16="http://schemas.microsoft.com/office/drawing/2014/main" id="{D3A33421-0F6E-0011-66EA-D7C3932F8F11}"/>
              </a:ext>
            </a:extLst>
          </p:cNvPr>
          <p:cNvSpPr/>
          <p:nvPr/>
        </p:nvSpPr>
        <p:spPr>
          <a:xfrm>
            <a:off x="2969435" y="3058123"/>
            <a:ext cx="1117321" cy="459764"/>
          </a:xfrm>
          <a:prstGeom prst="roundRect">
            <a:avLst>
              <a:gd name="adj" fmla="val 50000"/>
            </a:avLst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txBody>
          <a:bodyPr wrap="none" lIns="108000" tIns="36000" rIns="36000" bIns="360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" altLang="ja-JP" sz="1200" ker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PM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" altLang="en-US" sz="1200" ker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고바야시</a:t>
            </a:r>
            <a:endParaRPr kumimoji="0" lang="en-US" altLang="ja-JP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角丸四角形 46">
            <a:extLst>
              <a:ext uri="{FF2B5EF4-FFF2-40B4-BE49-F238E27FC236}">
                <a16:creationId xmlns:a16="http://schemas.microsoft.com/office/drawing/2014/main" id="{2062C066-B3E5-CD1B-96E2-FB16819BDE4C}"/>
              </a:ext>
            </a:extLst>
          </p:cNvPr>
          <p:cNvSpPr/>
          <p:nvPr/>
        </p:nvSpPr>
        <p:spPr>
          <a:xfrm>
            <a:off x="3383532" y="2220994"/>
            <a:ext cx="1538993" cy="459764"/>
          </a:xfrm>
          <a:prstGeom prst="roundRect">
            <a:avLst>
              <a:gd name="adj" fmla="val 50000"/>
            </a:avLst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txBody>
          <a:bodyPr wrap="none" lIns="108000" tIns="36000" rIns="36000" bIns="360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" altLang="en-US" sz="1200" ker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프로젝트 소유자</a:t>
            </a:r>
            <a:endParaRPr kumimoji="0" lang="en-US" altLang="ja-JP" sz="1200" kern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" altLang="en-US" sz="1200" ker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기타하라</a:t>
            </a:r>
            <a:endParaRPr kumimoji="0" lang="en-US" altLang="ja-JP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角丸四角形 46">
            <a:extLst>
              <a:ext uri="{FF2B5EF4-FFF2-40B4-BE49-F238E27FC236}">
                <a16:creationId xmlns:a16="http://schemas.microsoft.com/office/drawing/2014/main" id="{37D25867-6E62-7FA5-428F-C2AC49F703D3}"/>
              </a:ext>
            </a:extLst>
          </p:cNvPr>
          <p:cNvSpPr/>
          <p:nvPr/>
        </p:nvSpPr>
        <p:spPr>
          <a:xfrm>
            <a:off x="4425375" y="3058123"/>
            <a:ext cx="1116000" cy="459764"/>
          </a:xfrm>
          <a:prstGeom prst="roundRect">
            <a:avLst>
              <a:gd name="adj" fmla="val 50000"/>
            </a:avLst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txBody>
          <a:bodyPr wrap="none" lIns="108000" tIns="36000" rIns="36000" bIns="360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" altLang="ja-JP" sz="1200" ker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PMO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" altLang="en-US" sz="1200" ker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대항</a:t>
            </a:r>
            <a:endParaRPr kumimoji="0" lang="en-US" altLang="ja-JP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角丸四角形 46">
            <a:extLst>
              <a:ext uri="{FF2B5EF4-FFF2-40B4-BE49-F238E27FC236}">
                <a16:creationId xmlns:a16="http://schemas.microsoft.com/office/drawing/2014/main" id="{68665ABD-2765-A7B5-29AB-82B3962AA09D}"/>
              </a:ext>
            </a:extLst>
          </p:cNvPr>
          <p:cNvSpPr/>
          <p:nvPr/>
        </p:nvSpPr>
        <p:spPr>
          <a:xfrm>
            <a:off x="5568420" y="4776976"/>
            <a:ext cx="1428007" cy="357121"/>
          </a:xfrm>
          <a:prstGeom prst="roundRect">
            <a:avLst>
              <a:gd name="adj" fmla="val 50000"/>
            </a:avLst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txBody>
          <a:bodyPr wrap="none" lIns="108000" tIns="36000" rIns="36000" bIns="360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" altLang="en-US" sz="1200" ker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책임자 </a:t>
            </a:r>
            <a:br>
              <a:rPr kumimoji="0" lang="en-US" altLang="ja-JP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kumimoji="0" lang="ko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후쿠야마</a:t>
            </a:r>
            <a:endParaRPr kumimoji="0" lang="en-US" altLang="ja-JP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角丸四角形 46">
            <a:extLst>
              <a:ext uri="{FF2B5EF4-FFF2-40B4-BE49-F238E27FC236}">
                <a16:creationId xmlns:a16="http://schemas.microsoft.com/office/drawing/2014/main" id="{F9D09DFC-FFA5-9ECF-88B4-2C3791FFC04D}"/>
              </a:ext>
            </a:extLst>
          </p:cNvPr>
          <p:cNvSpPr/>
          <p:nvPr/>
        </p:nvSpPr>
        <p:spPr>
          <a:xfrm>
            <a:off x="1077154" y="4772834"/>
            <a:ext cx="1428007" cy="357121"/>
          </a:xfrm>
          <a:prstGeom prst="roundRect">
            <a:avLst>
              <a:gd name="adj" fmla="val 50000"/>
            </a:avLst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txBody>
          <a:bodyPr wrap="none" lIns="108000" tIns="36000" rIns="36000" bIns="360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" altLang="en-US" sz="1200" kern="0">
                <a:solidFill>
                  <a:srgbClr val="000000"/>
                </a:solidFill>
                <a:latin typeface="Meiryo UI"/>
                <a:ea typeface="Meiryo UI"/>
                <a:cs typeface="Meiryo UI" panose="020B0604030504040204" pitchFamily="50" charset="-128"/>
              </a:rPr>
              <a:t>책임자 </a:t>
            </a:r>
            <a:br>
              <a:rPr lang="en-US" altLang="ja-JP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kumimoji="0" lang="ko" altLang="en-US" sz="1200" kern="0">
                <a:solidFill>
                  <a:srgbClr val="000000"/>
                </a:solidFill>
                <a:latin typeface="Meiryo UI"/>
                <a:ea typeface="Meiryo UI"/>
                <a:cs typeface="Meiryo UI" panose="020B0604030504040204" pitchFamily="50" charset="-128"/>
              </a:rPr>
              <a:t>대항</a:t>
            </a:r>
            <a:endParaRPr lang="en-US" altLang="ja-JP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/>
              <a:ea typeface="Meiryo UI"/>
              <a:cs typeface="Meiryo UI" panose="020B0604030504040204" pitchFamily="50" charset="-128"/>
            </a:endParaRPr>
          </a:p>
        </p:txBody>
      </p:sp>
      <p:sp>
        <p:nvSpPr>
          <p:cNvPr id="15" name="角丸四角形 46">
            <a:extLst>
              <a:ext uri="{FF2B5EF4-FFF2-40B4-BE49-F238E27FC236}">
                <a16:creationId xmlns:a16="http://schemas.microsoft.com/office/drawing/2014/main" id="{A7DB8F51-C7DB-303F-B279-9DD5EAA5B8F7}"/>
              </a:ext>
            </a:extLst>
          </p:cNvPr>
          <p:cNvSpPr/>
          <p:nvPr/>
        </p:nvSpPr>
        <p:spPr>
          <a:xfrm>
            <a:off x="5568420" y="4411589"/>
            <a:ext cx="1428007" cy="264992"/>
          </a:xfrm>
          <a:prstGeom prst="roundRect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txBody>
          <a:bodyPr wrap="none" lIns="108000" tIns="36000" rIns="36000" bIns="360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" altLang="en-US" sz="1200" b="1">
                <a:latin typeface="Meiryo UI" panose="020B0604030504040204" pitchFamily="50" charset="-128"/>
                <a:ea typeface="Meiryo UI" panose="020B0604030504040204" pitchFamily="50" charset="-128"/>
              </a:rPr>
              <a:t>시스템</a:t>
            </a:r>
            <a:endParaRPr kumimoji="0" lang="en-US" altLang="ja-JP" sz="1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" name="角丸四角形 46">
            <a:extLst>
              <a:ext uri="{FF2B5EF4-FFF2-40B4-BE49-F238E27FC236}">
                <a16:creationId xmlns:a16="http://schemas.microsoft.com/office/drawing/2014/main" id="{90823B86-32B1-D5BD-6000-C4735717A515}"/>
              </a:ext>
            </a:extLst>
          </p:cNvPr>
          <p:cNvSpPr/>
          <p:nvPr/>
        </p:nvSpPr>
        <p:spPr>
          <a:xfrm>
            <a:off x="1047337" y="4405442"/>
            <a:ext cx="1428007" cy="264992"/>
          </a:xfrm>
          <a:prstGeom prst="roundRect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txBody>
          <a:bodyPr wrap="none" lIns="108000" tIns="36000" rIns="36000" bIns="360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" alt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업무·운용</a:t>
            </a:r>
            <a:endParaRPr kumimoji="0" lang="en-US" altLang="ja-JP" sz="1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3" name="角丸四角形 46">
            <a:extLst>
              <a:ext uri="{FF2B5EF4-FFF2-40B4-BE49-F238E27FC236}">
                <a16:creationId xmlns:a16="http://schemas.microsoft.com/office/drawing/2014/main" id="{883892E4-E598-F2F3-68E0-7056DB092695}"/>
              </a:ext>
            </a:extLst>
          </p:cNvPr>
          <p:cNvSpPr/>
          <p:nvPr/>
        </p:nvSpPr>
        <p:spPr>
          <a:xfrm>
            <a:off x="3636345" y="4411589"/>
            <a:ext cx="1428007" cy="264992"/>
          </a:xfrm>
          <a:prstGeom prst="roundRect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txBody>
          <a:bodyPr wrap="none" lIns="108000" tIns="36000" rIns="36000" bIns="360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" altLang="en-US" sz="1200" b="1">
                <a:latin typeface="Meiryo UI" panose="020B0604030504040204" pitchFamily="50" charset="-128"/>
                <a:ea typeface="Meiryo UI" panose="020B0604030504040204" pitchFamily="50" charset="-128"/>
              </a:rPr>
              <a:t>시스템(기반)</a:t>
            </a:r>
            <a:endParaRPr kumimoji="0" lang="en-US" altLang="ja-JP" sz="1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4" name="角丸四角形 46">
            <a:extLst>
              <a:ext uri="{FF2B5EF4-FFF2-40B4-BE49-F238E27FC236}">
                <a16:creationId xmlns:a16="http://schemas.microsoft.com/office/drawing/2014/main" id="{383ED651-CCF1-78EF-1214-99263DAF17E3}"/>
              </a:ext>
            </a:extLst>
          </p:cNvPr>
          <p:cNvSpPr/>
          <p:nvPr/>
        </p:nvSpPr>
        <p:spPr>
          <a:xfrm>
            <a:off x="3637799" y="4772834"/>
            <a:ext cx="1428007" cy="357121"/>
          </a:xfrm>
          <a:prstGeom prst="roundRect">
            <a:avLst>
              <a:gd name="adj" fmla="val 50000"/>
            </a:avLst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txBody>
          <a:bodyPr wrap="none" lIns="108000" tIns="36000" rIns="36000" bIns="360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" altLang="en-US" sz="1200" ker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책임자 </a:t>
            </a:r>
            <a:br>
              <a:rPr kumimoji="0" lang="en-US" altLang="ja-JP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kumimoji="0" lang="ko" altLang="en-US" sz="1200" ker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오자와</a:t>
            </a:r>
            <a:r>
              <a:rPr kumimoji="0" lang="ko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endParaRPr kumimoji="0" lang="en-US" altLang="ja-JP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1" name="角丸四角形 46">
            <a:extLst>
              <a:ext uri="{FF2B5EF4-FFF2-40B4-BE49-F238E27FC236}">
                <a16:creationId xmlns:a16="http://schemas.microsoft.com/office/drawing/2014/main" id="{B95D4293-8C35-4EC7-9534-23DEE7AF43A3}"/>
              </a:ext>
            </a:extLst>
          </p:cNvPr>
          <p:cNvSpPr/>
          <p:nvPr/>
        </p:nvSpPr>
        <p:spPr>
          <a:xfrm>
            <a:off x="1077154" y="5199554"/>
            <a:ext cx="1428007" cy="357121"/>
          </a:xfrm>
          <a:prstGeom prst="roundRect">
            <a:avLst>
              <a:gd name="adj" fmla="val 50000"/>
            </a:avLst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txBody>
          <a:bodyPr wrap="none" lIns="108000" tIns="36000" rIns="36000" bIns="360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" altLang="en-US" sz="1200" ker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시모모리</a:t>
            </a:r>
            <a:endParaRPr kumimoji="0" lang="en-US" altLang="ja-JP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2" name="角丸四角形 46">
            <a:extLst>
              <a:ext uri="{FF2B5EF4-FFF2-40B4-BE49-F238E27FC236}">
                <a16:creationId xmlns:a16="http://schemas.microsoft.com/office/drawing/2014/main" id="{04A20A63-BB49-583A-2B20-FD2781EDBF9E}"/>
              </a:ext>
            </a:extLst>
          </p:cNvPr>
          <p:cNvSpPr/>
          <p:nvPr/>
        </p:nvSpPr>
        <p:spPr>
          <a:xfrm>
            <a:off x="1077154" y="5617001"/>
            <a:ext cx="1428007" cy="357121"/>
          </a:xfrm>
          <a:prstGeom prst="roundRect">
            <a:avLst>
              <a:gd name="adj" fmla="val 50000"/>
            </a:avLst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txBody>
          <a:bodyPr wrap="none" lIns="108000" tIns="36000" rIns="36000" bIns="360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" altLang="en-US" sz="1200" ker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미야모토</a:t>
            </a:r>
            <a:endParaRPr kumimoji="0" lang="en-US" altLang="ja-JP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3" name="角丸四角形 46">
            <a:extLst>
              <a:ext uri="{FF2B5EF4-FFF2-40B4-BE49-F238E27FC236}">
                <a16:creationId xmlns:a16="http://schemas.microsoft.com/office/drawing/2014/main" id="{E2C77B37-3B5E-7DA2-8668-DC8B1605A9E6}"/>
              </a:ext>
            </a:extLst>
          </p:cNvPr>
          <p:cNvSpPr/>
          <p:nvPr/>
        </p:nvSpPr>
        <p:spPr>
          <a:xfrm>
            <a:off x="5568420" y="5214910"/>
            <a:ext cx="1428007" cy="357121"/>
          </a:xfrm>
          <a:prstGeom prst="roundRect">
            <a:avLst>
              <a:gd name="adj" fmla="val 50000"/>
            </a:avLst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txBody>
          <a:bodyPr wrap="none" lIns="108000" tIns="36000" rIns="36000" bIns="360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" altLang="en-US" sz="1200" ker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후쿠시마 </a:t>
            </a:r>
            <a:r>
              <a:rPr kumimoji="0" lang="ko" altLang="ja-JP" sz="1200" ker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 </a:t>
            </a:r>
            <a:r>
              <a:rPr kumimoji="0" lang="ko" altLang="en-US" sz="1200" ker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히로시 </a:t>
            </a:r>
            <a:r>
              <a:rPr kumimoji="0" lang="ko" altLang="ja-JP" sz="1200" ker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</a:p>
        </p:txBody>
      </p:sp>
      <p:sp>
        <p:nvSpPr>
          <p:cNvPr id="27" name="角丸四角形 46">
            <a:extLst>
              <a:ext uri="{FF2B5EF4-FFF2-40B4-BE49-F238E27FC236}">
                <a16:creationId xmlns:a16="http://schemas.microsoft.com/office/drawing/2014/main" id="{7F17D5CC-E57A-3C92-A798-4944FE3132C3}"/>
              </a:ext>
            </a:extLst>
          </p:cNvPr>
          <p:cNvSpPr/>
          <p:nvPr/>
        </p:nvSpPr>
        <p:spPr>
          <a:xfrm>
            <a:off x="1047336" y="3990968"/>
            <a:ext cx="1428007" cy="26499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txBody>
          <a:bodyPr wrap="none" lIns="108000" tIns="36000" rIns="36000" bIns="360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" alt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의료사업본부</a:t>
            </a:r>
            <a:endParaRPr kumimoji="0" lang="en-US" altLang="ja-JP" sz="1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0" name="角丸四角形 46">
            <a:extLst>
              <a:ext uri="{FF2B5EF4-FFF2-40B4-BE49-F238E27FC236}">
                <a16:creationId xmlns:a16="http://schemas.microsoft.com/office/drawing/2014/main" id="{882A0654-C27C-5682-5A11-D37703FE8290}"/>
              </a:ext>
            </a:extLst>
          </p:cNvPr>
          <p:cNvSpPr/>
          <p:nvPr/>
        </p:nvSpPr>
        <p:spPr>
          <a:xfrm>
            <a:off x="3601841" y="3988996"/>
            <a:ext cx="1428007" cy="26499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txBody>
          <a:bodyPr wrap="none" lIns="108000" tIns="36000" rIns="36000" bIns="360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" altLang="ja-JP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IT </a:t>
            </a:r>
            <a:r>
              <a:rPr kumimoji="0" lang="ko" alt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전략본부</a:t>
            </a:r>
            <a:endParaRPr kumimoji="0" lang="en-US" altLang="ja-JP" sz="1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27978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373606" y="208806"/>
            <a:ext cx="10042080" cy="523220"/>
          </a:xfrm>
        </p:spPr>
        <p:txBody>
          <a:bodyPr/>
          <a:lstStyle/>
          <a:p>
            <a:r>
              <a:rPr lang="ko" altLang="ja-JP"/>
              <a:t>2-3 </a:t>
            </a:r>
            <a:r>
              <a:rPr lang="ko" altLang="en-US"/>
              <a:t>제안서에 대하여</a:t>
            </a:r>
            <a:endParaRPr lang="ja-JP" altLang="en-US">
              <a:ea typeface="メイリオ" panose="020B0604030504040204" pitchFamily="50" charset="-128"/>
              <a:cs typeface="Meiryo UI" pitchFamily="50" charset="-128"/>
            </a:endParaRPr>
          </a:p>
        </p:txBody>
      </p:sp>
      <p:sp>
        <p:nvSpPr>
          <p:cNvPr id="19" name="コンテンツ プレースホルダー 4"/>
          <p:cNvSpPr>
            <a:spLocks noGrp="1"/>
          </p:cNvSpPr>
          <p:nvPr/>
        </p:nvSpPr>
        <p:spPr bwMode="auto">
          <a:xfrm>
            <a:off x="355833" y="1072903"/>
            <a:ext cx="11017226" cy="4968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ko" altLang="en-US" sz="1800" b="1">
                <a:latin typeface="+mn-ea"/>
              </a:rPr>
              <a:t>■귀사 체제</a:t>
            </a:r>
            <a:r>
              <a:rPr lang="ko" altLang="en-US" sz="1800">
                <a:latin typeface="+mn-ea"/>
              </a:rPr>
              <a:t>　　　　　　　　　　　　　　　　　　　　 　　　　</a:t>
            </a:r>
            <a:endParaRPr lang="en-US" altLang="ja-JP" sz="1800">
              <a:latin typeface="+mn-ea"/>
            </a:endParaRPr>
          </a:p>
          <a:p>
            <a:pPr marL="0" indent="0">
              <a:buNone/>
            </a:pPr>
            <a:r>
              <a:rPr lang="ko" altLang="en-US" sz="1800">
                <a:latin typeface="+mn-ea"/>
              </a:rPr>
              <a:t>귀사와는 별도의 벤더에서 개발 등을 실시하는 경우는 귀사에서 벤더 매니지먼트를 실시하는 전제의 체제로 하는 것.</a:t>
            </a:r>
            <a:endParaRPr lang="en-US" altLang="ja-JP" sz="1800">
              <a:latin typeface="+mn-ea"/>
            </a:endParaRPr>
          </a:p>
          <a:p>
            <a:pPr marL="0" indent="0">
              <a:buNone/>
            </a:pPr>
            <a:r>
              <a:rPr lang="ko" altLang="en-US" sz="1800">
                <a:latin typeface="+mn-ea"/>
              </a:rPr>
              <a:t>　 </a:t>
            </a:r>
            <a:r>
              <a:rPr lang="ko" altLang="ja-JP" sz="1800">
                <a:latin typeface="+mn-ea"/>
              </a:rPr>
              <a:t>※ </a:t>
            </a:r>
            <a:r>
              <a:rPr lang="ko" altLang="en-US" sz="1800">
                <a:latin typeface="+mn-ea"/>
              </a:rPr>
              <a:t>벤더 매니지먼트를 전제로 한 체제가 어려운 경우는, 그 취지 명기하는 것.</a:t>
            </a:r>
            <a:endParaRPr lang="en-US" altLang="ja-JP" sz="180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ja-JP" sz="1800"/>
          </a:p>
          <a:p>
            <a:pPr marL="0" indent="0">
              <a:lnSpc>
                <a:spcPct val="150000"/>
              </a:lnSpc>
              <a:buNone/>
            </a:pPr>
            <a:r>
              <a:rPr lang="ko" altLang="en-US" sz="1800"/>
              <a:t>&lt;귀사·개발 벤더·당사의 관계도(이미지)&gt;</a:t>
            </a:r>
            <a:endParaRPr lang="en-US" altLang="ja-JP" sz="1800"/>
          </a:p>
        </p:txBody>
      </p:sp>
      <p:sp>
        <p:nvSpPr>
          <p:cNvPr id="16" name="正方形/長方形 15"/>
          <p:cNvSpPr/>
          <p:nvPr/>
        </p:nvSpPr>
        <p:spPr>
          <a:xfrm>
            <a:off x="7679383" y="3644094"/>
            <a:ext cx="1224136" cy="504056"/>
          </a:xfrm>
          <a:prstGeom prst="rect">
            <a:avLst/>
          </a:prstGeom>
          <a:noFill/>
          <a:ln>
            <a:solidFill>
              <a:srgbClr val="E087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" altLang="en-US">
                <a:solidFill>
                  <a:schemeClr val="tx1"/>
                </a:solidFill>
              </a:rPr>
              <a:t>당사</a:t>
            </a:r>
          </a:p>
        </p:txBody>
      </p:sp>
      <p:sp>
        <p:nvSpPr>
          <p:cNvPr id="17" name="左右矢印 16"/>
          <p:cNvSpPr/>
          <p:nvPr/>
        </p:nvSpPr>
        <p:spPr>
          <a:xfrm>
            <a:off x="7103320" y="3767986"/>
            <a:ext cx="557324" cy="256273"/>
          </a:xfrm>
          <a:prstGeom prst="leftRightArrow">
            <a:avLst/>
          </a:prstGeom>
          <a:noFill/>
          <a:ln>
            <a:solidFill>
              <a:srgbClr val="E087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2255907" y="3377159"/>
            <a:ext cx="4824536" cy="1275048"/>
          </a:xfrm>
          <a:prstGeom prst="rect">
            <a:avLst/>
          </a:prstGeom>
          <a:noFill/>
          <a:ln>
            <a:solidFill>
              <a:srgbClr val="E087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" altLang="en-US" sz="2001">
                <a:solidFill>
                  <a:schemeClr val="tx1"/>
                </a:solidFill>
              </a:rPr>
              <a:t>귀사</a:t>
            </a:r>
            <a:endParaRPr lang="en-US" altLang="ja-JP">
              <a:solidFill>
                <a:schemeClr val="tx1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255907" y="5662253"/>
            <a:ext cx="2313626" cy="811251"/>
          </a:xfrm>
          <a:prstGeom prst="rect">
            <a:avLst/>
          </a:prstGeom>
          <a:noFill/>
          <a:ln>
            <a:solidFill>
              <a:srgbClr val="E087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" altLang="en-US">
                <a:solidFill>
                  <a:schemeClr val="tx1"/>
                </a:solidFill>
              </a:rPr>
              <a:t>개발 벤더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4789693" y="5662252"/>
            <a:ext cx="2313626" cy="811251"/>
          </a:xfrm>
          <a:prstGeom prst="rect">
            <a:avLst/>
          </a:prstGeom>
          <a:noFill/>
          <a:ln>
            <a:solidFill>
              <a:srgbClr val="E087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" altLang="en-US">
                <a:solidFill>
                  <a:schemeClr val="tx1"/>
                </a:solidFill>
              </a:rPr>
              <a:t>개발 벤더</a:t>
            </a:r>
          </a:p>
        </p:txBody>
      </p:sp>
      <p:cxnSp>
        <p:nvCxnSpPr>
          <p:cNvPr id="5" name="カギ線コネクタ 4"/>
          <p:cNvCxnSpPr>
            <a:stCxn id="18" idx="2"/>
            <a:endCxn id="21" idx="0"/>
          </p:cNvCxnSpPr>
          <p:nvPr/>
        </p:nvCxnSpPr>
        <p:spPr>
          <a:xfrm rot="5400000">
            <a:off x="3535425" y="4529502"/>
            <a:ext cx="1010046" cy="1255456"/>
          </a:xfrm>
          <a:prstGeom prst="bentConnector3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カギ線コネクタ 23"/>
          <p:cNvCxnSpPr>
            <a:stCxn id="18" idx="2"/>
            <a:endCxn id="22" idx="0"/>
          </p:cNvCxnSpPr>
          <p:nvPr/>
        </p:nvCxnSpPr>
        <p:spPr>
          <a:xfrm rot="16200000" flipH="1">
            <a:off x="4802319" y="4518062"/>
            <a:ext cx="1010045" cy="127833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四角形吹き出し 29"/>
          <p:cNvSpPr/>
          <p:nvPr/>
        </p:nvSpPr>
        <p:spPr>
          <a:xfrm>
            <a:off x="7463359" y="5033344"/>
            <a:ext cx="3384377" cy="1152127"/>
          </a:xfrm>
          <a:prstGeom prst="wedgeRectCallout">
            <a:avLst>
              <a:gd name="adj1" fmla="val -62162"/>
              <a:gd name="adj2" fmla="val 27141"/>
            </a:avLst>
          </a:prstGeom>
          <a:solidFill>
            <a:srgbClr val="FDEADA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ko" altLang="en-US" sz="1400" b="1">
                <a:solidFill>
                  <a:srgbClr val="FF0000"/>
                </a:solidFill>
              </a:rPr>
              <a:t>귀사와는 다른 벤더가 개발 등을 실시하는 경우</a:t>
            </a:r>
            <a:endParaRPr lang="en-US" altLang="ja-JP" sz="1400" b="1">
              <a:solidFill>
                <a:srgbClr val="FF0000"/>
              </a:solidFill>
            </a:endParaRPr>
          </a:p>
          <a:p>
            <a:r>
              <a:rPr lang="ko" altLang="ja-JP" sz="1400" b="1">
                <a:solidFill>
                  <a:srgbClr val="FF0000"/>
                </a:solidFill>
              </a:rPr>
              <a:t>※ </a:t>
            </a:r>
            <a:r>
              <a:rPr lang="ko" altLang="en-US" sz="1400" b="1">
                <a:solidFill>
                  <a:srgbClr val="FF0000"/>
                </a:solidFill>
              </a:rPr>
              <a:t>귀사 내에서 개발 등 실시하는 경우는 기재 불필요</a:t>
            </a:r>
          </a:p>
        </p:txBody>
      </p:sp>
    </p:spTree>
    <p:extLst>
      <p:ext uri="{BB962C8B-B14F-4D97-AF65-F5344CB8AC3E}">
        <p14:creationId xmlns:p14="http://schemas.microsoft.com/office/powerpoint/2010/main" val="86158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" altLang="en-US"/>
              <a:t>개정 내역</a:t>
            </a:r>
          </a:p>
        </p:txBody>
      </p:sp>
      <p:sp>
        <p:nvSpPr>
          <p:cNvPr id="30" name="コンテンツ プレースホルダー 4"/>
          <p:cNvSpPr>
            <a:spLocks noGrp="1"/>
          </p:cNvSpPr>
          <p:nvPr/>
        </p:nvSpPr>
        <p:spPr bwMode="auto">
          <a:xfrm>
            <a:off x="478582" y="1144911"/>
            <a:ext cx="11017226" cy="4968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ko" altLang="ja-JP" sz="1601"/>
              <a:t>2025/03/31 </a:t>
            </a:r>
            <a:r>
              <a:rPr lang="ko" altLang="en-US" sz="1601"/>
              <a:t>초판 작성</a:t>
            </a:r>
            <a:endParaRPr lang="en-US" altLang="ja-JP" sz="1601"/>
          </a:p>
          <a:p>
            <a:pPr marL="0" indent="0">
              <a:lnSpc>
                <a:spcPct val="150000"/>
              </a:lnSpc>
              <a:buNone/>
            </a:pPr>
            <a:endParaRPr lang="en-US" altLang="ja-JP" sz="1800"/>
          </a:p>
        </p:txBody>
      </p:sp>
    </p:spTree>
    <p:extLst>
      <p:ext uri="{BB962C8B-B14F-4D97-AF65-F5344CB8AC3E}">
        <p14:creationId xmlns:p14="http://schemas.microsoft.com/office/powerpoint/2010/main" val="22642102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" altLang="ja-JP"/>
              <a:t>2-3 </a:t>
            </a:r>
            <a:r>
              <a:rPr lang="ko" altLang="en-US"/>
              <a:t>제안서에 대하여</a:t>
            </a:r>
            <a:endParaRPr kumimoji="1" lang="ja-JP" altLang="en-US"/>
          </a:p>
        </p:txBody>
      </p:sp>
      <p:sp>
        <p:nvSpPr>
          <p:cNvPr id="3" name="コンテンツ プレースホルダー 4"/>
          <p:cNvSpPr>
            <a:spLocks noGrp="1"/>
          </p:cNvSpPr>
          <p:nvPr/>
        </p:nvSpPr>
        <p:spPr bwMode="auto">
          <a:xfrm>
            <a:off x="334568" y="1000894"/>
            <a:ext cx="11521280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57147" indent="0" fontAlgn="t">
              <a:buNone/>
            </a:pPr>
            <a:r>
              <a:rPr lang="ko" altLang="ja-JP" sz="2001" b="1"/>
              <a:t>2-3-3 </a:t>
            </a:r>
            <a:r>
              <a:rPr lang="ko" altLang="en-US" sz="2001" b="1"/>
              <a:t>폐사에서 제공 가능한 작업 장소·대여 물건</a:t>
            </a:r>
            <a:endParaRPr lang="en-US" altLang="ja-JP" sz="2200" b="1"/>
          </a:p>
          <a:p>
            <a:pPr marL="57147" indent="0" fontAlgn="t">
              <a:buNone/>
            </a:pPr>
            <a:r>
              <a:rPr lang="ko" altLang="en-US" sz="1800"/>
              <a:t>■ 작업장</a:t>
            </a:r>
          </a:p>
          <a:p>
            <a:pPr marL="57147" indent="0" fontAlgn="t">
              <a:buNone/>
            </a:pPr>
            <a:r>
              <a:rPr lang="ko" altLang="en-US" sz="1601"/>
              <a:t>개발 장소의 제공은 실시하지 않는다.</a:t>
            </a:r>
          </a:p>
          <a:p>
            <a:pPr marL="57147" indent="0" fontAlgn="t">
              <a:buNone/>
            </a:pPr>
            <a:r>
              <a:rPr lang="ko" altLang="en-US" sz="1601"/>
              <a:t>상주 작업자용으로 당사 시나가와 오피스에 자리가 필요한 경우는, 수와 기간을 제안하는 것.</a:t>
            </a:r>
          </a:p>
          <a:p>
            <a:pPr marL="57147" indent="0" fontAlgn="t">
              <a:buNone/>
            </a:pPr>
            <a:r>
              <a:rPr lang="ko" altLang="en-US" sz="1601"/>
              <a:t>설계 회의나 리뷰의 장소, 데모·테스트의 장소, 및 진척 회의등의 장소는 당사 회의실을 준비한다.</a:t>
            </a:r>
          </a:p>
          <a:p>
            <a:pPr marL="57147" indent="0" fontAlgn="t">
              <a:buNone/>
            </a:pPr>
            <a:endParaRPr lang="ja-JP" altLang="en-US" sz="1800"/>
          </a:p>
          <a:p>
            <a:pPr marL="57147" indent="0" fontAlgn="t">
              <a:buNone/>
            </a:pPr>
            <a:r>
              <a:rPr lang="ko" altLang="en-US" sz="1800"/>
              <a:t>■개발용 기기・사용 재료의 부담</a:t>
            </a:r>
          </a:p>
          <a:p>
            <a:pPr marL="57147" indent="0" fontAlgn="t">
              <a:buNone/>
            </a:pPr>
            <a:r>
              <a:rPr lang="ko" altLang="en-US" sz="1601"/>
              <a:t>개발에 필요한 자재(개발용 이용 요금, 단말이나 주변 장치의 검수까지의 비용 등)은 귀사 부담으로 한다.</a:t>
            </a:r>
          </a:p>
          <a:p>
            <a:pPr marL="57147" indent="0" fontAlgn="t">
              <a:buNone/>
            </a:pPr>
            <a:r>
              <a:rPr lang="ko" altLang="en-US" sz="1601"/>
              <a:t>당사가 제공하는 회의실이나 전기 요금, 통신비 등 및 진행 회의 등의 복사 요금 등, 테스트에 사용하는 소모품</a:t>
            </a:r>
            <a:endParaRPr lang="en-US" altLang="ja-JP" sz="1601"/>
          </a:p>
          <a:p>
            <a:pPr marL="57147" indent="0" fontAlgn="t">
              <a:buNone/>
            </a:pPr>
            <a:r>
              <a:rPr lang="ko" altLang="en-US" sz="1601"/>
              <a:t>는 당사 부담으로 한다.</a:t>
            </a:r>
          </a:p>
          <a:p>
            <a:pPr marL="57147" indent="0" fontAlgn="t">
              <a:buNone/>
            </a:pPr>
            <a:endParaRPr lang="ja-JP" altLang="en-US" sz="1800"/>
          </a:p>
          <a:p>
            <a:pPr marL="57147" indent="0" fontAlgn="t">
              <a:buNone/>
            </a:pPr>
            <a:r>
              <a:rPr lang="ko" altLang="en-US" sz="1800"/>
              <a:t>■대여물・자료</a:t>
            </a:r>
          </a:p>
          <a:p>
            <a:pPr marL="57147" indent="0" fontAlgn="t">
              <a:buNone/>
            </a:pPr>
            <a:r>
              <a:rPr lang="ko" altLang="en-US" sz="1601"/>
              <a:t>시스템 개발에 필요한 물건·자료 중, 반환의 필요한 것, 및 반출 금지 조건에 해당하는 것에 대해서는,</a:t>
            </a:r>
            <a:endParaRPr lang="en-US" altLang="ja-JP" sz="1601"/>
          </a:p>
          <a:p>
            <a:pPr marL="57147" indent="0" fontAlgn="t">
              <a:buNone/>
            </a:pPr>
            <a:r>
              <a:rPr lang="ko" altLang="en-US" sz="1601"/>
              <a:t>계약서의 기밀유지조항에 근거하여 소정의 수속을 하고 대여한다.</a:t>
            </a:r>
          </a:p>
          <a:p>
            <a:pPr marL="57147" indent="0" fontAlgn="t">
              <a:buNone/>
            </a:pPr>
            <a:r>
              <a:rPr lang="ko" altLang="en-US" sz="1601"/>
              <a:t>시스템 개발에 필요한 상기의 대여 물건·자료 이외에 대해서는, 기밀 유지 조건 내에서, 소정의 수속을 행해 대여한다.</a:t>
            </a:r>
          </a:p>
          <a:p>
            <a:pPr marL="57147" indent="0" fontAlgn="t">
              <a:buNone/>
            </a:pPr>
            <a:endParaRPr lang="ja-JP" altLang="en-US" sz="1601"/>
          </a:p>
          <a:p>
            <a:pPr marL="57147" indent="0" fontAlgn="t">
              <a:buNone/>
            </a:pPr>
            <a:r>
              <a:rPr lang="ko" altLang="en-US" sz="1800"/>
              <a:t>■네트워크</a:t>
            </a:r>
          </a:p>
          <a:p>
            <a:pPr marL="57147" indent="0" fontAlgn="t">
              <a:buNone/>
            </a:pPr>
            <a:r>
              <a:rPr lang="ko" altLang="en-US" sz="1601"/>
              <a:t>당사, 사내 네트워크를 사용하는 경우의 네트워크 사용 비용 부담은 당사가 되지만, 프로젝트 룸을</a:t>
            </a:r>
            <a:endParaRPr lang="en-US" altLang="ja-JP" sz="1601"/>
          </a:p>
          <a:p>
            <a:pPr marL="57147" indent="0" fontAlgn="t">
              <a:buNone/>
            </a:pPr>
            <a:r>
              <a:rPr lang="ko" altLang="en-US" sz="1601"/>
              <a:t>폐사건 옥외에 설치하는 경우의 네트워크 부설 및 사용 비용은 귀사 부담이 된다.</a:t>
            </a:r>
            <a:endParaRPr lang="en-US" altLang="ja-JP" sz="1800"/>
          </a:p>
          <a:p>
            <a:pPr marL="0" indent="0">
              <a:lnSpc>
                <a:spcPct val="150000"/>
              </a:lnSpc>
              <a:buNone/>
            </a:pPr>
            <a:endParaRPr lang="en-US" altLang="ja-JP" sz="1800"/>
          </a:p>
        </p:txBody>
      </p:sp>
    </p:spTree>
    <p:extLst>
      <p:ext uri="{BB962C8B-B14F-4D97-AF65-F5344CB8AC3E}">
        <p14:creationId xmlns:p14="http://schemas.microsoft.com/office/powerpoint/2010/main" val="3060478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" altLang="ja-JP"/>
              <a:t>2-3 </a:t>
            </a:r>
            <a:r>
              <a:rPr lang="ko" altLang="en-US"/>
              <a:t>제안서에 대하여</a:t>
            </a:r>
            <a:endParaRPr kumimoji="1" lang="ja-JP" altLang="en-US"/>
          </a:p>
        </p:txBody>
      </p:sp>
      <p:sp>
        <p:nvSpPr>
          <p:cNvPr id="3" name="コンテンツ プレースホルダー 4"/>
          <p:cNvSpPr>
            <a:spLocks noGrp="1"/>
          </p:cNvSpPr>
          <p:nvPr/>
        </p:nvSpPr>
        <p:spPr bwMode="auto">
          <a:xfrm>
            <a:off x="334568" y="1000894"/>
            <a:ext cx="11521280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57147" indent="0" fontAlgn="t">
              <a:buNone/>
            </a:pPr>
            <a:r>
              <a:rPr lang="ko" altLang="zh-TW" sz="2001" b="1"/>
              <a:t>2-3-4 </a:t>
            </a:r>
            <a:r>
              <a:rPr lang="ko" altLang="en-US" sz="2001" b="1"/>
              <a:t>성과물·납품물 보충</a:t>
            </a:r>
            <a:endParaRPr lang="en-US" altLang="ja-JP" sz="2200" b="1"/>
          </a:p>
          <a:p>
            <a:pPr marL="57147" indent="0" fontAlgn="t">
              <a:buNone/>
            </a:pPr>
            <a:r>
              <a:rPr lang="ko" altLang="en-US" sz="1800"/>
              <a:t>■요건 정의 공정에 대해서</a:t>
            </a:r>
          </a:p>
          <a:p>
            <a:pPr marL="57147" indent="0" fontAlgn="t">
              <a:buNone/>
            </a:pPr>
            <a:r>
              <a:rPr lang="ko" altLang="en-US" sz="1601"/>
              <a:t>요구사항 정의 중에 해야 할 업무 흐름을 검토한다.</a:t>
            </a:r>
            <a:endParaRPr lang="en-US" altLang="ja-JP" sz="1601"/>
          </a:p>
          <a:p>
            <a:pPr marL="57147" indent="0" fontAlgn="t">
              <a:buNone/>
            </a:pPr>
            <a:r>
              <a:rPr lang="ko" altLang="en-US" sz="1601"/>
              <a:t>검토한 업무 흐름을 실현하기 위한 시스템 요건을 정리하여 다음 공정 이후의 상세 견적을 실시하는 것.</a:t>
            </a:r>
          </a:p>
          <a:p>
            <a:pPr marL="57147" indent="0" fontAlgn="t">
              <a:buNone/>
            </a:pPr>
            <a:endParaRPr lang="en-US" altLang="ja-JP" sz="2400" b="1"/>
          </a:p>
          <a:p>
            <a:pPr marL="57147" indent="0" fontAlgn="t">
              <a:buNone/>
            </a:pPr>
            <a:r>
              <a:rPr lang="ko" altLang="en-US" sz="1800"/>
              <a:t>■테스트 공정에 대해</a:t>
            </a:r>
          </a:p>
          <a:p>
            <a:pPr marL="57147" indent="0" fontAlgn="t">
              <a:buNone/>
            </a:pPr>
            <a:r>
              <a:rPr lang="ko" altLang="en-US" sz="1601"/>
              <a:t>동시 프로젝트와 테스트 스케줄을 맞추는 것.</a:t>
            </a:r>
            <a:endParaRPr lang="en-US" altLang="ja-JP" sz="1601"/>
          </a:p>
          <a:p>
            <a:pPr marL="57147" indent="0" fontAlgn="t">
              <a:buNone/>
            </a:pPr>
            <a:endParaRPr lang="ja-JP" altLang="en-US" sz="1800"/>
          </a:p>
          <a:p>
            <a:pPr marL="57147" indent="0" fontAlgn="t">
              <a:spcBef>
                <a:spcPts val="240"/>
              </a:spcBef>
              <a:buNone/>
            </a:pPr>
            <a:r>
              <a:rPr lang="ko" altLang="en-US" sz="2000"/>
              <a:t>　　</a:t>
            </a:r>
            <a:r>
              <a:rPr lang="ko" altLang="en-US" sz="1800"/>
              <a:t>■파일럿 릴리스에 대해서</a:t>
            </a:r>
            <a:endParaRPr lang="ja-JP" altLang="en-US" sz="2000"/>
          </a:p>
          <a:p>
            <a:pPr marL="57147" indent="0" fontAlgn="t">
              <a:spcBef>
                <a:spcPts val="240"/>
              </a:spcBef>
              <a:buNone/>
            </a:pPr>
            <a:r>
              <a:rPr lang="ko" altLang="en-US" sz="2000"/>
              <a:t>　　　</a:t>
            </a:r>
            <a:r>
              <a:rPr lang="ko" altLang="en-US" sz="1600">
                <a:solidFill>
                  <a:srgbClr val="1D1C1D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당사에서는 정식 도입에 앞서 일부 의료기관에서 파일럿 릴리스를 실시할 예정으로 하고 있다 </a:t>
            </a:r>
            <a:br>
              <a:rPr lang="en-US" altLang="ja-JP" sz="1600">
                <a:solidFill>
                  <a:srgbClr val="1D1C1D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ko" altLang="en-US" sz="1600">
                <a:solidFill>
                  <a:srgbClr val="1D1C1D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endParaRPr lang="en-US" altLang="ja-JP" sz="1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43673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" altLang="ja-JP"/>
              <a:t>2-4 </a:t>
            </a:r>
            <a:r>
              <a:rPr lang="ko" altLang="en-US"/>
              <a:t>견적서에 대해서</a:t>
            </a:r>
            <a:endParaRPr kumimoji="1" lang="ja-JP" altLang="en-US"/>
          </a:p>
        </p:txBody>
      </p:sp>
      <p:sp>
        <p:nvSpPr>
          <p:cNvPr id="3" name="コンテンツ プレースホルダー 4"/>
          <p:cNvSpPr>
            <a:spLocks noGrp="1"/>
          </p:cNvSpPr>
          <p:nvPr/>
        </p:nvSpPr>
        <p:spPr bwMode="auto">
          <a:xfrm>
            <a:off x="478582" y="1144911"/>
            <a:ext cx="11017226" cy="6091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ko" altLang="en-US" sz="1800" dirty="0"/>
              <a:t>견적서는 귀사 양식으로 기재할 것.</a:t>
            </a:r>
            <a:endParaRPr lang="en-US" altLang="ja-JP" sz="1800" dirty="0"/>
          </a:p>
          <a:p>
            <a:pPr marL="0" indent="0">
              <a:lnSpc>
                <a:spcPct val="150000"/>
              </a:lnSpc>
              <a:buNone/>
            </a:pPr>
            <a:r>
              <a:rPr lang="ko" altLang="en-US" sz="1800" dirty="0"/>
              <a:t>견적서는 이하 </a:t>
            </a:r>
            <a:r>
              <a:rPr lang="ko" altLang="ja-JP" sz="1800" dirty="0"/>
              <a:t>3 </a:t>
            </a:r>
            <a:r>
              <a:rPr lang="ko" altLang="en-US" sz="1800" dirty="0"/>
              <a:t>종류.</a:t>
            </a:r>
            <a:endParaRPr lang="en-US" altLang="ja-JP" sz="1800" dirty="0"/>
          </a:p>
          <a:p>
            <a:pPr marL="0" indent="0">
              <a:lnSpc>
                <a:spcPct val="150000"/>
              </a:lnSpc>
              <a:buNone/>
            </a:pPr>
            <a:r>
              <a:rPr lang="ko" altLang="en-US" sz="1800" dirty="0"/>
              <a:t>( </a:t>
            </a:r>
            <a:r>
              <a:rPr lang="ko" altLang="ja-JP" sz="1800" dirty="0"/>
              <a:t>1 </a:t>
            </a:r>
            <a:r>
              <a:rPr lang="ko" altLang="en-US" sz="1800" dirty="0"/>
              <a:t>) 가동까지의 전체 근사</a:t>
            </a:r>
            <a:endParaRPr lang="en-US" altLang="ja-JP" sz="1800" dirty="0"/>
          </a:p>
          <a:p>
            <a:pPr marL="0" indent="0">
              <a:lnSpc>
                <a:spcPct val="150000"/>
              </a:lnSpc>
              <a:buNone/>
            </a:pPr>
            <a:r>
              <a:rPr lang="ko" altLang="en-US" sz="1800" dirty="0"/>
              <a:t>( </a:t>
            </a:r>
            <a:r>
              <a:rPr lang="ko" altLang="ja-JP" sz="1800" dirty="0"/>
              <a:t>2 </a:t>
            </a:r>
            <a:r>
              <a:rPr lang="ko" altLang="en-US" sz="1800" dirty="0"/>
              <a:t>) 요건 정의 공정의 확정 견적</a:t>
            </a:r>
            <a:endParaRPr lang="en-US" altLang="ja-JP" sz="1800" dirty="0"/>
          </a:p>
          <a:p>
            <a:pPr marL="0" indent="0">
              <a:lnSpc>
                <a:spcPct val="150000"/>
              </a:lnSpc>
              <a:buNone/>
            </a:pPr>
            <a:r>
              <a:rPr lang="ko" altLang="en-US" sz="1800" dirty="0"/>
              <a:t>( </a:t>
            </a:r>
            <a:r>
              <a:rPr lang="ko" altLang="ja-JP" sz="1800" dirty="0"/>
              <a:t>3 </a:t>
            </a:r>
            <a:r>
              <a:rPr lang="ko" altLang="en-US" sz="1800" dirty="0"/>
              <a:t>) 가동 후 </a:t>
            </a:r>
            <a:r>
              <a:rPr lang="ko" altLang="ja-JP" sz="1800" dirty="0"/>
              <a:t>5 </a:t>
            </a:r>
            <a:r>
              <a:rPr lang="ko" altLang="en-US" sz="1800" dirty="0"/>
              <a:t>년에 걸리는 총액의 근사</a:t>
            </a:r>
            <a:endParaRPr lang="en-US" altLang="ja-JP" sz="1800" dirty="0"/>
          </a:p>
          <a:p>
            <a:pPr marL="0" indent="0">
              <a:lnSpc>
                <a:spcPct val="150000"/>
              </a:lnSpc>
              <a:buNone/>
            </a:pPr>
            <a:endParaRPr lang="en-US" altLang="ja-JP" sz="1800" dirty="0"/>
          </a:p>
          <a:p>
            <a:pPr marL="0" indent="0">
              <a:lnSpc>
                <a:spcPct val="150000"/>
              </a:lnSpc>
              <a:buNone/>
            </a:pPr>
            <a:r>
              <a:rPr lang="ko" altLang="en-US" sz="1800" dirty="0"/>
              <a:t>&lt;견적서 기재시의 유의 사항&gt;</a:t>
            </a:r>
            <a:endParaRPr lang="en-US" altLang="ja-JP" sz="18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" altLang="en-US" sz="1800" dirty="0"/>
              <a:t>공정별 공수와 비용을 명기하는 것</a:t>
            </a:r>
            <a:endParaRPr lang="en-US" altLang="ja-JP" sz="18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" altLang="en-US" sz="1800" dirty="0"/>
              <a:t>견적 전제조건이 있는 경우 명확하게 기재할 것 </a:t>
            </a:r>
            <a:br>
              <a:rPr lang="en-US" altLang="ja-JP" sz="1800" dirty="0"/>
            </a:br>
            <a:r>
              <a:rPr lang="ko" altLang="en-US" sz="1800" dirty="0"/>
              <a:t>(예: </a:t>
            </a:r>
            <a:r>
              <a:rPr lang="ko" altLang="ja-JP" sz="1800" dirty="0"/>
              <a:t>PKG/SaaS </a:t>
            </a:r>
            <a:r>
              <a:rPr lang="ko" altLang="en-US" sz="1800" dirty="0"/>
              <a:t>서비스의 경우 라이센스 비용 체계)</a:t>
            </a:r>
            <a:endParaRPr lang="en-US" altLang="ja-JP" sz="18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" altLang="en-US" sz="1800" dirty="0"/>
              <a:t>라이센스의 과금 체계에 대해 명시하는 것 </a:t>
            </a:r>
            <a:br>
              <a:rPr lang="en-US" altLang="ja-JP" sz="1800" dirty="0"/>
            </a:br>
            <a:r>
              <a:rPr lang="ko" altLang="en-US" sz="1800" dirty="0"/>
              <a:t>(동시 접속수 베이스 </a:t>
            </a:r>
            <a:r>
              <a:rPr lang="ko" altLang="ja-JP" sz="1800" dirty="0"/>
              <a:t>or </a:t>
            </a:r>
            <a:r>
              <a:rPr lang="ko" altLang="en-US" sz="1800" dirty="0"/>
              <a:t>유저 단위 과금 </a:t>
            </a:r>
            <a:r>
              <a:rPr lang="ko" altLang="ja-JP" sz="1800" dirty="0"/>
              <a:t>/ </a:t>
            </a:r>
            <a:r>
              <a:rPr lang="ko" altLang="en-US" sz="1800" dirty="0"/>
              <a:t>공유 </a:t>
            </a:r>
            <a:r>
              <a:rPr lang="ko" altLang="ja-JP" sz="1800" dirty="0"/>
              <a:t>ID </a:t>
            </a:r>
            <a:r>
              <a:rPr lang="ko" altLang="en-US" sz="1800" dirty="0"/>
              <a:t>의 이용 가부 등)</a:t>
            </a:r>
            <a:endParaRPr lang="en-US" altLang="ja-JP" sz="18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" altLang="en-US" sz="1800" dirty="0"/>
              <a:t>어떤 제안이 있는 경우 별도의 견적으로 작성</a:t>
            </a:r>
            <a:endParaRPr lang="en-US" altLang="ja-JP" sz="18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ja-JP" altLang="ja-JP" sz="18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ja-JP" sz="1601" dirty="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ja-JP" sz="1601" dirty="0"/>
          </a:p>
          <a:p>
            <a:pPr marL="0" indent="0">
              <a:lnSpc>
                <a:spcPct val="150000"/>
              </a:lnSpc>
              <a:buNone/>
            </a:pPr>
            <a:endParaRPr lang="en-US" altLang="ja-JP" sz="1800" dirty="0"/>
          </a:p>
        </p:txBody>
      </p:sp>
    </p:spTree>
    <p:extLst>
      <p:ext uri="{BB962C8B-B14F-4D97-AF65-F5344CB8AC3E}">
        <p14:creationId xmlns:p14="http://schemas.microsoft.com/office/powerpoint/2010/main" val="34194416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74801" y="3234306"/>
            <a:ext cx="10442489" cy="430887"/>
          </a:xfrm>
        </p:spPr>
        <p:txBody>
          <a:bodyPr/>
          <a:lstStyle/>
          <a:p>
            <a:r>
              <a:rPr lang="ko" altLang="ja-JP"/>
              <a:t>3. </a:t>
            </a:r>
            <a:r>
              <a:rPr lang="ko" altLang="en-US"/>
              <a:t>제안에 관한 각종 수속에 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04073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" altLang="ja-JP"/>
              <a:t>3-1</a:t>
            </a:r>
            <a:r>
              <a:rPr kumimoji="1" lang="ko" altLang="ja-JP"/>
              <a:t>​</a:t>
            </a:r>
            <a:r>
              <a:rPr lang="ko" altLang="ja-JP"/>
              <a:t> </a:t>
            </a:r>
            <a:r>
              <a:rPr lang="ko" altLang="en-US"/>
              <a:t>제안의 준수 사항</a:t>
            </a:r>
            <a:endParaRPr kumimoji="1" lang="ja-JP" altLang="en-US"/>
          </a:p>
        </p:txBody>
      </p:sp>
      <p:sp>
        <p:nvSpPr>
          <p:cNvPr id="3" name="コンテンツ プレースホルダー 4"/>
          <p:cNvSpPr>
            <a:spLocks noGrp="1"/>
          </p:cNvSpPr>
          <p:nvPr/>
        </p:nvSpPr>
        <p:spPr bwMode="auto">
          <a:xfrm>
            <a:off x="478582" y="1144911"/>
            <a:ext cx="11017226" cy="4968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" altLang="en-US" sz="1800"/>
              <a:t>제안 의뢰서에 대한 답변에 드는 귀사 내 비용은 귀사 부담으로 하는 것</a:t>
            </a:r>
            <a:endParaRPr lang="en-US" altLang="ja-JP" sz="180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" altLang="en-US" sz="1800"/>
              <a:t>제안 의뢰서에 대한 응답자는 당사와 체결의 「기밀 유지 계약서」에 근거하는 수비 의무를 준수할 것</a:t>
            </a:r>
            <a:endParaRPr lang="en-US" altLang="ja-JP" sz="180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" altLang="en-US" sz="1800"/>
              <a:t>폐사가 결정한 계약 예정자는 폐사 지정의 기본 계약서 병아리형으로의 체결을 전제로 하는 것</a:t>
            </a:r>
            <a:endParaRPr lang="en-US" altLang="ja-JP" sz="180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" altLang="en-US" sz="1800"/>
              <a:t>폐사가 결정한 계약 예정자는, 기본 계약과는 별도로 개발에 걸리는 「기밀 유지 계약서」를 새롭게 체결하는 것</a:t>
            </a:r>
            <a:endParaRPr lang="en-US" altLang="ja-JP" sz="1800"/>
          </a:p>
          <a:p>
            <a:pPr marL="0" indent="0">
              <a:lnSpc>
                <a:spcPct val="150000"/>
              </a:lnSpc>
              <a:buNone/>
            </a:pPr>
            <a:endParaRPr lang="en-US" altLang="ja-JP" sz="1800"/>
          </a:p>
          <a:p>
            <a:pPr marL="0" indent="0">
              <a:lnSpc>
                <a:spcPct val="150000"/>
              </a:lnSpc>
              <a:buNone/>
            </a:pPr>
            <a:endParaRPr lang="en-US" altLang="ja-JP" sz="180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ja-JP" altLang="ja-JP" sz="180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ja-JP" sz="1601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ja-JP" sz="1601"/>
          </a:p>
          <a:p>
            <a:pPr marL="0" indent="0">
              <a:lnSpc>
                <a:spcPct val="150000"/>
              </a:lnSpc>
              <a:buNone/>
            </a:pPr>
            <a:endParaRPr lang="en-US" altLang="ja-JP" sz="1800"/>
          </a:p>
        </p:txBody>
      </p:sp>
    </p:spTree>
    <p:extLst>
      <p:ext uri="{BB962C8B-B14F-4D97-AF65-F5344CB8AC3E}">
        <p14:creationId xmlns:p14="http://schemas.microsoft.com/office/powerpoint/2010/main" val="3974007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" altLang="ja-JP"/>
              <a:t>3-2 </a:t>
            </a:r>
            <a:r>
              <a:rPr lang="ko" altLang="en-US"/>
              <a:t>선정 스케줄</a:t>
            </a:r>
            <a:endParaRPr kumimoji="1" lang="ja-JP" altLang="en-US"/>
          </a:p>
        </p:txBody>
      </p:sp>
      <p:graphicFrame>
        <p:nvGraphicFramePr>
          <p:cNvPr id="3" name="表 2"/>
          <p:cNvGraphicFramePr>
            <a:graphicFrameLocks noGrp="1"/>
          </p:cNvGraphicFramePr>
          <p:nvPr/>
        </p:nvGraphicFramePr>
        <p:xfrm>
          <a:off x="471948" y="1123080"/>
          <a:ext cx="11405419" cy="4913415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2477776">
                  <a:extLst>
                    <a:ext uri="{9D8B030D-6E8A-4147-A177-3AD203B41FA5}">
                      <a16:colId xmlns:a16="http://schemas.microsoft.com/office/drawing/2014/main" val="1506014540"/>
                    </a:ext>
                  </a:extLst>
                </a:gridCol>
                <a:gridCol w="3378787">
                  <a:extLst>
                    <a:ext uri="{9D8B030D-6E8A-4147-A177-3AD203B41FA5}">
                      <a16:colId xmlns:a16="http://schemas.microsoft.com/office/drawing/2014/main" val="1101350479"/>
                    </a:ext>
                  </a:extLst>
                </a:gridCol>
                <a:gridCol w="2828298">
                  <a:extLst>
                    <a:ext uri="{9D8B030D-6E8A-4147-A177-3AD203B41FA5}">
                      <a16:colId xmlns:a16="http://schemas.microsoft.com/office/drawing/2014/main" val="1374959901"/>
                    </a:ext>
                  </a:extLst>
                </a:gridCol>
                <a:gridCol w="2720558">
                  <a:extLst>
                    <a:ext uri="{9D8B030D-6E8A-4147-A177-3AD203B41FA5}">
                      <a16:colId xmlns:a16="http://schemas.microsoft.com/office/drawing/2014/main" val="2233265077"/>
                    </a:ext>
                  </a:extLst>
                </a:gridCol>
              </a:tblGrid>
              <a:tr h="389684">
                <a:tc rowSpan="2">
                  <a:txBody>
                    <a:bodyPr/>
                    <a:lstStyle/>
                    <a:p>
                      <a:pPr algn="ctr"/>
                      <a:r>
                        <a:rPr kumimoji="1" lang="ko" altLang="en-US" sz="1500" b="1">
                          <a:solidFill>
                            <a:schemeClr val="bg1"/>
                          </a:solidFill>
                        </a:rPr>
                        <a:t>프로세스</a:t>
                      </a:r>
                    </a:p>
                  </a:txBody>
                  <a:tcPr marL="82298" marR="82298" marT="41149" marB="41149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ko" altLang="en-US" sz="1500" b="1">
                          <a:solidFill>
                            <a:schemeClr val="bg1"/>
                          </a:solidFill>
                        </a:rPr>
                        <a:t>일정</a:t>
                      </a:r>
                    </a:p>
                  </a:txBody>
                  <a:tcPr marL="82298" marR="82298" marT="41149" marB="41149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ko" altLang="en-US" sz="1500" b="1">
                          <a:solidFill>
                            <a:schemeClr val="bg1"/>
                          </a:solidFill>
                        </a:rPr>
                        <a:t>실시 내용</a:t>
                      </a:r>
                    </a:p>
                  </a:txBody>
                  <a:tcPr marL="82298" marR="82298" marT="41149" marB="41149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b="1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6457466"/>
                  </a:ext>
                </a:extLst>
              </a:tr>
              <a:tr h="38968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ko" altLang="en-US" sz="1500" b="1">
                          <a:solidFill>
                            <a:schemeClr val="bg1"/>
                          </a:solidFill>
                        </a:rPr>
                        <a:t>귀사</a:t>
                      </a:r>
                    </a:p>
                  </a:txBody>
                  <a:tcPr marL="82298" marR="82298" marT="41149" marB="41149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ko" altLang="en-US" sz="1500" b="1">
                          <a:solidFill>
                            <a:schemeClr val="bg1"/>
                          </a:solidFill>
                        </a:rPr>
                        <a:t>당사</a:t>
                      </a:r>
                    </a:p>
                  </a:txBody>
                  <a:tcPr marL="82298" marR="82298" marT="41149" marB="41149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0706343"/>
                  </a:ext>
                </a:extLst>
              </a:tr>
              <a:tr h="576056">
                <a:tc>
                  <a:txBody>
                    <a:bodyPr/>
                    <a:lstStyle/>
                    <a:p>
                      <a:r>
                        <a:rPr kumimoji="1" lang="ko" altLang="ja-JP" sz="1300"/>
                        <a:t>RFP </a:t>
                      </a:r>
                      <a:r>
                        <a:rPr kumimoji="1" lang="ko" altLang="en-US" sz="1300"/>
                        <a:t>발출</a:t>
                      </a:r>
                    </a:p>
                  </a:txBody>
                  <a:tcPr marL="82298" marR="82298" marT="41149" marB="41149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ja-JP" sz="1300">
                          <a:latin typeface="+mn-lt"/>
                        </a:rPr>
                        <a:t>4 </a:t>
                      </a:r>
                      <a:r>
                        <a:rPr kumimoji="1" lang="ko" altLang="en-US" sz="1300">
                          <a:latin typeface="+mn-lt"/>
                        </a:rPr>
                        <a:t>월 </a:t>
                      </a:r>
                      <a:r>
                        <a:rPr lang="ko" altLang="ja-JP" sz="1300">
                          <a:latin typeface="+mn-lt"/>
                        </a:rPr>
                        <a:t>17 </a:t>
                      </a:r>
                      <a:r>
                        <a:rPr kumimoji="1" lang="ko" altLang="en-US" sz="1300">
                          <a:latin typeface="+mn-lt"/>
                        </a:rPr>
                        <a:t>일 </a:t>
                      </a:r>
                      <a:r>
                        <a:rPr lang="ko" altLang="ja-JP" sz="1300">
                          <a:latin typeface="+mn-lt"/>
                        </a:rPr>
                        <a:t>( </a:t>
                      </a:r>
                      <a:r>
                        <a:rPr lang="ko" altLang="en-US" sz="1300">
                          <a:latin typeface="+mn-lt"/>
                        </a:rPr>
                        <a:t>목 </a:t>
                      </a:r>
                      <a:r>
                        <a:rPr lang="ko" altLang="ja-JP" sz="1300">
                          <a:latin typeface="+mn-lt"/>
                        </a:rPr>
                        <a:t>)</a:t>
                      </a:r>
                      <a:endParaRPr kumimoji="1" lang="ja-JP" altLang="en-US" sz="1300">
                        <a:latin typeface="+mn-lt"/>
                      </a:endParaRPr>
                    </a:p>
                  </a:txBody>
                  <a:tcPr marL="82298" marR="82298" marT="41149" marB="41149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ko" altLang="en-US" sz="1300"/>
                        <a:t>제안 의뢰서 자료 세트 수령</a:t>
                      </a:r>
                    </a:p>
                  </a:txBody>
                  <a:tcPr marL="82298" marR="82298" marT="41149" marB="41149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ko" altLang="en-US" sz="1300"/>
                        <a:t>제안 의뢰서 자료 세트를 송부한다</a:t>
                      </a:r>
                    </a:p>
                  </a:txBody>
                  <a:tcPr marL="82298" marR="82298" marT="41149" marB="41149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999514583"/>
                  </a:ext>
                </a:extLst>
              </a:tr>
              <a:tr h="576056">
                <a:tc>
                  <a:txBody>
                    <a:bodyPr/>
                    <a:lstStyle/>
                    <a:p>
                      <a:r>
                        <a:rPr kumimoji="1" lang="ko" altLang="en-US" sz="1300"/>
                        <a:t>질문 접수</a:t>
                      </a:r>
                    </a:p>
                  </a:txBody>
                  <a:tcPr marL="82298" marR="82298" marT="41149" marB="41149" anchor="ctr"/>
                </a:tc>
                <a:tc>
                  <a:txBody>
                    <a:bodyPr/>
                    <a:lstStyle/>
                    <a:p>
                      <a:r>
                        <a:rPr kumimoji="1" lang="ko" altLang="ja-JP" sz="1300">
                          <a:latin typeface="+mn-lt"/>
                        </a:rPr>
                        <a:t>4 </a:t>
                      </a:r>
                      <a:r>
                        <a:rPr kumimoji="1" lang="ko" altLang="en-US" sz="1300">
                          <a:latin typeface="+mn-lt"/>
                        </a:rPr>
                        <a:t>월 </a:t>
                      </a:r>
                      <a:r>
                        <a:rPr kumimoji="1" lang="ko" altLang="ja-JP" sz="1300">
                          <a:latin typeface="+mn-lt"/>
                        </a:rPr>
                        <a:t>17 </a:t>
                      </a:r>
                      <a:r>
                        <a:rPr kumimoji="1" lang="ko" altLang="en-US" sz="1300">
                          <a:latin typeface="+mn-lt"/>
                        </a:rPr>
                        <a:t>일 </a:t>
                      </a:r>
                      <a:r>
                        <a:rPr kumimoji="1" lang="ko" altLang="ja-JP" sz="1300">
                          <a:latin typeface="+mn-lt"/>
                        </a:rPr>
                        <a:t>( </a:t>
                      </a:r>
                      <a:r>
                        <a:rPr kumimoji="1" lang="ko" altLang="en-US" sz="1300">
                          <a:latin typeface="+mn-lt"/>
                        </a:rPr>
                        <a:t>목 </a:t>
                      </a:r>
                      <a:r>
                        <a:rPr kumimoji="1" lang="ko" altLang="ja-JP" sz="1300">
                          <a:latin typeface="+mn-lt"/>
                        </a:rPr>
                        <a:t>) </a:t>
                      </a:r>
                      <a:r>
                        <a:rPr kumimoji="1" lang="ko" altLang="en-US" sz="1300">
                          <a:latin typeface="+mn-lt"/>
                        </a:rPr>
                        <a:t>~ </a:t>
                      </a:r>
                      <a:r>
                        <a:rPr kumimoji="1" lang="ko" altLang="ja-JP" sz="1300">
                          <a:latin typeface="+mn-lt"/>
                        </a:rPr>
                        <a:t>5 </a:t>
                      </a:r>
                      <a:r>
                        <a:rPr kumimoji="1" lang="ko" altLang="en-US" sz="1300">
                          <a:latin typeface="+mn-lt"/>
                        </a:rPr>
                        <a:t>월 </a:t>
                      </a:r>
                      <a:r>
                        <a:rPr kumimoji="1" lang="ko" altLang="ja-JP" sz="1300">
                          <a:latin typeface="+mn-lt"/>
                        </a:rPr>
                        <a:t>13 </a:t>
                      </a:r>
                      <a:r>
                        <a:rPr kumimoji="1" lang="ko" altLang="en-US" sz="1300">
                          <a:latin typeface="+mn-lt"/>
                        </a:rPr>
                        <a:t>일 </a:t>
                      </a:r>
                      <a:r>
                        <a:rPr kumimoji="1" lang="ko" altLang="ja-JP" sz="1300">
                          <a:latin typeface="+mn-lt"/>
                        </a:rPr>
                        <a:t>( </a:t>
                      </a:r>
                      <a:r>
                        <a:rPr kumimoji="1" lang="ko" altLang="en-US" sz="1300">
                          <a:latin typeface="+mn-lt"/>
                        </a:rPr>
                        <a:t>화 </a:t>
                      </a:r>
                      <a:r>
                        <a:rPr kumimoji="1" lang="ko" altLang="ja-JP" sz="1300">
                          <a:latin typeface="+mn-lt"/>
                        </a:rPr>
                        <a:t>)</a:t>
                      </a:r>
                      <a:endParaRPr kumimoji="1" lang="ja-JP" altLang="en-US" sz="1300">
                        <a:latin typeface="+mn-lt"/>
                      </a:endParaRPr>
                    </a:p>
                  </a:txBody>
                  <a:tcPr marL="82298" marR="82298" marT="41149" marB="41149"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ko" altLang="en-US" sz="1300"/>
                        <a:t>질문표에 질문을 기입해 송부한다</a:t>
                      </a:r>
                    </a:p>
                  </a:txBody>
                  <a:tcPr marL="82298" marR="82298" marT="41149" marB="41149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ko" altLang="en-US" sz="1300"/>
                        <a:t>질문표에 답변 기재하고 반송하기</a:t>
                      </a:r>
                    </a:p>
                  </a:txBody>
                  <a:tcPr marL="82298" marR="82298" marT="41149" marB="41149"/>
                </a:tc>
                <a:extLst>
                  <a:ext uri="{0D108BD9-81ED-4DB2-BD59-A6C34878D82A}">
                    <a16:rowId xmlns:a16="http://schemas.microsoft.com/office/drawing/2014/main" val="1833571742"/>
                  </a:ext>
                </a:extLst>
              </a:tr>
              <a:tr h="338856">
                <a:tc>
                  <a:txBody>
                    <a:bodyPr/>
                    <a:lstStyle/>
                    <a:p>
                      <a:r>
                        <a:rPr kumimoji="1" lang="ko" altLang="en-US" sz="1300"/>
                        <a:t>제안서 제출</a:t>
                      </a:r>
                    </a:p>
                  </a:txBody>
                  <a:tcPr marL="82298" marR="82298" marT="41149" marB="41149" anchor="ctr"/>
                </a:tc>
                <a:tc>
                  <a:txBody>
                    <a:bodyPr/>
                    <a:lstStyle/>
                    <a:p>
                      <a:r>
                        <a:rPr kumimoji="1" lang="ko" altLang="ja-JP" sz="1300">
                          <a:latin typeface="+mn-lt"/>
                        </a:rPr>
                        <a:t>5 </a:t>
                      </a:r>
                      <a:r>
                        <a:rPr kumimoji="1" lang="ko" altLang="en-US" sz="1300">
                          <a:latin typeface="+mn-lt"/>
                        </a:rPr>
                        <a:t>월 </a:t>
                      </a:r>
                      <a:r>
                        <a:rPr kumimoji="1" lang="ko" altLang="ja-JP" sz="1300">
                          <a:latin typeface="+mn-lt"/>
                        </a:rPr>
                        <a:t>19 </a:t>
                      </a:r>
                      <a:r>
                        <a:rPr kumimoji="1" lang="ko" altLang="en-US" sz="1300">
                          <a:latin typeface="+mn-lt"/>
                        </a:rPr>
                        <a:t>일 </a:t>
                      </a:r>
                      <a:r>
                        <a:rPr kumimoji="1" lang="ko" altLang="ja-JP" sz="1300">
                          <a:latin typeface="+mn-lt"/>
                        </a:rPr>
                        <a:t>( </a:t>
                      </a:r>
                      <a:r>
                        <a:rPr kumimoji="1" lang="ko" altLang="en-US" sz="1300">
                          <a:latin typeface="+mn-lt"/>
                        </a:rPr>
                        <a:t>월 </a:t>
                      </a:r>
                      <a:r>
                        <a:rPr kumimoji="1" lang="ko" altLang="ja-JP" sz="1300">
                          <a:latin typeface="+mn-lt"/>
                        </a:rPr>
                        <a:t>)</a:t>
                      </a:r>
                      <a:endParaRPr kumimoji="1" lang="ja-JP" altLang="en-US" sz="1300">
                        <a:latin typeface="+mn-lt"/>
                      </a:endParaRPr>
                    </a:p>
                  </a:txBody>
                  <a:tcPr marL="82298" marR="82298" marT="41149" marB="41149"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ko" altLang="en-US" sz="1300"/>
                        <a:t>제안서·견적서 제출</a:t>
                      </a:r>
                    </a:p>
                  </a:txBody>
                  <a:tcPr marL="82298" marR="82298" marT="41149" marB="41149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ko" altLang="en-US" sz="1300"/>
                        <a:t>제안서·견적서를 수령한다</a:t>
                      </a:r>
                    </a:p>
                  </a:txBody>
                  <a:tcPr marL="82298" marR="82298" marT="41149" marB="41149"/>
                </a:tc>
                <a:extLst>
                  <a:ext uri="{0D108BD9-81ED-4DB2-BD59-A6C34878D82A}">
                    <a16:rowId xmlns:a16="http://schemas.microsoft.com/office/drawing/2014/main" val="1642082406"/>
                  </a:ext>
                </a:extLst>
              </a:tr>
              <a:tr h="576056">
                <a:tc>
                  <a:txBody>
                    <a:bodyPr/>
                    <a:lstStyle/>
                    <a:p>
                      <a:r>
                        <a:rPr kumimoji="1" lang="ko" altLang="en-US" sz="1300"/>
                        <a:t>제안서 프레젠테이션</a:t>
                      </a:r>
                    </a:p>
                  </a:txBody>
                  <a:tcPr marL="82298" marR="82298" marT="41149" marB="41149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ja-JP" sz="1300">
                          <a:latin typeface="+mn-lt"/>
                        </a:rPr>
                        <a:t>5 </a:t>
                      </a:r>
                      <a:r>
                        <a:rPr kumimoji="1" lang="ko" altLang="en-US" sz="1300">
                          <a:latin typeface="+mn-lt"/>
                        </a:rPr>
                        <a:t>월 </a:t>
                      </a:r>
                      <a:r>
                        <a:rPr kumimoji="1" lang="ko" altLang="ja-JP" sz="1300">
                          <a:latin typeface="+mn-lt"/>
                        </a:rPr>
                        <a:t>20 </a:t>
                      </a:r>
                      <a:r>
                        <a:rPr kumimoji="1" lang="ko" altLang="en-US" sz="1300">
                          <a:latin typeface="+mn-lt"/>
                        </a:rPr>
                        <a:t>일 </a:t>
                      </a:r>
                      <a:r>
                        <a:rPr kumimoji="1" lang="ko" altLang="ja-JP" sz="1300">
                          <a:latin typeface="+mn-lt"/>
                        </a:rPr>
                        <a:t>( </a:t>
                      </a:r>
                      <a:r>
                        <a:rPr kumimoji="1" lang="ko" altLang="en-US" sz="1300">
                          <a:latin typeface="+mn-lt"/>
                        </a:rPr>
                        <a:t>화 </a:t>
                      </a:r>
                      <a:r>
                        <a:rPr kumimoji="1" lang="ko" altLang="ja-JP" sz="1300">
                          <a:latin typeface="+mn-lt"/>
                        </a:rPr>
                        <a:t>) </a:t>
                      </a:r>
                      <a:r>
                        <a:rPr kumimoji="1" lang="ko" altLang="en-US" sz="1300">
                          <a:latin typeface="+mn-lt"/>
                        </a:rPr>
                        <a:t>~ </a:t>
                      </a:r>
                      <a:r>
                        <a:rPr kumimoji="1" lang="ko" altLang="ja-JP" sz="1300">
                          <a:latin typeface="+mn-lt"/>
                        </a:rPr>
                        <a:t>5 </a:t>
                      </a:r>
                      <a:r>
                        <a:rPr kumimoji="1" lang="ko" altLang="en-US" sz="1300">
                          <a:latin typeface="+mn-lt"/>
                        </a:rPr>
                        <a:t>월 </a:t>
                      </a:r>
                      <a:r>
                        <a:rPr kumimoji="1" lang="ko" altLang="ja-JP" sz="1300">
                          <a:latin typeface="+mn-lt"/>
                        </a:rPr>
                        <a:t>22 </a:t>
                      </a:r>
                      <a:r>
                        <a:rPr kumimoji="1" lang="ko" altLang="en-US" sz="1300">
                          <a:latin typeface="+mn-lt"/>
                        </a:rPr>
                        <a:t>일 </a:t>
                      </a:r>
                      <a:r>
                        <a:rPr kumimoji="1" lang="ko" altLang="ja-JP" sz="1300">
                          <a:latin typeface="+mn-lt"/>
                        </a:rPr>
                        <a:t>( </a:t>
                      </a:r>
                      <a:r>
                        <a:rPr kumimoji="1" lang="ko" altLang="en-US" sz="1300">
                          <a:latin typeface="+mn-lt"/>
                        </a:rPr>
                        <a:t>목 </a:t>
                      </a:r>
                      <a:r>
                        <a:rPr kumimoji="1" lang="ko" altLang="ja-JP" sz="1300">
                          <a:latin typeface="+mn-lt"/>
                        </a:rPr>
                        <a:t>) </a:t>
                      </a:r>
                      <a:r>
                        <a:rPr kumimoji="1" lang="ko" altLang="ja-JP" sz="1300"/>
                        <a:t>※</a:t>
                      </a:r>
                      <a:endParaRPr kumimoji="1" lang="ja-JP" altLang="en-US" sz="1300"/>
                    </a:p>
                  </a:txBody>
                  <a:tcPr marL="82298" marR="82298" marT="41149" marB="41149"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ko" altLang="en-US" sz="1300"/>
                        <a:t>제안 내용 설명</a:t>
                      </a:r>
                      <a:endParaRPr kumimoji="1" lang="en-US" altLang="ja-JP" sz="1300"/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ko" altLang="en-US" sz="1300"/>
                        <a:t>기존 제품 데모 실시</a:t>
                      </a:r>
                    </a:p>
                  </a:txBody>
                  <a:tcPr marL="82298" marR="82298" marT="41149" marB="41149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ko" altLang="en-US" sz="1300"/>
                        <a:t>프레젠테이션 수령</a:t>
                      </a:r>
                    </a:p>
                  </a:txBody>
                  <a:tcPr marL="82298" marR="82298" marT="41149" marB="41149"/>
                </a:tc>
                <a:extLst>
                  <a:ext uri="{0D108BD9-81ED-4DB2-BD59-A6C34878D82A}">
                    <a16:rowId xmlns:a16="http://schemas.microsoft.com/office/drawing/2014/main" val="1315838700"/>
                  </a:ext>
                </a:extLst>
              </a:tr>
              <a:tr h="576056">
                <a:tc>
                  <a:txBody>
                    <a:bodyPr/>
                    <a:lstStyle/>
                    <a:p>
                      <a:r>
                        <a:rPr kumimoji="1" lang="ko" altLang="en-US" sz="1300"/>
                        <a:t>제안 내용 확인·협의</a:t>
                      </a:r>
                    </a:p>
                  </a:txBody>
                  <a:tcPr marL="82298" marR="82298" marT="41149" marB="41149" anchor="ctr"/>
                </a:tc>
                <a:tc>
                  <a:txBody>
                    <a:bodyPr/>
                    <a:lstStyle/>
                    <a:p>
                      <a:r>
                        <a:rPr kumimoji="1" lang="ko" altLang="ja-JP" sz="1300">
                          <a:latin typeface="+mn-lt"/>
                        </a:rPr>
                        <a:t>5 </a:t>
                      </a:r>
                      <a:r>
                        <a:rPr kumimoji="1" lang="ko" altLang="en-US" sz="1300">
                          <a:latin typeface="+mn-lt"/>
                        </a:rPr>
                        <a:t>월 </a:t>
                      </a:r>
                      <a:r>
                        <a:rPr kumimoji="1" lang="ko" altLang="ja-JP" sz="1300">
                          <a:latin typeface="+mn-lt"/>
                        </a:rPr>
                        <a:t>23 </a:t>
                      </a:r>
                      <a:r>
                        <a:rPr kumimoji="1" lang="ko" altLang="en-US" sz="1300">
                          <a:latin typeface="+mn-lt"/>
                        </a:rPr>
                        <a:t>일 </a:t>
                      </a:r>
                      <a:r>
                        <a:rPr kumimoji="1" lang="ko" altLang="ja-JP" sz="1300">
                          <a:latin typeface="+mn-lt"/>
                        </a:rPr>
                        <a:t>( </a:t>
                      </a:r>
                      <a:r>
                        <a:rPr kumimoji="1" lang="ko" altLang="en-US" sz="1300">
                          <a:latin typeface="+mn-lt"/>
                        </a:rPr>
                        <a:t>금 </a:t>
                      </a:r>
                      <a:r>
                        <a:rPr kumimoji="1" lang="ko" altLang="ja-JP" sz="1300">
                          <a:latin typeface="+mn-lt"/>
                        </a:rPr>
                        <a:t>) </a:t>
                      </a:r>
                      <a:r>
                        <a:rPr kumimoji="1" lang="ko" altLang="en-US" sz="1300">
                          <a:latin typeface="+mn-lt"/>
                        </a:rPr>
                        <a:t>~ </a:t>
                      </a:r>
                      <a:r>
                        <a:rPr kumimoji="1" lang="ko" altLang="ja-JP" sz="1300">
                          <a:latin typeface="+mn-lt"/>
                        </a:rPr>
                        <a:t>5 </a:t>
                      </a:r>
                      <a:r>
                        <a:rPr kumimoji="1" lang="ko" altLang="en-US" sz="1300">
                          <a:latin typeface="+mn-lt"/>
                        </a:rPr>
                        <a:t>월 </a:t>
                      </a:r>
                      <a:r>
                        <a:rPr kumimoji="1" lang="ko" altLang="ja-JP" sz="1300">
                          <a:latin typeface="+mn-lt"/>
                        </a:rPr>
                        <a:t>27 </a:t>
                      </a:r>
                      <a:r>
                        <a:rPr kumimoji="1" lang="ko" altLang="en-US" sz="1300">
                          <a:latin typeface="+mn-lt"/>
                        </a:rPr>
                        <a:t>일 </a:t>
                      </a:r>
                      <a:r>
                        <a:rPr kumimoji="1" lang="ko" altLang="ja-JP" sz="1300">
                          <a:latin typeface="+mn-lt"/>
                        </a:rPr>
                        <a:t>( </a:t>
                      </a:r>
                      <a:r>
                        <a:rPr kumimoji="1" lang="ko" altLang="en-US" sz="1300">
                          <a:latin typeface="+mn-lt"/>
                        </a:rPr>
                        <a:t>화 </a:t>
                      </a:r>
                      <a:r>
                        <a:rPr kumimoji="1" lang="ko" altLang="ja-JP" sz="1300">
                          <a:latin typeface="+mn-lt"/>
                        </a:rPr>
                        <a:t>)</a:t>
                      </a:r>
                      <a:endParaRPr kumimoji="1" lang="ja-JP" altLang="en-US" sz="1300">
                        <a:latin typeface="+mn-lt"/>
                      </a:endParaRPr>
                    </a:p>
                  </a:txBody>
                  <a:tcPr marL="82298" marR="82298" marT="41149" marB="41149" anchor="ctr"/>
                </a:tc>
                <a:tc>
                  <a:txBody>
                    <a:bodyPr/>
                    <a:lstStyle/>
                    <a:p>
                      <a:endParaRPr kumimoji="1" lang="ja-JP" altLang="en-US" sz="1300"/>
                    </a:p>
                  </a:txBody>
                  <a:tcPr marL="82298" marR="82298" marT="41149" marB="41149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ko" altLang="en-US" sz="1300"/>
                        <a:t>제안 내용을 확인하고 사내에서 협의</a:t>
                      </a:r>
                    </a:p>
                  </a:txBody>
                  <a:tcPr marL="82298" marR="82298" marT="41149" marB="41149"/>
                </a:tc>
                <a:extLst>
                  <a:ext uri="{0D108BD9-81ED-4DB2-BD59-A6C34878D82A}">
                    <a16:rowId xmlns:a16="http://schemas.microsoft.com/office/drawing/2014/main" val="1016460109"/>
                  </a:ext>
                </a:extLst>
              </a:tr>
              <a:tr h="338856">
                <a:tc>
                  <a:txBody>
                    <a:bodyPr/>
                    <a:lstStyle/>
                    <a:p>
                      <a:r>
                        <a:rPr kumimoji="1" lang="ko" altLang="en-US" sz="1300"/>
                        <a:t>사내 결재</a:t>
                      </a:r>
                    </a:p>
                  </a:txBody>
                  <a:tcPr marL="82298" marR="82298" marT="41149" marB="41149" anchor="ctr"/>
                </a:tc>
                <a:tc>
                  <a:txBody>
                    <a:bodyPr/>
                    <a:lstStyle/>
                    <a:p>
                      <a:pPr marL="0" marR="0" lvl="0" indent="0" algn="l" defTabSz="914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" altLang="ja-JP" sz="1300">
                          <a:latin typeface="+mn-lt"/>
                        </a:rPr>
                        <a:t>5 </a:t>
                      </a:r>
                      <a:r>
                        <a:rPr kumimoji="1" lang="ko" altLang="en-US" sz="1300">
                          <a:latin typeface="+mn-lt"/>
                        </a:rPr>
                        <a:t>월 </a:t>
                      </a:r>
                      <a:r>
                        <a:rPr kumimoji="1" lang="ko" altLang="ja-JP" sz="1300">
                          <a:latin typeface="+mn-lt"/>
                        </a:rPr>
                        <a:t>28 </a:t>
                      </a:r>
                      <a:r>
                        <a:rPr kumimoji="1" lang="ko" altLang="en-US" sz="1300">
                          <a:latin typeface="+mn-lt"/>
                        </a:rPr>
                        <a:t>일 </a:t>
                      </a:r>
                      <a:r>
                        <a:rPr kumimoji="1" lang="ko" altLang="ja-JP" sz="1300">
                          <a:latin typeface="+mn-lt"/>
                        </a:rPr>
                        <a:t>( </a:t>
                      </a:r>
                      <a:r>
                        <a:rPr kumimoji="1" lang="ko" altLang="en-US" sz="1300">
                          <a:latin typeface="+mn-lt"/>
                        </a:rPr>
                        <a:t>수 </a:t>
                      </a:r>
                      <a:r>
                        <a:rPr kumimoji="1" lang="ko" altLang="ja-JP" sz="1300">
                          <a:latin typeface="+mn-lt"/>
                        </a:rPr>
                        <a:t>) </a:t>
                      </a:r>
                      <a:r>
                        <a:rPr kumimoji="1" lang="ko" altLang="en-US" sz="1300">
                          <a:latin typeface="+mn-lt"/>
                        </a:rPr>
                        <a:t>~ </a:t>
                      </a:r>
                      <a:r>
                        <a:rPr kumimoji="1" lang="ko" altLang="ja-JP" sz="1300">
                          <a:latin typeface="+mn-lt"/>
                        </a:rPr>
                        <a:t>5 </a:t>
                      </a:r>
                      <a:r>
                        <a:rPr kumimoji="1" lang="ko" altLang="en-US" sz="1300">
                          <a:latin typeface="+mn-lt"/>
                        </a:rPr>
                        <a:t>월 </a:t>
                      </a:r>
                      <a:r>
                        <a:rPr kumimoji="1" lang="ko" altLang="ja-JP" sz="1300">
                          <a:latin typeface="+mn-lt"/>
                        </a:rPr>
                        <a:t>29 </a:t>
                      </a:r>
                      <a:r>
                        <a:rPr kumimoji="1" lang="ko" altLang="en-US" sz="1300">
                          <a:latin typeface="+mn-lt"/>
                        </a:rPr>
                        <a:t>일 </a:t>
                      </a:r>
                      <a:r>
                        <a:rPr kumimoji="1" lang="ko" altLang="ja-JP" sz="1300">
                          <a:latin typeface="+mn-lt"/>
                        </a:rPr>
                        <a:t>( </a:t>
                      </a:r>
                      <a:r>
                        <a:rPr kumimoji="1" lang="ko" altLang="en-US" sz="1300">
                          <a:latin typeface="+mn-lt"/>
                        </a:rPr>
                        <a:t>목 </a:t>
                      </a:r>
                      <a:r>
                        <a:rPr kumimoji="1" lang="ko" altLang="ja-JP" sz="1300">
                          <a:latin typeface="+mn-lt"/>
                        </a:rPr>
                        <a:t>)</a:t>
                      </a:r>
                      <a:r>
                        <a:rPr kumimoji="1" lang="ko" altLang="en-US" sz="1300">
                          <a:latin typeface="+mn-lt"/>
                        </a:rPr>
                        <a:t>　</a:t>
                      </a:r>
                    </a:p>
                  </a:txBody>
                  <a:tcPr marL="82298" marR="82298" marT="41149" marB="41149" anchor="ctr"/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kumimoji="1" lang="ja-JP" altLang="en-US" sz="1300"/>
                    </a:p>
                  </a:txBody>
                  <a:tcPr marL="82298" marR="82298" marT="41149" marB="41149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ko" altLang="en-US" sz="1300"/>
                        <a:t>사내 의의·승인 취득</a:t>
                      </a:r>
                    </a:p>
                  </a:txBody>
                  <a:tcPr marL="82298" marR="82298" marT="41149" marB="41149"/>
                </a:tc>
                <a:extLst>
                  <a:ext uri="{0D108BD9-81ED-4DB2-BD59-A6C34878D82A}">
                    <a16:rowId xmlns:a16="http://schemas.microsoft.com/office/drawing/2014/main" val="606517247"/>
                  </a:ext>
                </a:extLst>
              </a:tr>
              <a:tr h="338856">
                <a:tc>
                  <a:txBody>
                    <a:bodyPr/>
                    <a:lstStyle/>
                    <a:p>
                      <a:r>
                        <a:rPr kumimoji="1" lang="ko" altLang="en-US" sz="1300"/>
                        <a:t>선정 결과 통지</a:t>
                      </a:r>
                    </a:p>
                  </a:txBody>
                  <a:tcPr marL="82298" marR="82298" marT="41149" marB="41149" anchor="ctr"/>
                </a:tc>
                <a:tc>
                  <a:txBody>
                    <a:bodyPr/>
                    <a:lstStyle/>
                    <a:p>
                      <a:r>
                        <a:rPr kumimoji="1" lang="ko" altLang="ja-JP" sz="1300">
                          <a:latin typeface="+mn-lt"/>
                        </a:rPr>
                        <a:t>5 </a:t>
                      </a:r>
                      <a:r>
                        <a:rPr kumimoji="1" lang="ko" altLang="en-US" sz="1300">
                          <a:latin typeface="+mn-lt"/>
                        </a:rPr>
                        <a:t>월 </a:t>
                      </a:r>
                      <a:r>
                        <a:rPr kumimoji="1" lang="ko" altLang="ja-JP" sz="1300">
                          <a:latin typeface="+mn-lt"/>
                        </a:rPr>
                        <a:t>30 </a:t>
                      </a:r>
                      <a:r>
                        <a:rPr kumimoji="1" lang="ko" altLang="en-US" sz="1300">
                          <a:latin typeface="+mn-lt"/>
                        </a:rPr>
                        <a:t>일 </a:t>
                      </a:r>
                      <a:r>
                        <a:rPr kumimoji="1" lang="ko" altLang="ja-JP" sz="1300">
                          <a:latin typeface="+mn-lt"/>
                        </a:rPr>
                        <a:t>( </a:t>
                      </a:r>
                      <a:r>
                        <a:rPr kumimoji="1" lang="ko" altLang="en-US" sz="1300">
                          <a:latin typeface="+mn-lt"/>
                        </a:rPr>
                        <a:t>금 </a:t>
                      </a:r>
                      <a:r>
                        <a:rPr kumimoji="1" lang="ko" altLang="ja-JP" sz="1300">
                          <a:latin typeface="+mn-lt"/>
                        </a:rPr>
                        <a:t>)</a:t>
                      </a:r>
                      <a:endParaRPr kumimoji="1" lang="ja-JP" altLang="en-US" sz="1300">
                        <a:latin typeface="+mn-lt"/>
                      </a:endParaRPr>
                    </a:p>
                  </a:txBody>
                  <a:tcPr marL="82298" marR="82298" marT="41149" marB="41149"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ko" altLang="en-US" sz="1300"/>
                        <a:t>선정결과 수령</a:t>
                      </a:r>
                    </a:p>
                  </a:txBody>
                  <a:tcPr marL="82298" marR="82298" marT="41149" marB="41149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ko" altLang="en-US" sz="1300"/>
                        <a:t>선정 결과 통지</a:t>
                      </a:r>
                    </a:p>
                  </a:txBody>
                  <a:tcPr marL="82298" marR="82298" marT="41149" marB="41149"/>
                </a:tc>
                <a:extLst>
                  <a:ext uri="{0D108BD9-81ED-4DB2-BD59-A6C34878D82A}">
                    <a16:rowId xmlns:a16="http://schemas.microsoft.com/office/drawing/2014/main" val="2513705136"/>
                  </a:ext>
                </a:extLst>
              </a:tr>
              <a:tr h="813255">
                <a:tc>
                  <a:txBody>
                    <a:bodyPr/>
                    <a:lstStyle/>
                    <a:p>
                      <a:r>
                        <a:rPr kumimoji="1" lang="ko" altLang="en-US" sz="1300"/>
                        <a:t>계약 절차 개시</a:t>
                      </a:r>
                    </a:p>
                  </a:txBody>
                  <a:tcPr marL="82298" marR="82298" marT="41149" marB="41149" anchor="ctr"/>
                </a:tc>
                <a:tc>
                  <a:txBody>
                    <a:bodyPr/>
                    <a:lstStyle/>
                    <a:p>
                      <a:r>
                        <a:rPr kumimoji="1" lang="ko" altLang="ja-JP" sz="1300">
                          <a:latin typeface="+mn-lt"/>
                        </a:rPr>
                        <a:t>5 </a:t>
                      </a:r>
                      <a:r>
                        <a:rPr kumimoji="1" lang="ko" altLang="en-US" sz="1300">
                          <a:latin typeface="+mn-lt"/>
                        </a:rPr>
                        <a:t>월 </a:t>
                      </a:r>
                      <a:r>
                        <a:rPr kumimoji="1" lang="ko" altLang="ja-JP" sz="1300">
                          <a:latin typeface="+mn-lt"/>
                        </a:rPr>
                        <a:t>30 </a:t>
                      </a:r>
                      <a:r>
                        <a:rPr kumimoji="1" lang="ko" altLang="en-US" sz="1300">
                          <a:latin typeface="+mn-lt"/>
                        </a:rPr>
                        <a:t>일 </a:t>
                      </a:r>
                      <a:r>
                        <a:rPr kumimoji="1" lang="ko" altLang="ja-JP" sz="1300">
                          <a:latin typeface="+mn-lt"/>
                        </a:rPr>
                        <a:t>( </a:t>
                      </a:r>
                      <a:r>
                        <a:rPr kumimoji="1" lang="ko" altLang="en-US" sz="1300">
                          <a:latin typeface="+mn-lt"/>
                        </a:rPr>
                        <a:t>금 </a:t>
                      </a:r>
                      <a:r>
                        <a:rPr kumimoji="1" lang="ko" altLang="ja-JP" sz="1300">
                          <a:latin typeface="+mn-lt"/>
                        </a:rPr>
                        <a:t>) </a:t>
                      </a:r>
                      <a:r>
                        <a:rPr kumimoji="1" lang="ko" altLang="en-US" sz="1300">
                          <a:latin typeface="+mn-lt"/>
                        </a:rPr>
                        <a:t>~ </a:t>
                      </a:r>
                      <a:r>
                        <a:rPr kumimoji="1" lang="ko" altLang="ja-JP" sz="1300">
                          <a:latin typeface="+mn-lt"/>
                        </a:rPr>
                        <a:t>6 </a:t>
                      </a:r>
                      <a:r>
                        <a:rPr kumimoji="1" lang="ko" altLang="en-US" sz="1300">
                          <a:latin typeface="+mn-lt"/>
                        </a:rPr>
                        <a:t>월 </a:t>
                      </a:r>
                      <a:r>
                        <a:rPr kumimoji="1" lang="ko" altLang="ja-JP" sz="1300">
                          <a:latin typeface="+mn-lt"/>
                        </a:rPr>
                        <a:t>6 </a:t>
                      </a:r>
                      <a:r>
                        <a:rPr kumimoji="1" lang="ko" altLang="en-US" sz="1300">
                          <a:latin typeface="+mn-lt"/>
                        </a:rPr>
                        <a:t>일 </a:t>
                      </a:r>
                      <a:r>
                        <a:rPr kumimoji="1" lang="ko" altLang="ja-JP" sz="1300">
                          <a:latin typeface="+mn-lt"/>
                        </a:rPr>
                        <a:t>( </a:t>
                      </a:r>
                      <a:r>
                        <a:rPr kumimoji="1" lang="ko" altLang="en-US" sz="1300">
                          <a:latin typeface="+mn-lt"/>
                        </a:rPr>
                        <a:t>금 </a:t>
                      </a:r>
                      <a:r>
                        <a:rPr kumimoji="1" lang="ko" altLang="ja-JP" sz="1300">
                          <a:latin typeface="+mn-lt"/>
                        </a:rPr>
                        <a:t>)</a:t>
                      </a:r>
                      <a:endParaRPr kumimoji="1" lang="ja-JP" altLang="en-US" sz="1300">
                        <a:latin typeface="+mn-lt"/>
                      </a:endParaRPr>
                    </a:p>
                  </a:txBody>
                  <a:tcPr marL="82298" marR="82298" marT="41149" marB="41149"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ko" altLang="en-US" sz="1300"/>
                        <a:t>제시된 계약서 병아리형의 기재 내용을 확인한다</a:t>
                      </a:r>
                      <a:endParaRPr kumimoji="1" lang="en-US" altLang="ja-JP" sz="1300"/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ko" altLang="en-US" sz="1300"/>
                        <a:t>날인 수속을 한다</a:t>
                      </a:r>
                    </a:p>
                  </a:txBody>
                  <a:tcPr marL="82298" marR="82298" marT="41149" marB="41149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ko" altLang="en-US" sz="1300"/>
                        <a:t>계약 예정자에게 계약서 병아리 형 제시</a:t>
                      </a:r>
                      <a:endParaRPr kumimoji="1" lang="en-US" altLang="ja-JP" sz="1300"/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ko" altLang="en-US" sz="1300"/>
                        <a:t>날인 수속을 한다</a:t>
                      </a:r>
                    </a:p>
                  </a:txBody>
                  <a:tcPr marL="82298" marR="82298" marT="41149" marB="41149"/>
                </a:tc>
                <a:extLst>
                  <a:ext uri="{0D108BD9-81ED-4DB2-BD59-A6C34878D82A}">
                    <a16:rowId xmlns:a16="http://schemas.microsoft.com/office/drawing/2014/main" val="3496290375"/>
                  </a:ext>
                </a:extLst>
              </a:tr>
            </a:tbl>
          </a:graphicData>
        </a:graphic>
      </p:graphicFrame>
      <p:sp>
        <p:nvSpPr>
          <p:cNvPr id="4" name="コンテンツ プレースホルダー 4"/>
          <p:cNvSpPr>
            <a:spLocks noGrp="1"/>
          </p:cNvSpPr>
          <p:nvPr/>
        </p:nvSpPr>
        <p:spPr bwMode="auto">
          <a:xfrm>
            <a:off x="9544245" y="6049002"/>
            <a:ext cx="2333122" cy="4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298" tIns="41149" rIns="82298" bIns="41149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ko" altLang="ja-JP" sz="1080"/>
              <a:t>※ </a:t>
            </a:r>
            <a:r>
              <a:rPr lang="ko" altLang="en-US" sz="1080"/>
              <a:t>일정은 개별적으로 조정</a:t>
            </a:r>
            <a:endParaRPr lang="en-US" altLang="ja-JP" sz="1080"/>
          </a:p>
        </p:txBody>
      </p:sp>
    </p:spTree>
    <p:extLst>
      <p:ext uri="{BB962C8B-B14F-4D97-AF65-F5344CB8AC3E}">
        <p14:creationId xmlns:p14="http://schemas.microsoft.com/office/powerpoint/2010/main" val="5216611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" altLang="ja-JP"/>
              <a:t>3-3 </a:t>
            </a:r>
            <a:r>
              <a:rPr lang="ko" altLang="en-US"/>
              <a:t>제안 요령</a:t>
            </a:r>
            <a:endParaRPr kumimoji="1" lang="ja-JP" altLang="en-US"/>
          </a:p>
        </p:txBody>
      </p:sp>
      <p:sp>
        <p:nvSpPr>
          <p:cNvPr id="3" name="コンテンツ プレースホルダー 4"/>
          <p:cNvSpPr>
            <a:spLocks noGrp="1"/>
          </p:cNvSpPr>
          <p:nvPr/>
        </p:nvSpPr>
        <p:spPr bwMode="auto">
          <a:xfrm>
            <a:off x="426487" y="791765"/>
            <a:ext cx="11069321" cy="630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ko" altLang="ja-JP" sz="2000" b="1" dirty="0"/>
              <a:t>3-3-1 </a:t>
            </a:r>
            <a:r>
              <a:rPr lang="ko" altLang="en-US" sz="2000" b="1" dirty="0"/>
              <a:t>제안서 제출</a:t>
            </a:r>
            <a:endParaRPr lang="en-US" altLang="ja-JP" sz="2000" b="1" dirty="0"/>
          </a:p>
          <a:p>
            <a:pPr marL="399415" lvl="1" indent="0">
              <a:lnSpc>
                <a:spcPct val="150000"/>
              </a:lnSpc>
              <a:buNone/>
            </a:pPr>
            <a:r>
              <a:rPr lang="ko" altLang="en-US" sz="1601" dirty="0"/>
              <a:t>이하의 요령으로 제출하는 것.</a:t>
            </a:r>
            <a:endParaRPr lang="en-US" altLang="ja-JP" sz="1601" dirty="0"/>
          </a:p>
          <a:p>
            <a:pPr marL="399415" lvl="1" indent="0">
              <a:lnSpc>
                <a:spcPct val="150000"/>
              </a:lnSpc>
              <a:buNone/>
            </a:pPr>
            <a:r>
              <a:rPr lang="ko" altLang="en-US" sz="1600" dirty="0"/>
              <a:t>■ 제출물 ( </a:t>
            </a:r>
            <a:r>
              <a:rPr lang="ko" altLang="ja-JP" sz="1600" dirty="0"/>
              <a:t>1 </a:t>
            </a:r>
            <a:r>
              <a:rPr lang="ko" altLang="en-US" sz="1600" dirty="0"/>
              <a:t>) 제안서 </a:t>
            </a:r>
            <a:r>
              <a:rPr lang="ko" altLang="ja-JP" sz="1600" dirty="0"/>
              <a:t>... PDF </a:t>
            </a:r>
            <a:r>
              <a:rPr lang="ko" altLang="en-US" sz="1600" dirty="0"/>
              <a:t>, 기본 </a:t>
            </a:r>
            <a:r>
              <a:rPr lang="ko" altLang="ja-JP" sz="1600" dirty="0"/>
              <a:t>A4 </a:t>
            </a:r>
            <a:r>
              <a:rPr lang="ko" altLang="en-US" sz="1600" dirty="0"/>
              <a:t>사이즈.</a:t>
            </a:r>
            <a:endParaRPr lang="en-US" altLang="ja-JP" sz="1600" dirty="0"/>
          </a:p>
          <a:p>
            <a:pPr marL="399415" lvl="1" indent="0">
              <a:lnSpc>
                <a:spcPct val="150000"/>
              </a:lnSpc>
              <a:buNone/>
            </a:pPr>
            <a:r>
              <a:rPr lang="ko" altLang="en-US" sz="1600" dirty="0"/>
              <a:t>( </a:t>
            </a:r>
            <a:r>
              <a:rPr lang="ko" altLang="ja-JP" sz="1600" dirty="0"/>
              <a:t>2 </a:t>
            </a:r>
            <a:r>
              <a:rPr lang="ko" altLang="en-US" sz="1600" dirty="0"/>
              <a:t>) 견적서 </a:t>
            </a:r>
            <a:r>
              <a:rPr lang="ko" altLang="ja-JP" sz="1600" dirty="0"/>
              <a:t>… </a:t>
            </a:r>
            <a:r>
              <a:rPr lang="ko" altLang="en-US" sz="1600" dirty="0"/>
              <a:t>귀사 양식으로 작성한 후 </a:t>
            </a:r>
            <a:r>
              <a:rPr lang="ko" altLang="ja-JP" sz="1600" dirty="0"/>
              <a:t>PDF화한 </a:t>
            </a:r>
            <a:r>
              <a:rPr lang="ko" altLang="en-US" sz="1600" dirty="0"/>
              <a:t>것을 제출.</a:t>
            </a:r>
            <a:endParaRPr lang="en-US" altLang="ja-JP" sz="1600" dirty="0"/>
          </a:p>
          <a:p>
            <a:pPr marL="399415" lvl="1" indent="0">
              <a:lnSpc>
                <a:spcPct val="150000"/>
              </a:lnSpc>
              <a:buNone/>
            </a:pPr>
            <a:r>
              <a:rPr lang="ko" altLang="en-US" sz="1600" dirty="0"/>
              <a:t>■제출 방법 이하 제출처에 메일로 송부. </a:t>
            </a:r>
            <a:r>
              <a:rPr lang="ko" altLang="ja-JP" sz="1600" dirty="0"/>
              <a:t>※ </a:t>
            </a:r>
            <a:r>
              <a:rPr lang="ko" altLang="en-US" sz="1600" dirty="0"/>
              <a:t>파일 사이즈등의 문제에 의해 메일 불가의 경우는 별도 상담.</a:t>
            </a:r>
            <a:endParaRPr lang="en-US" altLang="ja-JP" sz="1600" dirty="0"/>
          </a:p>
          <a:p>
            <a:pPr marL="399415" lvl="1" indent="0">
              <a:lnSpc>
                <a:spcPct val="150000"/>
              </a:lnSpc>
              <a:buNone/>
            </a:pPr>
            <a:r>
              <a:rPr lang="ko" altLang="en-US" sz="1600" dirty="0"/>
              <a:t>■제출처 주식회사 솔라스트 </a:t>
            </a:r>
            <a:r>
              <a:rPr lang="ko" altLang="ja-JP" sz="1600" dirty="0"/>
              <a:t>IT </a:t>
            </a:r>
            <a:r>
              <a:rPr lang="ko" altLang="en-US" sz="1600" dirty="0"/>
              <a:t>전략 본부 </a:t>
            </a:r>
            <a:r>
              <a:rPr lang="ko" altLang="ja-JP" sz="1600" dirty="0"/>
              <a:t>IT </a:t>
            </a:r>
            <a:r>
              <a:rPr lang="ko" altLang="en-US" sz="1600" dirty="0"/>
              <a:t>솔루션부</a:t>
            </a:r>
          </a:p>
          <a:p>
            <a:pPr marL="399415" lvl="1" indent="0">
              <a:buNone/>
            </a:pPr>
            <a:r>
              <a:rPr lang="ko" sz="1600" dirty="0"/>
              <a:t>　　　　　　　　　</a:t>
            </a:r>
            <a:r>
              <a:rPr lang="ko" altLang="en-US" sz="1600" dirty="0">
                <a:latin typeface="Meiryo UI"/>
                <a:ea typeface="Meiryo UI"/>
              </a:rPr>
              <a:t>고바야시 노부타카</a:t>
            </a:r>
            <a:r>
              <a:rPr lang="ko" altLang="en-US" sz="1600" dirty="0"/>
              <a:t> </a:t>
            </a:r>
            <a:r>
              <a:rPr lang="ko" altLang="en-US" sz="1600" dirty="0">
                <a:ea typeface="+mn-lt"/>
                <a:cs typeface="+mn-lt"/>
              </a:rPr>
              <a:t>&lt; </a:t>
            </a:r>
            <a:r>
              <a:rPr lang="ko" sz="1600" dirty="0">
                <a:ea typeface="+mn-lt"/>
                <a:cs typeface="+mn-lt"/>
              </a:rPr>
              <a:t>kobayashi.nobutaka@solasto.co.jp </a:t>
            </a:r>
            <a:r>
              <a:rPr lang="ko" altLang="ja-JP" sz="1600" dirty="0"/>
              <a:t>&gt;</a:t>
            </a:r>
            <a:endParaRPr lang="en-US" dirty="0"/>
          </a:p>
          <a:p>
            <a:pPr marL="399415" lvl="1" indent="0">
              <a:buNone/>
            </a:pPr>
            <a:r>
              <a:rPr lang="ko" sz="1600" dirty="0"/>
              <a:t>　　　　　　　　　히다 신이치 </a:t>
            </a:r>
            <a:r>
              <a:rPr lang="ko" altLang="en-US" sz="1600" dirty="0"/>
              <a:t>&lt;hida.shinichi@solasto.co.jp </a:t>
            </a:r>
            <a:r>
              <a:rPr lang="ko" altLang="en-US" sz="1600" dirty="0">
                <a:ea typeface="+mn-lt"/>
              </a:rPr>
              <a:t>&gt;</a:t>
            </a:r>
            <a:endParaRPr lang="en-US" altLang="ja-JP" sz="1600" dirty="0">
              <a:latin typeface="Meiryo UI"/>
              <a:ea typeface="Meiryo UI"/>
            </a:endParaRPr>
          </a:p>
          <a:p>
            <a:pPr marL="399415" lvl="1" indent="0">
              <a:buNone/>
            </a:pPr>
            <a:r>
              <a:rPr lang="ko" altLang="en-US" sz="1600" dirty="0">
                <a:latin typeface="Meiryo UI"/>
                <a:ea typeface="Meiryo UI"/>
              </a:rPr>
              <a:t>치바 전승 &lt;chiba.masanori@solasto.co.jp </a:t>
            </a:r>
            <a:r>
              <a:rPr lang="ko" altLang="en-US" sz="1600" dirty="0">
                <a:ea typeface="+mn-lt"/>
              </a:rPr>
              <a:t>&gt;</a:t>
            </a:r>
            <a:endParaRPr lang="ja-JP" altLang="en-US" sz="1600" dirty="0">
              <a:latin typeface="Meiryo UI"/>
              <a:ea typeface="Meiryo UI"/>
            </a:endParaRPr>
          </a:p>
          <a:p>
            <a:pPr marL="399415" lvl="1" indent="0">
              <a:buNone/>
            </a:pPr>
            <a:r>
              <a:rPr lang="ko" altLang="en-US" sz="1600" dirty="0">
                <a:latin typeface="Meiryo UI"/>
                <a:ea typeface="Meiryo UI"/>
              </a:rPr>
              <a:t>히로시마 나오세</a:t>
            </a:r>
            <a:r>
              <a:rPr lang="ko" altLang="en-US" sz="2100" b="1" dirty="0">
                <a:latin typeface="Yu Gothic UI"/>
                <a:ea typeface="Yu Gothic UI"/>
              </a:rPr>
              <a:t> </a:t>
            </a:r>
            <a:r>
              <a:rPr lang="ko" altLang="ja-JP" sz="1600" dirty="0"/>
              <a:t>&lt; </a:t>
            </a:r>
            <a:r>
              <a:rPr lang="ko" sz="1600" dirty="0">
                <a:ea typeface="+mn-lt"/>
                <a:cs typeface="+mn-lt"/>
              </a:rPr>
              <a:t>hiroshima.naotsugu@solasto.co.jp </a:t>
            </a:r>
            <a:r>
              <a:rPr lang="ko" altLang="ja-JP" sz="1600" dirty="0">
                <a:ea typeface="+mn-lt"/>
              </a:rPr>
              <a:t>&gt;</a:t>
            </a:r>
            <a:endParaRPr lang="ja-JP" sz="1600" dirty="0"/>
          </a:p>
          <a:p>
            <a:pPr marL="399415" lvl="1" indent="0">
              <a:buNone/>
            </a:pPr>
            <a:r>
              <a:rPr lang="ko" altLang="en-US" sz="1600" dirty="0"/>
              <a:t>　　　　　　　　　</a:t>
            </a:r>
            <a:r>
              <a:rPr lang="ko" sz="1600" dirty="0">
                <a:ea typeface="+mn-lt"/>
                <a:cs typeface="+mn-lt"/>
              </a:rPr>
              <a:t>야마모토 치즈루</a:t>
            </a:r>
            <a:r>
              <a:rPr lang="ko" altLang="en-US" sz="1600" dirty="0"/>
              <a:t>  </a:t>
            </a:r>
            <a:r>
              <a:rPr lang="ko" altLang="ja-JP" sz="1600" dirty="0"/>
              <a:t>&lt; </a:t>
            </a:r>
            <a:r>
              <a:rPr lang="ko" sz="1600" dirty="0">
                <a:ea typeface="+mn-lt"/>
                <a:cs typeface="+mn-lt"/>
              </a:rPr>
              <a:t>yamamoto.chizuru.1@solasto.co.jp </a:t>
            </a:r>
            <a:r>
              <a:rPr lang="ko" altLang="ja-JP" sz="1600" dirty="0"/>
              <a:t>&gt;</a:t>
            </a:r>
          </a:p>
          <a:p>
            <a:pPr marL="399415" lvl="1" indent="0">
              <a:buNone/>
            </a:pPr>
            <a:r>
              <a:rPr lang="ko" altLang="en-US" sz="1600" dirty="0"/>
              <a:t>　　　　　　　　　</a:t>
            </a:r>
            <a:endParaRPr lang="en-US" altLang="ja-JP" sz="1600" dirty="0">
              <a:ea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" altLang="ja-JP" sz="2000" b="1" dirty="0"/>
              <a:t>3-3-2 </a:t>
            </a:r>
            <a:r>
              <a:rPr lang="ko" altLang="en-US" sz="2000" b="1" dirty="0"/>
              <a:t>질문 방법</a:t>
            </a:r>
            <a:endParaRPr lang="en-US" altLang="ja-JP" sz="2000" b="1" dirty="0"/>
          </a:p>
          <a:p>
            <a:pPr marL="399415" lvl="1" indent="0">
              <a:lnSpc>
                <a:spcPct val="150000"/>
              </a:lnSpc>
              <a:buNone/>
            </a:pPr>
            <a:r>
              <a:rPr lang="ko" altLang="en-US" sz="1601" dirty="0"/>
              <a:t>■질문 내용 별첨의 질문표에 기재해 메일로 상기 “제출처”에 송부.</a:t>
            </a:r>
            <a:endParaRPr lang="en-US" altLang="ja-JP" sz="1601" dirty="0"/>
          </a:p>
          <a:p>
            <a:pPr marL="399415" lvl="1" indent="0">
              <a:lnSpc>
                <a:spcPct val="150000"/>
              </a:lnSpc>
              <a:buNone/>
            </a:pPr>
            <a:r>
              <a:rPr lang="ko" altLang="en-US" sz="1600" dirty="0"/>
              <a:t>■접수 기한 </a:t>
            </a:r>
            <a:r>
              <a:rPr lang="ko" altLang="ja-JP" sz="1600" dirty="0"/>
              <a:t>2025 </a:t>
            </a:r>
            <a:r>
              <a:rPr lang="ko" altLang="en-US" sz="1600" dirty="0"/>
              <a:t>년 </a:t>
            </a:r>
            <a:r>
              <a:rPr lang="ko" altLang="ja-JP" sz="1600" dirty="0"/>
              <a:t>5월 </a:t>
            </a:r>
            <a:r>
              <a:rPr lang="ko" altLang="en-US" sz="1600" dirty="0"/>
              <a:t>13 </a:t>
            </a:r>
            <a:r>
              <a:rPr lang="ko" altLang="ja-JP" sz="1600" dirty="0"/>
              <a:t>일 </a:t>
            </a:r>
            <a:r>
              <a:rPr lang="ko" altLang="en-US" sz="1600" dirty="0"/>
              <a:t>( </a:t>
            </a:r>
            <a:r>
              <a:rPr lang="ko" altLang="ja-JP" sz="1600" dirty="0"/>
              <a:t>화 </a:t>
            </a:r>
            <a:r>
              <a:rPr lang="ko" altLang="en-US" sz="1600" dirty="0"/>
              <a:t>) </a:t>
            </a:r>
            <a:r>
              <a:rPr lang="ko" altLang="ja-JP" sz="1600" dirty="0"/>
              <a:t>17 </a:t>
            </a:r>
            <a:r>
              <a:rPr lang="ko" altLang="en-US" sz="1600" dirty="0"/>
              <a:t>시까지</a:t>
            </a:r>
            <a:endParaRPr lang="en-US" altLang="ja-JP" sz="1600" dirty="0"/>
          </a:p>
          <a:p>
            <a:pPr marL="399415" lvl="1" indent="0">
              <a:lnSpc>
                <a:spcPct val="150000"/>
              </a:lnSpc>
              <a:buNone/>
            </a:pPr>
            <a:r>
              <a:rPr lang="ko" altLang="en-US" sz="1601" dirty="0"/>
              <a:t>■질문에의 답변 별첨의 질문표에 회답을 기입해, 각사에 대해 일제히 공개한다.</a:t>
            </a:r>
            <a:endParaRPr lang="en-US" altLang="ja-JP" sz="1601" dirty="0"/>
          </a:p>
          <a:p>
            <a:pPr marL="399415" lvl="1" indent="0">
              <a:lnSpc>
                <a:spcPct val="150000"/>
              </a:lnSpc>
              <a:buNone/>
            </a:pPr>
            <a:r>
              <a:rPr lang="ko" altLang="en-US" sz="1601" dirty="0"/>
              <a:t>다만, 공개대상은 질문내용 및 회답만으로 하고, 기업명·질문자명은 비공개로 한다.</a:t>
            </a:r>
            <a:endParaRPr lang="en-US" altLang="ja-JP" sz="1601" dirty="0"/>
          </a:p>
          <a:p>
            <a:pPr marL="399415" lvl="1" indent="0">
              <a:lnSpc>
                <a:spcPct val="150000"/>
              </a:lnSpc>
              <a:buNone/>
            </a:pPr>
            <a:r>
              <a:rPr lang="ko" altLang="en-US" sz="1600" dirty="0"/>
              <a:t>　　　　</a:t>
            </a:r>
            <a:endParaRPr lang="en-US" altLang="ja-JP" sz="1600" dirty="0"/>
          </a:p>
          <a:p>
            <a:pPr marL="399415" lvl="1" indent="0">
              <a:lnSpc>
                <a:spcPct val="150000"/>
              </a:lnSpc>
              <a:buNone/>
            </a:pPr>
            <a:endParaRPr lang="en-US" altLang="ja-JP" sz="1601" dirty="0"/>
          </a:p>
        </p:txBody>
      </p:sp>
    </p:spTree>
    <p:extLst>
      <p:ext uri="{BB962C8B-B14F-4D97-AF65-F5344CB8AC3E}">
        <p14:creationId xmlns:p14="http://schemas.microsoft.com/office/powerpoint/2010/main" val="8050339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" altLang="ja-JP"/>
              <a:t>3-3 </a:t>
            </a:r>
            <a:r>
              <a:rPr lang="ko" altLang="en-US"/>
              <a:t>제안 요령</a:t>
            </a:r>
            <a:endParaRPr kumimoji="1" lang="ja-JP" altLang="en-US"/>
          </a:p>
        </p:txBody>
      </p:sp>
      <p:sp>
        <p:nvSpPr>
          <p:cNvPr id="3" name="コンテンツ プレースホルダー 4"/>
          <p:cNvSpPr>
            <a:spLocks noGrp="1"/>
          </p:cNvSpPr>
          <p:nvPr/>
        </p:nvSpPr>
        <p:spPr bwMode="auto">
          <a:xfrm>
            <a:off x="478582" y="856879"/>
            <a:ext cx="11017226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ko" altLang="ja-JP" sz="2001" b="1"/>
              <a:t>3-3-3 </a:t>
            </a:r>
            <a:r>
              <a:rPr lang="ko" altLang="en-US" sz="2001" b="1"/>
              <a:t>프레젠테이션</a:t>
            </a:r>
            <a:endParaRPr lang="en-US" altLang="ja-JP" sz="2001" b="1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ko" altLang="en-US" sz="1601"/>
              <a:t>일정 </a:t>
            </a:r>
            <a:r>
              <a:rPr lang="ko" altLang="ja-JP" sz="1601"/>
              <a:t>2025 </a:t>
            </a:r>
            <a:r>
              <a:rPr lang="ko" altLang="en-US" sz="1601"/>
              <a:t>년 </a:t>
            </a:r>
            <a:r>
              <a:rPr lang="ko" altLang="ja-JP" sz="1601"/>
              <a:t>5 </a:t>
            </a:r>
            <a:r>
              <a:rPr lang="ko" altLang="en-US" sz="1601"/>
              <a:t>월 </a:t>
            </a:r>
            <a:r>
              <a:rPr lang="ko" altLang="ja-JP" sz="1601"/>
              <a:t>20 </a:t>
            </a:r>
            <a:r>
              <a:rPr lang="ko" altLang="en-US" sz="1601"/>
              <a:t>일 </a:t>
            </a:r>
            <a:r>
              <a:rPr lang="ko" altLang="ja-JP" sz="1601"/>
              <a:t>( </a:t>
            </a:r>
            <a:r>
              <a:rPr lang="ko" altLang="en-US" sz="1601"/>
              <a:t>화 </a:t>
            </a:r>
            <a:r>
              <a:rPr lang="ko" altLang="ja-JP" sz="1601"/>
              <a:t>) </a:t>
            </a:r>
            <a:r>
              <a:rPr lang="ko" altLang="en-US" sz="1601"/>
              <a:t>~ </a:t>
            </a:r>
            <a:r>
              <a:rPr lang="ko" altLang="ja-JP" sz="1601"/>
              <a:t>22 </a:t>
            </a:r>
            <a:r>
              <a:rPr lang="ko" altLang="en-US" sz="1601"/>
              <a:t>일 </a:t>
            </a:r>
            <a:r>
              <a:rPr lang="ko" altLang="ja-JP" sz="1601"/>
              <a:t>( </a:t>
            </a:r>
            <a:r>
              <a:rPr lang="ko" altLang="en-US" sz="1601"/>
              <a:t>목 </a:t>
            </a:r>
            <a:r>
              <a:rPr lang="ko" altLang="ja-JP" sz="1601"/>
              <a:t>)</a:t>
            </a:r>
            <a:r>
              <a:rPr lang="ko" altLang="en-US" sz="1601"/>
              <a:t>　</a:t>
            </a:r>
            <a:r>
              <a:rPr lang="ko" altLang="ja-JP" sz="1601"/>
              <a:t>※ </a:t>
            </a:r>
            <a:r>
              <a:rPr lang="ko" altLang="en-US" sz="1601"/>
              <a:t>당사・귀사에서 조정</a:t>
            </a:r>
            <a:endParaRPr lang="en-US" altLang="ja-JP" sz="1601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ko" altLang="en-US" sz="1601"/>
              <a:t>시간 각사 최대 </a:t>
            </a:r>
            <a:r>
              <a:rPr lang="ko" altLang="ja-JP" sz="1601"/>
              <a:t>90 </a:t>
            </a:r>
            <a:r>
              <a:rPr lang="ko" altLang="en-US" sz="1601"/>
              <a:t>분 </a:t>
            </a:r>
            <a:r>
              <a:rPr lang="ko" altLang="ja-JP" sz="1601"/>
              <a:t>+ </a:t>
            </a:r>
            <a:r>
              <a:rPr lang="ko" altLang="en-US" sz="1601"/>
              <a:t>질의응답 </a:t>
            </a:r>
            <a:r>
              <a:rPr lang="ko" altLang="ja-JP" sz="1601"/>
              <a:t>30 </a:t>
            </a:r>
            <a:r>
              <a:rPr lang="ko" altLang="en-US" sz="1601"/>
              <a:t>분 합계 </a:t>
            </a:r>
            <a:r>
              <a:rPr lang="ko" altLang="ja-JP" sz="1601"/>
              <a:t>120 </a:t>
            </a:r>
            <a:r>
              <a:rPr lang="ko" altLang="en-US" sz="1601"/>
              <a:t>분</a:t>
            </a:r>
            <a:endParaRPr lang="en-US" altLang="ja-JP" sz="1601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ko" altLang="en-US" sz="1601"/>
              <a:t>장소 폐사 시나가와 본사(회의실·프로젝터는 폐사에서 수배) </a:t>
            </a:r>
            <a:r>
              <a:rPr lang="ko" altLang="ja-JP" sz="1601"/>
              <a:t>※ </a:t>
            </a:r>
            <a:r>
              <a:rPr lang="ko" altLang="en-US" sz="1601"/>
              <a:t>리모트 회의의 가능성 있음</a:t>
            </a:r>
            <a:endParaRPr lang="en-US" altLang="ja-JP" sz="1601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ko" altLang="en-US" sz="1601"/>
              <a:t>기타 프레젠테이션은 본 프로젝트를 담당할 예정인 프로젝트 매니저에서 실시할 것.</a:t>
            </a:r>
            <a:endParaRPr lang="en-US" altLang="ja-JP" sz="1601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n"/>
            </a:pPr>
            <a:endParaRPr lang="en-US" altLang="ja-JP" sz="1601"/>
          </a:p>
          <a:p>
            <a:pPr marL="0" indent="0">
              <a:lnSpc>
                <a:spcPct val="150000"/>
              </a:lnSpc>
              <a:buNone/>
            </a:pPr>
            <a:endParaRPr lang="en-US" altLang="ja-JP" sz="2001"/>
          </a:p>
        </p:txBody>
      </p:sp>
    </p:spTree>
    <p:extLst>
      <p:ext uri="{BB962C8B-B14F-4D97-AF65-F5344CB8AC3E}">
        <p14:creationId xmlns:p14="http://schemas.microsoft.com/office/powerpoint/2010/main" val="30799704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" altLang="ja-JP"/>
              <a:t>3-4 </a:t>
            </a:r>
            <a:r>
              <a:rPr lang="ko" altLang="en-US"/>
              <a:t>선정에 대해서</a:t>
            </a:r>
            <a:endParaRPr kumimoji="1" lang="ja-JP" altLang="en-US"/>
          </a:p>
        </p:txBody>
      </p:sp>
      <p:sp>
        <p:nvSpPr>
          <p:cNvPr id="4" name="コンテンツ プレースホルダー 4"/>
          <p:cNvSpPr>
            <a:spLocks noGrp="1"/>
          </p:cNvSpPr>
          <p:nvPr/>
        </p:nvSpPr>
        <p:spPr bwMode="auto">
          <a:xfrm>
            <a:off x="478582" y="856879"/>
            <a:ext cx="11017226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ko" altLang="ja-JP" sz="2001" b="1"/>
              <a:t>3-4-1 </a:t>
            </a:r>
            <a:r>
              <a:rPr lang="ko" altLang="en-US" sz="2001" b="1"/>
              <a:t>선정 방법</a:t>
            </a:r>
            <a:endParaRPr lang="en-US" altLang="ja-JP" sz="2001" b="1"/>
          </a:p>
          <a:p>
            <a:pPr marL="457184" lvl="1" indent="0">
              <a:lnSpc>
                <a:spcPct val="150000"/>
              </a:lnSpc>
              <a:buNone/>
            </a:pPr>
            <a:r>
              <a:rPr lang="ko" altLang="en-US" sz="1601"/>
              <a:t>제안서 및 프레젠테이션 내용을 바탕으로 당사 기준으로 계약 예정업체를 선정한다.</a:t>
            </a:r>
            <a:endParaRPr lang="en-US" altLang="ja-JP" sz="1601"/>
          </a:p>
          <a:p>
            <a:pPr marL="457184" lvl="1" indent="0">
              <a:lnSpc>
                <a:spcPct val="150000"/>
              </a:lnSpc>
              <a:buNone/>
            </a:pPr>
            <a:endParaRPr lang="en-US" altLang="ja-JP" sz="1601"/>
          </a:p>
          <a:p>
            <a:pPr marL="0" indent="0">
              <a:lnSpc>
                <a:spcPct val="150000"/>
              </a:lnSpc>
              <a:buNone/>
            </a:pPr>
            <a:r>
              <a:rPr lang="ko" altLang="ja-JP" sz="2001" b="1"/>
              <a:t>3-4-2 </a:t>
            </a:r>
            <a:r>
              <a:rPr lang="ko" altLang="en-US" sz="2001" b="1"/>
              <a:t>평가 기준</a:t>
            </a:r>
            <a:endParaRPr lang="en-US" altLang="ja-JP" sz="2001" b="1"/>
          </a:p>
          <a:p>
            <a:pPr marL="0" indent="0">
              <a:buNone/>
            </a:pPr>
            <a:r>
              <a:rPr lang="ko" altLang="en-US" sz="1601">
                <a:latin typeface="+mn-ea"/>
              </a:rPr>
              <a:t>제안서 </a:t>
            </a:r>
            <a:r>
              <a:rPr lang="ko" altLang="en-US" sz="1601"/>
              <a:t>및 프레젠테이션 내용에 </a:t>
            </a:r>
            <a:r>
              <a:rPr lang="ko" altLang="en-US" sz="1601">
                <a:latin typeface="+mn-ea"/>
              </a:rPr>
              <a:t>기초하여, 이하의 관점에서 평가를 행한다.</a:t>
            </a:r>
            <a:endParaRPr lang="en-US" altLang="ja-JP" sz="1601">
              <a:latin typeface="+mn-ea"/>
            </a:endParaRPr>
          </a:p>
          <a:p>
            <a:pPr marL="0" indent="0">
              <a:buNone/>
            </a:pPr>
            <a:endParaRPr lang="en-US" altLang="ja-JP" sz="1601">
              <a:latin typeface="+mn-ea"/>
            </a:endParaRPr>
          </a:p>
          <a:p>
            <a:pPr marL="605769" lvl="1" indent="0">
              <a:buNone/>
            </a:pPr>
            <a:r>
              <a:rPr lang="ko" altLang="en-US" sz="1601" b="1">
                <a:latin typeface="+mn-ea"/>
              </a:rPr>
              <a:t>① 비용:</a:t>
            </a:r>
            <a:endParaRPr lang="en-US" altLang="ja-JP" sz="1601" b="1">
              <a:latin typeface="+mn-ea"/>
            </a:endParaRPr>
          </a:p>
          <a:p>
            <a:pPr marL="605769" lvl="1" indent="0">
              <a:buNone/>
            </a:pPr>
            <a:r>
              <a:rPr lang="ko" altLang="en-US" sz="1601">
                <a:latin typeface="+mn-ea"/>
              </a:rPr>
              <a:t>솔루션 </a:t>
            </a:r>
            <a:r>
              <a:rPr lang="ko" altLang="ja-JP" sz="1601">
                <a:latin typeface="+mn-ea"/>
              </a:rPr>
              <a:t>( </a:t>
            </a:r>
            <a:r>
              <a:rPr lang="ko" altLang="en-US" sz="1601">
                <a:latin typeface="+mn-ea"/>
              </a:rPr>
              <a:t>소프트웨어 </a:t>
            </a:r>
            <a:r>
              <a:rPr lang="ko" altLang="ja-JP" sz="1601">
                <a:latin typeface="+mn-ea"/>
              </a:rPr>
              <a:t>) </a:t>
            </a:r>
            <a:r>
              <a:rPr lang="ko" altLang="en-US" sz="1601">
                <a:latin typeface="+mn-ea"/>
              </a:rPr>
              <a:t>과 그 도입 비용이 품질이 유지되는 전제로 가능한 한 저렴하게 제공될 것.</a:t>
            </a:r>
            <a:br>
              <a:rPr lang="en-US" altLang="ja-JP" sz="1601">
                <a:latin typeface="+mn-ea"/>
              </a:rPr>
            </a:br>
            <a:endParaRPr lang="en-US" altLang="ja-JP" sz="1601">
              <a:latin typeface="+mn-ea"/>
            </a:endParaRPr>
          </a:p>
          <a:p>
            <a:pPr marL="605769" lvl="1" indent="0">
              <a:buNone/>
            </a:pPr>
            <a:r>
              <a:rPr lang="ko" altLang="en-US" sz="1601" b="1">
                <a:latin typeface="+mn-ea"/>
              </a:rPr>
              <a:t>② 요구사항에 대한 실현성:</a:t>
            </a:r>
            <a:endParaRPr lang="en-US" altLang="ja-JP" sz="1601" b="1">
              <a:latin typeface="+mn-ea"/>
            </a:endParaRPr>
          </a:p>
          <a:p>
            <a:pPr marL="605769" lvl="1" indent="0">
              <a:buNone/>
            </a:pPr>
            <a:r>
              <a:rPr lang="ko" altLang="en-US" sz="1601">
                <a:latin typeface="+mn-ea"/>
              </a:rPr>
              <a:t>각 요구사항에 대한 솔루션이 포함되어야 한다.</a:t>
            </a:r>
            <a:endParaRPr lang="en-US" altLang="ja-JP" sz="1601">
              <a:latin typeface="+mn-ea"/>
            </a:endParaRPr>
          </a:p>
          <a:p>
            <a:pPr marL="605769" lvl="1" indent="0">
              <a:buNone/>
            </a:pPr>
            <a:r>
              <a:rPr lang="ko" altLang="en-US" sz="1601">
                <a:latin typeface="+mn-ea"/>
              </a:rPr>
              <a:t>표준 기능으로 실현이 어려운 경우에는 그 대체안이 나타나고 있는 것.</a:t>
            </a:r>
            <a:br>
              <a:rPr lang="en-US" altLang="ja-JP" sz="1601">
                <a:latin typeface="+mn-ea"/>
              </a:rPr>
            </a:br>
            <a:endParaRPr lang="en-US" altLang="ja-JP" sz="1601">
              <a:latin typeface="+mn-ea"/>
            </a:endParaRPr>
          </a:p>
          <a:p>
            <a:pPr marL="605769" lvl="1" indent="0">
              <a:buNone/>
            </a:pPr>
            <a:r>
              <a:rPr lang="ko" altLang="en-US" sz="1601" b="1">
                <a:latin typeface="+mn-ea"/>
              </a:rPr>
              <a:t>③ 일정:</a:t>
            </a:r>
            <a:endParaRPr lang="en-US" altLang="ja-JP" sz="1601" b="1">
              <a:latin typeface="+mn-ea"/>
            </a:endParaRPr>
          </a:p>
          <a:p>
            <a:pPr marL="605769" lvl="1" indent="0">
              <a:buNone/>
            </a:pPr>
            <a:r>
              <a:rPr lang="ko" altLang="en-US" sz="1601">
                <a:latin typeface="+mn-ea"/>
              </a:rPr>
              <a:t>실현 가능한 프로젝트 일정을 제안할 수 있는가?</a:t>
            </a:r>
            <a:br>
              <a:rPr lang="en-US" altLang="ja-JP" sz="1601">
                <a:latin typeface="+mn-ea"/>
              </a:rPr>
            </a:br>
            <a:endParaRPr lang="en-US" altLang="ja-JP" sz="1601">
              <a:latin typeface="+mn-ea"/>
            </a:endParaRPr>
          </a:p>
          <a:p>
            <a:pPr marL="605769" lvl="1" indent="0">
              <a:buNone/>
            </a:pPr>
            <a:r>
              <a:rPr lang="ko" altLang="en-US" sz="1601" b="1">
                <a:latin typeface="+mn-ea"/>
              </a:rPr>
              <a:t>④ 체제:</a:t>
            </a:r>
            <a:endParaRPr lang="en-US" altLang="ja-JP" sz="1601" b="1">
              <a:latin typeface="+mn-ea"/>
            </a:endParaRPr>
          </a:p>
          <a:p>
            <a:pPr marL="605769" lvl="1" indent="0">
              <a:buNone/>
            </a:pPr>
            <a:r>
              <a:rPr lang="ko" altLang="en-US" sz="1601">
                <a:latin typeface="+mn-ea"/>
              </a:rPr>
              <a:t>회사를 들여 프로젝트 추진 체제/지원 체제가 취해지고 있는가.</a:t>
            </a:r>
            <a:endParaRPr lang="en-US" altLang="ja-JP" sz="1601">
              <a:latin typeface="+mn-ea"/>
            </a:endParaRPr>
          </a:p>
          <a:p>
            <a:pPr marL="605769" lvl="1" indent="0">
              <a:buNone/>
            </a:pPr>
            <a:r>
              <a:rPr lang="ko" altLang="en-US" sz="1601">
                <a:latin typeface="+mn-ea"/>
              </a:rPr>
              <a:t>본 프로젝트에 필요한 지식/경험을 갖춘 멤버가 프로젝트를 수행하는가?</a:t>
            </a:r>
            <a:endParaRPr lang="en-US" altLang="ja-JP" sz="1601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n"/>
            </a:pPr>
            <a:endParaRPr lang="en-US" altLang="ja-JP" sz="1601"/>
          </a:p>
          <a:p>
            <a:pPr marL="0" indent="0">
              <a:lnSpc>
                <a:spcPct val="150000"/>
              </a:lnSpc>
              <a:buNone/>
            </a:pPr>
            <a:endParaRPr lang="en-US" altLang="ja-JP" sz="2001"/>
          </a:p>
        </p:txBody>
      </p:sp>
    </p:spTree>
    <p:extLst>
      <p:ext uri="{BB962C8B-B14F-4D97-AF65-F5344CB8AC3E}">
        <p14:creationId xmlns:p14="http://schemas.microsoft.com/office/powerpoint/2010/main" val="13935137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" altLang="ja-JP"/>
              <a:t>3-4 </a:t>
            </a:r>
            <a:r>
              <a:rPr lang="ko" altLang="en-US"/>
              <a:t>선정에 대해서</a:t>
            </a:r>
            <a:endParaRPr kumimoji="1" lang="ja-JP" altLang="en-US"/>
          </a:p>
        </p:txBody>
      </p:sp>
      <p:sp>
        <p:nvSpPr>
          <p:cNvPr id="4" name="コンテンツ プレースホルダー 4"/>
          <p:cNvSpPr>
            <a:spLocks noGrp="1"/>
          </p:cNvSpPr>
          <p:nvPr/>
        </p:nvSpPr>
        <p:spPr bwMode="auto">
          <a:xfrm>
            <a:off x="478582" y="856879"/>
            <a:ext cx="11017226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ko" altLang="ja-JP" sz="2001" b="1"/>
              <a:t>3-4-3 </a:t>
            </a:r>
            <a:r>
              <a:rPr lang="ko" altLang="en-US" sz="2001" b="1"/>
              <a:t>선정 결과</a:t>
            </a:r>
            <a:endParaRPr lang="en-US" altLang="ja-JP" sz="2001" b="1"/>
          </a:p>
          <a:p>
            <a:pPr marL="456565" lvl="1" indent="0">
              <a:lnSpc>
                <a:spcPct val="150000"/>
              </a:lnSpc>
              <a:buNone/>
            </a:pPr>
            <a:r>
              <a:rPr lang="ko" altLang="en-US" sz="1601"/>
              <a:t>선정 결과의 통지는 이하에 기재된 바와 같다.</a:t>
            </a:r>
          </a:p>
          <a:p>
            <a:pPr marL="456565" lvl="1" indent="0">
              <a:lnSpc>
                <a:spcPct val="150000"/>
              </a:lnSpc>
              <a:buNone/>
            </a:pPr>
            <a:r>
              <a:rPr lang="ko" altLang="en-US" sz="1600"/>
              <a:t>통지일 ： </a:t>
            </a:r>
            <a:r>
              <a:rPr lang="ko" altLang="ja-JP" sz="1600"/>
              <a:t>2025 </a:t>
            </a:r>
            <a:r>
              <a:rPr lang="ko" altLang="en-US" sz="1600"/>
              <a:t>년 5월 </a:t>
            </a:r>
            <a:r>
              <a:rPr lang="ko" altLang="ja-JP" sz="1600"/>
              <a:t>30 </a:t>
            </a:r>
            <a:r>
              <a:rPr lang="ko" altLang="en-US" sz="1600"/>
              <a:t>일 </a:t>
            </a:r>
            <a:r>
              <a:rPr lang="ko" altLang="ja-JP" sz="1600"/>
              <a:t>( </a:t>
            </a:r>
            <a:r>
              <a:rPr lang="ko" altLang="en-US" sz="1600"/>
              <a:t>금 </a:t>
            </a:r>
            <a:r>
              <a:rPr lang="ko" altLang="ja-JP" sz="1600"/>
              <a:t>) </a:t>
            </a:r>
            <a:r>
              <a:rPr lang="ko" altLang="en-US" sz="1600"/>
              <a:t>까지 귀사 담당에게 연락한다. </a:t>
            </a:r>
            <a:br>
              <a:rPr lang="ja-JP" altLang="en-US" sz="1600"/>
            </a:br>
            <a:r>
              <a:rPr lang="ko" altLang="en-US" sz="1600"/>
              <a:t>지연하는 경우는 그 취지 연락한다.</a:t>
            </a:r>
            <a:br>
              <a:rPr lang="ja-JP" altLang="en-US" sz="1600"/>
            </a:br>
            <a:endParaRPr lang="en-US" altLang="ja-JP" sz="1601"/>
          </a:p>
          <a:p>
            <a:pPr marL="0" indent="0">
              <a:lnSpc>
                <a:spcPct val="150000"/>
              </a:lnSpc>
              <a:buNone/>
            </a:pPr>
            <a:endParaRPr lang="en-US" altLang="ja-JP" sz="2001"/>
          </a:p>
        </p:txBody>
      </p:sp>
    </p:spTree>
    <p:extLst>
      <p:ext uri="{BB962C8B-B14F-4D97-AF65-F5344CB8AC3E}">
        <p14:creationId xmlns:p14="http://schemas.microsoft.com/office/powerpoint/2010/main" val="846620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" altLang="en-US"/>
              <a:t>목차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9200" y="1087775"/>
            <a:ext cx="5529982" cy="5780685"/>
          </a:xfrm>
        </p:spPr>
        <p:txBody>
          <a:bodyPr lIns="91440" tIns="45720" rIns="91440" bIns="45720" anchor="t">
            <a:spAutoFit/>
          </a:bodyPr>
          <a:lstStyle/>
          <a:p>
            <a:pPr marL="456565" indent="-456565">
              <a:buFont typeface="+mj-lt"/>
              <a:buAutoNum type="arabicPeriod"/>
            </a:pPr>
            <a:r>
              <a:rPr lang="ko" altLang="en-US"/>
              <a:t>소개</a:t>
            </a:r>
            <a:endParaRPr lang="en-US" altLang="ja-JP"/>
          </a:p>
          <a:p>
            <a:pPr marL="456565" lvl="1"/>
            <a:r>
              <a:rPr lang="ko" altLang="ja-JP" sz="2001"/>
              <a:t>1-1 </a:t>
            </a:r>
            <a:r>
              <a:rPr lang="ko" altLang="en-US" sz="2001"/>
              <a:t>소개</a:t>
            </a:r>
            <a:endParaRPr lang="en-US" altLang="ja-JP" sz="2001"/>
          </a:p>
          <a:p>
            <a:pPr marL="456565" lvl="1"/>
            <a:r>
              <a:rPr lang="ko" altLang="en-US" sz="2000"/>
              <a:t>1-2 변천과 현상 과제</a:t>
            </a:r>
            <a:endParaRPr lang="en-US" altLang="ja-JP" sz="2000"/>
          </a:p>
          <a:p>
            <a:pPr marL="456565" lvl="1"/>
            <a:r>
              <a:rPr lang="ko" altLang="ja-JP" sz="2000"/>
              <a:t>1-3 </a:t>
            </a:r>
            <a:r>
              <a:rPr lang="ko" altLang="en-US" sz="2000"/>
              <a:t>전제 조건</a:t>
            </a:r>
          </a:p>
          <a:p>
            <a:pPr marL="456565" lvl="1"/>
            <a:r>
              <a:rPr lang="ko" altLang="ja-JP" sz="2000"/>
              <a:t>1-4 </a:t>
            </a:r>
            <a:r>
              <a:rPr lang="ko" altLang="en-US" sz="2000"/>
              <a:t>본 프로젝트의 목적</a:t>
            </a:r>
            <a:endParaRPr lang="en-US" altLang="ja-JP" sz="2000"/>
          </a:p>
          <a:p>
            <a:pPr marL="456565" lvl="1"/>
            <a:r>
              <a:rPr lang="ko" altLang="ja-JP" sz="2000"/>
              <a:t>1-5 </a:t>
            </a:r>
            <a:r>
              <a:rPr lang="ko" altLang="en-US" sz="2000"/>
              <a:t>현재 시스템 개요 및 이번 범위</a:t>
            </a:r>
            <a:endParaRPr lang="en-US" altLang="ja-JP" sz="2000"/>
          </a:p>
          <a:p>
            <a:pPr marL="456565" lvl="1"/>
            <a:r>
              <a:rPr lang="ko" altLang="ja-JP" sz="2000"/>
              <a:t>1-6 AI </a:t>
            </a:r>
            <a:r>
              <a:rPr lang="ko" altLang="en-US" sz="2000"/>
              <a:t>기능 추가 정보</a:t>
            </a:r>
            <a:endParaRPr lang="en-US" altLang="ja-JP" sz="2000"/>
          </a:p>
          <a:p>
            <a:pPr marL="456565" lvl="1"/>
            <a:r>
              <a:rPr lang="ko" altLang="ja-JP" sz="2000"/>
              <a:t>1-7 </a:t>
            </a:r>
            <a:r>
              <a:rPr lang="ko" altLang="en-US" sz="2000"/>
              <a:t>시스템의 제공 형태에 대해서</a:t>
            </a:r>
            <a:endParaRPr lang="en-US" altLang="ja-JP" sz="2000"/>
          </a:p>
          <a:p>
            <a:pPr marL="456565" lvl="1"/>
            <a:r>
              <a:rPr lang="ko" altLang="ja-JP" sz="2000"/>
              <a:t>1-8 </a:t>
            </a:r>
            <a:r>
              <a:rPr lang="ko" altLang="en-US" sz="2000"/>
              <a:t>신시스템 구축 스케줄안</a:t>
            </a:r>
            <a:endParaRPr lang="en-US" altLang="ja-JP" sz="2000"/>
          </a:p>
          <a:p>
            <a:pPr marL="913765" lvl="1" indent="-456565">
              <a:buFont typeface="+mj-lt"/>
              <a:buAutoNum type="arabicPeriod"/>
            </a:pPr>
            <a:endParaRPr lang="en-US" altLang="ja-JP"/>
          </a:p>
          <a:p>
            <a:pPr marL="456565" indent="-456565">
              <a:buFont typeface="+mj-lt"/>
              <a:buAutoNum type="arabicPeriod"/>
            </a:pPr>
            <a:r>
              <a:rPr lang="ko" altLang="en-US"/>
              <a:t>의뢰 사항</a:t>
            </a:r>
            <a:endParaRPr lang="en-US" altLang="ja-JP"/>
          </a:p>
          <a:p>
            <a:pPr marL="456565" lvl="1"/>
            <a:r>
              <a:rPr lang="ko" altLang="ja-JP" sz="2001"/>
              <a:t>2-1 </a:t>
            </a:r>
            <a:r>
              <a:rPr lang="ko" altLang="en-US" sz="2001"/>
              <a:t>의뢰 범위</a:t>
            </a:r>
            <a:endParaRPr lang="en-US" altLang="ja-JP" sz="2001"/>
          </a:p>
          <a:p>
            <a:pPr marL="456565" lvl="1"/>
            <a:r>
              <a:rPr lang="ko" altLang="ja-JP" sz="2001"/>
              <a:t>2-2 </a:t>
            </a:r>
            <a:r>
              <a:rPr lang="ko" altLang="en-US" sz="2001"/>
              <a:t>의뢰 내용</a:t>
            </a:r>
            <a:endParaRPr lang="en-US" altLang="ja-JP" sz="2001"/>
          </a:p>
          <a:p>
            <a:pPr marL="456565" lvl="1"/>
            <a:r>
              <a:rPr lang="ko" altLang="ja-JP" sz="2001"/>
              <a:t>2-3 </a:t>
            </a:r>
            <a:r>
              <a:rPr lang="ko" altLang="en-US" sz="2001"/>
              <a:t>제안서에 대하여</a:t>
            </a:r>
            <a:endParaRPr lang="en-US" altLang="ja-JP" sz="2001"/>
          </a:p>
          <a:p>
            <a:pPr marL="456565" lvl="1"/>
            <a:r>
              <a:rPr lang="ko" altLang="ja-JP" sz="2001"/>
              <a:t>2-4 </a:t>
            </a:r>
            <a:r>
              <a:rPr lang="ko" altLang="en-US" sz="2001"/>
              <a:t>견적서에 대해서</a:t>
            </a:r>
            <a:endParaRPr lang="en-US" altLang="ja-JP" sz="2001"/>
          </a:p>
        </p:txBody>
      </p:sp>
      <p:sp>
        <p:nvSpPr>
          <p:cNvPr id="31" name="コンテンツ プレースホルダー 2"/>
          <p:cNvSpPr txBox="1">
            <a:spLocks/>
          </p:cNvSpPr>
          <p:nvPr/>
        </p:nvSpPr>
        <p:spPr>
          <a:xfrm>
            <a:off x="6239223" y="1087775"/>
            <a:ext cx="5529982" cy="230896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4" indent="-457184">
              <a:buFont typeface="+mj-lt"/>
              <a:buAutoNum type="arabicPeriod" startAt="3"/>
            </a:pPr>
            <a:r>
              <a:rPr lang="ko" altLang="en-US"/>
              <a:t>제안에 관한 각종 수속에 대해서</a:t>
            </a:r>
            <a:endParaRPr lang="en-US" altLang="ja-JP"/>
          </a:p>
          <a:p>
            <a:pPr lvl="1"/>
            <a:r>
              <a:rPr lang="ko" altLang="ja-JP" sz="2001"/>
              <a:t>3-1 </a:t>
            </a:r>
            <a:r>
              <a:rPr lang="ko" altLang="en-US" sz="2001"/>
              <a:t>제안에서의 준수 사항</a:t>
            </a:r>
            <a:endParaRPr lang="en-US" altLang="ja-JP" sz="2001"/>
          </a:p>
          <a:p>
            <a:pPr lvl="1"/>
            <a:r>
              <a:rPr lang="ko" altLang="ja-JP" sz="2001"/>
              <a:t>3-2 </a:t>
            </a:r>
            <a:r>
              <a:rPr lang="ko" altLang="en-US" sz="2001"/>
              <a:t>선정 스케줄</a:t>
            </a:r>
            <a:endParaRPr lang="en-US" altLang="ja-JP" sz="2001"/>
          </a:p>
          <a:p>
            <a:pPr lvl="1"/>
            <a:r>
              <a:rPr lang="ko" altLang="ja-JP" sz="2001"/>
              <a:t>3-3 </a:t>
            </a:r>
            <a:r>
              <a:rPr lang="ko" altLang="en-US" sz="2001"/>
              <a:t>제안 요령</a:t>
            </a:r>
            <a:endParaRPr lang="en-US" altLang="ja-JP" sz="2001"/>
          </a:p>
          <a:p>
            <a:pPr lvl="1"/>
            <a:r>
              <a:rPr lang="ko" altLang="ja-JP" sz="2001"/>
              <a:t>3-4 </a:t>
            </a:r>
            <a:r>
              <a:rPr lang="ko" altLang="en-US" sz="2001"/>
              <a:t>선정에 대해서</a:t>
            </a:r>
            <a:endParaRPr lang="en-US" altLang="ja-JP" sz="2001"/>
          </a:p>
          <a:p>
            <a:pPr lvl="1"/>
            <a:r>
              <a:rPr lang="ko" altLang="ja-JP" sz="2001"/>
              <a:t>3-5 </a:t>
            </a:r>
            <a:r>
              <a:rPr lang="ko" altLang="en-US" sz="2001"/>
              <a:t>계약에 대해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483655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" altLang="ja-JP"/>
              <a:t>3-5 </a:t>
            </a:r>
            <a:r>
              <a:rPr lang="ko" altLang="en-US"/>
              <a:t>계약에 대해</a:t>
            </a:r>
            <a:endParaRPr kumimoji="1" lang="ja-JP" altLang="en-US"/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445424" y="1000894"/>
            <a:ext cx="11089232" cy="554461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" altLang="ja-JP" sz="2001" b="1"/>
              <a:t>3-5-1</a:t>
            </a:r>
            <a:r>
              <a:rPr lang="ko" altLang="en-US" sz="2001" b="1"/>
              <a:t> </a:t>
            </a:r>
            <a:r>
              <a:rPr lang="ko" altLang="en-US" sz="2001" b="1">
                <a:latin typeface="+mn-ea"/>
              </a:rPr>
              <a:t>계약 형태</a:t>
            </a:r>
            <a:endParaRPr lang="en-US" altLang="ja-JP" sz="2001" b="1">
              <a:latin typeface="+mn-ea"/>
            </a:endParaRPr>
          </a:p>
          <a:p>
            <a:r>
              <a:rPr lang="ko" altLang="en-US" sz="1601">
                <a:latin typeface="+mn-ea"/>
              </a:rPr>
              <a:t>계약 형태 </a:t>
            </a:r>
            <a:r>
              <a:rPr lang="ko" altLang="ja-JP" sz="1601">
                <a:latin typeface="+mn-ea"/>
              </a:rPr>
              <a:t>( </a:t>
            </a:r>
            <a:r>
              <a:rPr lang="ko" altLang="en-US" sz="1601">
                <a:latin typeface="+mn-ea"/>
              </a:rPr>
              <a:t>준위임 계약/청부 </a:t>
            </a:r>
            <a:r>
              <a:rPr lang="ko" altLang="ja-JP" sz="1601">
                <a:latin typeface="+mn-ea"/>
              </a:rPr>
              <a:t>) </a:t>
            </a:r>
            <a:r>
              <a:rPr lang="ko" altLang="en-US" sz="1601">
                <a:latin typeface="+mn-ea"/>
              </a:rPr>
              <a:t>에 관하여, 제한 등이 있으면 기재할 것.</a:t>
            </a:r>
            <a:endParaRPr lang="en-US" altLang="ja-JP" sz="1601">
              <a:latin typeface="+mn-ea"/>
            </a:endParaRPr>
          </a:p>
          <a:p>
            <a:endParaRPr lang="en-US" altLang="ja-JP" sz="1200">
              <a:latin typeface="+mn-ea"/>
            </a:endParaRPr>
          </a:p>
          <a:p>
            <a:r>
              <a:rPr lang="ko" altLang="ja-JP" sz="2001" b="1"/>
              <a:t>3-5-2 </a:t>
            </a:r>
            <a:r>
              <a:rPr lang="ko" altLang="en-US" sz="2001" b="1">
                <a:latin typeface="+mn-ea"/>
              </a:rPr>
              <a:t>재위탁에 대해서</a:t>
            </a:r>
            <a:endParaRPr lang="en-US" altLang="ja-JP" sz="2001" b="1">
              <a:latin typeface="+mn-ea"/>
            </a:endParaRPr>
          </a:p>
          <a:p>
            <a:r>
              <a:rPr lang="ko" altLang="en-US" sz="1400">
                <a:latin typeface="+mn-ea"/>
              </a:rPr>
              <a:t>  　 </a:t>
            </a:r>
            <a:r>
              <a:rPr lang="ko" altLang="en-US" sz="1601">
                <a:latin typeface="+mn-ea"/>
              </a:rPr>
              <a:t>재위탁처 및 재위탁 내용 및 책임 범위가 명확하게 되어 있는 것.</a:t>
            </a:r>
            <a:endParaRPr lang="en-US" altLang="ja-JP" sz="1400">
              <a:latin typeface="+mn-ea"/>
            </a:endParaRPr>
          </a:p>
          <a:p>
            <a:endParaRPr lang="en-US" altLang="ja-JP" sz="1601">
              <a:latin typeface="+mn-ea"/>
            </a:endParaRPr>
          </a:p>
          <a:p>
            <a:r>
              <a:rPr lang="ko" altLang="ja-JP" sz="2001" b="1"/>
              <a:t>3-5-3 </a:t>
            </a:r>
            <a:r>
              <a:rPr lang="ko" altLang="en-US" sz="2001" b="1">
                <a:latin typeface="+mn-ea"/>
              </a:rPr>
              <a:t>기존 시스템 리노베이션 계약 범위</a:t>
            </a:r>
            <a:endParaRPr lang="en-US" altLang="ja-JP" sz="1800" b="1">
              <a:latin typeface="+mn-ea"/>
            </a:endParaRPr>
          </a:p>
          <a:p>
            <a:r>
              <a:rPr lang="ko" altLang="en-US" sz="1601">
                <a:latin typeface="+mn-ea"/>
              </a:rPr>
              <a:t>기존 시스템 개수가 발생하는 경우, 그 개수에 걸리는 계약 범위가 명확하게 되어 있는 것.</a:t>
            </a:r>
            <a:endParaRPr lang="en-US" altLang="ja-JP" sz="1400">
              <a:latin typeface="+mn-ea"/>
            </a:endParaRPr>
          </a:p>
          <a:p>
            <a:endParaRPr lang="en-US" altLang="ja-JP" sz="1601">
              <a:latin typeface="+mn-ea"/>
            </a:endParaRPr>
          </a:p>
          <a:p>
            <a:r>
              <a:rPr lang="ko" altLang="ja-JP" sz="2001" b="1"/>
              <a:t>3-5-4 </a:t>
            </a:r>
            <a:r>
              <a:rPr lang="ko" altLang="en-US" sz="2001" b="1">
                <a:latin typeface="+mn-ea"/>
              </a:rPr>
              <a:t>단계별 계약 범위</a:t>
            </a:r>
            <a:endParaRPr lang="en-US" altLang="ja-JP" sz="1800" b="1">
              <a:latin typeface="+mn-ea"/>
            </a:endParaRPr>
          </a:p>
          <a:p>
            <a:r>
              <a:rPr lang="ko" altLang="en-US" sz="1601">
                <a:latin typeface="+mn-ea"/>
              </a:rPr>
              <a:t>단계별 계약 범위를 명시하고 제안할 것.</a:t>
            </a:r>
            <a:endParaRPr lang="en-US" altLang="ja-JP" sz="1601">
              <a:latin typeface="+mn-ea"/>
            </a:endParaRPr>
          </a:p>
          <a:p>
            <a:endParaRPr lang="en-US" altLang="ja-JP" sz="1200">
              <a:latin typeface="+mn-ea"/>
            </a:endParaRPr>
          </a:p>
          <a:p>
            <a:r>
              <a:rPr lang="ko" altLang="ja-JP" sz="2001" b="1"/>
              <a:t>3-5-5 </a:t>
            </a:r>
            <a:r>
              <a:rPr lang="ko" altLang="en-US" sz="2001" b="1">
                <a:latin typeface="+mn-ea"/>
              </a:rPr>
              <a:t>보수에 대해서</a:t>
            </a:r>
            <a:endParaRPr lang="en-US" altLang="ja-JP" sz="2001" b="1">
              <a:latin typeface="+mn-ea"/>
            </a:endParaRPr>
          </a:p>
          <a:p>
            <a:r>
              <a:rPr lang="ko" altLang="en-US" sz="1400">
                <a:latin typeface="+mn-ea"/>
              </a:rPr>
              <a:t>  　 </a:t>
            </a:r>
            <a:r>
              <a:rPr lang="ko" altLang="en-US" sz="1601">
                <a:latin typeface="+mn-ea"/>
              </a:rPr>
              <a:t>보수 계약처가 도입 회사와 다른 경우, 명기하는 것.</a:t>
            </a:r>
            <a:endParaRPr lang="en-US" altLang="ja-JP" sz="1200">
              <a:latin typeface="+mn-ea"/>
            </a:endParaRPr>
          </a:p>
          <a:p>
            <a:endParaRPr lang="en-US" altLang="ja-JP" sz="1400">
              <a:latin typeface="+mn-ea"/>
            </a:endParaRPr>
          </a:p>
          <a:p>
            <a:r>
              <a:rPr lang="ko" altLang="ja-JP" sz="2001" b="1"/>
              <a:t>3-5-6</a:t>
            </a:r>
            <a:r>
              <a:rPr lang="ko" altLang="en-US" sz="2001" b="1"/>
              <a:t> </a:t>
            </a:r>
            <a:r>
              <a:rPr lang="ko" altLang="en-US" sz="2001" b="1">
                <a:latin typeface="+mn-ea"/>
              </a:rPr>
              <a:t>계약 종료에 대해서</a:t>
            </a:r>
            <a:endParaRPr lang="en-US" altLang="ja-JP" sz="2001" b="1">
              <a:latin typeface="+mn-ea"/>
            </a:endParaRPr>
          </a:p>
          <a:p>
            <a:pPr indent="-285740"/>
            <a:r>
              <a:rPr lang="ko" altLang="en-US" sz="1601">
                <a:latin typeface="+mn-ea"/>
              </a:rPr>
              <a:t>계약종료조건 및 계약종료시의 수속을 명확하게 정의할 것.</a:t>
            </a:r>
            <a:endParaRPr lang="en-US" altLang="ja-JP" sz="1601">
              <a:latin typeface="+mn-ea"/>
            </a:endParaRPr>
          </a:p>
          <a:p>
            <a:endParaRPr lang="en-US" altLang="ja-JP" sz="1400">
              <a:latin typeface="+mn-ea"/>
            </a:endParaRPr>
          </a:p>
          <a:p>
            <a:endParaRPr lang="en-US" altLang="ja-JP" sz="1200">
              <a:latin typeface="+mn-ea"/>
            </a:endParaRPr>
          </a:p>
          <a:p>
            <a:endParaRPr lang="en-US" altLang="ja-JP" sz="1200">
              <a:latin typeface="+mn-ea"/>
            </a:endParaRPr>
          </a:p>
          <a:p>
            <a:endParaRPr lang="en-US" altLang="ja-JP" sz="1099">
              <a:latin typeface="+mn-ea"/>
            </a:endParaRPr>
          </a:p>
          <a:p>
            <a:endParaRPr lang="en-US" altLang="ja-JP" sz="1099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535702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 txBox="1">
            <a:spLocks/>
          </p:cNvSpPr>
          <p:nvPr/>
        </p:nvSpPr>
        <p:spPr>
          <a:xfrm>
            <a:off x="478582" y="1000897"/>
            <a:ext cx="11089232" cy="5832648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" altLang="ja-JP" sz="2001" b="1"/>
              <a:t>3-5-7 </a:t>
            </a:r>
            <a:r>
              <a:rPr lang="ko" altLang="en-US" sz="2001" b="1">
                <a:latin typeface="+mn-ea"/>
              </a:rPr>
              <a:t>기밀유지</a:t>
            </a:r>
            <a:endParaRPr lang="en-US" altLang="ja-JP" sz="1800" b="1">
              <a:latin typeface="+mn-ea"/>
            </a:endParaRPr>
          </a:p>
          <a:p>
            <a:r>
              <a:rPr lang="ko" altLang="en-US" sz="1601">
                <a:latin typeface="+mn-ea"/>
              </a:rPr>
              <a:t>당사에서 제공한 자료·정보(개인정보 포함)나 작업 속에서 알 수 있는 정보의 기밀유지를 위하여</a:t>
            </a:r>
            <a:br>
              <a:rPr lang="en-US" altLang="ja-JP" sz="1601">
                <a:latin typeface="+mn-ea"/>
              </a:rPr>
            </a:br>
            <a:r>
              <a:rPr lang="ko" altLang="ja-JP" sz="1601">
                <a:latin typeface="+mn-ea"/>
              </a:rPr>
              <a:t>  </a:t>
            </a:r>
            <a:r>
              <a:rPr lang="ko" altLang="en-US" sz="1601">
                <a:latin typeface="+mn-ea"/>
              </a:rPr>
              <a:t>별도 기밀유지계약을 체결한다.</a:t>
            </a:r>
          </a:p>
          <a:p>
            <a:endParaRPr lang="en-US" altLang="ja-JP" sz="1400">
              <a:latin typeface="+mn-ea"/>
            </a:endParaRPr>
          </a:p>
          <a:p>
            <a:r>
              <a:rPr lang="ko" altLang="ja-JP" sz="2001" b="1"/>
              <a:t>3-5-8 </a:t>
            </a:r>
            <a:r>
              <a:rPr lang="ko" altLang="en-US" sz="2001" b="1">
                <a:latin typeface="+mn-ea"/>
              </a:rPr>
              <a:t>성과물의 저작권에 대해서</a:t>
            </a:r>
            <a:endParaRPr lang="en-US" altLang="ja-JP" sz="1601" b="1">
              <a:latin typeface="+mn-ea"/>
            </a:endParaRPr>
          </a:p>
          <a:p>
            <a:r>
              <a:rPr lang="ko" altLang="en-US" sz="1601">
                <a:latin typeface="+mn-ea"/>
              </a:rPr>
              <a:t>성과물에 관한 저작권은 인도에 의해 당사에 귀속 또는 이전한다.</a:t>
            </a:r>
            <a:endParaRPr lang="en-US" altLang="ja-JP" sz="1601">
              <a:latin typeface="+mn-ea"/>
            </a:endParaRPr>
          </a:p>
          <a:p>
            <a:r>
              <a:rPr lang="ko" altLang="en-US" sz="1601">
                <a:latin typeface="+mn-ea"/>
              </a:rPr>
              <a:t>성과물에 기존의 저작물을 포함하는 경우는 국내외에 걸친 무상 및 무기한의 취소 불능의 저작권법 소정의 모든 이용을 할 권리</a:t>
            </a:r>
            <a:endParaRPr lang="en-US" altLang="ja-JP" sz="1601">
              <a:latin typeface="+mn-ea"/>
            </a:endParaRPr>
          </a:p>
          <a:p>
            <a:r>
              <a:rPr lang="ko" altLang="en-US" sz="1601">
                <a:latin typeface="+mn-ea"/>
              </a:rPr>
              <a:t>을 허락하는 것으로 하고, 그 권한이 있는 것을 보증하는 것.</a:t>
            </a:r>
            <a:endParaRPr lang="en-US" altLang="ja-JP" sz="1400">
              <a:latin typeface="+mn-ea"/>
            </a:endParaRPr>
          </a:p>
          <a:p>
            <a:endParaRPr lang="en-US" altLang="ja-JP" sz="1400">
              <a:latin typeface="+mn-ea"/>
            </a:endParaRPr>
          </a:p>
          <a:p>
            <a:r>
              <a:rPr lang="ko" altLang="ja-JP" sz="2001" b="1"/>
              <a:t>3-5-9 </a:t>
            </a:r>
            <a:r>
              <a:rPr lang="ko" altLang="en-US" sz="2001" b="1">
                <a:latin typeface="+mn-ea"/>
              </a:rPr>
              <a:t>검수</a:t>
            </a:r>
            <a:endParaRPr lang="en-US" altLang="ja-JP" sz="1601" b="1">
              <a:latin typeface="+mn-ea"/>
            </a:endParaRPr>
          </a:p>
          <a:p>
            <a:r>
              <a:rPr lang="ko" altLang="en-US" sz="1601">
                <a:latin typeface="+mn-ea"/>
              </a:rPr>
              <a:t>검수는, 성과물 납품 명세서와 소정의 검수 의뢰서 및 품질 보고서를 받아, 검수 테스트 계획서에 따른 테스트를 실시 후</a:t>
            </a:r>
            <a:endParaRPr lang="en-US" altLang="ja-JP" sz="1601">
              <a:latin typeface="+mn-ea"/>
            </a:endParaRPr>
          </a:p>
          <a:p>
            <a:r>
              <a:rPr lang="ko" altLang="en-US" sz="1601">
                <a:latin typeface="+mn-ea"/>
              </a:rPr>
              <a:t>합격 여부를 판정한다. 판정 결과는 시험 실시 후 </a:t>
            </a:r>
            <a:r>
              <a:rPr lang="ko" altLang="ja-JP" sz="1601">
                <a:latin typeface="+mn-ea"/>
              </a:rPr>
              <a:t>1 </a:t>
            </a:r>
            <a:r>
              <a:rPr lang="ko" altLang="en-US" sz="1601">
                <a:latin typeface="+mn-ea"/>
              </a:rPr>
              <a:t>개월 이내에 통지한다.</a:t>
            </a:r>
            <a:endParaRPr lang="en-US" altLang="ja-JP" sz="1601">
              <a:latin typeface="+mn-ea"/>
            </a:endParaRPr>
          </a:p>
          <a:p>
            <a:r>
              <a:rPr lang="ko" altLang="en-US" sz="1601">
                <a:latin typeface="+mn-ea"/>
              </a:rPr>
              <a:t>본 수속에 대해서 제한 등이 있으면 회답할 것.</a:t>
            </a:r>
          </a:p>
          <a:p>
            <a:endParaRPr lang="en-US" altLang="ja-JP" sz="1400">
              <a:latin typeface="+mn-ea"/>
            </a:endParaRPr>
          </a:p>
          <a:p>
            <a:r>
              <a:rPr lang="ko" altLang="ja-JP" sz="2001" b="1"/>
              <a:t>3-5-10 </a:t>
            </a:r>
            <a:r>
              <a:rPr lang="ko" altLang="en-US" sz="2001" b="1">
                <a:latin typeface="+mn-ea"/>
              </a:rPr>
              <a:t>지불 조건</a:t>
            </a:r>
            <a:endParaRPr lang="en-US" altLang="ja-JP" sz="1601" b="1">
              <a:latin typeface="+mn-ea"/>
            </a:endParaRPr>
          </a:p>
          <a:p>
            <a:r>
              <a:rPr lang="ko" altLang="en-US" sz="1601">
                <a:latin typeface="+mn-ea"/>
              </a:rPr>
              <a:t>검수 완료 월의 다음 달 말에, 귀사 소정의 청구서 기재의 방법으로 지불한다.</a:t>
            </a:r>
            <a:endParaRPr lang="en-US" altLang="ja-JP" sz="1601">
              <a:latin typeface="+mn-ea"/>
            </a:endParaRPr>
          </a:p>
          <a:p>
            <a:r>
              <a:rPr lang="ko" altLang="en-US" sz="1601">
                <a:latin typeface="+mn-ea"/>
              </a:rPr>
              <a:t>청구서는 폐사 마감일(매월 </a:t>
            </a:r>
            <a:r>
              <a:rPr lang="ko" altLang="ja-JP" sz="1601">
                <a:latin typeface="+mn-ea"/>
              </a:rPr>
              <a:t>5 </a:t>
            </a:r>
            <a:r>
              <a:rPr lang="ko" altLang="en-US" sz="1601">
                <a:latin typeface="+mn-ea"/>
              </a:rPr>
              <a:t>일. 휴일의 경우는 다음 영업일) 필착으로 송부하는 것( </a:t>
            </a:r>
            <a:r>
              <a:rPr lang="ko" altLang="ja-JP" sz="1601">
                <a:latin typeface="+mn-ea"/>
              </a:rPr>
              <a:t>PDF </a:t>
            </a:r>
            <a:r>
              <a:rPr lang="ko" altLang="en-US" sz="1601">
                <a:latin typeface="+mn-ea"/>
              </a:rPr>
              <a:t>가능).</a:t>
            </a:r>
            <a:endParaRPr lang="en-US" altLang="ja-JP" sz="1400">
              <a:latin typeface="+mn-ea"/>
            </a:endParaRPr>
          </a:p>
          <a:p>
            <a:r>
              <a:rPr lang="ko" altLang="ja-JP" sz="1400">
                <a:latin typeface="+mn-ea"/>
              </a:rPr>
              <a:t>  </a:t>
            </a:r>
          </a:p>
          <a:p>
            <a:r>
              <a:rPr lang="ko" altLang="ja-JP" sz="2001" b="1"/>
              <a:t>3-5-11 </a:t>
            </a:r>
            <a:r>
              <a:rPr lang="ko" altLang="en-US" sz="2001" b="1">
                <a:latin typeface="+mn-ea"/>
              </a:rPr>
              <a:t>보증 연수 </a:t>
            </a:r>
            <a:r>
              <a:rPr lang="ko" altLang="zh-CN" sz="2001" b="1">
                <a:latin typeface="+mn-ea"/>
              </a:rPr>
              <a:t>( </a:t>
            </a:r>
            <a:r>
              <a:rPr lang="ko" altLang="en-US" sz="2001" b="1">
                <a:latin typeface="+mn-ea"/>
              </a:rPr>
              <a:t>하자 담보 책임 </a:t>
            </a:r>
            <a:r>
              <a:rPr lang="ko" altLang="zh-CN" sz="2001" b="1">
                <a:latin typeface="+mn-ea"/>
              </a:rPr>
              <a:t>)</a:t>
            </a:r>
            <a:endParaRPr lang="en-US" altLang="ja-JP" sz="1601" b="1">
              <a:latin typeface="+mn-ea"/>
            </a:endParaRPr>
          </a:p>
          <a:p>
            <a:r>
              <a:rPr lang="ko" altLang="en-US" sz="1601">
                <a:latin typeface="+mn-ea"/>
              </a:rPr>
              <a:t>납품 후 </a:t>
            </a:r>
            <a:r>
              <a:rPr lang="ko" altLang="ja-JP" sz="1601">
                <a:latin typeface="+mn-ea"/>
              </a:rPr>
              <a:t>1 </a:t>
            </a:r>
            <a:r>
              <a:rPr lang="ko" altLang="en-US" sz="1601">
                <a:latin typeface="+mn-ea"/>
              </a:rPr>
              <a:t>년간을 하자담보책임기간으로 한다. 단, 당사에서 개수를 한 것은 제외한다.</a:t>
            </a:r>
            <a:endParaRPr lang="en-US" altLang="ja-JP" sz="1400">
              <a:latin typeface="+mn-ea"/>
            </a:endParaRPr>
          </a:p>
          <a:p>
            <a:endParaRPr lang="en-US" altLang="ja-JP" sz="1400">
              <a:latin typeface="+mn-ea"/>
            </a:endParaRPr>
          </a:p>
          <a:p>
            <a:endParaRPr lang="en-US" altLang="ja-JP" sz="1400">
              <a:latin typeface="+mn-ea"/>
            </a:endParaRPr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374400" y="208806"/>
            <a:ext cx="10042080" cy="523220"/>
          </a:xfrm>
        </p:spPr>
        <p:txBody>
          <a:bodyPr/>
          <a:lstStyle/>
          <a:p>
            <a:r>
              <a:rPr lang="ko" altLang="ja-JP"/>
              <a:t>3-5 </a:t>
            </a:r>
            <a:r>
              <a:rPr lang="ko" altLang="en-US"/>
              <a:t>계약에 대해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2204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267" y="1985357"/>
            <a:ext cx="10157883" cy="2664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291" y="5925433"/>
            <a:ext cx="2446004" cy="828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998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" altLang="ja-JP"/>
              <a:t>1. </a:t>
            </a:r>
            <a:r>
              <a:rPr kumimoji="1" lang="ko" altLang="en-US"/>
              <a:t>소개</a:t>
            </a:r>
          </a:p>
        </p:txBody>
      </p:sp>
    </p:spTree>
    <p:extLst>
      <p:ext uri="{BB962C8B-B14F-4D97-AF65-F5344CB8AC3E}">
        <p14:creationId xmlns:p14="http://schemas.microsoft.com/office/powerpoint/2010/main" val="2186004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" altLang="ja-JP"/>
              <a:t>1-1 </a:t>
            </a:r>
            <a:r>
              <a:rPr kumimoji="1" lang="ko" altLang="en-US"/>
              <a:t>소개</a:t>
            </a:r>
          </a:p>
        </p:txBody>
      </p:sp>
      <p:sp>
        <p:nvSpPr>
          <p:cNvPr id="30" name="コンテンツ プレースホルダー 4"/>
          <p:cNvSpPr>
            <a:spLocks noGrp="1"/>
          </p:cNvSpPr>
          <p:nvPr/>
        </p:nvSpPr>
        <p:spPr bwMode="auto">
          <a:xfrm>
            <a:off x="478582" y="1144911"/>
            <a:ext cx="11017226" cy="5858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" altLang="en-US" sz="1800" dirty="0"/>
              <a:t>본 문서는 </a:t>
            </a:r>
            <a:r>
              <a:rPr lang="ko" altLang="en-US" sz="1800" dirty="0">
                <a:latin typeface="メイリオ" pitchFamily="50" charset="-128"/>
                <a:cs typeface="メイリオ" pitchFamily="50" charset="-128"/>
              </a:rPr>
              <a:t>차기 리셉트 시스템 구축 프로젝트 </a:t>
            </a:r>
            <a:r>
              <a:rPr lang="ko" altLang="en-US" sz="1800" dirty="0"/>
              <a:t>에 관한 제안 의뢰를 모은 문서입니다.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" altLang="en-US" sz="1800" dirty="0">
                <a:latin typeface="+mn-ea"/>
              </a:rPr>
              <a:t>귀사의 솔루션 벤더로서의 전문적 지견을 바탕으로 비용 효율적인 실현 방법을 검토하고 합리적인 비용 견적을 부탁하고 싶습니다.</a:t>
            </a:r>
            <a:endParaRPr lang="ja-JP" altLang="en-US" sz="18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" altLang="en-US" sz="1800" dirty="0">
                <a:latin typeface="+mn-ea"/>
              </a:rPr>
              <a:t>많은 바쁜 때, 매우 죄송합니다만, 당사 프로젝트의 성공을 위해서, 아무쪼록 협력의 정도 부탁드립니다.</a:t>
            </a:r>
            <a:endParaRPr lang="en-US" altLang="ja-JP" sz="1800" dirty="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ja-JP" sz="1800" dirty="0"/>
          </a:p>
          <a:p>
            <a:pPr marL="0" indent="0">
              <a:lnSpc>
                <a:spcPct val="150000"/>
              </a:lnSpc>
              <a:buNone/>
            </a:pPr>
            <a:r>
              <a:rPr lang="ko" altLang="ja-JP" sz="2001" dirty="0"/>
              <a:t>【 </a:t>
            </a:r>
            <a:r>
              <a:rPr lang="ko" altLang="en-US" sz="2001" dirty="0"/>
              <a:t>프로젝트 코멘트 </a:t>
            </a:r>
            <a:r>
              <a:rPr lang="ko" altLang="ja-JP" sz="2001" dirty="0"/>
              <a:t>】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ko" altLang="en-US" sz="2001" dirty="0"/>
              <a:t>당사는 일본 최초의 의료사무교육기관으로서 창업 이래 </a:t>
            </a:r>
            <a:r>
              <a:rPr lang="ko" altLang="ja-JP" sz="2001" dirty="0"/>
              <a:t>60 </a:t>
            </a:r>
            <a:r>
              <a:rPr lang="ko" altLang="en-US" sz="2001" dirty="0"/>
              <a:t>년에 걸쳐 진료보수청구업무에 종사해 왔습니다.</a:t>
            </a:r>
            <a:endParaRPr lang="en-US" altLang="ja-JP" sz="2001" dirty="0"/>
          </a:p>
          <a:p>
            <a:pPr marL="0" indent="0">
              <a:lnSpc>
                <a:spcPct val="150000"/>
              </a:lnSpc>
              <a:buNone/>
            </a:pPr>
            <a:r>
              <a:rPr lang="ko" altLang="en-US" sz="2001" dirty="0"/>
              <a:t>본 프로젝트는 중요한 기간 업무인 진료 보수 청구 업무와 그 의업 수입 관리를 스코프로 한 시스템 개발이 됩니다.</a:t>
            </a:r>
            <a:endParaRPr lang="en-US" altLang="ja-JP" sz="2001" dirty="0"/>
          </a:p>
        </p:txBody>
      </p:sp>
    </p:spTree>
    <p:extLst>
      <p:ext uri="{BB962C8B-B14F-4D97-AF65-F5344CB8AC3E}">
        <p14:creationId xmlns:p14="http://schemas.microsoft.com/office/powerpoint/2010/main" val="2226885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F8EB55-E307-B2E9-FB96-C893077D6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anchor="ctr" anchorCtr="0">
            <a:spAutoFit/>
          </a:bodyPr>
          <a:lstStyle/>
          <a:p>
            <a:r>
              <a:rPr lang="ko" altLang="en-US"/>
              <a:t>1-2 변천과 현상 과제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7CC7644-7139-F4D9-813D-E0DD8F493760}"/>
              </a:ext>
            </a:extLst>
          </p:cNvPr>
          <p:cNvSpPr/>
          <p:nvPr/>
        </p:nvSpPr>
        <p:spPr>
          <a:xfrm>
            <a:off x="392024" y="1386211"/>
            <a:ext cx="1466443" cy="110175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" altLang="en-US" sz="1600">
                <a:solidFill>
                  <a:schemeClr val="tx1"/>
                </a:solidFill>
              </a:rPr>
              <a:t>리셉트 체크</a:t>
            </a:r>
            <a:endParaRPr lang="en-US" altLang="ja-JP" sz="1600">
              <a:solidFill>
                <a:schemeClr val="tx1"/>
              </a:solidFill>
            </a:endParaRPr>
          </a:p>
          <a:p>
            <a:pPr algn="ctr"/>
            <a:r>
              <a:rPr lang="ko" altLang="en-US" sz="1600">
                <a:solidFill>
                  <a:schemeClr val="tx1"/>
                </a:solidFill>
              </a:rPr>
              <a:t>시스템의 경위</a:t>
            </a:r>
            <a:endParaRPr kumimoji="1" lang="ja-JP" altLang="en-US" sz="1600">
              <a:solidFill>
                <a:schemeClr val="tx1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AE143DA-2E94-D322-59BE-06085AF97F46}"/>
              </a:ext>
            </a:extLst>
          </p:cNvPr>
          <p:cNvSpPr/>
          <p:nvPr/>
        </p:nvSpPr>
        <p:spPr>
          <a:xfrm>
            <a:off x="392024" y="2834962"/>
            <a:ext cx="1466443" cy="155541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" altLang="en-US" sz="1600">
                <a:solidFill>
                  <a:schemeClr val="tx1"/>
                </a:solidFill>
              </a:rPr>
              <a:t>현재의 과제</a:t>
            </a:r>
            <a:endParaRPr kumimoji="1" lang="ja-JP" altLang="en-US" sz="1600">
              <a:solidFill>
                <a:schemeClr val="tx1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FE2C7B9-FF93-865F-CD4E-A475C8B7B0A9}"/>
              </a:ext>
            </a:extLst>
          </p:cNvPr>
          <p:cNvSpPr/>
          <p:nvPr/>
        </p:nvSpPr>
        <p:spPr>
          <a:xfrm>
            <a:off x="392024" y="4871008"/>
            <a:ext cx="1466443" cy="155541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ko" altLang="en-US" sz="1600">
                <a:solidFill>
                  <a:schemeClr val="tx1"/>
                </a:solidFill>
              </a:rPr>
              <a:t>과제에 대한</a:t>
            </a:r>
            <a:endParaRPr kumimoji="1" lang="en-US" altLang="ja-JP" sz="1600">
              <a:solidFill>
                <a:schemeClr val="tx1"/>
              </a:solidFill>
            </a:endParaRPr>
          </a:p>
          <a:p>
            <a:pPr algn="ctr"/>
            <a:r>
              <a:rPr kumimoji="1" lang="ko" altLang="en-US" sz="1600">
                <a:solidFill>
                  <a:schemeClr val="tx1"/>
                </a:solidFill>
              </a:rPr>
              <a:t>대책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93E19C6-87B4-B930-00EB-A2E96435AD93}"/>
              </a:ext>
            </a:extLst>
          </p:cNvPr>
          <p:cNvSpPr/>
          <p:nvPr/>
        </p:nvSpPr>
        <p:spPr>
          <a:xfrm>
            <a:off x="8768479" y="2834962"/>
            <a:ext cx="3094718" cy="155541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ko" altLang="en-US" sz="1400" b="1">
                <a:solidFill>
                  <a:schemeClr val="tx1"/>
                </a:solidFill>
              </a:rPr>
              <a:t>③더욱 </a:t>
            </a:r>
            <a:r>
              <a:rPr kumimoji="1" lang="ko" altLang="ja-JP" sz="1400" b="1">
                <a:solidFill>
                  <a:schemeClr val="tx1"/>
                </a:solidFill>
              </a:rPr>
              <a:t>DX화 </a:t>
            </a:r>
            <a:r>
              <a:rPr kumimoji="1" lang="ko" altLang="en-US" sz="1400" b="1">
                <a:solidFill>
                  <a:schemeClr val="tx1"/>
                </a:solidFill>
              </a:rPr>
              <a:t>의 추진이 어렵다</a:t>
            </a:r>
            <a:endParaRPr kumimoji="1" lang="en-US" altLang="ja-JP" sz="1400" b="1">
              <a:solidFill>
                <a:schemeClr val="tx1"/>
              </a:solidFill>
            </a:endParaRPr>
          </a:p>
          <a:p>
            <a:r>
              <a:rPr kumimoji="1" lang="ko" altLang="en-US" sz="1400">
                <a:solidFill>
                  <a:schemeClr val="tx1"/>
                </a:solidFill>
              </a:rPr>
              <a:t>체크 기능의 개선만으로 가득하고, 의사 확인이나 마스터 자동 설정등의 관련 업무의 </a:t>
            </a:r>
            <a:r>
              <a:rPr kumimoji="1" lang="ko" altLang="ja-JP" sz="1400">
                <a:solidFill>
                  <a:schemeClr val="tx1"/>
                </a:solidFill>
              </a:rPr>
              <a:t>DX </a:t>
            </a:r>
            <a:r>
              <a:rPr kumimoji="1" lang="ko" altLang="en-US" sz="1400">
                <a:solidFill>
                  <a:schemeClr val="tx1"/>
                </a:solidFill>
              </a:rPr>
              <a:t>화를 하기 위한, 개발을 할 수 있는 환경이 갖추어지지 않고 한편, 벤더에 보수 체제 밖에 없고 기능 개수도 거의 되어 있지 않다.</a:t>
            </a:r>
          </a:p>
          <a:p>
            <a:endParaRPr kumimoji="1" lang="en-US" altLang="ja-JP" sz="1440">
              <a:solidFill>
                <a:schemeClr val="tx1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28BD320-7DAE-D278-9D8D-D6A96B96335E}"/>
              </a:ext>
            </a:extLst>
          </p:cNvPr>
          <p:cNvSpPr/>
          <p:nvPr/>
        </p:nvSpPr>
        <p:spPr>
          <a:xfrm>
            <a:off x="2012247" y="4871007"/>
            <a:ext cx="3094718" cy="155541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" altLang="ja-JP" sz="1400" b="1">
                <a:solidFill>
                  <a:schemeClr val="tx1"/>
                </a:solidFill>
              </a:rPr>
              <a:t>【 </a:t>
            </a:r>
            <a:r>
              <a:rPr lang="ko" altLang="en-US" sz="1400" b="1">
                <a:solidFill>
                  <a:schemeClr val="tx1"/>
                </a:solidFill>
              </a:rPr>
              <a:t>체크 시스템의 단일화 </a:t>
            </a:r>
            <a:r>
              <a:rPr lang="ko" altLang="ja-JP" sz="1400" b="1">
                <a:solidFill>
                  <a:schemeClr val="tx1"/>
                </a:solidFill>
              </a:rPr>
              <a:t>】</a:t>
            </a:r>
            <a:endParaRPr kumimoji="1" lang="en-US" altLang="ja-JP" sz="1400" b="1">
              <a:solidFill>
                <a:schemeClr val="tx1"/>
              </a:solidFill>
            </a:endParaRPr>
          </a:p>
          <a:p>
            <a:r>
              <a:rPr lang="ko" altLang="en-US" sz="1400">
                <a:solidFill>
                  <a:schemeClr val="tx1"/>
                </a:solidFill>
              </a:rPr>
              <a:t>하나의 시스템에서 확인할 수 있도록 변경</a:t>
            </a:r>
            <a:endParaRPr lang="en-US" altLang="ja-JP" sz="1400">
              <a:solidFill>
                <a:schemeClr val="tx1"/>
              </a:solidFill>
            </a:endParaRPr>
          </a:p>
          <a:p>
            <a:endParaRPr lang="en-US" altLang="ja-JP" sz="1400">
              <a:solidFill>
                <a:schemeClr val="tx1"/>
              </a:solidFill>
            </a:endParaRPr>
          </a:p>
          <a:p>
            <a:r>
              <a:rPr lang="ko" altLang="en-US" sz="1400">
                <a:solidFill>
                  <a:schemeClr val="tx1"/>
                </a:solidFill>
              </a:rPr>
              <a:t>　</a:t>
            </a:r>
            <a:r>
              <a:rPr lang="ko" altLang="ja-JP" sz="1200">
                <a:solidFill>
                  <a:schemeClr val="tx1"/>
                </a:solidFill>
              </a:rPr>
              <a:t>A-1. </a:t>
            </a:r>
            <a:r>
              <a:rPr lang="ko" altLang="en-US" sz="1200">
                <a:solidFill>
                  <a:schemeClr val="tx1"/>
                </a:solidFill>
              </a:rPr>
              <a:t>타사 패키지 제품으로의 이행 검토</a:t>
            </a:r>
            <a:endParaRPr lang="en-US" altLang="ja-JP" sz="1200">
              <a:solidFill>
                <a:schemeClr val="tx1"/>
              </a:solidFill>
            </a:endParaRPr>
          </a:p>
          <a:p>
            <a:r>
              <a:rPr lang="ko" altLang="en-US" sz="1200">
                <a:solidFill>
                  <a:schemeClr val="tx1"/>
                </a:solidFill>
              </a:rPr>
              <a:t>　</a:t>
            </a:r>
            <a:r>
              <a:rPr lang="ko" altLang="ja-JP" sz="1200">
                <a:solidFill>
                  <a:schemeClr val="tx1"/>
                </a:solidFill>
              </a:rPr>
              <a:t>A-2. AI </a:t>
            </a:r>
            <a:r>
              <a:rPr lang="ko" altLang="en-US" sz="1200">
                <a:solidFill>
                  <a:schemeClr val="tx1"/>
                </a:solidFill>
              </a:rPr>
              <a:t>를 이용한 독자적인 시스템 구축</a:t>
            </a:r>
            <a:endParaRPr lang="en-US" altLang="ja-JP" sz="1200">
              <a:solidFill>
                <a:schemeClr val="tx1"/>
              </a:solidFill>
            </a:endParaRPr>
          </a:p>
          <a:p>
            <a:r>
              <a:rPr lang="ko" altLang="en-US" sz="1200">
                <a:solidFill>
                  <a:schemeClr val="tx1"/>
                </a:solidFill>
              </a:rPr>
              <a:t>　</a:t>
            </a:r>
            <a:r>
              <a:rPr lang="ko" altLang="ja-JP" sz="1200">
                <a:solidFill>
                  <a:schemeClr val="tx1"/>
                </a:solidFill>
              </a:rPr>
              <a:t>A-3. </a:t>
            </a:r>
            <a:r>
              <a:rPr lang="ko" altLang="en-US" sz="1200">
                <a:solidFill>
                  <a:schemeClr val="tx1"/>
                </a:solidFill>
              </a:rPr>
              <a:t>운영 비용 절감</a:t>
            </a:r>
            <a:endParaRPr lang="en-US" altLang="ja-JP" sz="1200">
              <a:solidFill>
                <a:schemeClr val="tx1"/>
              </a:solidFill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A48E59E4-5A52-A88E-AFA9-50496BB5D91B}"/>
              </a:ext>
            </a:extLst>
          </p:cNvPr>
          <p:cNvSpPr/>
          <p:nvPr/>
        </p:nvSpPr>
        <p:spPr>
          <a:xfrm>
            <a:off x="5390363" y="4871007"/>
            <a:ext cx="3094718" cy="155541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" altLang="ja-JP" sz="1400" b="1">
                <a:solidFill>
                  <a:schemeClr val="tx1"/>
                </a:solidFill>
              </a:rPr>
              <a:t>【 </a:t>
            </a:r>
            <a:r>
              <a:rPr lang="ko" altLang="en-US" sz="1400" b="1">
                <a:solidFill>
                  <a:schemeClr val="tx1"/>
                </a:solidFill>
              </a:rPr>
              <a:t>시스템 구성 변경 </a:t>
            </a:r>
            <a:r>
              <a:rPr lang="ko" altLang="ja-JP" sz="1400" b="1">
                <a:solidFill>
                  <a:schemeClr val="tx1"/>
                </a:solidFill>
              </a:rPr>
              <a:t>】</a:t>
            </a:r>
            <a:endParaRPr kumimoji="1" lang="en-US" altLang="ja-JP" sz="1400" b="1">
              <a:solidFill>
                <a:schemeClr val="tx1"/>
              </a:solidFill>
            </a:endParaRPr>
          </a:p>
          <a:p>
            <a:r>
              <a:rPr lang="ko" altLang="en-US" sz="1400">
                <a:solidFill>
                  <a:schemeClr val="tx1"/>
                </a:solidFill>
              </a:rPr>
              <a:t>단말의 체크가 아닌 서버에서 체크 기능을 실시하는 구성으로 변경</a:t>
            </a:r>
            <a:endParaRPr lang="en-US" altLang="ja-JP" sz="1400">
              <a:solidFill>
                <a:schemeClr val="tx1"/>
              </a:solidFill>
            </a:endParaRPr>
          </a:p>
          <a:p>
            <a:endParaRPr lang="en-US" altLang="ja-JP" sz="1400">
              <a:solidFill>
                <a:schemeClr val="tx1"/>
              </a:solidFill>
            </a:endParaRPr>
          </a:p>
          <a:p>
            <a:r>
              <a:rPr lang="ko" altLang="en-US" sz="1200">
                <a:solidFill>
                  <a:schemeClr val="tx1"/>
                </a:solidFill>
              </a:rPr>
              <a:t>　</a:t>
            </a:r>
            <a:r>
              <a:rPr lang="ko" altLang="ja-JP" sz="1200">
                <a:solidFill>
                  <a:schemeClr val="tx1"/>
                </a:solidFill>
              </a:rPr>
              <a:t>B-1. </a:t>
            </a:r>
            <a:r>
              <a:rPr lang="ko" altLang="en-US" sz="1200">
                <a:solidFill>
                  <a:schemeClr val="tx1"/>
                </a:solidFill>
              </a:rPr>
              <a:t>원내 </a:t>
            </a:r>
            <a:r>
              <a:rPr lang="ko" altLang="ja-JP" sz="1200">
                <a:solidFill>
                  <a:schemeClr val="tx1"/>
                </a:solidFill>
              </a:rPr>
              <a:t>NW </a:t>
            </a:r>
            <a:r>
              <a:rPr lang="ko" altLang="en-US" sz="1200">
                <a:solidFill>
                  <a:schemeClr val="tx1"/>
                </a:solidFill>
              </a:rPr>
              <a:t>에 서버 설치 </a:t>
            </a:r>
            <a:r>
              <a:rPr lang="ko" altLang="ja-JP" sz="1200">
                <a:solidFill>
                  <a:schemeClr val="tx1"/>
                </a:solidFill>
              </a:rPr>
              <a:t>( </a:t>
            </a:r>
            <a:r>
              <a:rPr lang="ko" altLang="en-US" sz="1200">
                <a:solidFill>
                  <a:schemeClr val="tx1"/>
                </a:solidFill>
              </a:rPr>
              <a:t>쿠라 </a:t>
            </a:r>
            <a:r>
              <a:rPr lang="ko" altLang="ja-JP" sz="1200">
                <a:solidFill>
                  <a:schemeClr val="tx1"/>
                </a:solidFill>
              </a:rPr>
              <a:t>사바)</a:t>
            </a:r>
          </a:p>
          <a:p>
            <a:r>
              <a:rPr lang="ko" altLang="en-US" sz="1200">
                <a:solidFill>
                  <a:schemeClr val="tx1"/>
                </a:solidFill>
              </a:rPr>
              <a:t>　</a:t>
            </a:r>
            <a:r>
              <a:rPr lang="ko" altLang="ja-JP" sz="1200">
                <a:solidFill>
                  <a:schemeClr val="tx1"/>
                </a:solidFill>
              </a:rPr>
              <a:t>B-2. </a:t>
            </a:r>
            <a:r>
              <a:rPr lang="ko" altLang="en-US" sz="1200">
                <a:solidFill>
                  <a:schemeClr val="tx1"/>
                </a:solidFill>
              </a:rPr>
              <a:t>클라우드에 서버 설치 </a:t>
            </a:r>
            <a:r>
              <a:rPr lang="ko" altLang="ja-JP" sz="1200">
                <a:solidFill>
                  <a:schemeClr val="tx1"/>
                </a:solidFill>
              </a:rPr>
              <a:t>( </a:t>
            </a:r>
            <a:r>
              <a:rPr lang="ko" altLang="en-US" sz="1200">
                <a:solidFill>
                  <a:schemeClr val="tx1"/>
                </a:solidFill>
              </a:rPr>
              <a:t>클라우드 </a:t>
            </a:r>
            <a:r>
              <a:rPr lang="ko" altLang="ja-JP" sz="120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767740B-A46E-0997-F3AE-38B0079CD108}"/>
              </a:ext>
            </a:extLst>
          </p:cNvPr>
          <p:cNvSpPr/>
          <p:nvPr/>
        </p:nvSpPr>
        <p:spPr>
          <a:xfrm>
            <a:off x="8768478" y="4871007"/>
            <a:ext cx="3094718" cy="155541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" altLang="ja-JP" sz="1400" b="1">
                <a:solidFill>
                  <a:schemeClr val="tx1"/>
                </a:solidFill>
              </a:rPr>
              <a:t>【 </a:t>
            </a:r>
            <a:r>
              <a:rPr lang="ko" altLang="en-US" sz="1400" b="1">
                <a:solidFill>
                  <a:schemeClr val="tx1"/>
                </a:solidFill>
              </a:rPr>
              <a:t>체크 관련 업무의 </a:t>
            </a:r>
            <a:r>
              <a:rPr lang="ko" altLang="ja-JP" sz="1400" b="1">
                <a:solidFill>
                  <a:schemeClr val="tx1"/>
                </a:solidFill>
              </a:rPr>
              <a:t>DX </a:t>
            </a:r>
            <a:r>
              <a:rPr lang="ko" altLang="en-US" sz="1400" b="1">
                <a:solidFill>
                  <a:schemeClr val="tx1"/>
                </a:solidFill>
              </a:rPr>
              <a:t>화 </a:t>
            </a:r>
            <a:r>
              <a:rPr lang="ko" altLang="ja-JP" sz="1400" b="1">
                <a:solidFill>
                  <a:schemeClr val="tx1"/>
                </a:solidFill>
              </a:rPr>
              <a:t>】</a:t>
            </a:r>
            <a:endParaRPr kumimoji="1" lang="en-US" altLang="ja-JP" sz="1400" b="1">
              <a:solidFill>
                <a:schemeClr val="tx1"/>
              </a:solidFill>
            </a:endParaRPr>
          </a:p>
          <a:p>
            <a:r>
              <a:rPr lang="ko" altLang="en-US" sz="1400">
                <a:solidFill>
                  <a:schemeClr val="tx1"/>
                </a:solidFill>
              </a:rPr>
              <a:t>체크 기능 단체가 아니라, 관련 업무도 효과적인 것으로부터 </a:t>
            </a:r>
            <a:r>
              <a:rPr lang="ko" altLang="ja-JP" sz="1400">
                <a:solidFill>
                  <a:schemeClr val="tx1"/>
                </a:solidFill>
              </a:rPr>
              <a:t>DX </a:t>
            </a:r>
            <a:r>
              <a:rPr lang="ko" altLang="en-US" sz="1400">
                <a:solidFill>
                  <a:schemeClr val="tx1"/>
                </a:solidFill>
              </a:rPr>
              <a:t>를 검토</a:t>
            </a:r>
            <a:endParaRPr lang="en-US" altLang="ja-JP" sz="1400">
              <a:solidFill>
                <a:schemeClr val="tx1"/>
              </a:solidFill>
            </a:endParaRPr>
          </a:p>
          <a:p>
            <a:endParaRPr lang="en-US" altLang="ja-JP" sz="1400">
              <a:solidFill>
                <a:schemeClr val="tx1"/>
              </a:solidFill>
            </a:endParaRPr>
          </a:p>
          <a:p>
            <a:r>
              <a:rPr lang="ko" altLang="en-US" sz="1400">
                <a:solidFill>
                  <a:schemeClr val="tx1"/>
                </a:solidFill>
              </a:rPr>
              <a:t>　</a:t>
            </a:r>
            <a:r>
              <a:rPr lang="ko" altLang="ja-JP" sz="1200">
                <a:solidFill>
                  <a:schemeClr val="tx1"/>
                </a:solidFill>
              </a:rPr>
              <a:t>C-1. </a:t>
            </a:r>
            <a:r>
              <a:rPr lang="ko" altLang="en-US" sz="1200">
                <a:solidFill>
                  <a:schemeClr val="tx1"/>
                </a:solidFill>
              </a:rPr>
              <a:t>의사 확인 업무</a:t>
            </a:r>
            <a:endParaRPr lang="en-US" altLang="ja-JP" sz="1200">
              <a:solidFill>
                <a:schemeClr val="tx1"/>
              </a:solidFill>
            </a:endParaRPr>
          </a:p>
          <a:p>
            <a:r>
              <a:rPr lang="ko" altLang="en-US" sz="1200">
                <a:solidFill>
                  <a:schemeClr val="tx1"/>
                </a:solidFill>
              </a:rPr>
              <a:t>　</a:t>
            </a:r>
            <a:r>
              <a:rPr lang="ko" altLang="ja-JP" sz="1200">
                <a:solidFill>
                  <a:schemeClr val="tx1"/>
                </a:solidFill>
              </a:rPr>
              <a:t>C-2.사정 </a:t>
            </a:r>
            <a:r>
              <a:rPr lang="ko" altLang="en-US" sz="1200">
                <a:solidFill>
                  <a:schemeClr val="tx1"/>
                </a:solidFill>
              </a:rPr>
              <a:t>·반환 결과 수집·품질 분석</a:t>
            </a:r>
            <a:endParaRPr lang="en-US" altLang="ja-JP" sz="1200">
              <a:solidFill>
                <a:schemeClr val="tx1"/>
              </a:solidFill>
            </a:endParaRPr>
          </a:p>
          <a:p>
            <a:r>
              <a:rPr lang="ko" altLang="en-US" sz="1200">
                <a:solidFill>
                  <a:schemeClr val="tx1"/>
                </a:solidFill>
              </a:rPr>
              <a:t>　</a:t>
            </a:r>
            <a:r>
              <a:rPr lang="ko" altLang="ja-JP" sz="1200">
                <a:solidFill>
                  <a:schemeClr val="tx1"/>
                </a:solidFill>
              </a:rPr>
              <a:t>C-3. </a:t>
            </a:r>
            <a:r>
              <a:rPr lang="ko" altLang="en-US" sz="1200">
                <a:solidFill>
                  <a:schemeClr val="tx1"/>
                </a:solidFill>
              </a:rPr>
              <a:t>체크 마스터의 수정·갱신 업무</a:t>
            </a:r>
            <a:endParaRPr lang="en-US" altLang="ja-JP" sz="1200">
              <a:solidFill>
                <a:schemeClr val="tx1"/>
              </a:solidFill>
            </a:endParaRPr>
          </a:p>
        </p:txBody>
      </p:sp>
      <p:sp>
        <p:nvSpPr>
          <p:cNvPr id="16" name="二等辺三角形 15">
            <a:extLst>
              <a:ext uri="{FF2B5EF4-FFF2-40B4-BE49-F238E27FC236}">
                <a16:creationId xmlns:a16="http://schemas.microsoft.com/office/drawing/2014/main" id="{1A2E8BF1-336D-0923-5E42-7D239929165F}"/>
              </a:ext>
            </a:extLst>
          </p:cNvPr>
          <p:cNvSpPr/>
          <p:nvPr/>
        </p:nvSpPr>
        <p:spPr>
          <a:xfrm rot="10800000">
            <a:off x="2846708" y="4520082"/>
            <a:ext cx="1425796" cy="240455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17" name="二等辺三角形 16">
            <a:extLst>
              <a:ext uri="{FF2B5EF4-FFF2-40B4-BE49-F238E27FC236}">
                <a16:creationId xmlns:a16="http://schemas.microsoft.com/office/drawing/2014/main" id="{D1027747-B752-8637-8CF2-5E538025A8C6}"/>
              </a:ext>
            </a:extLst>
          </p:cNvPr>
          <p:cNvSpPr/>
          <p:nvPr/>
        </p:nvSpPr>
        <p:spPr>
          <a:xfrm rot="10800000">
            <a:off x="6224824" y="4520082"/>
            <a:ext cx="1425796" cy="240455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18" name="二等辺三角形 17">
            <a:extLst>
              <a:ext uri="{FF2B5EF4-FFF2-40B4-BE49-F238E27FC236}">
                <a16:creationId xmlns:a16="http://schemas.microsoft.com/office/drawing/2014/main" id="{EDA25511-8248-47B9-D58F-4E048961A57B}"/>
              </a:ext>
            </a:extLst>
          </p:cNvPr>
          <p:cNvSpPr/>
          <p:nvPr/>
        </p:nvSpPr>
        <p:spPr>
          <a:xfrm rot="10800000">
            <a:off x="9602940" y="4520082"/>
            <a:ext cx="1425796" cy="240455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060143D-D4C1-8B7F-7E70-455072B920A8}"/>
              </a:ext>
            </a:extLst>
          </p:cNvPr>
          <p:cNvSpPr/>
          <p:nvPr/>
        </p:nvSpPr>
        <p:spPr>
          <a:xfrm>
            <a:off x="2012247" y="1386211"/>
            <a:ext cx="9850950" cy="110175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8" tIns="41149" rIns="82298" bIns="41149" rtlCol="0" anchor="ctr"/>
          <a:lstStyle/>
          <a:p>
            <a:r>
              <a:rPr lang="ko" altLang="en-US" sz="1440">
                <a:solidFill>
                  <a:schemeClr val="tx1"/>
                </a:solidFill>
              </a:rPr>
              <a:t>[2008년] 종이를 인쇄해 체크하고 있던 업무의 효율화를 목표로, 리셉트 체크 시스템으로서 </a:t>
            </a:r>
            <a:r>
              <a:rPr lang="ko" altLang="en-US" sz="1440" b="1">
                <a:solidFill>
                  <a:schemeClr val="tx1"/>
                </a:solidFill>
              </a:rPr>
              <a:t>베테란군 </a:t>
            </a:r>
            <a:r>
              <a:rPr lang="ko" altLang="en-US" sz="1440">
                <a:solidFill>
                  <a:schemeClr val="tx1"/>
                </a:solidFill>
              </a:rPr>
              <a:t>시스템을 도입</a:t>
            </a:r>
            <a:endParaRPr lang="en-US" altLang="ja-JP" sz="1440">
              <a:solidFill>
                <a:schemeClr val="tx1"/>
              </a:solidFill>
            </a:endParaRPr>
          </a:p>
          <a:p>
            <a:r>
              <a:rPr lang="ko" altLang="en-US" sz="1440">
                <a:solidFill>
                  <a:schemeClr val="tx1"/>
                </a:solidFill>
              </a:rPr>
              <a:t>[ </a:t>
            </a:r>
            <a:r>
              <a:rPr lang="ko" altLang="ja-JP" sz="1440">
                <a:solidFill>
                  <a:schemeClr val="tx1"/>
                </a:solidFill>
              </a:rPr>
              <a:t>2014 </a:t>
            </a:r>
            <a:r>
              <a:rPr lang="ko" altLang="en-US" sz="1440">
                <a:solidFill>
                  <a:schemeClr val="tx1"/>
                </a:solidFill>
              </a:rPr>
              <a:t>~ </a:t>
            </a:r>
            <a:r>
              <a:rPr lang="ko" altLang="ja-JP" sz="1440">
                <a:solidFill>
                  <a:schemeClr val="tx1"/>
                </a:solidFill>
              </a:rPr>
              <a:t>2020 </a:t>
            </a:r>
            <a:r>
              <a:rPr lang="ko" altLang="en-US" sz="1440">
                <a:solidFill>
                  <a:schemeClr val="tx1"/>
                </a:solidFill>
              </a:rPr>
              <a:t>년] 베테란군에서 기능 추가 대응할 수 없어 필요한 기능을 개발할 수 없었기 때문에 </a:t>
            </a:r>
            <a:r>
              <a:rPr lang="ko" altLang="en-US" sz="1440" b="1">
                <a:solidFill>
                  <a:schemeClr val="tx1"/>
                </a:solidFill>
              </a:rPr>
              <a:t>엑셀 매크로 툴군을 </a:t>
            </a:r>
            <a:r>
              <a:rPr lang="ko" altLang="en-US" sz="1440">
                <a:solidFill>
                  <a:schemeClr val="tx1"/>
                </a:solidFill>
              </a:rPr>
              <a:t>개발</a:t>
            </a:r>
            <a:endParaRPr lang="en-US" altLang="ja-JP" sz="1440">
              <a:solidFill>
                <a:schemeClr val="tx1"/>
              </a:solidFill>
            </a:endParaRPr>
          </a:p>
          <a:p>
            <a:r>
              <a:rPr lang="ko" altLang="en-US" sz="1440">
                <a:solidFill>
                  <a:schemeClr val="tx1"/>
                </a:solidFill>
              </a:rPr>
              <a:t>[ </a:t>
            </a:r>
            <a:r>
              <a:rPr lang="ko" altLang="ja-JP" sz="1440">
                <a:solidFill>
                  <a:schemeClr val="tx1"/>
                </a:solidFill>
              </a:rPr>
              <a:t>2020 </a:t>
            </a:r>
            <a:r>
              <a:rPr lang="ko" altLang="en-US" sz="1440">
                <a:solidFill>
                  <a:schemeClr val="tx1"/>
                </a:solidFill>
              </a:rPr>
              <a:t>~ </a:t>
            </a:r>
            <a:r>
              <a:rPr lang="ko" altLang="ja-JP" sz="1440">
                <a:solidFill>
                  <a:schemeClr val="tx1"/>
                </a:solidFill>
              </a:rPr>
              <a:t>2024 </a:t>
            </a:r>
            <a:r>
              <a:rPr lang="ko" altLang="en-US" sz="1440">
                <a:solidFill>
                  <a:schemeClr val="tx1"/>
                </a:solidFill>
              </a:rPr>
              <a:t>년] 베테란군에서 대응할 수 없는 체크 기능 대응과 엑셀 툴군의 일화를 목표로 의사 </a:t>
            </a:r>
            <a:r>
              <a:rPr lang="ko" altLang="en-US" sz="1440" b="1">
                <a:solidFill>
                  <a:schemeClr val="tx1"/>
                </a:solidFill>
              </a:rPr>
              <a:t>어시스트 시스템 </a:t>
            </a:r>
            <a:r>
              <a:rPr lang="ko" altLang="en-US" sz="1440">
                <a:solidFill>
                  <a:schemeClr val="tx1"/>
                </a:solidFill>
              </a:rPr>
              <a:t>을 개발</a:t>
            </a:r>
            <a:endParaRPr lang="en-US" altLang="ja-JP" sz="1440">
              <a:solidFill>
                <a:schemeClr val="tx1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2214E38-3472-60D4-C608-F88899C932B6}"/>
              </a:ext>
            </a:extLst>
          </p:cNvPr>
          <p:cNvSpPr/>
          <p:nvPr/>
        </p:nvSpPr>
        <p:spPr>
          <a:xfrm>
            <a:off x="2012247" y="2834962"/>
            <a:ext cx="3094718" cy="155541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" altLang="en-US" sz="1440" b="1">
                <a:solidFill>
                  <a:schemeClr val="tx1"/>
                </a:solidFill>
              </a:rPr>
              <a:t>①이용 시스템이 복수 있어 복잡</a:t>
            </a:r>
          </a:p>
          <a:p>
            <a:r>
              <a:rPr lang="ko" altLang="en-US" sz="1400">
                <a:solidFill>
                  <a:schemeClr val="tx1"/>
                </a:solidFill>
              </a:rPr>
              <a:t>리셉트 체크에는 </a:t>
            </a:r>
            <a:r>
              <a:rPr lang="ko" altLang="ja-JP" sz="1400">
                <a:solidFill>
                  <a:schemeClr val="tx1"/>
                </a:solidFill>
              </a:rPr>
              <a:t>2 </a:t>
            </a:r>
            <a:r>
              <a:rPr lang="ko" altLang="en-US" sz="1400">
                <a:solidFill>
                  <a:schemeClr val="tx1"/>
                </a:solidFill>
              </a:rPr>
              <a:t>종류의 시스템을 구분할 필요가 있어, 더욱 관련하는 작업에서는 복수의 툴을 횡단적으로 취급할 필요가 있기 때문에, 전체의 업무 플로우가 번잡해져, 작업 시간도 운용 비용도 대폭 걸려 있다</a:t>
            </a:r>
            <a:endParaRPr lang="en-US" altLang="ja-JP" sz="1400">
              <a:solidFill>
                <a:schemeClr val="tx1"/>
              </a:solidFill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BF32B1B-E0CA-A434-97F4-01B7B3C466E2}"/>
              </a:ext>
            </a:extLst>
          </p:cNvPr>
          <p:cNvSpPr/>
          <p:nvPr/>
        </p:nvSpPr>
        <p:spPr>
          <a:xfrm>
            <a:off x="5390363" y="2834962"/>
            <a:ext cx="3094718" cy="155541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ko" altLang="en-US" sz="1440" b="1">
                <a:solidFill>
                  <a:schemeClr val="tx1"/>
                </a:solidFill>
              </a:rPr>
              <a:t>②네트워크에 의한 영향으로 효율이 나쁘다</a:t>
            </a:r>
            <a:endParaRPr lang="en-US" altLang="ja-JP" sz="1440" b="1">
              <a:solidFill>
                <a:schemeClr val="tx1"/>
              </a:solidFill>
            </a:endParaRPr>
          </a:p>
          <a:p>
            <a:r>
              <a:rPr lang="ko" altLang="en-US" sz="1400">
                <a:solidFill>
                  <a:srgbClr val="1D1C1D"/>
                </a:solidFill>
                <a:latin typeface="NotoSansJP"/>
              </a:rPr>
              <a:t>네트워크 환경의 제약에 의해, 매월의 분석 데이터와 마스터 갱신 </a:t>
            </a:r>
            <a:r>
              <a:rPr lang="ko" altLang="en-US" sz="1400">
                <a:solidFill>
                  <a:schemeClr val="tx1"/>
                </a:solidFill>
              </a:rPr>
              <a:t>데이터의 제휴로, 시스템간의 정보의 교환에 수고 </a:t>
            </a:r>
            <a:r>
              <a:rPr lang="ko" altLang="en-US" sz="1400">
                <a:solidFill>
                  <a:srgbClr val="1D1C1D"/>
                </a:solidFill>
                <a:latin typeface="NotoSansJP"/>
              </a:rPr>
              <a:t>가 걸려 있어, 업무 전체의 효율을 낮추는 요인이 되고 있다</a:t>
            </a:r>
            <a:endParaRPr lang="en-US" altLang="ja-JP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658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矢印: 環状 21">
            <a:extLst>
              <a:ext uri="{FF2B5EF4-FFF2-40B4-BE49-F238E27FC236}">
                <a16:creationId xmlns:a16="http://schemas.microsoft.com/office/drawing/2014/main" id="{589A7E51-AD17-36C1-6EA1-395012FD5C53}"/>
              </a:ext>
            </a:extLst>
          </p:cNvPr>
          <p:cNvSpPr/>
          <p:nvPr/>
        </p:nvSpPr>
        <p:spPr>
          <a:xfrm>
            <a:off x="8147943" y="5983255"/>
            <a:ext cx="361762" cy="361762"/>
          </a:xfrm>
          <a:prstGeom prst="circularArrow">
            <a:avLst>
              <a:gd name="adj1" fmla="val 0"/>
              <a:gd name="adj2" fmla="val 411010"/>
              <a:gd name="adj3" fmla="val 20425019"/>
              <a:gd name="adj4" fmla="val 2595056"/>
              <a:gd name="adj5" fmla="val 2811"/>
            </a:avLst>
          </a:prstGeom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anchor="ctr" anchorCtr="0">
            <a:spAutoFit/>
          </a:bodyPr>
          <a:lstStyle/>
          <a:p>
            <a:r>
              <a:rPr lang="ko" altLang="ja-JP"/>
              <a:t>1-3 </a:t>
            </a:r>
            <a:r>
              <a:rPr lang="ko" altLang="en-US"/>
              <a:t>전제 조건</a:t>
            </a:r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65786F5-187A-4967-85BF-75795E75D884}"/>
              </a:ext>
            </a:extLst>
          </p:cNvPr>
          <p:cNvSpPr txBox="1"/>
          <p:nvPr/>
        </p:nvSpPr>
        <p:spPr>
          <a:xfrm>
            <a:off x="442578" y="868358"/>
            <a:ext cx="11305256" cy="6512497"/>
          </a:xfrm>
          <a:prstGeom prst="rect">
            <a:avLst/>
          </a:prstGeom>
          <a:noFill/>
        </p:spPr>
        <p:txBody>
          <a:bodyPr wrap="square" lIns="91440" tIns="45720" rIns="91440" bIns="45720" rtlCol="0" anchor="t" anchorCtr="0">
            <a:noAutofit/>
          </a:bodyPr>
          <a:lstStyle/>
          <a:p>
            <a:pPr marL="285750" indent="-285750">
              <a:spcBef>
                <a:spcPct val="20000"/>
              </a:spcBef>
              <a:buFont typeface="Wingdings" panose="05000000000000000000" pitchFamily="2" charset="2"/>
              <a:buChar char="n"/>
            </a:pPr>
            <a:r>
              <a:rPr lang="ko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전제 조건</a:t>
            </a:r>
            <a:endParaRPr lang="en-US" altLang="ja-JP" sz="20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spcBef>
                <a:spcPct val="20000"/>
              </a:spcBef>
              <a:buFont typeface="+mj-lt"/>
              <a:buAutoNum type="arabicPeriod"/>
            </a:pP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운영방법</a:t>
            </a:r>
            <a:endParaRPr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ko" altLang="en-US">
                <a:solidFill>
                  <a:srgbClr val="1D1C1D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폐사에서는 </a:t>
            </a:r>
            <a:r>
              <a:rPr lang="ko" altLang="en-US" b="0" i="0">
                <a:solidFill>
                  <a:srgbClr val="1D1C1D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의료기관으로부터 업무를 수탁하여 </a:t>
            </a:r>
            <a:r>
              <a:rPr lang="ko" altLang="en-US">
                <a:solidFill>
                  <a:srgbClr val="1D1C1D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업무에 필요한 시스템을 폐사가 반입하여 이용하고 </a:t>
            </a:r>
            <a:r>
              <a:rPr lang="ko" altLang="en-US" b="0" i="0">
                <a:solidFill>
                  <a:srgbClr val="1D1C1D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있다 .</a:t>
            </a:r>
            <a:endParaRPr lang="en-US" altLang="ja-JP" b="0" i="0">
              <a:solidFill>
                <a:srgbClr val="1D1C1D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ko" altLang="en-US">
                <a:solidFill>
                  <a:srgbClr val="1D1C1D"/>
                </a:solidFill>
                <a:latin typeface="Meiryo UI"/>
                <a:ea typeface="Meiryo UI"/>
              </a:rPr>
              <a:t>첫 번째 문장에 있는 폐사의 특징을 감안한 제안으로 하기 위해 마스터 갱신을 비롯한 그 외의 각종 조작에 대해서도 현장 스태프가 직감적으로 조작할 수 있는 운용 플로우나 구조에 대해서 제안해 주셨으면 한다.</a:t>
            </a:r>
            <a:endParaRPr lang="en-US" altLang="ja-JP" b="0" i="0">
              <a:solidFill>
                <a:srgbClr val="1D1C1D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altLang="ja-JP" sz="1600" b="0" i="0">
              <a:solidFill>
                <a:srgbClr val="1D1C1D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spcBef>
                <a:spcPct val="20000"/>
              </a:spcBef>
              <a:buFont typeface="+mj-lt"/>
              <a:buAutoNum type="arabicPeriod"/>
            </a:pP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마스터 요구 사항</a:t>
            </a:r>
            <a:endParaRPr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ko" altLang="en-US" b="0" i="0">
                <a:solidFill>
                  <a:srgbClr val="1D1C1D"/>
                </a:solidFill>
                <a:effectLst/>
                <a:latin typeface="NotoSansJP"/>
              </a:rPr>
              <a:t>현재의 마스터 운용은 이하와 같다.</a:t>
            </a:r>
            <a:endParaRPr lang="en-US" altLang="ja-JP" b="0" i="0">
              <a:solidFill>
                <a:srgbClr val="1D1C1D"/>
              </a:solidFill>
              <a:effectLst/>
              <a:latin typeface="NotoSansJP"/>
            </a:endParaRPr>
          </a:p>
          <a:p>
            <a:pPr marL="1257300" lvl="2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ko" altLang="en-US" i="0">
                <a:solidFill>
                  <a:srgbClr val="1D1C1D"/>
                </a:solidFill>
                <a:effectLst/>
                <a:latin typeface="NotoSansJP"/>
              </a:rPr>
              <a:t>벤더측이 유지·관리하고 있는 제품 표준 마스터(표준 설정)</a:t>
            </a:r>
            <a:endParaRPr lang="en-US" altLang="ja-JP" i="0">
              <a:solidFill>
                <a:srgbClr val="1D1C1D"/>
              </a:solidFill>
              <a:effectLst/>
              <a:latin typeface="NotoSansJP"/>
            </a:endParaRPr>
          </a:p>
          <a:p>
            <a:pPr marL="1257300" lvl="2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ko" altLang="en-US" i="0">
                <a:solidFill>
                  <a:srgbClr val="1D1C1D"/>
                </a:solidFill>
                <a:effectLst/>
                <a:latin typeface="NotoSansJP"/>
              </a:rPr>
              <a:t>각 병원으로부터 매월 수집한 요망을, 본부에서 집약·정사해, 벤더에게 설정을 의뢰(본부 설정)</a:t>
            </a:r>
            <a:endParaRPr lang="en-US" altLang="ja-JP" i="0">
              <a:solidFill>
                <a:srgbClr val="1D1C1D"/>
              </a:solidFill>
              <a:effectLst/>
              <a:latin typeface="NotoSansJP"/>
            </a:endParaRPr>
          </a:p>
          <a:p>
            <a:pPr marL="1257300" lvl="2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ko" altLang="en-US" b="0" i="0">
                <a:solidFill>
                  <a:srgbClr val="1D1C1D"/>
                </a:solidFill>
                <a:effectLst/>
                <a:latin typeface="NotoSansJP"/>
              </a:rPr>
              <a:t>본부 설정 후, 본부로부터 각 병원에 마스터를 전개하고, 병원마다 </a:t>
            </a:r>
            <a:r>
              <a:rPr lang="ko" altLang="ja-JP" b="0" i="0">
                <a:solidFill>
                  <a:srgbClr val="1D1C1D"/>
                </a:solidFill>
                <a:effectLst/>
                <a:latin typeface="NotoSansJP"/>
              </a:rPr>
              <a:t>ON/OFF </a:t>
            </a:r>
            <a:r>
              <a:rPr lang="ko" altLang="en-US" b="0" i="0">
                <a:solidFill>
                  <a:srgbClr val="1D1C1D"/>
                </a:solidFill>
                <a:effectLst/>
                <a:latin typeface="NotoSansJP"/>
              </a:rPr>
              <a:t>제어를 실시(병원 설정) </a:t>
            </a:r>
            <a:br>
              <a:rPr lang="en-US" altLang="ja-JP">
                <a:solidFill>
                  <a:srgbClr val="1D1C1D"/>
                </a:solidFill>
                <a:latin typeface="NotoSansJP"/>
              </a:rPr>
            </a:br>
            <a:r>
              <a:rPr lang="ko" altLang="en-US">
                <a:solidFill>
                  <a:srgbClr val="1D1C1D"/>
                </a:solidFill>
                <a:latin typeface="NotoSansJP"/>
              </a:rPr>
              <a:t>또한, 각 병원 단말의 업데이트 작업에 대해서는, 각 병원의 담당자라도 조작할 수 있도록, 간편한 갱신 기능을 실장하고 있다.</a:t>
            </a:r>
            <a:endParaRPr lang="en-US" altLang="ja-JP">
              <a:solidFill>
                <a:srgbClr val="1D1C1D"/>
              </a:solidFill>
              <a:latin typeface="NotoSansJP"/>
            </a:endParaRP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ko" altLang="en-US" b="0" i="0">
                <a:solidFill>
                  <a:srgbClr val="1D1C1D"/>
                </a:solidFill>
                <a:effectLst/>
                <a:latin typeface="NotoSansJP"/>
              </a:rPr>
              <a:t>게다가 병원 측에서 독자적으로 세세하게 설정을 할 수 있는 구조가 있는 경우는 그 대응 여부에 대해서도 제안해 주셨으면 </a:t>
            </a:r>
            <a:r>
              <a:rPr lang="ko" altLang="en-US">
                <a:solidFill>
                  <a:srgbClr val="1D1C1D"/>
                </a:solidFill>
                <a:latin typeface="NotoSansJP"/>
              </a:rPr>
              <a:t>한다.</a:t>
            </a:r>
            <a:endParaRPr lang="en-US" altLang="ja-JP" b="0" i="0">
              <a:solidFill>
                <a:srgbClr val="1D1C1D"/>
              </a:solidFill>
              <a:effectLst/>
              <a:latin typeface="NotoSansJP"/>
            </a:endParaRPr>
          </a:p>
          <a:p>
            <a:pPr marL="1257300" lvl="2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ko" altLang="en-US">
                <a:solidFill>
                  <a:srgbClr val="1D1C1D"/>
                </a:solidFill>
                <a:latin typeface="NotoSansJP"/>
              </a:rPr>
              <a:t>표준 </a:t>
            </a:r>
            <a:r>
              <a:rPr lang="ko" altLang="en-US" b="0" i="0">
                <a:solidFill>
                  <a:srgbClr val="1D1C1D"/>
                </a:solidFill>
                <a:effectLst/>
                <a:latin typeface="NotoSansJP"/>
              </a:rPr>
              <a:t>설정・본부 설정에 더해, 병원에서도 필요에 따라 </a:t>
            </a:r>
            <a:r>
              <a:rPr lang="ko" altLang="en-US">
                <a:solidFill>
                  <a:srgbClr val="1D1C1D"/>
                </a:solidFill>
                <a:latin typeface="NotoSansJP"/>
              </a:rPr>
              <a:t>마스터 설정이나 변경 등, </a:t>
            </a:r>
            <a:r>
              <a:rPr lang="ko" altLang="en-US" b="0" i="0">
                <a:solidFill>
                  <a:srgbClr val="1D1C1D"/>
                </a:solidFill>
                <a:effectLst/>
                <a:latin typeface="NotoSansJP"/>
              </a:rPr>
              <a:t>개별적으로 설정 가능하게 하는 방식 </a:t>
            </a:r>
            <a:br>
              <a:rPr lang="en-US" altLang="ja-JP" b="0" i="0">
                <a:solidFill>
                  <a:srgbClr val="1D1C1D"/>
                </a:solidFill>
                <a:effectLst/>
                <a:latin typeface="NotoSansJP"/>
              </a:rPr>
            </a:br>
            <a:r>
              <a:rPr lang="ko" altLang="en-US" b="0" i="0">
                <a:solidFill>
                  <a:srgbClr val="1D1C1D"/>
                </a:solidFill>
                <a:effectLst/>
                <a:latin typeface="NotoSansJP"/>
              </a:rPr>
              <a:t>( </a:t>
            </a:r>
            <a:r>
              <a:rPr lang="ko" altLang="en-US" b="0" i="0">
                <a:solidFill>
                  <a:srgbClr val="1D1C1D"/>
                </a:solidFill>
                <a:effectLst/>
                <a:latin typeface="Meiryo UI"/>
                <a:ea typeface="Meiryo UI"/>
              </a:rPr>
              <a:t>병원마다 커스터마이즈하기 쉬운 구조를 희망)</a:t>
            </a:r>
            <a:endParaRPr lang="en-US" altLang="ja-JP" b="0" i="0">
              <a:solidFill>
                <a:srgbClr val="1D1C1D"/>
              </a:solidFill>
              <a:effectLst/>
              <a:latin typeface="Meiryo UI"/>
              <a:ea typeface="Meiryo UI"/>
            </a:endParaRPr>
          </a:p>
        </p:txBody>
      </p:sp>
      <p:pic>
        <p:nvPicPr>
          <p:cNvPr id="8" name="グラフィックス 7" descr="病院 枠線">
            <a:extLst>
              <a:ext uri="{FF2B5EF4-FFF2-40B4-BE49-F238E27FC236}">
                <a16:creationId xmlns:a16="http://schemas.microsoft.com/office/drawing/2014/main" id="{A9139DED-8856-19A7-B696-757DAD5660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88978" y="6672205"/>
            <a:ext cx="648000" cy="648000"/>
          </a:xfrm>
          <a:prstGeom prst="rect">
            <a:avLst/>
          </a:prstGeom>
        </p:spPr>
      </p:pic>
      <p:pic>
        <p:nvPicPr>
          <p:cNvPr id="10" name="グラフィックス 9" descr="建物 単色塗りつぶし">
            <a:extLst>
              <a:ext uri="{FF2B5EF4-FFF2-40B4-BE49-F238E27FC236}">
                <a16:creationId xmlns:a16="http://schemas.microsoft.com/office/drawing/2014/main" id="{FB549FDF-69D0-99CF-7684-C4EADB6787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808137" y="6672205"/>
            <a:ext cx="648000" cy="648000"/>
          </a:xfrm>
          <a:prstGeom prst="rect">
            <a:avLst/>
          </a:prstGeom>
        </p:spPr>
      </p:pic>
      <p:pic>
        <p:nvPicPr>
          <p:cNvPr id="12" name="グラフィックス 11" descr="建物 枠線">
            <a:extLst>
              <a:ext uri="{FF2B5EF4-FFF2-40B4-BE49-F238E27FC236}">
                <a16:creationId xmlns:a16="http://schemas.microsoft.com/office/drawing/2014/main" id="{CFC439F8-B030-1578-2239-F06795FEF0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74894" y="5969703"/>
            <a:ext cx="648000" cy="648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C7F9A31-5EC5-27F6-3360-2F55060A280C}"/>
              </a:ext>
            </a:extLst>
          </p:cNvPr>
          <p:cNvSpPr txBox="1"/>
          <p:nvPr/>
        </p:nvSpPr>
        <p:spPr>
          <a:xfrm>
            <a:off x="8940355" y="7103856"/>
            <a:ext cx="1265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" altLang="en-US" sz="1200"/>
              <a:t>마스터 업데이트 요청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A79C8D1-1F40-2FA9-411D-50DFBA78606B}"/>
              </a:ext>
            </a:extLst>
          </p:cNvPr>
          <p:cNvSpPr txBox="1"/>
          <p:nvPr/>
        </p:nvSpPr>
        <p:spPr>
          <a:xfrm>
            <a:off x="7751671" y="6069722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" altLang="en-US" sz="1200"/>
              <a:t>표준 설정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BC7D82C-AAA2-113D-09C4-78FD62C1DB7D}"/>
              </a:ext>
            </a:extLst>
          </p:cNvPr>
          <p:cNvSpPr txBox="1"/>
          <p:nvPr/>
        </p:nvSpPr>
        <p:spPr>
          <a:xfrm rot="1047297">
            <a:off x="9436923" y="6154215"/>
            <a:ext cx="1612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" altLang="en-US" sz="1200"/>
              <a:t>각 병원의 요청을 조사하고 </a:t>
            </a:r>
            <a:br>
              <a:rPr kumimoji="1" lang="en-US" altLang="ja-JP" sz="1200"/>
            </a:br>
            <a:r>
              <a:rPr kumimoji="1" lang="ko" altLang="en-US" sz="1200"/>
              <a:t>마스터 업데이트 요청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8880E93-0AEB-670B-8E60-8C82549A3C23}"/>
              </a:ext>
            </a:extLst>
          </p:cNvPr>
          <p:cNvSpPr txBox="1"/>
          <p:nvPr/>
        </p:nvSpPr>
        <p:spPr>
          <a:xfrm>
            <a:off x="6992608" y="6738741"/>
            <a:ext cx="832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" altLang="en-US" sz="1200"/>
              <a:t>마스터 업데이트</a:t>
            </a:r>
            <a:endParaRPr kumimoji="1" lang="ja-JP" altLang="en-US" sz="120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A464009-3525-10EB-12A5-C1B58285BF06}"/>
              </a:ext>
            </a:extLst>
          </p:cNvPr>
          <p:cNvSpPr txBox="1"/>
          <p:nvPr/>
        </p:nvSpPr>
        <p:spPr>
          <a:xfrm>
            <a:off x="5128170" y="6460640"/>
            <a:ext cx="1758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" altLang="en-US" sz="1200"/>
              <a:t>각 병원 담당이 업데이트</a:t>
            </a: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B89A04D3-C977-AB0D-905A-C5EC59D2208E}"/>
              </a:ext>
            </a:extLst>
          </p:cNvPr>
          <p:cNvCxnSpPr/>
          <p:nvPr/>
        </p:nvCxnSpPr>
        <p:spPr>
          <a:xfrm>
            <a:off x="6533209" y="7079952"/>
            <a:ext cx="43313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019A9F26-1DA9-0B5C-9203-1A7ECA1251F4}"/>
              </a:ext>
            </a:extLst>
          </p:cNvPr>
          <p:cNvCxnSpPr>
            <a:cxnSpLocks/>
          </p:cNvCxnSpPr>
          <p:nvPr/>
        </p:nvCxnSpPr>
        <p:spPr>
          <a:xfrm flipH="1">
            <a:off x="6526772" y="6996205"/>
            <a:ext cx="43313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F7723D4B-F281-7714-4014-91397CF5E27D}"/>
              </a:ext>
            </a:extLst>
          </p:cNvPr>
          <p:cNvSpPr txBox="1"/>
          <p:nvPr/>
        </p:nvSpPr>
        <p:spPr>
          <a:xfrm>
            <a:off x="6136826" y="671183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" altLang="en-US" sz="1200"/>
              <a:t>병원</a:t>
            </a:r>
            <a:endParaRPr kumimoji="1" lang="ja-JP" altLang="en-US" sz="120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B5F8ABF-B0EB-FD96-30ED-9FF4909D9443}"/>
              </a:ext>
            </a:extLst>
          </p:cNvPr>
          <p:cNvSpPr txBox="1"/>
          <p:nvPr/>
        </p:nvSpPr>
        <p:spPr>
          <a:xfrm>
            <a:off x="11231067" y="671183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" altLang="en-US" sz="1200"/>
              <a:t>본부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A090DCD3-8891-0203-5C23-DE42DDC9EDD3}"/>
              </a:ext>
            </a:extLst>
          </p:cNvPr>
          <p:cNvSpPr txBox="1"/>
          <p:nvPr/>
        </p:nvSpPr>
        <p:spPr>
          <a:xfrm>
            <a:off x="8778833" y="5907856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" altLang="en-US" sz="1200"/>
              <a:t>벤더</a:t>
            </a:r>
            <a:endParaRPr kumimoji="1" lang="ja-JP" altLang="en-US" sz="1200"/>
          </a:p>
        </p:txBody>
      </p: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90114C8A-70A1-5180-407D-DF1BD58255D5}"/>
              </a:ext>
            </a:extLst>
          </p:cNvPr>
          <p:cNvCxnSpPr>
            <a:cxnSpLocks/>
          </p:cNvCxnSpPr>
          <p:nvPr/>
        </p:nvCxnSpPr>
        <p:spPr>
          <a:xfrm flipH="1" flipV="1">
            <a:off x="9047777" y="6255137"/>
            <a:ext cx="1803527" cy="540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8E9B896A-E722-B5CF-43EC-DEBBC10DD81E}"/>
              </a:ext>
            </a:extLst>
          </p:cNvPr>
          <p:cNvCxnSpPr>
            <a:cxnSpLocks/>
          </p:cNvCxnSpPr>
          <p:nvPr/>
        </p:nvCxnSpPr>
        <p:spPr>
          <a:xfrm>
            <a:off x="9047777" y="6336919"/>
            <a:ext cx="1772323" cy="5274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320AAF89-431D-E583-535C-AD88AC034A5B}"/>
              </a:ext>
            </a:extLst>
          </p:cNvPr>
          <p:cNvSpPr txBox="1"/>
          <p:nvPr/>
        </p:nvSpPr>
        <p:spPr>
          <a:xfrm rot="962141">
            <a:off x="9325183" y="6586509"/>
            <a:ext cx="832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" altLang="en-US" sz="1200"/>
              <a:t>마스터 제공</a:t>
            </a:r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3596507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anchor="ctr" anchorCtr="0">
            <a:spAutoFit/>
          </a:bodyPr>
          <a:lstStyle/>
          <a:p>
            <a:r>
              <a:rPr lang="ko" altLang="ja-JP"/>
              <a:t>1-4 </a:t>
            </a:r>
            <a:r>
              <a:rPr lang="ko" altLang="en-US"/>
              <a:t>본 프로젝트의 목적</a:t>
            </a:r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65786F5-187A-4967-85BF-75795E75D884}"/>
              </a:ext>
            </a:extLst>
          </p:cNvPr>
          <p:cNvSpPr txBox="1"/>
          <p:nvPr/>
        </p:nvSpPr>
        <p:spPr>
          <a:xfrm>
            <a:off x="442578" y="868358"/>
            <a:ext cx="11305256" cy="6302461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 marL="285750" indent="-285750">
              <a:spcBef>
                <a:spcPct val="20000"/>
              </a:spcBef>
              <a:buFont typeface="Wingdings" panose="05000000000000000000" pitchFamily="2" charset="2"/>
              <a:buChar char="n"/>
            </a:pPr>
            <a:r>
              <a:rPr lang="ko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이 프로젝트에서 목표로 하고 있는 것은, 이하의 </a:t>
            </a:r>
            <a:r>
              <a:rPr lang="ko" altLang="ja-JP" sz="2000">
                <a:latin typeface="Meiryo UI" panose="020B0604030504040204" pitchFamily="50" charset="-128"/>
                <a:ea typeface="Meiryo UI" panose="020B0604030504040204" pitchFamily="50" charset="-128"/>
              </a:rPr>
              <a:t>3 </a:t>
            </a:r>
            <a:r>
              <a:rPr lang="ko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개를 만족하는 업무 환경의 실현.</a:t>
            </a:r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spcBef>
                <a:spcPct val="20000"/>
              </a:spcBef>
              <a:buFont typeface="+mj-lt"/>
              <a:buAutoNum type="arabicPeriod"/>
            </a:pP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체크 시스템의 단일화</a:t>
            </a:r>
            <a:endParaRPr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현재는 복수 툴을 병용하고 있기 때문에, 체크 업무가 번잡·속인화하고 있다.</a:t>
            </a: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ko" altLang="ja-JP">
                <a:latin typeface="Meiryo UI" panose="020B0604030504040204" pitchFamily="50" charset="-128"/>
                <a:ea typeface="Meiryo UI" panose="020B0604030504040204" pitchFamily="50" charset="-128"/>
              </a:rPr>
              <a:t>하나 </a:t>
            </a: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의 시스템으로 일관된 체크가 가능한 환경을 구축해 업무의 표준화와 효율화를 도모하고 싶다.</a:t>
            </a:r>
            <a:endParaRPr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spcBef>
                <a:spcPct val="20000"/>
              </a:spcBef>
              <a:buFont typeface="+mj-lt"/>
              <a:buAutoNum type="arabicPeriod"/>
            </a:pP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시스템 구성 검토</a:t>
            </a:r>
            <a:endParaRPr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체크의 처리 시간이나 마스터 갱신 작업에 시간과 수고가 걸려 있어 현장에 부하가 걸리고 있다.</a:t>
            </a: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클라우드나 클라사바 구성 등 유연하고 안정된 실행 환경이 요구된다.</a:t>
            </a:r>
            <a:endParaRPr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spcBef>
                <a:spcPct val="20000"/>
              </a:spcBef>
              <a:buFont typeface="+mj-lt"/>
              <a:buAutoNum type="arabicPeriod"/>
            </a:pP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체크 관련 업무의 </a:t>
            </a:r>
            <a:r>
              <a:rPr lang="ko" altLang="ja-JP">
                <a:latin typeface="Meiryo UI" panose="020B0604030504040204" pitchFamily="50" charset="-128"/>
                <a:ea typeface="Meiryo UI" panose="020B0604030504040204" pitchFamily="50" charset="-128"/>
              </a:rPr>
              <a:t>DX </a:t>
            </a: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화</a:t>
            </a:r>
            <a:endParaRPr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의사 확인, 사정·반환 대응, 마스터 수정 등의 체크에 부수하는 업무가 모두 수작업으로 비효율적이다.</a:t>
            </a: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이들을 포함한 전체 업무 프로세스를 재구축하고 업무 속도와 품질의 양립을 목표로 한다.</a:t>
            </a:r>
            <a:endParaRPr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lvl="1">
              <a:spcBef>
                <a:spcPct val="20000"/>
              </a:spcBef>
            </a:pPr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spcBef>
                <a:spcPct val="20000"/>
              </a:spcBef>
              <a:buFont typeface="Wingdings" panose="05000000000000000000" pitchFamily="2" charset="2"/>
              <a:buChar char="n"/>
            </a:pPr>
            <a:r>
              <a:rPr lang="ko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제안 요청의 요지</a:t>
            </a:r>
            <a:endParaRPr lang="en-US" altLang="ja-JP" sz="20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lvl="1">
              <a:spcBef>
                <a:spcPct val="20000"/>
              </a:spcBef>
            </a:pP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이를 실현하기 위해서는 기존의 연명적인 개수로는 충분하지 않아 업무 실태에 맞는 새로운 시스템의 구축이 필요하다.</a:t>
            </a:r>
          </a:p>
          <a:p>
            <a:pPr lvl="1">
              <a:spcBef>
                <a:spcPct val="20000"/>
              </a:spcBef>
            </a:pPr>
            <a:r>
              <a:rPr lang="ko" altLang="en-US">
                <a:latin typeface="Meiryo UI" panose="020B0604030504040204" pitchFamily="50" charset="-128"/>
                <a:ea typeface="Meiryo UI" panose="020B0604030504040204" pitchFamily="50" charset="-128"/>
              </a:rPr>
              <a:t>그 실현을 향해, 귀사로부터의 구체적인 제안을 요구하고 있다.</a:t>
            </a:r>
          </a:p>
        </p:txBody>
      </p:sp>
    </p:spTree>
    <p:extLst>
      <p:ext uri="{BB962C8B-B14F-4D97-AF65-F5344CB8AC3E}">
        <p14:creationId xmlns:p14="http://schemas.microsoft.com/office/powerpoint/2010/main" val="2276717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2A705D5B-53FA-DEC9-94F2-0220C780136E}"/>
              </a:ext>
            </a:extLst>
          </p:cNvPr>
          <p:cNvSpPr/>
          <p:nvPr/>
        </p:nvSpPr>
        <p:spPr>
          <a:xfrm>
            <a:off x="10531498" y="1088283"/>
            <a:ext cx="1368000" cy="54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" altLang="en-US" sz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리셉트</a:t>
            </a:r>
            <a:endParaRPr lang="en-US" altLang="ja-JP" sz="12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ko" altLang="en-US" sz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체크 마스터 업데이트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anchor="ctr" anchorCtr="0">
            <a:spAutoFit/>
          </a:bodyPr>
          <a:lstStyle/>
          <a:p>
            <a:r>
              <a:rPr lang="ko" altLang="ja-JP"/>
              <a:t>1-5 </a:t>
            </a:r>
            <a:r>
              <a:rPr lang="ko" altLang="en-US"/>
              <a:t>현재 시스템 개요 및 이번 범위</a:t>
            </a:r>
            <a:endParaRPr kumimoji="1" lang="ja-JP" altLang="en-US"/>
          </a:p>
        </p:txBody>
      </p:sp>
      <p:sp>
        <p:nvSpPr>
          <p:cNvPr id="213" name="矢印: 五方向 212">
            <a:extLst>
              <a:ext uri="{FF2B5EF4-FFF2-40B4-BE49-F238E27FC236}">
                <a16:creationId xmlns:a16="http://schemas.microsoft.com/office/drawing/2014/main" id="{33CCFECF-61BF-11BD-B0B9-C29281F23359}"/>
              </a:ext>
            </a:extLst>
          </p:cNvPr>
          <p:cNvSpPr/>
          <p:nvPr/>
        </p:nvSpPr>
        <p:spPr>
          <a:xfrm>
            <a:off x="6253689" y="1088283"/>
            <a:ext cx="1368000" cy="523220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" altLang="en-US" sz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리셉트 결과 수집</a:t>
            </a:r>
          </a:p>
        </p:txBody>
      </p:sp>
      <p:sp>
        <p:nvSpPr>
          <p:cNvPr id="215" name="矢印: 五方向 214">
            <a:extLst>
              <a:ext uri="{FF2B5EF4-FFF2-40B4-BE49-F238E27FC236}">
                <a16:creationId xmlns:a16="http://schemas.microsoft.com/office/drawing/2014/main" id="{A6F7FB70-E918-8785-BF8B-60A273189364}"/>
              </a:ext>
            </a:extLst>
          </p:cNvPr>
          <p:cNvSpPr/>
          <p:nvPr/>
        </p:nvSpPr>
        <p:spPr>
          <a:xfrm>
            <a:off x="9105563" y="1088283"/>
            <a:ext cx="1368000" cy="523220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" altLang="en-US" sz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결과 본부 제출</a:t>
            </a:r>
          </a:p>
        </p:txBody>
      </p:sp>
      <p:sp>
        <p:nvSpPr>
          <p:cNvPr id="216" name="正方形/長方形 215">
            <a:extLst>
              <a:ext uri="{FF2B5EF4-FFF2-40B4-BE49-F238E27FC236}">
                <a16:creationId xmlns:a16="http://schemas.microsoft.com/office/drawing/2014/main" id="{2827F469-B481-D5C4-8332-4B8D40986EDF}"/>
              </a:ext>
            </a:extLst>
          </p:cNvPr>
          <p:cNvSpPr/>
          <p:nvPr/>
        </p:nvSpPr>
        <p:spPr>
          <a:xfrm>
            <a:off x="6253689" y="1982104"/>
            <a:ext cx="1296000" cy="54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의사 어시스트 시스템 </a:t>
            </a:r>
            <a:br>
              <a:rPr lang="en-US" altLang="ja-JP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(본부 제출용 데이터 작성)</a:t>
            </a:r>
          </a:p>
        </p:txBody>
      </p:sp>
      <p:sp>
        <p:nvSpPr>
          <p:cNvPr id="217" name="正方形/長方形 216">
            <a:extLst>
              <a:ext uri="{FF2B5EF4-FFF2-40B4-BE49-F238E27FC236}">
                <a16:creationId xmlns:a16="http://schemas.microsoft.com/office/drawing/2014/main" id="{267B8AC5-CC28-E2A4-F0B5-87E1D1C99A87}"/>
              </a:ext>
            </a:extLst>
          </p:cNvPr>
          <p:cNvSpPr/>
          <p:nvPr/>
        </p:nvSpPr>
        <p:spPr>
          <a:xfrm>
            <a:off x="4827752" y="1982104"/>
            <a:ext cx="1296000" cy="54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평가 분석 도구</a:t>
            </a:r>
          </a:p>
        </p:txBody>
      </p:sp>
      <p:sp>
        <p:nvSpPr>
          <p:cNvPr id="218" name="矢印: 五方向 217">
            <a:extLst>
              <a:ext uri="{FF2B5EF4-FFF2-40B4-BE49-F238E27FC236}">
                <a16:creationId xmlns:a16="http://schemas.microsoft.com/office/drawing/2014/main" id="{CCDB14E4-8DD7-D44C-7246-4FBACDC06A26}"/>
              </a:ext>
            </a:extLst>
          </p:cNvPr>
          <p:cNvSpPr/>
          <p:nvPr/>
        </p:nvSpPr>
        <p:spPr>
          <a:xfrm>
            <a:off x="1975878" y="1088283"/>
            <a:ext cx="1368000" cy="523220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" altLang="en-US" sz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리셉트 점검</a:t>
            </a:r>
          </a:p>
        </p:txBody>
      </p:sp>
      <p:sp>
        <p:nvSpPr>
          <p:cNvPr id="219" name="正方形/長方形 218">
            <a:extLst>
              <a:ext uri="{FF2B5EF4-FFF2-40B4-BE49-F238E27FC236}">
                <a16:creationId xmlns:a16="http://schemas.microsoft.com/office/drawing/2014/main" id="{B152D52E-46AE-80FA-68F2-011571D3E72F}"/>
              </a:ext>
            </a:extLst>
          </p:cNvPr>
          <p:cNvSpPr/>
          <p:nvPr/>
        </p:nvSpPr>
        <p:spPr>
          <a:xfrm>
            <a:off x="1975878" y="2919848"/>
            <a:ext cx="1296000" cy="54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베테란 너</a:t>
            </a:r>
          </a:p>
        </p:txBody>
      </p:sp>
      <p:sp>
        <p:nvSpPr>
          <p:cNvPr id="220" name="正方形/長方形 219">
            <a:extLst>
              <a:ext uri="{FF2B5EF4-FFF2-40B4-BE49-F238E27FC236}">
                <a16:creationId xmlns:a16="http://schemas.microsoft.com/office/drawing/2014/main" id="{C4BAAE66-6786-1680-9194-3FD0B3C61C38}"/>
              </a:ext>
            </a:extLst>
          </p:cNvPr>
          <p:cNvSpPr/>
          <p:nvPr/>
        </p:nvSpPr>
        <p:spPr>
          <a:xfrm>
            <a:off x="1975878" y="4795336"/>
            <a:ext cx="1296000" cy="54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오류 분류 도구</a:t>
            </a:r>
          </a:p>
        </p:txBody>
      </p:sp>
      <p:sp>
        <p:nvSpPr>
          <p:cNvPr id="221" name="正方形/長方形 220">
            <a:extLst>
              <a:ext uri="{FF2B5EF4-FFF2-40B4-BE49-F238E27FC236}">
                <a16:creationId xmlns:a16="http://schemas.microsoft.com/office/drawing/2014/main" id="{8297D809-E07A-F3AC-5DD7-E475D573CAEE}"/>
              </a:ext>
            </a:extLst>
          </p:cNvPr>
          <p:cNvSpPr/>
          <p:nvPr/>
        </p:nvSpPr>
        <p:spPr>
          <a:xfrm>
            <a:off x="1975878" y="3857592"/>
            <a:ext cx="1296000" cy="54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의사 어시스트 시스템 </a:t>
            </a:r>
            <a:br>
              <a:rPr lang="en-US" altLang="ja-JP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(리셉트 점검 기능)</a:t>
            </a:r>
          </a:p>
        </p:txBody>
      </p:sp>
      <p:sp>
        <p:nvSpPr>
          <p:cNvPr id="222" name="正方形/長方形 221">
            <a:extLst>
              <a:ext uri="{FF2B5EF4-FFF2-40B4-BE49-F238E27FC236}">
                <a16:creationId xmlns:a16="http://schemas.microsoft.com/office/drawing/2014/main" id="{174610EE-6500-CB9A-2BEB-1A7A0CF10DD4}"/>
              </a:ext>
            </a:extLst>
          </p:cNvPr>
          <p:cNvSpPr/>
          <p:nvPr/>
        </p:nvSpPr>
        <p:spPr>
          <a:xfrm>
            <a:off x="6253689" y="3857592"/>
            <a:ext cx="1296000" cy="54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결제 결과 </a:t>
            </a:r>
            <a:br>
              <a:rPr lang="en-US" altLang="ja-JP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요약 도구</a:t>
            </a:r>
          </a:p>
        </p:txBody>
      </p:sp>
      <p:sp>
        <p:nvSpPr>
          <p:cNvPr id="223" name="正方形/長方形 222">
            <a:extLst>
              <a:ext uri="{FF2B5EF4-FFF2-40B4-BE49-F238E27FC236}">
                <a16:creationId xmlns:a16="http://schemas.microsoft.com/office/drawing/2014/main" id="{4794070C-27CC-BD24-BD8D-49E1D2714CE4}"/>
              </a:ext>
            </a:extLst>
          </p:cNvPr>
          <p:cNvSpPr/>
          <p:nvPr/>
        </p:nvSpPr>
        <p:spPr>
          <a:xfrm>
            <a:off x="9105563" y="1982104"/>
            <a:ext cx="1296000" cy="54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r>
              <a:rPr lang="ko" altLang="en-US" sz="108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업로드 도구</a:t>
            </a:r>
          </a:p>
        </p:txBody>
      </p:sp>
      <p:sp>
        <p:nvSpPr>
          <p:cNvPr id="226" name="正方形/長方形 225">
            <a:extLst>
              <a:ext uri="{FF2B5EF4-FFF2-40B4-BE49-F238E27FC236}">
                <a16:creationId xmlns:a16="http://schemas.microsoft.com/office/drawing/2014/main" id="{F45903DF-2695-DCF7-A5B5-06418822E592}"/>
              </a:ext>
            </a:extLst>
          </p:cNvPr>
          <p:cNvSpPr/>
          <p:nvPr/>
        </p:nvSpPr>
        <p:spPr>
          <a:xfrm>
            <a:off x="1975878" y="1982104"/>
            <a:ext cx="1296000" cy="54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레세할 도구</a:t>
            </a:r>
          </a:p>
        </p:txBody>
      </p:sp>
      <p:sp>
        <p:nvSpPr>
          <p:cNvPr id="227" name="正方形/長方形 226">
            <a:extLst>
              <a:ext uri="{FF2B5EF4-FFF2-40B4-BE49-F238E27FC236}">
                <a16:creationId xmlns:a16="http://schemas.microsoft.com/office/drawing/2014/main" id="{66199468-3E25-3C58-A1C1-6BB1D910A973}"/>
              </a:ext>
            </a:extLst>
          </p:cNvPr>
          <p:cNvSpPr/>
          <p:nvPr/>
        </p:nvSpPr>
        <p:spPr>
          <a:xfrm>
            <a:off x="1975878" y="5733078"/>
            <a:ext cx="1296000" cy="54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레세 속에서 보는 도구</a:t>
            </a:r>
          </a:p>
        </p:txBody>
      </p:sp>
      <p:sp>
        <p:nvSpPr>
          <p:cNvPr id="228" name="正方形/長方形 227">
            <a:extLst>
              <a:ext uri="{FF2B5EF4-FFF2-40B4-BE49-F238E27FC236}">
                <a16:creationId xmlns:a16="http://schemas.microsoft.com/office/drawing/2014/main" id="{B10D1191-4FDA-AB72-80EE-038D3D997F6D}"/>
              </a:ext>
            </a:extLst>
          </p:cNvPr>
          <p:cNvSpPr/>
          <p:nvPr/>
        </p:nvSpPr>
        <p:spPr>
          <a:xfrm>
            <a:off x="4827752" y="2919848"/>
            <a:ext cx="1296000" cy="54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반환 분석 도구</a:t>
            </a:r>
          </a:p>
        </p:txBody>
      </p:sp>
      <p:sp>
        <p:nvSpPr>
          <p:cNvPr id="229" name="正方形/長方形 228">
            <a:extLst>
              <a:ext uri="{FF2B5EF4-FFF2-40B4-BE49-F238E27FC236}">
                <a16:creationId xmlns:a16="http://schemas.microsoft.com/office/drawing/2014/main" id="{45E97D74-66BE-BBFD-DD54-90C719FBF033}"/>
              </a:ext>
            </a:extLst>
          </p:cNvPr>
          <p:cNvSpPr/>
          <p:nvPr/>
        </p:nvSpPr>
        <p:spPr>
          <a:xfrm>
            <a:off x="4827752" y="3857592"/>
            <a:ext cx="1296000" cy="54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평가 </a:t>
            </a:r>
            <a:r>
              <a:rPr lang="ko" altLang="ja-JP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UKE </a:t>
            </a:r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작성 </a:t>
            </a:r>
            <a:br>
              <a:rPr lang="en-US" altLang="ja-JP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도구</a:t>
            </a:r>
          </a:p>
        </p:txBody>
      </p:sp>
      <p:sp>
        <p:nvSpPr>
          <p:cNvPr id="230" name="正方形/長方形 229">
            <a:extLst>
              <a:ext uri="{FF2B5EF4-FFF2-40B4-BE49-F238E27FC236}">
                <a16:creationId xmlns:a16="http://schemas.microsoft.com/office/drawing/2014/main" id="{951296D9-8208-4230-FC88-F0165D45571E}"/>
              </a:ext>
            </a:extLst>
          </p:cNvPr>
          <p:cNvSpPr/>
          <p:nvPr/>
        </p:nvSpPr>
        <p:spPr>
          <a:xfrm>
            <a:off x="4827752" y="4795336"/>
            <a:ext cx="1296000" cy="54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반환 정보 나열 </a:t>
            </a:r>
            <a:br>
              <a:rPr lang="en-US" altLang="ja-JP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도구</a:t>
            </a:r>
          </a:p>
        </p:txBody>
      </p:sp>
      <p:cxnSp>
        <p:nvCxnSpPr>
          <p:cNvPr id="231" name="コネクタ: カギ線 230">
            <a:extLst>
              <a:ext uri="{FF2B5EF4-FFF2-40B4-BE49-F238E27FC236}">
                <a16:creationId xmlns:a16="http://schemas.microsoft.com/office/drawing/2014/main" id="{7F433402-1A16-5CEB-3EDA-ADFBD3A7CD46}"/>
              </a:ext>
            </a:extLst>
          </p:cNvPr>
          <p:cNvCxnSpPr>
            <a:cxnSpLocks/>
            <a:stCxn id="242" idx="2"/>
            <a:endCxn id="226" idx="1"/>
          </p:cNvCxnSpPr>
          <p:nvPr/>
        </p:nvCxnSpPr>
        <p:spPr>
          <a:xfrm rot="5400000" flipH="1" flipV="1">
            <a:off x="1283992" y="1982952"/>
            <a:ext cx="422733" cy="961037"/>
          </a:xfrm>
          <a:prstGeom prst="bentConnector4">
            <a:avLst>
              <a:gd name="adj1" fmla="val -54077"/>
              <a:gd name="adj2" fmla="val 82002"/>
            </a:avLst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34" name="コネクタ: カギ線 233">
            <a:extLst>
              <a:ext uri="{FF2B5EF4-FFF2-40B4-BE49-F238E27FC236}">
                <a16:creationId xmlns:a16="http://schemas.microsoft.com/office/drawing/2014/main" id="{50E06B30-49D7-A32C-4B08-8D0D20D9C9AA}"/>
              </a:ext>
            </a:extLst>
          </p:cNvPr>
          <p:cNvCxnSpPr>
            <a:cxnSpLocks/>
            <a:stCxn id="216" idx="2"/>
            <a:endCxn id="223" idx="2"/>
          </p:cNvCxnSpPr>
          <p:nvPr/>
        </p:nvCxnSpPr>
        <p:spPr>
          <a:xfrm rot="16200000" flipH="1">
            <a:off x="8327626" y="1096167"/>
            <a:ext cx="12700" cy="2851874"/>
          </a:xfrm>
          <a:prstGeom prst="bentConnector3">
            <a:avLst>
              <a:gd name="adj1" fmla="val 1800000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コネクタ: カギ線 234">
            <a:extLst>
              <a:ext uri="{FF2B5EF4-FFF2-40B4-BE49-F238E27FC236}">
                <a16:creationId xmlns:a16="http://schemas.microsoft.com/office/drawing/2014/main" id="{F1AC36B2-5F16-A53D-424B-2E44D0178893}"/>
              </a:ext>
            </a:extLst>
          </p:cNvPr>
          <p:cNvCxnSpPr>
            <a:cxnSpLocks/>
            <a:stCxn id="222" idx="2"/>
            <a:endCxn id="223" idx="2"/>
          </p:cNvCxnSpPr>
          <p:nvPr/>
        </p:nvCxnSpPr>
        <p:spPr>
          <a:xfrm rot="5400000" flipH="1" flipV="1">
            <a:off x="7389882" y="2033911"/>
            <a:ext cx="1875488" cy="2851874"/>
          </a:xfrm>
          <a:prstGeom prst="bentConnector3">
            <a:avLst>
              <a:gd name="adj1" fmla="val -12189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コネクタ: カギ線 235">
            <a:extLst>
              <a:ext uri="{FF2B5EF4-FFF2-40B4-BE49-F238E27FC236}">
                <a16:creationId xmlns:a16="http://schemas.microsoft.com/office/drawing/2014/main" id="{AA46518D-6201-9A65-0DC8-42A79DF77C68}"/>
              </a:ext>
            </a:extLst>
          </p:cNvPr>
          <p:cNvCxnSpPr>
            <a:cxnSpLocks/>
            <a:stCxn id="217" idx="2"/>
            <a:endCxn id="222" idx="0"/>
          </p:cNvCxnSpPr>
          <p:nvPr/>
        </p:nvCxnSpPr>
        <p:spPr>
          <a:xfrm rot="16200000" flipH="1">
            <a:off x="5520976" y="2476879"/>
            <a:ext cx="1335488" cy="1425937"/>
          </a:xfrm>
          <a:prstGeom prst="bentConnector3">
            <a:avLst>
              <a:gd name="adj1" fmla="val 2117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コネクタ: カギ線 236">
            <a:extLst>
              <a:ext uri="{FF2B5EF4-FFF2-40B4-BE49-F238E27FC236}">
                <a16:creationId xmlns:a16="http://schemas.microsoft.com/office/drawing/2014/main" id="{454E7CA4-5E30-FE1B-9CFC-B03A0425EDF1}"/>
              </a:ext>
            </a:extLst>
          </p:cNvPr>
          <p:cNvCxnSpPr>
            <a:cxnSpLocks/>
            <a:stCxn id="228" idx="2"/>
            <a:endCxn id="222" idx="0"/>
          </p:cNvCxnSpPr>
          <p:nvPr/>
        </p:nvCxnSpPr>
        <p:spPr>
          <a:xfrm rot="16200000" flipH="1">
            <a:off x="5989848" y="2945751"/>
            <a:ext cx="397744" cy="1425937"/>
          </a:xfrm>
          <a:prstGeom prst="bentConnector3">
            <a:avLst>
              <a:gd name="adj1" fmla="val 34875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フローチャート: 磁気ディスク 237">
            <a:extLst>
              <a:ext uri="{FF2B5EF4-FFF2-40B4-BE49-F238E27FC236}">
                <a16:creationId xmlns:a16="http://schemas.microsoft.com/office/drawing/2014/main" id="{3DE2C475-92C6-A1CF-96E6-C494FD599E22}"/>
              </a:ext>
            </a:extLst>
          </p:cNvPr>
          <p:cNvSpPr/>
          <p:nvPr/>
        </p:nvSpPr>
        <p:spPr>
          <a:xfrm>
            <a:off x="10579434" y="2920567"/>
            <a:ext cx="1224000" cy="540000"/>
          </a:xfrm>
          <a:prstGeom prst="flowChartMagneticDisk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endParaRPr lang="en-US" altLang="ja-JP" sz="1080">
              <a:solidFill>
                <a:prstClr val="black">
                  <a:lumMod val="75000"/>
                  <a:lumOff val="25000"/>
                </a:prst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 defTabSz="822960"/>
            <a:r>
              <a:rPr lang="ko" altLang="ja-JP" sz="108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DWH</a:t>
            </a:r>
            <a:endParaRPr lang="ja-JP" altLang="en-US" sz="1080">
              <a:solidFill>
                <a:prstClr val="black">
                  <a:lumMod val="75000"/>
                  <a:lumOff val="25000"/>
                </a:prst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1" name="矢印: 五方向 240">
            <a:extLst>
              <a:ext uri="{FF2B5EF4-FFF2-40B4-BE49-F238E27FC236}">
                <a16:creationId xmlns:a16="http://schemas.microsoft.com/office/drawing/2014/main" id="{224C2F79-1AD2-4622-52C4-6ACA493FDA64}"/>
              </a:ext>
            </a:extLst>
          </p:cNvPr>
          <p:cNvSpPr/>
          <p:nvPr/>
        </p:nvSpPr>
        <p:spPr>
          <a:xfrm>
            <a:off x="549941" y="1088283"/>
            <a:ext cx="1368000" cy="523220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" altLang="en-US" sz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점검 전 업무</a:t>
            </a:r>
          </a:p>
        </p:txBody>
      </p:sp>
      <p:sp>
        <p:nvSpPr>
          <p:cNvPr id="242" name="フローチャート: 複数書類 241">
            <a:extLst>
              <a:ext uri="{FF2B5EF4-FFF2-40B4-BE49-F238E27FC236}">
                <a16:creationId xmlns:a16="http://schemas.microsoft.com/office/drawing/2014/main" id="{CD9B52CD-3C38-9D95-227B-C78BDDA05D76}"/>
              </a:ext>
            </a:extLst>
          </p:cNvPr>
          <p:cNvSpPr/>
          <p:nvPr/>
        </p:nvSpPr>
        <p:spPr>
          <a:xfrm>
            <a:off x="549941" y="1982104"/>
            <a:ext cx="1080000" cy="720000"/>
          </a:xfrm>
          <a:prstGeom prst="flowChartMultidocumen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ko" altLang="ja-JP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UKE</a:t>
            </a:r>
            <a:endParaRPr kumimoji="1" lang="ja-JP" altLang="en-US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68" name="コネクタ: カギ線 267">
            <a:extLst>
              <a:ext uri="{FF2B5EF4-FFF2-40B4-BE49-F238E27FC236}">
                <a16:creationId xmlns:a16="http://schemas.microsoft.com/office/drawing/2014/main" id="{F3138705-1EE4-6AC9-5A71-D95761D162BF}"/>
              </a:ext>
            </a:extLst>
          </p:cNvPr>
          <p:cNvCxnSpPr>
            <a:cxnSpLocks/>
            <a:stCxn id="242" idx="2"/>
            <a:endCxn id="221" idx="1"/>
          </p:cNvCxnSpPr>
          <p:nvPr/>
        </p:nvCxnSpPr>
        <p:spPr>
          <a:xfrm rot="16200000" flipH="1">
            <a:off x="768982" y="2920695"/>
            <a:ext cx="1452755" cy="961037"/>
          </a:xfrm>
          <a:prstGeom prst="bentConnector2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72" name="直線矢印コネクタ 271">
            <a:extLst>
              <a:ext uri="{FF2B5EF4-FFF2-40B4-BE49-F238E27FC236}">
                <a16:creationId xmlns:a16="http://schemas.microsoft.com/office/drawing/2014/main" id="{8CFB3DDC-7666-8E68-363D-688C349A1ABD}"/>
              </a:ext>
            </a:extLst>
          </p:cNvPr>
          <p:cNvCxnSpPr>
            <a:cxnSpLocks/>
            <a:stCxn id="226" idx="2"/>
            <a:endCxn id="219" idx="0"/>
          </p:cNvCxnSpPr>
          <p:nvPr/>
        </p:nvCxnSpPr>
        <p:spPr>
          <a:xfrm>
            <a:off x="2623878" y="2522104"/>
            <a:ext cx="0" cy="397744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コネクタ: カギ線 274">
            <a:extLst>
              <a:ext uri="{FF2B5EF4-FFF2-40B4-BE49-F238E27FC236}">
                <a16:creationId xmlns:a16="http://schemas.microsoft.com/office/drawing/2014/main" id="{CA49B4DD-C2B9-45FA-9366-78ECD1051BA4}"/>
              </a:ext>
            </a:extLst>
          </p:cNvPr>
          <p:cNvCxnSpPr>
            <a:cxnSpLocks/>
            <a:stCxn id="219" idx="1"/>
            <a:endCxn id="220" idx="1"/>
          </p:cNvCxnSpPr>
          <p:nvPr/>
        </p:nvCxnSpPr>
        <p:spPr>
          <a:xfrm rot="10800000" flipV="1">
            <a:off x="1975878" y="3189848"/>
            <a:ext cx="12700" cy="1875488"/>
          </a:xfrm>
          <a:prstGeom prst="bentConnector3">
            <a:avLst>
              <a:gd name="adj1" fmla="val 4452630"/>
            </a:avLst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3" name="コネクタ: カギ線 282">
            <a:extLst>
              <a:ext uri="{FF2B5EF4-FFF2-40B4-BE49-F238E27FC236}">
                <a16:creationId xmlns:a16="http://schemas.microsoft.com/office/drawing/2014/main" id="{490D1CE3-9F98-F834-B6DC-A3542253F579}"/>
              </a:ext>
            </a:extLst>
          </p:cNvPr>
          <p:cNvCxnSpPr>
            <a:cxnSpLocks/>
            <a:stCxn id="229" idx="0"/>
            <a:endCxn id="219" idx="2"/>
          </p:cNvCxnSpPr>
          <p:nvPr/>
        </p:nvCxnSpPr>
        <p:spPr>
          <a:xfrm rot="16200000" flipV="1">
            <a:off x="3850943" y="2232783"/>
            <a:ext cx="397744" cy="2851874"/>
          </a:xfrm>
          <a:prstGeom prst="bentConnector3">
            <a:avLst>
              <a:gd name="adj1" fmla="val 40925"/>
            </a:avLst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10" name="矢印: 五方向 309">
            <a:extLst>
              <a:ext uri="{FF2B5EF4-FFF2-40B4-BE49-F238E27FC236}">
                <a16:creationId xmlns:a16="http://schemas.microsoft.com/office/drawing/2014/main" id="{14EED72F-E213-65CD-6E40-B5C79CEA13E6}"/>
              </a:ext>
            </a:extLst>
          </p:cNvPr>
          <p:cNvSpPr/>
          <p:nvPr/>
        </p:nvSpPr>
        <p:spPr>
          <a:xfrm>
            <a:off x="3401815" y="1088283"/>
            <a:ext cx="1368000" cy="523220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" altLang="en-US" sz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의사 확인</a:t>
            </a:r>
          </a:p>
        </p:txBody>
      </p:sp>
      <p:sp>
        <p:nvSpPr>
          <p:cNvPr id="311" name="矢印: 五方向 310">
            <a:extLst>
              <a:ext uri="{FF2B5EF4-FFF2-40B4-BE49-F238E27FC236}">
                <a16:creationId xmlns:a16="http://schemas.microsoft.com/office/drawing/2014/main" id="{85D2A167-7880-3939-DF4B-519B2A802F08}"/>
              </a:ext>
            </a:extLst>
          </p:cNvPr>
          <p:cNvSpPr/>
          <p:nvPr/>
        </p:nvSpPr>
        <p:spPr>
          <a:xfrm>
            <a:off x="4827752" y="1088283"/>
            <a:ext cx="1368000" cy="523220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" altLang="en-US" sz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리셉트 제출</a:t>
            </a:r>
          </a:p>
        </p:txBody>
      </p:sp>
      <p:pic>
        <p:nvPicPr>
          <p:cNvPr id="326" name="図 325">
            <a:extLst>
              <a:ext uri="{FF2B5EF4-FFF2-40B4-BE49-F238E27FC236}">
                <a16:creationId xmlns:a16="http://schemas.microsoft.com/office/drawing/2014/main" id="{51BA8A5D-F31B-5B34-C525-6F4761BCCB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380" y="4701949"/>
            <a:ext cx="216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27" name="図 326">
            <a:extLst>
              <a:ext uri="{FF2B5EF4-FFF2-40B4-BE49-F238E27FC236}">
                <a16:creationId xmlns:a16="http://schemas.microsoft.com/office/drawing/2014/main" id="{EFF48F94-D511-1695-3733-C9688682AA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761" y="4701949"/>
            <a:ext cx="216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28" name="図 327">
            <a:extLst>
              <a:ext uri="{FF2B5EF4-FFF2-40B4-BE49-F238E27FC236}">
                <a16:creationId xmlns:a16="http://schemas.microsoft.com/office/drawing/2014/main" id="{7079E120-9E9C-E2CE-BC02-E84A7F8DD5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761" y="1870299"/>
            <a:ext cx="216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29" name="正方形/長方形 328">
            <a:extLst>
              <a:ext uri="{FF2B5EF4-FFF2-40B4-BE49-F238E27FC236}">
                <a16:creationId xmlns:a16="http://schemas.microsoft.com/office/drawing/2014/main" id="{04F0A1E0-62EB-3589-47AD-4B869AF5444B}"/>
              </a:ext>
            </a:extLst>
          </p:cNvPr>
          <p:cNvSpPr/>
          <p:nvPr/>
        </p:nvSpPr>
        <p:spPr>
          <a:xfrm>
            <a:off x="3401815" y="1982104"/>
            <a:ext cx="1296000" cy="54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의사 조사</a:t>
            </a:r>
          </a:p>
        </p:txBody>
      </p:sp>
      <p:sp>
        <p:nvSpPr>
          <p:cNvPr id="332" name="正方形/長方形 331">
            <a:extLst>
              <a:ext uri="{FF2B5EF4-FFF2-40B4-BE49-F238E27FC236}">
                <a16:creationId xmlns:a16="http://schemas.microsoft.com/office/drawing/2014/main" id="{C34BD847-6C1F-CA85-6CAF-C4286D0B51AC}"/>
              </a:ext>
            </a:extLst>
          </p:cNvPr>
          <p:cNvSpPr/>
          <p:nvPr/>
        </p:nvSpPr>
        <p:spPr>
          <a:xfrm>
            <a:off x="3401815" y="2919848"/>
            <a:ext cx="1296000" cy="54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의사 확인 코멘트의 </a:t>
            </a:r>
            <a:br>
              <a:rPr lang="en-US" altLang="ja-JP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기재</a:t>
            </a:r>
          </a:p>
        </p:txBody>
      </p:sp>
      <p:sp>
        <p:nvSpPr>
          <p:cNvPr id="333" name="正方形/長方形 332">
            <a:extLst>
              <a:ext uri="{FF2B5EF4-FFF2-40B4-BE49-F238E27FC236}">
                <a16:creationId xmlns:a16="http://schemas.microsoft.com/office/drawing/2014/main" id="{C1BBD664-9AAF-FB4B-C5DD-26B01999D397}"/>
              </a:ext>
            </a:extLst>
          </p:cNvPr>
          <p:cNvSpPr/>
          <p:nvPr/>
        </p:nvSpPr>
        <p:spPr>
          <a:xfrm>
            <a:off x="3401815" y="3857592"/>
            <a:ext cx="1296000" cy="54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의사 확인 요청</a:t>
            </a:r>
          </a:p>
        </p:txBody>
      </p:sp>
      <p:sp>
        <p:nvSpPr>
          <p:cNvPr id="334" name="正方形/長方形 333">
            <a:extLst>
              <a:ext uri="{FF2B5EF4-FFF2-40B4-BE49-F238E27FC236}">
                <a16:creationId xmlns:a16="http://schemas.microsoft.com/office/drawing/2014/main" id="{A3AF48CD-937F-FC9A-C287-22B1D3EC90AD}"/>
              </a:ext>
            </a:extLst>
          </p:cNvPr>
          <p:cNvSpPr/>
          <p:nvPr/>
        </p:nvSpPr>
        <p:spPr>
          <a:xfrm>
            <a:off x="3401815" y="4795336"/>
            <a:ext cx="1296000" cy="54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의사의 </a:t>
            </a:r>
            <a:br>
              <a:rPr lang="en-US" altLang="ja-JP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반환 확인</a:t>
            </a:r>
          </a:p>
        </p:txBody>
      </p:sp>
      <p:cxnSp>
        <p:nvCxnSpPr>
          <p:cNvPr id="343" name="直線矢印コネクタ 342">
            <a:extLst>
              <a:ext uri="{FF2B5EF4-FFF2-40B4-BE49-F238E27FC236}">
                <a16:creationId xmlns:a16="http://schemas.microsoft.com/office/drawing/2014/main" id="{264BE97B-E06F-47F8-9A47-F77DF941D56B}"/>
              </a:ext>
            </a:extLst>
          </p:cNvPr>
          <p:cNvCxnSpPr>
            <a:cxnSpLocks/>
            <a:stCxn id="329" idx="2"/>
            <a:endCxn id="332" idx="0"/>
          </p:cNvCxnSpPr>
          <p:nvPr/>
        </p:nvCxnSpPr>
        <p:spPr>
          <a:xfrm>
            <a:off x="4049815" y="2522104"/>
            <a:ext cx="0" cy="39774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4" name="直線矢印コネクタ 343">
            <a:extLst>
              <a:ext uri="{FF2B5EF4-FFF2-40B4-BE49-F238E27FC236}">
                <a16:creationId xmlns:a16="http://schemas.microsoft.com/office/drawing/2014/main" id="{5575F30D-525E-A32F-EAFE-07B862BC0B2B}"/>
              </a:ext>
            </a:extLst>
          </p:cNvPr>
          <p:cNvCxnSpPr>
            <a:cxnSpLocks/>
            <a:stCxn id="332" idx="2"/>
            <a:endCxn id="333" idx="0"/>
          </p:cNvCxnSpPr>
          <p:nvPr/>
        </p:nvCxnSpPr>
        <p:spPr>
          <a:xfrm>
            <a:off x="4049815" y="3459848"/>
            <a:ext cx="0" cy="39774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直線矢印コネクタ 346">
            <a:extLst>
              <a:ext uri="{FF2B5EF4-FFF2-40B4-BE49-F238E27FC236}">
                <a16:creationId xmlns:a16="http://schemas.microsoft.com/office/drawing/2014/main" id="{57DB24CD-C3DB-DD4D-FDEF-A5E137248C05}"/>
              </a:ext>
            </a:extLst>
          </p:cNvPr>
          <p:cNvCxnSpPr>
            <a:cxnSpLocks/>
            <a:stCxn id="333" idx="2"/>
            <a:endCxn id="334" idx="0"/>
          </p:cNvCxnSpPr>
          <p:nvPr/>
        </p:nvCxnSpPr>
        <p:spPr>
          <a:xfrm>
            <a:off x="4049815" y="4397592"/>
            <a:ext cx="0" cy="39774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1" name="図 360">
            <a:extLst>
              <a:ext uri="{FF2B5EF4-FFF2-40B4-BE49-F238E27FC236}">
                <a16:creationId xmlns:a16="http://schemas.microsoft.com/office/drawing/2014/main" id="{9E6D19F2-A643-3AED-CCA2-ABDDC9436B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380" y="1870299"/>
            <a:ext cx="216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62" name="図 361">
            <a:extLst>
              <a:ext uri="{FF2B5EF4-FFF2-40B4-BE49-F238E27FC236}">
                <a16:creationId xmlns:a16="http://schemas.microsoft.com/office/drawing/2014/main" id="{701B30AE-96EA-383E-D600-AA900A4C7E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380" y="2878379"/>
            <a:ext cx="216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63" name="図 362">
            <a:extLst>
              <a:ext uri="{FF2B5EF4-FFF2-40B4-BE49-F238E27FC236}">
                <a16:creationId xmlns:a16="http://schemas.microsoft.com/office/drawing/2014/main" id="{D45BD675-5DA0-E039-2184-FDAE579ABD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380" y="3755489"/>
            <a:ext cx="216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384" name="直線矢印コネクタ 383">
            <a:extLst>
              <a:ext uri="{FF2B5EF4-FFF2-40B4-BE49-F238E27FC236}">
                <a16:creationId xmlns:a16="http://schemas.microsoft.com/office/drawing/2014/main" id="{D3A6D88D-2FA1-5D11-0207-E27745D11B03}"/>
              </a:ext>
            </a:extLst>
          </p:cNvPr>
          <p:cNvCxnSpPr>
            <a:cxnSpLocks/>
            <a:stCxn id="375" idx="2"/>
            <a:endCxn id="376" idx="0"/>
          </p:cNvCxnSpPr>
          <p:nvPr/>
        </p:nvCxnSpPr>
        <p:spPr>
          <a:xfrm>
            <a:off x="8327626" y="2522104"/>
            <a:ext cx="0" cy="133548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コネクタ: カギ線 389">
            <a:extLst>
              <a:ext uri="{FF2B5EF4-FFF2-40B4-BE49-F238E27FC236}">
                <a16:creationId xmlns:a16="http://schemas.microsoft.com/office/drawing/2014/main" id="{5AFEAB79-60D1-CB6A-87BA-484884FEB7A4}"/>
              </a:ext>
            </a:extLst>
          </p:cNvPr>
          <p:cNvCxnSpPr>
            <a:cxnSpLocks/>
            <a:stCxn id="223" idx="3"/>
            <a:endCxn id="238" idx="2"/>
          </p:cNvCxnSpPr>
          <p:nvPr/>
        </p:nvCxnSpPr>
        <p:spPr>
          <a:xfrm>
            <a:off x="10401563" y="2252104"/>
            <a:ext cx="177871" cy="938463"/>
          </a:xfrm>
          <a:prstGeom prst="bentConnector3">
            <a:avLst>
              <a:gd name="adj1" fmla="val 29708"/>
            </a:avLst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399" name="図 398">
            <a:extLst>
              <a:ext uri="{FF2B5EF4-FFF2-40B4-BE49-F238E27FC236}">
                <a16:creationId xmlns:a16="http://schemas.microsoft.com/office/drawing/2014/main" id="{65783B8F-343A-C2D4-ABCF-C132ABD32A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9817" y="3755489"/>
            <a:ext cx="216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00" name="図 399">
            <a:extLst>
              <a:ext uri="{FF2B5EF4-FFF2-40B4-BE49-F238E27FC236}">
                <a16:creationId xmlns:a16="http://schemas.microsoft.com/office/drawing/2014/main" id="{115A2E43-ABAE-8B23-4442-831CFEAF07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761" y="5637869"/>
            <a:ext cx="216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06" name="四角形: 角を丸くする 405">
            <a:extLst>
              <a:ext uri="{FF2B5EF4-FFF2-40B4-BE49-F238E27FC236}">
                <a16:creationId xmlns:a16="http://schemas.microsoft.com/office/drawing/2014/main" id="{861AF401-C2C3-B15F-6946-D479033BDCDD}"/>
              </a:ext>
            </a:extLst>
          </p:cNvPr>
          <p:cNvSpPr/>
          <p:nvPr/>
        </p:nvSpPr>
        <p:spPr>
          <a:xfrm>
            <a:off x="10252524" y="5081831"/>
            <a:ext cx="1603322" cy="1798749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ko" altLang="en-US" sz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범례</a:t>
            </a:r>
          </a:p>
        </p:txBody>
      </p:sp>
      <p:sp>
        <p:nvSpPr>
          <p:cNvPr id="407" name="正方形/長方形 406">
            <a:extLst>
              <a:ext uri="{FF2B5EF4-FFF2-40B4-BE49-F238E27FC236}">
                <a16:creationId xmlns:a16="http://schemas.microsoft.com/office/drawing/2014/main" id="{6DEA27F6-EEF3-2726-9535-3C892DD006F1}"/>
              </a:ext>
            </a:extLst>
          </p:cNvPr>
          <p:cNvSpPr/>
          <p:nvPr/>
        </p:nvSpPr>
        <p:spPr>
          <a:xfrm>
            <a:off x="10469969" y="5653588"/>
            <a:ext cx="540000" cy="1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endParaRPr lang="ja-JP" altLang="en-US" sz="1000">
              <a:solidFill>
                <a:prstClr val="black">
                  <a:lumMod val="75000"/>
                  <a:lumOff val="25000"/>
                </a:prst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08" name="テキスト ボックス 407">
            <a:extLst>
              <a:ext uri="{FF2B5EF4-FFF2-40B4-BE49-F238E27FC236}">
                <a16:creationId xmlns:a16="http://schemas.microsoft.com/office/drawing/2014/main" id="{C0714153-5FF9-29CC-07FF-AA7D35CBECAD}"/>
              </a:ext>
            </a:extLst>
          </p:cNvPr>
          <p:cNvSpPr txBox="1"/>
          <p:nvPr/>
        </p:nvSpPr>
        <p:spPr>
          <a:xfrm>
            <a:off x="11054185" y="5587367"/>
            <a:ext cx="5485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도구</a:t>
            </a:r>
            <a:endParaRPr kumimoji="1" lang="ja-JP" altLang="en-US" sz="1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09" name="正方形/長方形 408">
            <a:extLst>
              <a:ext uri="{FF2B5EF4-FFF2-40B4-BE49-F238E27FC236}">
                <a16:creationId xmlns:a16="http://schemas.microsoft.com/office/drawing/2014/main" id="{C427DF5C-E86E-364F-9310-93233BA59F41}"/>
              </a:ext>
            </a:extLst>
          </p:cNvPr>
          <p:cNvSpPr/>
          <p:nvPr/>
        </p:nvSpPr>
        <p:spPr>
          <a:xfrm>
            <a:off x="10469969" y="5981206"/>
            <a:ext cx="54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endParaRPr lang="ja-JP" altLang="en-US" sz="1000">
              <a:solidFill>
                <a:prstClr val="black">
                  <a:lumMod val="75000"/>
                  <a:lumOff val="25000"/>
                </a:prst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10" name="テキスト ボックス 409">
            <a:extLst>
              <a:ext uri="{FF2B5EF4-FFF2-40B4-BE49-F238E27FC236}">
                <a16:creationId xmlns:a16="http://schemas.microsoft.com/office/drawing/2014/main" id="{09051C3C-A442-6FEB-04A7-3DA726B89151}"/>
              </a:ext>
            </a:extLst>
          </p:cNvPr>
          <p:cNvSpPr txBox="1"/>
          <p:nvPr/>
        </p:nvSpPr>
        <p:spPr>
          <a:xfrm>
            <a:off x="11054185" y="5940745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업무</a:t>
            </a:r>
            <a:endParaRPr kumimoji="1" lang="ja-JP" altLang="en-US" sz="1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11" name="フローチャート: 磁気ディスク 410">
            <a:extLst>
              <a:ext uri="{FF2B5EF4-FFF2-40B4-BE49-F238E27FC236}">
                <a16:creationId xmlns:a16="http://schemas.microsoft.com/office/drawing/2014/main" id="{19B287A3-C29D-FB6D-8562-CC29F54672B1}"/>
              </a:ext>
            </a:extLst>
          </p:cNvPr>
          <p:cNvSpPr/>
          <p:nvPr/>
        </p:nvSpPr>
        <p:spPr>
          <a:xfrm>
            <a:off x="10469969" y="6317427"/>
            <a:ext cx="540000" cy="180000"/>
          </a:xfrm>
          <a:prstGeom prst="flowChartMagneticDisk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endParaRPr lang="ja-JP" altLang="en-US" sz="1080">
              <a:solidFill>
                <a:prstClr val="black">
                  <a:lumMod val="75000"/>
                  <a:lumOff val="25000"/>
                </a:prst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12" name="テキスト ボックス 411">
            <a:extLst>
              <a:ext uri="{FF2B5EF4-FFF2-40B4-BE49-F238E27FC236}">
                <a16:creationId xmlns:a16="http://schemas.microsoft.com/office/drawing/2014/main" id="{744822B6-8A26-32F8-A733-9B1A9815C416}"/>
              </a:ext>
            </a:extLst>
          </p:cNvPr>
          <p:cNvSpPr txBox="1"/>
          <p:nvPr/>
        </p:nvSpPr>
        <p:spPr>
          <a:xfrm>
            <a:off x="11054185" y="6268927"/>
            <a:ext cx="5549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데이터</a:t>
            </a:r>
            <a:endParaRPr kumimoji="1" lang="ja-JP" altLang="en-US" sz="1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13" name="コネクタ: カギ線 412">
            <a:extLst>
              <a:ext uri="{FF2B5EF4-FFF2-40B4-BE49-F238E27FC236}">
                <a16:creationId xmlns:a16="http://schemas.microsoft.com/office/drawing/2014/main" id="{DFDE6A0B-CE01-1FB5-D749-168C24002D1F}"/>
              </a:ext>
            </a:extLst>
          </p:cNvPr>
          <p:cNvCxnSpPr>
            <a:cxnSpLocks/>
            <a:stCxn id="242" idx="2"/>
            <a:endCxn id="227" idx="1"/>
          </p:cNvCxnSpPr>
          <p:nvPr/>
        </p:nvCxnSpPr>
        <p:spPr>
          <a:xfrm rot="16200000" flipH="1">
            <a:off x="-168761" y="3858438"/>
            <a:ext cx="3328241" cy="961037"/>
          </a:xfrm>
          <a:prstGeom prst="bentConnector2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14" name="矢印: 五方向 213">
            <a:extLst>
              <a:ext uri="{FF2B5EF4-FFF2-40B4-BE49-F238E27FC236}">
                <a16:creationId xmlns:a16="http://schemas.microsoft.com/office/drawing/2014/main" id="{87B85E6F-290A-FAE2-11D3-79C30ED43956}"/>
              </a:ext>
            </a:extLst>
          </p:cNvPr>
          <p:cNvSpPr/>
          <p:nvPr/>
        </p:nvSpPr>
        <p:spPr>
          <a:xfrm>
            <a:off x="7679626" y="1088283"/>
            <a:ext cx="1368000" cy="523220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" altLang="en-US" sz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반환 재제출</a:t>
            </a:r>
          </a:p>
        </p:txBody>
      </p:sp>
      <p:sp>
        <p:nvSpPr>
          <p:cNvPr id="375" name="正方形/長方形 374">
            <a:extLst>
              <a:ext uri="{FF2B5EF4-FFF2-40B4-BE49-F238E27FC236}">
                <a16:creationId xmlns:a16="http://schemas.microsoft.com/office/drawing/2014/main" id="{47954388-CE00-BCD7-E3AC-0089E07131E2}"/>
              </a:ext>
            </a:extLst>
          </p:cNvPr>
          <p:cNvSpPr/>
          <p:nvPr/>
        </p:nvSpPr>
        <p:spPr>
          <a:xfrm>
            <a:off x="7679626" y="1982104"/>
            <a:ext cx="1296000" cy="54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반환 결과를 바탕으로 수정</a:t>
            </a:r>
          </a:p>
        </p:txBody>
      </p:sp>
      <p:sp>
        <p:nvSpPr>
          <p:cNvPr id="376" name="正方形/長方形 375">
            <a:extLst>
              <a:ext uri="{FF2B5EF4-FFF2-40B4-BE49-F238E27FC236}">
                <a16:creationId xmlns:a16="http://schemas.microsoft.com/office/drawing/2014/main" id="{D6FA57DB-99CD-990C-8B0A-5324E99A08BF}"/>
              </a:ext>
            </a:extLst>
          </p:cNvPr>
          <p:cNvSpPr/>
          <p:nvPr/>
        </p:nvSpPr>
        <p:spPr>
          <a:xfrm>
            <a:off x="7679626" y="3857592"/>
            <a:ext cx="1296000" cy="54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다음 달 제출용 리 </a:t>
            </a:r>
            <a:br>
              <a:rPr lang="en-US" altLang="ja-JP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ko" altLang="en-US" sz="100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셉트에 포함</a:t>
            </a:r>
          </a:p>
        </p:txBody>
      </p:sp>
      <p:pic>
        <p:nvPicPr>
          <p:cNvPr id="24" name="グラフィックス 23" descr="ノート PC 単色塗りつぶし">
            <a:extLst>
              <a:ext uri="{FF2B5EF4-FFF2-40B4-BE49-F238E27FC236}">
                <a16:creationId xmlns:a16="http://schemas.microsoft.com/office/drawing/2014/main" id="{7547A3D8-D531-A283-F9A3-A938D68A96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61131" y="6397101"/>
            <a:ext cx="914400" cy="9144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DB18800-9FD6-AED4-5192-672C1C1BFA62}"/>
              </a:ext>
            </a:extLst>
          </p:cNvPr>
          <p:cNvSpPr txBox="1"/>
          <p:nvPr/>
        </p:nvSpPr>
        <p:spPr>
          <a:xfrm>
            <a:off x="11128086" y="2519152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" altLang="en-US" sz="10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수동 업데이트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9B2D0F11-7504-38AC-B933-F54D682D0223}"/>
              </a:ext>
            </a:extLst>
          </p:cNvPr>
          <p:cNvSpPr txBox="1"/>
          <p:nvPr/>
        </p:nvSpPr>
        <p:spPr>
          <a:xfrm>
            <a:off x="6295533" y="6621554"/>
            <a:ext cx="13179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" altLang="ja-JP" sz="28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Scope</a:t>
            </a:r>
            <a:endParaRPr kumimoji="1" lang="ja-JP" altLang="en-US" sz="2000" b="1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2CA269A-9424-50E8-B7EF-921ACDB36D6B}"/>
              </a:ext>
            </a:extLst>
          </p:cNvPr>
          <p:cNvSpPr txBox="1"/>
          <p:nvPr/>
        </p:nvSpPr>
        <p:spPr>
          <a:xfrm>
            <a:off x="7744561" y="4856037"/>
            <a:ext cx="15359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" altLang="en-US" sz="1000">
                <a:latin typeface="Meiryo UI" panose="020B0604030504040204" pitchFamily="50" charset="-128"/>
                <a:ea typeface="Meiryo UI" panose="020B0604030504040204" pitchFamily="50" charset="-128"/>
              </a:rPr>
              <a:t>네트워크 영향으로 </a:t>
            </a:r>
            <a:br>
              <a:rPr kumimoji="1" lang="en-US" altLang="ja-JP" sz="100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ko" altLang="en-US" sz="1000">
                <a:latin typeface="Meiryo UI" panose="020B0604030504040204" pitchFamily="50" charset="-128"/>
                <a:ea typeface="Meiryo UI" panose="020B0604030504040204" pitchFamily="50" charset="-128"/>
              </a:rPr>
              <a:t>데이터 연동 </a:t>
            </a:r>
            <a:r>
              <a:rPr lang="ko" altLang="en-US" sz="1000">
                <a:latin typeface="Meiryo UI" panose="020B0604030504040204" pitchFamily="50" charset="-128"/>
                <a:ea typeface="Meiryo UI" panose="020B0604030504040204" pitchFamily="50" charset="-128"/>
              </a:rPr>
              <a:t>에 </a:t>
            </a:r>
            <a:r>
              <a:rPr kumimoji="1" lang="ko" altLang="en-US" sz="1000">
                <a:latin typeface="Meiryo UI" panose="020B0604030504040204" pitchFamily="50" charset="-128"/>
                <a:ea typeface="Meiryo UI" panose="020B0604030504040204" pitchFamily="50" charset="-128"/>
              </a:rPr>
              <a:t>번거로움</a:t>
            </a:r>
          </a:p>
        </p:txBody>
      </p:sp>
      <p:pic>
        <p:nvPicPr>
          <p:cNvPr id="52" name="グラフィックス 51" descr="USB メモリ 単色塗りつぶし">
            <a:extLst>
              <a:ext uri="{FF2B5EF4-FFF2-40B4-BE49-F238E27FC236}">
                <a16:creationId xmlns:a16="http://schemas.microsoft.com/office/drawing/2014/main" id="{A71777AA-630C-5488-05A6-A2899EA28D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23287" y="4602220"/>
            <a:ext cx="360000" cy="360000"/>
          </a:xfrm>
          <a:prstGeom prst="rect">
            <a:avLst/>
          </a:prstGeom>
        </p:spPr>
      </p:pic>
      <p:sp>
        <p:nvSpPr>
          <p:cNvPr id="53" name="爆発: 8 pt 52">
            <a:extLst>
              <a:ext uri="{FF2B5EF4-FFF2-40B4-BE49-F238E27FC236}">
                <a16:creationId xmlns:a16="http://schemas.microsoft.com/office/drawing/2014/main" id="{7E536435-B60A-056E-0AC7-4A00FFB32A2B}"/>
              </a:ext>
            </a:extLst>
          </p:cNvPr>
          <p:cNvSpPr/>
          <p:nvPr/>
        </p:nvSpPr>
        <p:spPr>
          <a:xfrm>
            <a:off x="3648570" y="5825430"/>
            <a:ext cx="2448000" cy="828000"/>
          </a:xfrm>
          <a:prstGeom prst="irregularSeal1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ko" altLang="en-US" sz="16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도구가 난립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A148740-F899-ADAD-DF29-CEFA43293A6A}"/>
              </a:ext>
            </a:extLst>
          </p:cNvPr>
          <p:cNvSpPr txBox="1"/>
          <p:nvPr/>
        </p:nvSpPr>
        <p:spPr>
          <a:xfrm>
            <a:off x="7643625" y="6846941"/>
            <a:ext cx="41456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" altLang="ja-JP" sz="1100" b="1"/>
              <a:t>※ </a:t>
            </a:r>
            <a:r>
              <a:rPr kumimoji="1" lang="ko" altLang="en-US" sz="1100" b="1"/>
              <a:t>각 툴의 개요는, </a:t>
            </a:r>
            <a:br>
              <a:rPr kumimoji="1" lang="en-US" altLang="ja-JP" sz="1100" b="1"/>
            </a:br>
            <a:r>
              <a:rPr kumimoji="1" lang="ko" altLang="en-US" sz="1100" b="1"/>
              <a:t>「(별지) 현행 툴 기능 개요 일람</a:t>
            </a:r>
            <a:r>
              <a:rPr lang="ko" altLang="ja-JP" sz="1100" b="1"/>
              <a:t> </a:t>
            </a:r>
            <a:r>
              <a:rPr kumimoji="1" lang="ko" altLang="ja-JP" sz="1100" b="1"/>
              <a:t>4-1</a:t>
            </a:r>
            <a:r>
              <a:rPr lang="ko" altLang="en-US" sz="1100" b="1"/>
              <a:t> </a:t>
            </a:r>
            <a:r>
              <a:rPr kumimoji="1" lang="ko" altLang="en-US" sz="1100" b="1"/>
              <a:t>기타 도구 기능 참조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01473A5-FE30-D532-C1DA-C6E3C12C64D2}"/>
              </a:ext>
            </a:extLst>
          </p:cNvPr>
          <p:cNvSpPr/>
          <p:nvPr/>
        </p:nvSpPr>
        <p:spPr>
          <a:xfrm>
            <a:off x="10531498" y="1982104"/>
            <a:ext cx="1296000" cy="5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2960"/>
            <a:r>
              <a:rPr lang="ko" altLang="en-US" sz="1080">
                <a:solidFill>
                  <a:prstClr val="black">
                    <a:lumMod val="75000"/>
                    <a:lumOff val="25000"/>
                  </a:prst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마스터 갱신 업무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A471CD1-6AFB-B4F5-9034-98E150ED504C}"/>
              </a:ext>
            </a:extLst>
          </p:cNvPr>
          <p:cNvSpPr txBox="1"/>
          <p:nvPr/>
        </p:nvSpPr>
        <p:spPr>
          <a:xfrm>
            <a:off x="2926022" y="6681938"/>
            <a:ext cx="20072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" altLang="en-US" sz="1000">
                <a:latin typeface="Meiryo UI" panose="020B0604030504040204" pitchFamily="50" charset="-128"/>
                <a:ea typeface="Meiryo UI" panose="020B0604030504040204" pitchFamily="50" charset="-128"/>
              </a:rPr>
              <a:t>베테란 군 업데이트 상황이나 </a:t>
            </a:r>
            <a:br>
              <a:rPr kumimoji="1" lang="en-US" altLang="ja-JP" sz="100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ko" altLang="en-US" sz="1000">
                <a:latin typeface="Meiryo UI" panose="020B0604030504040204" pitchFamily="50" charset="-128"/>
                <a:ea typeface="Meiryo UI" panose="020B0604030504040204" pitchFamily="50" charset="-128"/>
              </a:rPr>
              <a:t>체크 실시 상황의 보고를 수동 입력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34E30DC-05D8-2E05-8A22-23D002888F81}"/>
              </a:ext>
            </a:extLst>
          </p:cNvPr>
          <p:cNvSpPr/>
          <p:nvPr/>
        </p:nvSpPr>
        <p:spPr>
          <a:xfrm>
            <a:off x="1908467" y="1870299"/>
            <a:ext cx="5735158" cy="5334485"/>
          </a:xfrm>
          <a:prstGeom prst="rect">
            <a:avLst/>
          </a:prstGeom>
          <a:noFill/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コネクタ: カギ線 11">
            <a:extLst>
              <a:ext uri="{FF2B5EF4-FFF2-40B4-BE49-F238E27FC236}">
                <a16:creationId xmlns:a16="http://schemas.microsoft.com/office/drawing/2014/main" id="{3FF028F9-1822-0EB2-82E0-A9E60FE43C6B}"/>
              </a:ext>
            </a:extLst>
          </p:cNvPr>
          <p:cNvCxnSpPr>
            <a:cxnSpLocks/>
            <a:stCxn id="219" idx="1"/>
            <a:endCxn id="24" idx="1"/>
          </p:cNvCxnSpPr>
          <p:nvPr/>
        </p:nvCxnSpPr>
        <p:spPr>
          <a:xfrm rot="10800000" flipH="1" flipV="1">
            <a:off x="1975877" y="3189847"/>
            <a:ext cx="185253" cy="3664453"/>
          </a:xfrm>
          <a:prstGeom prst="bentConnector3">
            <a:avLst>
              <a:gd name="adj1" fmla="val -123399"/>
            </a:avLst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6536AF9-803A-BBCE-C994-7B02EE22C496}"/>
              </a:ext>
            </a:extLst>
          </p:cNvPr>
          <p:cNvSpPr txBox="1"/>
          <p:nvPr/>
        </p:nvSpPr>
        <p:spPr>
          <a:xfrm>
            <a:off x="2332376" y="6649630"/>
            <a:ext cx="575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CRM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C901FCE1-D086-A06C-13EC-8A0B26B3317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6" t="19419" r="23948" b="18285"/>
          <a:stretch/>
        </p:blipFill>
        <p:spPr>
          <a:xfrm>
            <a:off x="2938761" y="6394765"/>
            <a:ext cx="360000" cy="2548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23" name="フローチャート: 書類 322">
            <a:extLst>
              <a:ext uri="{FF2B5EF4-FFF2-40B4-BE49-F238E27FC236}">
                <a16:creationId xmlns:a16="http://schemas.microsoft.com/office/drawing/2014/main" id="{7BD84FE3-2336-FEE7-D65D-F6BC7D55FDE4}"/>
              </a:ext>
            </a:extLst>
          </p:cNvPr>
          <p:cNvSpPr/>
          <p:nvPr/>
        </p:nvSpPr>
        <p:spPr>
          <a:xfrm>
            <a:off x="1090635" y="4412684"/>
            <a:ext cx="576000" cy="396000"/>
          </a:xfrm>
          <a:prstGeom prst="flowChartDocumen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ko" altLang="ja-JP" sz="10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CSV </a:t>
            </a:r>
            <a:br>
              <a:rPr kumimoji="1" lang="en-US" altLang="ja-JP" sz="10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ko" altLang="en-US" sz="10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출력</a:t>
            </a:r>
          </a:p>
        </p:txBody>
      </p:sp>
    </p:spTree>
    <p:extLst>
      <p:ext uri="{BB962C8B-B14F-4D97-AF65-F5344CB8AC3E}">
        <p14:creationId xmlns:p14="http://schemas.microsoft.com/office/powerpoint/2010/main" val="3631042238"/>
      </p:ext>
    </p:extLst>
  </p:cSld>
  <p:clrMapOvr>
    <a:masterClrMapping/>
  </p:clrMapOvr>
</p:sld>
</file>

<file path=ppt/theme/theme1.xml><?xml version="1.0" encoding="utf-8"?>
<a:theme xmlns:a="http://schemas.openxmlformats.org/drawingml/2006/main" name="SolastoTemplate_v1.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asto template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lastoTemplate_v1.1_Confidentialなし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asto template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asto template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asto template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2B52EDC4C1A7A43A250DE47F54C4D15" ma:contentTypeVersion="8" ma:contentTypeDescription="新しいドキュメントを作成します。" ma:contentTypeScope="" ma:versionID="ac3ea8ab0fe710ff8a2634f22695c52e">
  <xsd:schema xmlns:xsd="http://www.w3.org/2001/XMLSchema" xmlns:xs="http://www.w3.org/2001/XMLSchema" xmlns:p="http://schemas.microsoft.com/office/2006/metadata/properties" xmlns:ns2="1c500f31-ca73-49a4-89ec-ff16bd16593b" targetNamespace="http://schemas.microsoft.com/office/2006/metadata/properties" ma:root="true" ma:fieldsID="f9cf6e1c7991af55506104aec8a1adcb" ns2:_="">
    <xsd:import namespace="1c500f31-ca73-49a4-89ec-ff16bd1659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00f31-ca73-49a4-89ec-ff16bd1659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14C3892-EACE-439A-B41C-9612548E9B51}">
  <ds:schemaRefs>
    <ds:schemaRef ds:uri="4d000e8a-0f3d-4ae7-b4ba-94e06b1aa37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E975A20-24FD-40A8-8177-224D4FA83BBB}">
  <ds:schemaRefs>
    <ds:schemaRef ds:uri="1c500f31-ca73-49a4-89ec-ff16bd16593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70B10B9-A667-495E-B3B2-46CC92D8115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3518</Words>
  <Application>Microsoft Office PowerPoint</Application>
  <PresentationFormat>사용자 지정</PresentationFormat>
  <Paragraphs>615</Paragraphs>
  <Slides>32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32</vt:i4>
      </vt:variant>
    </vt:vector>
  </HeadingPairs>
  <TitlesOfParts>
    <vt:vector size="42" baseType="lpstr">
      <vt:lpstr>EYInterstate</vt:lpstr>
      <vt:lpstr>メイリオ</vt:lpstr>
      <vt:lpstr>Meiryo UI</vt:lpstr>
      <vt:lpstr>NotoSansJP</vt:lpstr>
      <vt:lpstr>Yu Gothic UI</vt:lpstr>
      <vt:lpstr>Arial</vt:lpstr>
      <vt:lpstr>Calibri</vt:lpstr>
      <vt:lpstr>Wingdings</vt:lpstr>
      <vt:lpstr>SolastoTemplate_v1.1</vt:lpstr>
      <vt:lpstr>SolastoTemplate_v1.1_Confidentialなし</vt:lpstr>
      <vt:lpstr>차기 리셉트 시스템 구축 제안 의뢰서</vt:lpstr>
      <vt:lpstr>개정 내역</vt:lpstr>
      <vt:lpstr>목차</vt:lpstr>
      <vt:lpstr>1. 소개</vt:lpstr>
      <vt:lpstr>1-1 소개</vt:lpstr>
      <vt:lpstr>1-2 변천과 현상 과제</vt:lpstr>
      <vt:lpstr>1-3 전제 조건</vt:lpstr>
      <vt:lpstr>1-4 본 프로젝트의 목적</vt:lpstr>
      <vt:lpstr>1-5 현재 시스템 개요 및 이번 범위</vt:lpstr>
      <vt:lpstr>1-6 AI 기능 추가 정보</vt:lpstr>
      <vt:lpstr>1-7 시스템의 제공 형태에 대해서</vt:lpstr>
      <vt:lpstr>1-8 신시스템 구축 스케줄안</vt:lpstr>
      <vt:lpstr>2. 의뢰 </vt:lpstr>
      <vt:lpstr>2-1 요청 범위</vt:lpstr>
      <vt:lpstr>2-2 의뢰 내용</vt:lpstr>
      <vt:lpstr>2-3 제안서 정보</vt:lpstr>
      <vt:lpstr>2-3 제안서 정보</vt:lpstr>
      <vt:lpstr>2-3 제안서에 대하여</vt:lpstr>
      <vt:lpstr>2-3 제안서에 대하여</vt:lpstr>
      <vt:lpstr>2-3 제안서에 대하여</vt:lpstr>
      <vt:lpstr>2-3 제안서에 대하여</vt:lpstr>
      <vt:lpstr>2-4 견적서에 대해서</vt:lpstr>
      <vt:lpstr>3. 제안에 관한 각종 수속에 </vt:lpstr>
      <vt:lpstr>3-1​ 제안의 준수 사항</vt:lpstr>
      <vt:lpstr>3-2 선정 스케줄</vt:lpstr>
      <vt:lpstr>3-3 제안 요령</vt:lpstr>
      <vt:lpstr>3-3 제안 요령</vt:lpstr>
      <vt:lpstr>3-4 선정에 대해서</vt:lpstr>
      <vt:lpstr>3-4 선정에 대해서</vt:lpstr>
      <vt:lpstr>3-5 계약에 대해</vt:lpstr>
      <vt:lpstr>3-5 계약에 대해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新勤怠システム構築　提案依頼書</dc:title>
  <dc:creator/>
  <cp:lastModifiedBy>lakepark</cp:lastModifiedBy>
  <cp:revision>48</cp:revision>
  <dcterms:created xsi:type="dcterms:W3CDTF">2019-03-28T04:24:02Z</dcterms:created>
  <dcterms:modified xsi:type="dcterms:W3CDTF">2025-04-22T03:41:20Z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0x010100C2B52EDC4C1A7A43A250DE47F54C4D15</vt:lpwstr>
  </property>
</Properties>
</file>