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  <p:sldMasterId id="2147483665" r:id="rId5"/>
  </p:sldMasterIdLst>
  <p:notesMasterIdLst>
    <p:notesMasterId r:id="rId16"/>
  </p:notesMasterIdLst>
  <p:handoutMasterIdLst>
    <p:handoutMasterId r:id="rId17"/>
  </p:handoutMasterIdLst>
  <p:sldIdLst>
    <p:sldId id="2147310374" r:id="rId6"/>
    <p:sldId id="292" r:id="rId7"/>
    <p:sldId id="257" r:id="rId8"/>
    <p:sldId id="261" r:id="rId9"/>
    <p:sldId id="2147310375" r:id="rId10"/>
    <p:sldId id="2147310378" r:id="rId11"/>
    <p:sldId id="2147310379" r:id="rId12"/>
    <p:sldId id="2147310382" r:id="rId13"/>
    <p:sldId id="2147310381" r:id="rId14"/>
    <p:sldId id="297" r:id="rId15"/>
  </p:sldIdLst>
  <p:sldSz cx="13544550" cy="7618413"/>
  <p:notesSz cx="6858000" cy="9144000"/>
  <p:defaultTextStyle>
    <a:defPPr>
      <a:defRPr lang="ko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4267" userDrawn="1">
          <p15:clr>
            <a:srgbClr val="A4A3A4"/>
          </p15:clr>
        </p15:guide>
        <p15:guide id="3" orient="horz" pos="2399" userDrawn="1">
          <p15:clr>
            <a:srgbClr val="A4A3A4"/>
          </p15:clr>
        </p15:guide>
        <p15:guide id="4" pos="42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9800"/>
    <a:srgbClr val="FF9900"/>
    <a:srgbClr val="1C334E"/>
    <a:srgbClr val="F2F2F2"/>
    <a:srgbClr val="7F7F7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EE07EF2-8948-44B6-92BA-6BFAB7E35892}" v="451" dt="2025-04-16T10:31:35.170"/>
    <p1510:client id="{E8D676DC-FFCA-BB44-7C0E-BC1FCEE3B854}" v="2" dt="2025-04-16T10:01:13.53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248" y="72"/>
      </p:cViewPr>
      <p:guideLst>
        <p:guide orient="horz" pos="2160"/>
        <p:guide pos="4267"/>
        <p:guide orient="horz" pos="2399"/>
        <p:guide pos="426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microsoft.com/office/2018/10/relationships/authors" Target="authors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C3BA95-343F-4108-8735-CD8B6884E296}" type="datetimeFigureOut">
              <a:rPr kumimoji="1" lang="ja-JP" altLang="en-US" smtClean="0"/>
              <a:t>2025/4/22</a:t>
            </a:fld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789040" y="862920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A73942-0750-4B34-B0A1-F3A416942A1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3055" b="32714"/>
          <a:stretch/>
        </p:blipFill>
        <p:spPr bwMode="auto">
          <a:xfrm>
            <a:off x="138716" y="8722800"/>
            <a:ext cx="1051678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1332000" y="8830800"/>
            <a:ext cx="2160240" cy="204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800">
                <a:solidFill>
                  <a:srgbClr val="7F7F7F"/>
                </a:solidFill>
              </a:rPr>
              <a:t>(C) </a:t>
            </a:r>
            <a:r>
              <a:rPr lang="en-US" altLang="ja-JP" sz="800" err="1">
                <a:solidFill>
                  <a:srgbClr val="7F7F7F"/>
                </a:solidFill>
              </a:rPr>
              <a:t>Solasto</a:t>
            </a:r>
            <a:r>
              <a:rPr lang="en-US" altLang="ja-JP" sz="800">
                <a:solidFill>
                  <a:srgbClr val="7F7F7F"/>
                </a:solidFill>
              </a:rPr>
              <a:t> Corporation.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3978886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789040" y="8629200"/>
            <a:ext cx="2971800" cy="4572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DDB69F-EA4F-4CB6-9B16-2FD41D3905D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62F94D-40AE-4585-957A-71C5BD8E20A2}" type="datetimeFigureOut">
              <a:rPr kumimoji="1" lang="ja-JP" altLang="en-US" smtClean="0"/>
              <a:t>2025/4/22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4953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48680" y="4211960"/>
            <a:ext cx="5760640" cy="43204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3055" b="32714"/>
          <a:stretch/>
        </p:blipFill>
        <p:spPr bwMode="auto">
          <a:xfrm>
            <a:off x="138716" y="8722800"/>
            <a:ext cx="1051678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Rectangle 14"/>
          <p:cNvSpPr>
            <a:spLocks noChangeArrowheads="1"/>
          </p:cNvSpPr>
          <p:nvPr/>
        </p:nvSpPr>
        <p:spPr bwMode="auto">
          <a:xfrm>
            <a:off x="1332000" y="8830800"/>
            <a:ext cx="2160240" cy="204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800">
                <a:solidFill>
                  <a:srgbClr val="7F7F7F"/>
                </a:solidFill>
              </a:rPr>
              <a:t>(C) </a:t>
            </a:r>
            <a:r>
              <a:rPr lang="en-US" altLang="ja-JP" sz="800" err="1">
                <a:solidFill>
                  <a:srgbClr val="7F7F7F"/>
                </a:solidFill>
              </a:rPr>
              <a:t>Solasto</a:t>
            </a:r>
            <a:r>
              <a:rPr lang="en-US" altLang="ja-JP" sz="800">
                <a:solidFill>
                  <a:srgbClr val="7F7F7F"/>
                </a:solidFill>
              </a:rPr>
              <a:t> Corporation.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4416584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lnSpc>
        <a:spcPct val="120000"/>
      </a:lnSpc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lnSpc>
        <a:spcPct val="120000"/>
      </a:lnSpc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lnSpc>
        <a:spcPct val="120000"/>
      </a:lnSpc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lnSpc>
        <a:spcPct val="120000"/>
      </a:lnSpc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lnSpc>
        <a:spcPct val="120000"/>
      </a:lnSpc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381000" y="495300"/>
            <a:ext cx="6096000" cy="34290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DDB69F-EA4F-4CB6-9B16-2FD41D3905D1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36844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"/>
          <p:cNvSpPr>
            <a:spLocks noGrp="1"/>
          </p:cNvSpPr>
          <p:nvPr>
            <p:ph type="ctrTitle"/>
          </p:nvPr>
        </p:nvSpPr>
        <p:spPr>
          <a:xfrm>
            <a:off x="1428636" y="3244758"/>
            <a:ext cx="11248705" cy="492443"/>
          </a:xfrm>
          <a:prstGeom prst="rect">
            <a:avLst/>
          </a:prstGeom>
        </p:spPr>
        <p:txBody>
          <a:bodyPr wrap="square" tIns="0" bIns="0" anchor="ctr" anchorCtr="0">
            <a:spAutoFit/>
          </a:bodyPr>
          <a:lstStyle>
            <a:lvl1pPr algn="l"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7" name="正方形/長方形 16"/>
          <p:cNvSpPr>
            <a:spLocks/>
          </p:cNvSpPr>
          <p:nvPr/>
        </p:nvSpPr>
        <p:spPr>
          <a:xfrm>
            <a:off x="638778" y="3352629"/>
            <a:ext cx="425923" cy="249877"/>
          </a:xfrm>
          <a:prstGeom prst="rect">
            <a:avLst/>
          </a:prstGeom>
          <a:solidFill>
            <a:srgbClr val="F39800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marL="57150" algn="ctr">
              <a:lnSpc>
                <a:spcPts val="1350"/>
              </a:lnSpc>
              <a:spcAft>
                <a:spcPts val="0"/>
              </a:spcAft>
            </a:pPr>
            <a:endParaRPr kumimoji="1" lang="ja-JP" altLang="en-US" sz="900" kern="100"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8" name="正方形/長方形 17"/>
          <p:cNvSpPr>
            <a:spLocks/>
          </p:cNvSpPr>
          <p:nvPr/>
        </p:nvSpPr>
        <p:spPr>
          <a:xfrm>
            <a:off x="850548" y="3563674"/>
            <a:ext cx="425921" cy="249877"/>
          </a:xfrm>
          <a:prstGeom prst="rect">
            <a:avLst/>
          </a:prstGeom>
          <a:solidFill>
            <a:srgbClr val="F39800">
              <a:alpha val="25098"/>
            </a:srgbClr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marL="57150" algn="ctr">
              <a:lnSpc>
                <a:spcPts val="1350"/>
              </a:lnSpc>
              <a:spcAft>
                <a:spcPts val="0"/>
              </a:spcAft>
            </a:pPr>
            <a:endParaRPr kumimoji="1" lang="ja-JP" altLang="en-US" sz="900" kern="100"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9" name="Line 8"/>
          <p:cNvSpPr>
            <a:spLocks noChangeShapeType="1"/>
          </p:cNvSpPr>
          <p:nvPr userDrawn="1"/>
        </p:nvSpPr>
        <p:spPr bwMode="auto">
          <a:xfrm>
            <a:off x="1427362" y="3851223"/>
            <a:ext cx="11249978" cy="1"/>
          </a:xfrm>
          <a:prstGeom prst="line">
            <a:avLst/>
          </a:prstGeom>
          <a:noFill/>
          <a:ln w="12700">
            <a:solidFill>
              <a:schemeClr val="bg1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1800"/>
          </a:p>
        </p:txBody>
      </p:sp>
      <p:pic>
        <p:nvPicPr>
          <p:cNvPr id="20" name="Picture 2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3055" b="32714"/>
          <a:stretch/>
        </p:blipFill>
        <p:spPr bwMode="auto">
          <a:xfrm>
            <a:off x="147539" y="7142281"/>
            <a:ext cx="1281098" cy="394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Rectangle 14"/>
          <p:cNvSpPr>
            <a:spLocks noChangeArrowheads="1"/>
          </p:cNvSpPr>
          <p:nvPr userDrawn="1"/>
        </p:nvSpPr>
        <p:spPr bwMode="auto">
          <a:xfrm>
            <a:off x="1515691" y="7309465"/>
            <a:ext cx="2905711" cy="227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850">
                <a:solidFill>
                  <a:srgbClr val="7F7F7F"/>
                </a:solidFill>
              </a:rPr>
              <a:t>(C) </a:t>
            </a:r>
            <a:r>
              <a:rPr lang="en-US" altLang="ja-JP" sz="850" err="1">
                <a:solidFill>
                  <a:srgbClr val="7F7F7F"/>
                </a:solidFill>
              </a:rPr>
              <a:t>Solasto</a:t>
            </a:r>
            <a:r>
              <a:rPr lang="en-US" altLang="ja-JP" sz="850">
                <a:solidFill>
                  <a:srgbClr val="7F7F7F"/>
                </a:solidFill>
              </a:rPr>
              <a:t> Corporation. All rights reserved.</a:t>
            </a:r>
          </a:p>
        </p:txBody>
      </p:sp>
      <p:sp>
        <p:nvSpPr>
          <p:cNvPr id="22" name="正方形/長方形 21"/>
          <p:cNvSpPr/>
          <p:nvPr userDrawn="1"/>
        </p:nvSpPr>
        <p:spPr>
          <a:xfrm>
            <a:off x="11884843" y="165513"/>
            <a:ext cx="1512691" cy="362304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lIns="126000" tIns="54000" rIns="126000" anchor="ctr" anchorCtr="0">
            <a:spAutoFit/>
          </a:bodyPr>
          <a:lstStyle/>
          <a:p>
            <a:pPr algn="ctr"/>
            <a:r>
              <a:rPr lang="en-US" altLang="ja-JP" sz="1700">
                <a:solidFill>
                  <a:srgbClr val="FF0000"/>
                </a:solidFill>
              </a:rPr>
              <a:t>Confidential</a:t>
            </a:r>
            <a:endParaRPr lang="ja-JP" altLang="en-US" sz="1700">
              <a:solidFill>
                <a:srgbClr val="FF0000"/>
              </a:solidFill>
            </a:endParaRPr>
          </a:p>
        </p:txBody>
      </p:sp>
      <p:sp>
        <p:nvSpPr>
          <p:cNvPr id="11" name="テキスト プレースホルダ 2">
            <a:extLst>
              <a:ext uri="{FF2B5EF4-FFF2-40B4-BE49-F238E27FC236}">
                <a16:creationId xmlns:a16="http://schemas.microsoft.com/office/drawing/2014/main" id="{1F4B75AF-93E9-4A52-A1B2-DD86D4DA76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27363" y="4107881"/>
            <a:ext cx="11248706" cy="400110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19155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Line 8"/>
          <p:cNvSpPr>
            <a:spLocks noChangeShapeType="1"/>
          </p:cNvSpPr>
          <p:nvPr userDrawn="1"/>
        </p:nvSpPr>
        <p:spPr bwMode="auto">
          <a:xfrm>
            <a:off x="4479883" y="7351200"/>
            <a:ext cx="8339782" cy="0"/>
          </a:xfrm>
          <a:prstGeom prst="line">
            <a:avLst/>
          </a:prstGeom>
          <a:noFill/>
          <a:ln w="6350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1800"/>
          </a:p>
        </p:txBody>
      </p:sp>
      <p:sp>
        <p:nvSpPr>
          <p:cNvPr id="15" name="Rectangle 4"/>
          <p:cNvSpPr txBox="1">
            <a:spLocks noChangeArrowheads="1"/>
          </p:cNvSpPr>
          <p:nvPr userDrawn="1"/>
        </p:nvSpPr>
        <p:spPr bwMode="auto">
          <a:xfrm>
            <a:off x="12852791" y="7227813"/>
            <a:ext cx="480041" cy="24622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umimoji="0" sz="1400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DA35343-B95B-4B0A-8C92-734C11F40C21}" type="slidenum">
              <a:rPr kumimoji="0" lang="en-US" altLang="ja-JP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3055" b="32714"/>
          <a:stretch/>
        </p:blipFill>
        <p:spPr bwMode="auto">
          <a:xfrm>
            <a:off x="291724" y="7078173"/>
            <a:ext cx="1503180" cy="463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ctangle 14"/>
          <p:cNvSpPr>
            <a:spLocks noChangeArrowheads="1"/>
          </p:cNvSpPr>
          <p:nvPr userDrawn="1"/>
        </p:nvSpPr>
        <p:spPr bwMode="auto">
          <a:xfrm>
            <a:off x="2025524" y="7231328"/>
            <a:ext cx="2905711" cy="227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800">
                <a:solidFill>
                  <a:srgbClr val="7F7F7F"/>
                </a:solidFill>
              </a:rPr>
              <a:t>(C) </a:t>
            </a:r>
            <a:r>
              <a:rPr lang="en-US" altLang="ja-JP" sz="800" err="1">
                <a:solidFill>
                  <a:srgbClr val="7F7F7F"/>
                </a:solidFill>
              </a:rPr>
              <a:t>Solasto</a:t>
            </a:r>
            <a:r>
              <a:rPr lang="en-US" altLang="ja-JP" sz="800">
                <a:solidFill>
                  <a:srgbClr val="7F7F7F"/>
                </a:solidFill>
              </a:rPr>
              <a:t> Corporation. All rights reserved.</a:t>
            </a:r>
          </a:p>
        </p:txBody>
      </p:sp>
      <p:sp>
        <p:nvSpPr>
          <p:cNvPr id="18" name="タイトル 1"/>
          <p:cNvSpPr>
            <a:spLocks noGrp="1"/>
          </p:cNvSpPr>
          <p:nvPr>
            <p:ph type="title"/>
          </p:nvPr>
        </p:nvSpPr>
        <p:spPr>
          <a:xfrm>
            <a:off x="971975" y="3234304"/>
            <a:ext cx="11602462" cy="430887"/>
          </a:xfrm>
          <a:prstGeom prst="rect">
            <a:avLst/>
          </a:prstGeom>
        </p:spPr>
        <p:txBody>
          <a:bodyPr wrap="square" tIns="0" bIns="0" anchor="ctr" anchorCtr="0">
            <a:spAutoFit/>
          </a:bodyPr>
          <a:lstStyle>
            <a:lvl1pPr algn="l">
              <a:defRPr sz="2800" b="0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19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72664" y="4129175"/>
            <a:ext cx="11551991" cy="400110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20" name="Line 8"/>
          <p:cNvSpPr>
            <a:spLocks noChangeShapeType="1"/>
          </p:cNvSpPr>
          <p:nvPr userDrawn="1"/>
        </p:nvSpPr>
        <p:spPr bwMode="auto">
          <a:xfrm>
            <a:off x="972663" y="3779213"/>
            <a:ext cx="11601773" cy="1"/>
          </a:xfrm>
          <a:prstGeom prst="line">
            <a:avLst/>
          </a:prstGeom>
          <a:noFill/>
          <a:ln w="12700">
            <a:solidFill>
              <a:srgbClr val="F398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1800"/>
          </a:p>
        </p:txBody>
      </p:sp>
      <p:sp>
        <p:nvSpPr>
          <p:cNvPr id="21" name="正方形/長方形 20"/>
          <p:cNvSpPr/>
          <p:nvPr userDrawn="1"/>
        </p:nvSpPr>
        <p:spPr>
          <a:xfrm>
            <a:off x="11573565" y="-34939"/>
            <a:ext cx="1970985" cy="249877"/>
          </a:xfrm>
          <a:prstGeom prst="rect">
            <a:avLst/>
          </a:prstGeom>
          <a:solidFill>
            <a:srgbClr val="F39800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marL="57150" algn="ctr">
              <a:lnSpc>
                <a:spcPts val="1350"/>
              </a:lnSpc>
              <a:spcAft>
                <a:spcPts val="0"/>
              </a:spcAft>
            </a:pPr>
            <a:endParaRPr kumimoji="1" lang="ja-JP" altLang="en-US" sz="900" kern="100"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2" name="正方形/長方形 21"/>
          <p:cNvSpPr/>
          <p:nvPr userDrawn="1"/>
        </p:nvSpPr>
        <p:spPr>
          <a:xfrm>
            <a:off x="11795710" y="316800"/>
            <a:ext cx="1512691" cy="362304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lIns="126000" tIns="54000" rIns="126000" anchor="ctr" anchorCtr="0">
            <a:spAutoFit/>
          </a:bodyPr>
          <a:lstStyle/>
          <a:p>
            <a:pPr algn="ctr"/>
            <a:r>
              <a:rPr lang="en-US" altLang="ja-JP" sz="1700">
                <a:solidFill>
                  <a:srgbClr val="FF0000"/>
                </a:solidFill>
              </a:rPr>
              <a:t>Confidential</a:t>
            </a:r>
            <a:endParaRPr lang="ja-JP" altLang="en-US" sz="17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311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415989" y="208806"/>
            <a:ext cx="11157576" cy="523220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lvl1pPr algn="l">
              <a:defRPr sz="2800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7" name="Line 8"/>
          <p:cNvSpPr>
            <a:spLocks noChangeShapeType="1"/>
          </p:cNvSpPr>
          <p:nvPr userDrawn="1"/>
        </p:nvSpPr>
        <p:spPr bwMode="auto">
          <a:xfrm>
            <a:off x="364073" y="831169"/>
            <a:ext cx="11209492" cy="0"/>
          </a:xfrm>
          <a:prstGeom prst="line">
            <a:avLst/>
          </a:prstGeom>
          <a:noFill/>
          <a:ln w="12700">
            <a:solidFill>
              <a:srgbClr val="F398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1800"/>
          </a:p>
        </p:txBody>
      </p:sp>
      <p:sp>
        <p:nvSpPr>
          <p:cNvPr id="12" name="Line 8"/>
          <p:cNvSpPr>
            <a:spLocks noChangeShapeType="1"/>
          </p:cNvSpPr>
          <p:nvPr userDrawn="1"/>
        </p:nvSpPr>
        <p:spPr bwMode="auto">
          <a:xfrm>
            <a:off x="4479883" y="7351200"/>
            <a:ext cx="8339782" cy="0"/>
          </a:xfrm>
          <a:prstGeom prst="line">
            <a:avLst/>
          </a:prstGeom>
          <a:noFill/>
          <a:ln w="6350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1800"/>
          </a:p>
        </p:txBody>
      </p:sp>
      <p:sp>
        <p:nvSpPr>
          <p:cNvPr id="14" name="Rectangle 4"/>
          <p:cNvSpPr txBox="1">
            <a:spLocks noChangeArrowheads="1"/>
          </p:cNvSpPr>
          <p:nvPr userDrawn="1"/>
        </p:nvSpPr>
        <p:spPr bwMode="auto">
          <a:xfrm>
            <a:off x="12852791" y="7227813"/>
            <a:ext cx="480041" cy="24622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umimoji="0" sz="1400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DA35343-B95B-4B0A-8C92-734C11F40C21}" type="slidenum">
              <a:rPr kumimoji="0" lang="en-US" altLang="ja-JP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3055" b="32714"/>
          <a:stretch/>
        </p:blipFill>
        <p:spPr bwMode="auto">
          <a:xfrm>
            <a:off x="291724" y="7078173"/>
            <a:ext cx="1503180" cy="463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Rectangle 14"/>
          <p:cNvSpPr>
            <a:spLocks noChangeArrowheads="1"/>
          </p:cNvSpPr>
          <p:nvPr userDrawn="1"/>
        </p:nvSpPr>
        <p:spPr bwMode="auto">
          <a:xfrm>
            <a:off x="2025524" y="7231328"/>
            <a:ext cx="2905711" cy="227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800">
                <a:solidFill>
                  <a:srgbClr val="7F7F7F"/>
                </a:solidFill>
              </a:rPr>
              <a:t>(C) </a:t>
            </a:r>
            <a:r>
              <a:rPr lang="en-US" altLang="ja-JP" sz="800" err="1">
                <a:solidFill>
                  <a:srgbClr val="7F7F7F"/>
                </a:solidFill>
              </a:rPr>
              <a:t>Solasto</a:t>
            </a:r>
            <a:r>
              <a:rPr lang="en-US" altLang="ja-JP" sz="800">
                <a:solidFill>
                  <a:srgbClr val="7F7F7F"/>
                </a:solidFill>
              </a:rPr>
              <a:t> Corporation. All rights reserved.</a:t>
            </a:r>
          </a:p>
        </p:txBody>
      </p:sp>
      <p:sp>
        <p:nvSpPr>
          <p:cNvPr id="17" name="正方形/長方形 16"/>
          <p:cNvSpPr/>
          <p:nvPr userDrawn="1"/>
        </p:nvSpPr>
        <p:spPr>
          <a:xfrm>
            <a:off x="11573565" y="-34939"/>
            <a:ext cx="1970985" cy="249877"/>
          </a:xfrm>
          <a:prstGeom prst="rect">
            <a:avLst/>
          </a:prstGeom>
          <a:solidFill>
            <a:srgbClr val="F39800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marL="57150" algn="ctr">
              <a:lnSpc>
                <a:spcPts val="1350"/>
              </a:lnSpc>
              <a:spcAft>
                <a:spcPts val="0"/>
              </a:spcAft>
            </a:pPr>
            <a:endParaRPr kumimoji="1" lang="ja-JP" altLang="en-US" sz="900" kern="100"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8" name="正方形/長方形 17"/>
          <p:cNvSpPr/>
          <p:nvPr userDrawn="1"/>
        </p:nvSpPr>
        <p:spPr>
          <a:xfrm>
            <a:off x="11795710" y="316800"/>
            <a:ext cx="1512691" cy="362304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lIns="126000" tIns="54000" rIns="126000" anchor="ctr" anchorCtr="0">
            <a:spAutoFit/>
          </a:bodyPr>
          <a:lstStyle/>
          <a:p>
            <a:pPr algn="ctr"/>
            <a:r>
              <a:rPr lang="en-US" altLang="ja-JP" sz="1700">
                <a:solidFill>
                  <a:srgbClr val="FF0000"/>
                </a:solidFill>
              </a:rPr>
              <a:t>Confidential</a:t>
            </a:r>
            <a:endParaRPr lang="ja-JP" altLang="en-US" sz="17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157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8"/>
          <p:cNvSpPr>
            <a:spLocks noChangeShapeType="1"/>
          </p:cNvSpPr>
          <p:nvPr userDrawn="1"/>
        </p:nvSpPr>
        <p:spPr bwMode="auto">
          <a:xfrm>
            <a:off x="4479883" y="7351200"/>
            <a:ext cx="8339782" cy="0"/>
          </a:xfrm>
          <a:prstGeom prst="line">
            <a:avLst/>
          </a:prstGeom>
          <a:noFill/>
          <a:ln w="6350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1800"/>
          </a:p>
        </p:txBody>
      </p:sp>
      <p:sp>
        <p:nvSpPr>
          <p:cNvPr id="10" name="Rectangle 4"/>
          <p:cNvSpPr txBox="1">
            <a:spLocks noChangeArrowheads="1"/>
          </p:cNvSpPr>
          <p:nvPr userDrawn="1"/>
        </p:nvSpPr>
        <p:spPr bwMode="auto">
          <a:xfrm>
            <a:off x="12852791" y="7227813"/>
            <a:ext cx="480041" cy="24622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umimoji="0" sz="1400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DA35343-B95B-4B0A-8C92-734C11F40C21}" type="slidenum">
              <a:rPr kumimoji="0" lang="en-US" altLang="ja-JP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3055" b="32714"/>
          <a:stretch/>
        </p:blipFill>
        <p:spPr bwMode="auto">
          <a:xfrm>
            <a:off x="291724" y="7078173"/>
            <a:ext cx="1503180" cy="463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4"/>
          <p:cNvSpPr>
            <a:spLocks noChangeArrowheads="1"/>
          </p:cNvSpPr>
          <p:nvPr userDrawn="1"/>
        </p:nvSpPr>
        <p:spPr bwMode="auto">
          <a:xfrm>
            <a:off x="2025524" y="7231328"/>
            <a:ext cx="2905711" cy="227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800">
                <a:solidFill>
                  <a:srgbClr val="7F7F7F"/>
                </a:solidFill>
              </a:rPr>
              <a:t>(C) </a:t>
            </a:r>
            <a:r>
              <a:rPr lang="en-US" altLang="ja-JP" sz="800" err="1">
                <a:solidFill>
                  <a:srgbClr val="7F7F7F"/>
                </a:solidFill>
              </a:rPr>
              <a:t>Solasto</a:t>
            </a:r>
            <a:r>
              <a:rPr lang="en-US" altLang="ja-JP" sz="800">
                <a:solidFill>
                  <a:srgbClr val="7F7F7F"/>
                </a:solidFill>
              </a:rPr>
              <a:t> Corporation. All rights reserved.</a:t>
            </a:r>
          </a:p>
        </p:txBody>
      </p:sp>
      <p:sp>
        <p:nvSpPr>
          <p:cNvPr id="13" name="正方形/長方形 12"/>
          <p:cNvSpPr/>
          <p:nvPr userDrawn="1"/>
        </p:nvSpPr>
        <p:spPr>
          <a:xfrm>
            <a:off x="11795710" y="316800"/>
            <a:ext cx="1512691" cy="362304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lIns="126000" tIns="54000" rIns="126000" anchor="ctr" anchorCtr="0">
            <a:spAutoFit/>
          </a:bodyPr>
          <a:lstStyle/>
          <a:p>
            <a:pPr algn="ctr"/>
            <a:r>
              <a:rPr lang="en-US" altLang="ja-JP" sz="1700">
                <a:solidFill>
                  <a:srgbClr val="FF0000"/>
                </a:solidFill>
              </a:rPr>
              <a:t>Confidential</a:t>
            </a:r>
            <a:endParaRPr lang="ja-JP" altLang="en-US" sz="17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1359976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とコンテンツ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0"/>
          <p:cNvSpPr/>
          <p:nvPr userDrawn="1"/>
        </p:nvSpPr>
        <p:spPr>
          <a:xfrm>
            <a:off x="1" y="1"/>
            <a:ext cx="13544550" cy="81505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3341" tIns="46670" rIns="93341" bIns="46670" rtlCol="0" anchor="ctr">
            <a:normAutofit/>
          </a:bodyPr>
          <a:lstStyle/>
          <a:p>
            <a:pPr algn="ctr"/>
            <a:endParaRPr lang="en-US" sz="2000">
              <a:solidFill>
                <a:srgbClr val="FFFFFF"/>
              </a:solidFill>
            </a:endParaRPr>
          </a:p>
        </p:txBody>
      </p:sp>
      <p:sp>
        <p:nvSpPr>
          <p:cNvPr id="6" name="テキスト プレースホルダー 9"/>
          <p:cNvSpPr>
            <a:spLocks noGrp="1"/>
          </p:cNvSpPr>
          <p:nvPr>
            <p:ph type="body" sz="quarter" idx="10" hasCustomPrompt="1"/>
          </p:nvPr>
        </p:nvSpPr>
        <p:spPr>
          <a:xfrm>
            <a:off x="235433" y="3225"/>
            <a:ext cx="13085314" cy="799833"/>
          </a:xfrm>
          <a:prstGeom prst="rect">
            <a:avLst/>
          </a:prstGeom>
        </p:spPr>
        <p:txBody>
          <a:bodyPr tIns="108000" anchor="ctr" anchorCtr="0">
            <a:normAutofit/>
          </a:bodyPr>
          <a:lstStyle>
            <a:lvl1pPr marL="0" indent="0">
              <a:buFont typeface="+mj-lt"/>
              <a:buNone/>
              <a:defRPr sz="2666" baseline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marL="251583" marR="0" lvl="0" indent="-251583" algn="l" defTabSz="677155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1" lang="ja-JP" altLang="en-US"/>
              <a:t>［タイトル］</a:t>
            </a:r>
          </a:p>
        </p:txBody>
      </p:sp>
      <p:sp>
        <p:nvSpPr>
          <p:cNvPr id="7" name="コンテンツ プレースホルダー 2"/>
          <p:cNvSpPr>
            <a:spLocks noGrp="1"/>
          </p:cNvSpPr>
          <p:nvPr>
            <p:ph idx="1" hasCustomPrompt="1"/>
          </p:nvPr>
        </p:nvSpPr>
        <p:spPr>
          <a:xfrm>
            <a:off x="647383" y="849495"/>
            <a:ext cx="12229402" cy="1039899"/>
          </a:xfrm>
          <a:prstGeom prst="rect">
            <a:avLst/>
          </a:prstGeom>
        </p:spPr>
        <p:txBody>
          <a:bodyPr lIns="90000"/>
          <a:lstStyle>
            <a:lvl1pPr marL="0" indent="0" fontAlgn="ctr">
              <a:spcBef>
                <a:spcPts val="0"/>
              </a:spcBef>
              <a:buFont typeface="Arial" charset="0"/>
              <a:buNone/>
              <a:defRPr sz="2222" b="0" i="0" spc="111" baseline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677155" indent="0" fontAlgn="ctr">
              <a:spcBef>
                <a:spcPts val="0"/>
              </a:spcBef>
              <a:buFont typeface="Arial" charset="0"/>
              <a:buNone/>
              <a:defRPr sz="2222" b="0" i="0" spc="111">
                <a:solidFill>
                  <a:schemeClr val="tx1"/>
                </a:solidFill>
                <a:latin typeface="HGPGothicE" charset="-128"/>
                <a:ea typeface="HGPGothicE" charset="-128"/>
                <a:cs typeface="HGPGothicE" charset="-128"/>
              </a:defRPr>
            </a:lvl2pPr>
            <a:lvl3pPr marL="1354307" indent="0" fontAlgn="ctr">
              <a:spcBef>
                <a:spcPts val="0"/>
              </a:spcBef>
              <a:buFont typeface="Arial" charset="0"/>
              <a:buNone/>
              <a:defRPr sz="2222" b="0" i="0" spc="111">
                <a:solidFill>
                  <a:schemeClr val="tx1"/>
                </a:solidFill>
                <a:latin typeface="HGPGothicE" charset="-128"/>
                <a:ea typeface="HGPGothicE" charset="-128"/>
                <a:cs typeface="HGPGothicE" charset="-128"/>
              </a:defRPr>
            </a:lvl3pPr>
            <a:lvl4pPr marL="2031463" indent="0">
              <a:buFontTx/>
              <a:buNone/>
              <a:defRPr>
                <a:solidFill>
                  <a:schemeClr val="tx2"/>
                </a:solidFill>
              </a:defRPr>
            </a:lvl4pPr>
            <a:lvl5pPr marL="2708616" indent="0">
              <a:buFontTx/>
              <a:buNone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kumimoji="1" lang="ja-JP" altLang="en-US"/>
              <a:t>テキストの入力</a:t>
            </a:r>
          </a:p>
        </p:txBody>
      </p:sp>
    </p:spTree>
    <p:extLst>
      <p:ext uri="{BB962C8B-B14F-4D97-AF65-F5344CB8AC3E}">
        <p14:creationId xmlns:p14="http://schemas.microsoft.com/office/powerpoint/2010/main" val="22082791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とコンテンツ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0"/>
          <p:cNvSpPr/>
          <p:nvPr userDrawn="1"/>
        </p:nvSpPr>
        <p:spPr>
          <a:xfrm>
            <a:off x="1" y="1"/>
            <a:ext cx="13544550" cy="81505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3341" tIns="46670" rIns="93341" bIns="46670" rtlCol="0" anchor="ctr">
            <a:normAutofit/>
          </a:bodyPr>
          <a:lstStyle/>
          <a:p>
            <a:pPr algn="ctr"/>
            <a:endParaRPr lang="en-US" sz="2000"/>
          </a:p>
        </p:txBody>
      </p:sp>
      <p:sp>
        <p:nvSpPr>
          <p:cNvPr id="6" name="テキスト プレースホルダー 9"/>
          <p:cNvSpPr>
            <a:spLocks noGrp="1"/>
          </p:cNvSpPr>
          <p:nvPr>
            <p:ph type="body" sz="quarter" idx="10" hasCustomPrompt="1"/>
          </p:nvPr>
        </p:nvSpPr>
        <p:spPr>
          <a:xfrm>
            <a:off x="235433" y="3225"/>
            <a:ext cx="13085314" cy="799833"/>
          </a:xfrm>
          <a:prstGeom prst="rect">
            <a:avLst/>
          </a:prstGeom>
        </p:spPr>
        <p:txBody>
          <a:bodyPr tIns="108000" anchor="ctr" anchorCtr="0">
            <a:normAutofit/>
          </a:bodyPr>
          <a:lstStyle>
            <a:lvl1pPr marL="0" indent="0">
              <a:buFont typeface="+mj-lt"/>
              <a:buNone/>
              <a:defRPr sz="2666" baseline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marL="251583" marR="0" lvl="0" indent="-251583" algn="l" defTabSz="677155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1" lang="ja-JP" altLang="en-US"/>
              <a:t>［タイトル］</a:t>
            </a:r>
          </a:p>
        </p:txBody>
      </p:sp>
      <p:sp>
        <p:nvSpPr>
          <p:cNvPr id="7" name="コンテンツ プレースホルダー 2"/>
          <p:cNvSpPr>
            <a:spLocks noGrp="1"/>
          </p:cNvSpPr>
          <p:nvPr>
            <p:ph idx="1" hasCustomPrompt="1"/>
          </p:nvPr>
        </p:nvSpPr>
        <p:spPr>
          <a:xfrm>
            <a:off x="647383" y="849495"/>
            <a:ext cx="12229402" cy="1039899"/>
          </a:xfrm>
          <a:prstGeom prst="rect">
            <a:avLst/>
          </a:prstGeom>
        </p:spPr>
        <p:txBody>
          <a:bodyPr lIns="90000"/>
          <a:lstStyle>
            <a:lvl1pPr marL="0" indent="0" fontAlgn="ctr">
              <a:spcBef>
                <a:spcPts val="0"/>
              </a:spcBef>
              <a:buFont typeface="Arial" charset="0"/>
              <a:buNone/>
              <a:defRPr sz="2222" b="0" i="0" spc="111" baseline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677155" indent="0" fontAlgn="ctr">
              <a:spcBef>
                <a:spcPts val="0"/>
              </a:spcBef>
              <a:buFont typeface="Arial" charset="0"/>
              <a:buNone/>
              <a:defRPr sz="2222" b="0" i="0" spc="111">
                <a:solidFill>
                  <a:schemeClr val="tx1"/>
                </a:solidFill>
                <a:latin typeface="HGPGothicE" charset="-128"/>
                <a:ea typeface="HGPGothicE" charset="-128"/>
                <a:cs typeface="HGPGothicE" charset="-128"/>
              </a:defRPr>
            </a:lvl2pPr>
            <a:lvl3pPr marL="1354307" indent="0" fontAlgn="ctr">
              <a:spcBef>
                <a:spcPts val="0"/>
              </a:spcBef>
              <a:buFont typeface="Arial" charset="0"/>
              <a:buNone/>
              <a:defRPr sz="2222" b="0" i="0" spc="111">
                <a:solidFill>
                  <a:schemeClr val="tx1"/>
                </a:solidFill>
                <a:latin typeface="HGPGothicE" charset="-128"/>
                <a:ea typeface="HGPGothicE" charset="-128"/>
                <a:cs typeface="HGPGothicE" charset="-128"/>
              </a:defRPr>
            </a:lvl3pPr>
            <a:lvl4pPr marL="2031463" indent="0">
              <a:buFontTx/>
              <a:buNone/>
              <a:defRPr>
                <a:solidFill>
                  <a:schemeClr val="tx2"/>
                </a:solidFill>
              </a:defRPr>
            </a:lvl4pPr>
            <a:lvl5pPr marL="2708616" indent="0">
              <a:buFontTx/>
              <a:buNone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kumimoji="1" lang="ja-JP" altLang="en-US"/>
              <a:t>テキストの入力</a:t>
            </a:r>
          </a:p>
        </p:txBody>
      </p:sp>
    </p:spTree>
    <p:extLst>
      <p:ext uri="{BB962C8B-B14F-4D97-AF65-F5344CB8AC3E}">
        <p14:creationId xmlns:p14="http://schemas.microsoft.com/office/powerpoint/2010/main" val="1852655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タイトルとコンテンツ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0"/>
          <p:cNvSpPr/>
          <p:nvPr userDrawn="1"/>
        </p:nvSpPr>
        <p:spPr>
          <a:xfrm>
            <a:off x="1" y="1"/>
            <a:ext cx="13544550" cy="81505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3341" tIns="46670" rIns="93341" bIns="46670" rtlCol="0" anchor="ctr">
            <a:normAutofit/>
          </a:bodyPr>
          <a:lstStyle/>
          <a:p>
            <a:pPr algn="ctr"/>
            <a:endParaRPr lang="en-US" sz="2000"/>
          </a:p>
        </p:txBody>
      </p:sp>
      <p:sp>
        <p:nvSpPr>
          <p:cNvPr id="6" name="テキスト プレースホルダー 9"/>
          <p:cNvSpPr>
            <a:spLocks noGrp="1"/>
          </p:cNvSpPr>
          <p:nvPr>
            <p:ph type="body" sz="quarter" idx="10" hasCustomPrompt="1"/>
          </p:nvPr>
        </p:nvSpPr>
        <p:spPr>
          <a:xfrm>
            <a:off x="235433" y="3225"/>
            <a:ext cx="13085314" cy="799833"/>
          </a:xfrm>
          <a:prstGeom prst="rect">
            <a:avLst/>
          </a:prstGeom>
        </p:spPr>
        <p:txBody>
          <a:bodyPr tIns="108000" anchor="ctr" anchorCtr="0">
            <a:normAutofit/>
          </a:bodyPr>
          <a:lstStyle>
            <a:lvl1pPr marL="0" indent="0">
              <a:buFont typeface="+mj-lt"/>
              <a:buNone/>
              <a:defRPr sz="2666" baseline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marL="251583" marR="0" lvl="0" indent="-251583" algn="l" defTabSz="677155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1" lang="ja-JP" altLang="en-US"/>
              <a:t>［タイトル］</a:t>
            </a:r>
          </a:p>
        </p:txBody>
      </p:sp>
    </p:spTree>
    <p:extLst>
      <p:ext uri="{BB962C8B-B14F-4D97-AF65-F5344CB8AC3E}">
        <p14:creationId xmlns:p14="http://schemas.microsoft.com/office/powerpoint/2010/main" val="15897897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インデック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Line 8"/>
          <p:cNvSpPr>
            <a:spLocks noChangeShapeType="1"/>
          </p:cNvSpPr>
          <p:nvPr userDrawn="1"/>
        </p:nvSpPr>
        <p:spPr bwMode="auto">
          <a:xfrm>
            <a:off x="4540027" y="7309933"/>
            <a:ext cx="8243920" cy="0"/>
          </a:xfrm>
          <a:prstGeom prst="line">
            <a:avLst/>
          </a:prstGeom>
          <a:noFill/>
          <a:ln w="6350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1620"/>
          </a:p>
        </p:txBody>
      </p:sp>
      <p:sp>
        <p:nvSpPr>
          <p:cNvPr id="15" name="Rectangle 4"/>
          <p:cNvSpPr txBox="1">
            <a:spLocks noChangeArrowheads="1"/>
          </p:cNvSpPr>
          <p:nvPr userDrawn="1"/>
        </p:nvSpPr>
        <p:spPr bwMode="auto">
          <a:xfrm>
            <a:off x="12916971" y="7199136"/>
            <a:ext cx="480041" cy="22159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umimoji="0" sz="1400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r" defTabSz="8229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DA35343-B95B-4B0A-8C92-734C11F40C21}" type="slidenum">
              <a:rPr kumimoji="0" lang="en-US" altLang="ja-JP" sz="144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</a:rPr>
              <a:pPr marL="0" marR="0" lvl="0" indent="0" algn="r" defTabSz="8229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44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9" name="正方形/長方形 18"/>
          <p:cNvSpPr/>
          <p:nvPr userDrawn="1"/>
        </p:nvSpPr>
        <p:spPr>
          <a:xfrm>
            <a:off x="11573567" y="16639"/>
            <a:ext cx="1970985" cy="228332"/>
          </a:xfrm>
          <a:prstGeom prst="rect">
            <a:avLst/>
          </a:prstGeom>
          <a:solidFill>
            <a:srgbClr val="95CDF6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marL="51435" algn="ctr">
              <a:lnSpc>
                <a:spcPts val="1215"/>
              </a:lnSpc>
              <a:spcAft>
                <a:spcPts val="0"/>
              </a:spcAft>
            </a:pPr>
            <a:endParaRPr kumimoji="1" lang="ja-JP" altLang="en-US" sz="810" kern="100"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1" name="正方形/長方形 20"/>
          <p:cNvSpPr/>
          <p:nvPr userDrawn="1"/>
        </p:nvSpPr>
        <p:spPr>
          <a:xfrm>
            <a:off x="11927578" y="352487"/>
            <a:ext cx="1262958" cy="330691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lIns="113403" tIns="48601" rIns="113403" anchor="ctr" anchorCtr="0">
            <a:spAutoFit/>
          </a:bodyPr>
          <a:lstStyle/>
          <a:p>
            <a:pPr algn="ctr"/>
            <a:r>
              <a:rPr lang="en-US" altLang="ja-JP" sz="153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Confidential</a:t>
            </a:r>
            <a:endParaRPr lang="ja-JP" altLang="en-US" sz="153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4">
            <a:extLst>
              <a:ext uri="{FF2B5EF4-FFF2-40B4-BE49-F238E27FC236}">
                <a16:creationId xmlns:a16="http://schemas.microsoft.com/office/drawing/2014/main" id="{EBCF6914-34ED-464B-9B12-C640CFBBB37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138373" y="7196171"/>
            <a:ext cx="2905711" cy="227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765">
                <a:solidFill>
                  <a:srgbClr val="7F7F7F"/>
                </a:solidFill>
              </a:rPr>
              <a:t>(C) Solasto Corporation. All rights reserved.</a:t>
            </a:r>
          </a:p>
        </p:txBody>
      </p:sp>
      <p:sp>
        <p:nvSpPr>
          <p:cNvPr id="16" name="コンテンツ プレースホルダ 2">
            <a:extLst>
              <a:ext uri="{FF2B5EF4-FFF2-40B4-BE49-F238E27FC236}">
                <a16:creationId xmlns:a16="http://schemas.microsoft.com/office/drawing/2014/main" id="{DF4560E6-1A43-43DE-A786-53D09C33525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307781" y="1072903"/>
            <a:ext cx="9494933" cy="151842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216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defRPr>
            </a:lvl1pPr>
            <a:lvl2pPr marL="411480" indent="0">
              <a:buNone/>
              <a:defRPr/>
            </a:lvl2pPr>
            <a:lvl3pPr marL="822960" indent="0">
              <a:buNone/>
              <a:defRPr/>
            </a:lvl3pPr>
            <a:lvl4pPr marL="1234440" indent="0">
              <a:buNone/>
              <a:defRPr/>
            </a:lvl4pPr>
            <a:lvl5pPr marL="1645920" indent="0">
              <a:buNone/>
              <a:defRPr/>
            </a:lvl5pPr>
          </a:lstStyle>
          <a:p>
            <a:pPr lvl="0"/>
            <a:r>
              <a:rPr kumimoji="1" lang="ja-JP" altLang="en-US"/>
              <a:t>マスタ テキストの書式設定</a:t>
            </a:r>
            <a:endParaRPr kumimoji="1" lang="en-US" altLang="ja-JP"/>
          </a:p>
          <a:p>
            <a:pPr lvl="0"/>
            <a:endParaRPr kumimoji="1" lang="en-US" altLang="ja-JP"/>
          </a:p>
          <a:p>
            <a:pPr lvl="0"/>
            <a:endParaRPr kumimoji="1" lang="en-US" altLang="ja-JP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85A4240-3984-4DE9-8794-AD94929E350F}"/>
              </a:ext>
            </a:extLst>
          </p:cNvPr>
          <p:cNvSpPr/>
          <p:nvPr userDrawn="1"/>
        </p:nvSpPr>
        <p:spPr>
          <a:xfrm>
            <a:off x="1" y="-1"/>
            <a:ext cx="640800" cy="7618413"/>
          </a:xfrm>
          <a:prstGeom prst="rect">
            <a:avLst/>
          </a:prstGeom>
          <a:gradFill flip="none" rotWithShape="1">
            <a:gsLst>
              <a:gs pos="0">
                <a:srgbClr val="95CDF6"/>
              </a:gs>
              <a:gs pos="100000">
                <a:srgbClr val="42AFE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r>
              <a:rPr kumimoji="1" lang="ja-JP" altLang="en-US" sz="1800" b="1"/>
              <a:t>　　</a:t>
            </a:r>
            <a:r>
              <a:rPr kumimoji="1" lang="en-US" altLang="ja-JP" sz="1800" b="1"/>
              <a:t>INDEX</a:t>
            </a:r>
            <a:endParaRPr kumimoji="1" lang="ja-JP" altLang="en-US" sz="1800" b="1"/>
          </a:p>
        </p:txBody>
      </p:sp>
      <p:pic>
        <p:nvPicPr>
          <p:cNvPr id="12" name="図 11" descr="ロゴ, 会社名&#10;&#10;自動的に生成された説明">
            <a:extLst>
              <a:ext uri="{FF2B5EF4-FFF2-40B4-BE49-F238E27FC236}">
                <a16:creationId xmlns:a16="http://schemas.microsoft.com/office/drawing/2014/main" id="{71E217F6-FCCA-49F2-AE7A-46C525FBE49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0220" y="7029173"/>
            <a:ext cx="1281600" cy="56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8788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FAD51A5D-2305-48F1-A326-6074481BB17D}"/>
              </a:ext>
            </a:extLst>
          </p:cNvPr>
          <p:cNvSpPr/>
          <p:nvPr userDrawn="1"/>
        </p:nvSpPr>
        <p:spPr>
          <a:xfrm>
            <a:off x="1" y="6977063"/>
            <a:ext cx="13544550" cy="641350"/>
          </a:xfrm>
          <a:prstGeom prst="rect">
            <a:avLst/>
          </a:prstGeom>
          <a:gradFill flip="none" rotWithShape="1">
            <a:gsLst>
              <a:gs pos="0">
                <a:srgbClr val="95CDF6"/>
              </a:gs>
              <a:gs pos="100000">
                <a:srgbClr val="42AFE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20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F2399B47-C570-44D8-BE5A-258D1F9C35EE}"/>
              </a:ext>
            </a:extLst>
          </p:cNvPr>
          <p:cNvSpPr/>
          <p:nvPr userDrawn="1"/>
        </p:nvSpPr>
        <p:spPr>
          <a:xfrm>
            <a:off x="1" y="0"/>
            <a:ext cx="13544550" cy="641350"/>
          </a:xfrm>
          <a:prstGeom prst="rect">
            <a:avLst/>
          </a:prstGeom>
          <a:gradFill flip="none" rotWithShape="1">
            <a:gsLst>
              <a:gs pos="0">
                <a:srgbClr val="95CDF6"/>
              </a:gs>
              <a:gs pos="100000">
                <a:srgbClr val="42AFE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40" b="1"/>
              <a:t>　　</a:t>
            </a:r>
            <a:r>
              <a:rPr kumimoji="1" lang="en-US" altLang="ja-JP" sz="1440" b="1"/>
              <a:t>SOLASTO CORPORATION</a:t>
            </a:r>
            <a:endParaRPr kumimoji="1" lang="ja-JP" altLang="en-US" sz="1440" b="1"/>
          </a:p>
        </p:txBody>
      </p:sp>
      <p:sp>
        <p:nvSpPr>
          <p:cNvPr id="18" name="タイトル 1"/>
          <p:cNvSpPr>
            <a:spLocks noGrp="1"/>
          </p:cNvSpPr>
          <p:nvPr>
            <p:ph type="title"/>
          </p:nvPr>
        </p:nvSpPr>
        <p:spPr>
          <a:xfrm>
            <a:off x="971045" y="3532208"/>
            <a:ext cx="11602462" cy="553998"/>
          </a:xfrm>
          <a:prstGeom prst="rect">
            <a:avLst/>
          </a:prstGeom>
        </p:spPr>
        <p:txBody>
          <a:bodyPr wrap="square" tIns="0" bIns="0" anchor="ctr" anchorCtr="0">
            <a:spAutoFit/>
          </a:bodyPr>
          <a:lstStyle>
            <a:lvl1pPr algn="ctr">
              <a:defRPr sz="3600" b="1" cap="all" spc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pic>
        <p:nvPicPr>
          <p:cNvPr id="17" name="図 16" descr="ロゴ&#10;&#10;自動的に生成された説明">
            <a:extLst>
              <a:ext uri="{FF2B5EF4-FFF2-40B4-BE49-F238E27FC236}">
                <a16:creationId xmlns:a16="http://schemas.microsoft.com/office/drawing/2014/main" id="{A5F7E7A8-D032-45B7-AB57-D042C3FAD9B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7539" y="7048554"/>
            <a:ext cx="1281600" cy="522758"/>
          </a:xfrm>
          <a:prstGeom prst="rect">
            <a:avLst/>
          </a:prstGeom>
        </p:spPr>
      </p:pic>
      <p:sp>
        <p:nvSpPr>
          <p:cNvPr id="21" name="Rectangle 4">
            <a:extLst>
              <a:ext uri="{FF2B5EF4-FFF2-40B4-BE49-F238E27FC236}">
                <a16:creationId xmlns:a16="http://schemas.microsoft.com/office/drawing/2014/main" id="{45FB6035-4077-4479-A3CC-3C77511A1C0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2916971" y="7199136"/>
            <a:ext cx="480041" cy="22159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umimoji="0" sz="1400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r" defTabSz="8229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DA35343-B95B-4B0A-8C92-734C11F40C21}" type="slidenum">
              <a:rPr kumimoji="0" lang="en-US" altLang="ja-JP" sz="144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</a:rPr>
              <a:pPr marL="0" marR="0" lvl="0" indent="0" algn="r" defTabSz="8229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44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2" name="Rectangle 14">
            <a:extLst>
              <a:ext uri="{FF2B5EF4-FFF2-40B4-BE49-F238E27FC236}">
                <a16:creationId xmlns:a16="http://schemas.microsoft.com/office/drawing/2014/main" id="{5165221F-9CB7-4610-89F5-664C2062F1F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15692" y="7196171"/>
            <a:ext cx="2905711" cy="227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765">
                <a:solidFill>
                  <a:schemeClr val="bg1"/>
                </a:solidFill>
              </a:rPr>
              <a:t>(C) Solasto Corporation. All rights reserved.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52FF9B2C-D49C-442C-81D6-E4C91DBC453D}"/>
              </a:ext>
            </a:extLst>
          </p:cNvPr>
          <p:cNvSpPr/>
          <p:nvPr userDrawn="1"/>
        </p:nvSpPr>
        <p:spPr>
          <a:xfrm>
            <a:off x="12009710" y="152606"/>
            <a:ext cx="1262958" cy="330691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lIns="113403" tIns="48601" rIns="113403" anchor="ctr" anchorCtr="0">
            <a:spAutoFit/>
          </a:bodyPr>
          <a:lstStyle/>
          <a:p>
            <a:pPr algn="ctr"/>
            <a:r>
              <a:rPr lang="en-US" altLang="ja-JP" sz="153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Confidential</a:t>
            </a:r>
            <a:endParaRPr lang="ja-JP" altLang="en-US" sz="153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1023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35571" y="125250"/>
            <a:ext cx="10966659" cy="480131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lvl1pPr algn="l">
              <a:defRPr sz="252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10" name="Line 8"/>
          <p:cNvSpPr>
            <a:spLocks noChangeShapeType="1"/>
          </p:cNvSpPr>
          <p:nvPr userDrawn="1"/>
        </p:nvSpPr>
        <p:spPr bwMode="auto">
          <a:xfrm>
            <a:off x="3819947" y="7309933"/>
            <a:ext cx="8963999" cy="0"/>
          </a:xfrm>
          <a:prstGeom prst="line">
            <a:avLst/>
          </a:prstGeom>
          <a:noFill/>
          <a:ln w="6350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1620"/>
          </a:p>
        </p:txBody>
      </p:sp>
      <p:sp>
        <p:nvSpPr>
          <p:cNvPr id="15" name="Rectangle 4"/>
          <p:cNvSpPr txBox="1">
            <a:spLocks noChangeArrowheads="1"/>
          </p:cNvSpPr>
          <p:nvPr userDrawn="1"/>
        </p:nvSpPr>
        <p:spPr bwMode="auto">
          <a:xfrm>
            <a:off x="12916971" y="7199136"/>
            <a:ext cx="480041" cy="22159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umimoji="0" sz="1400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r" defTabSz="8229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DA35343-B95B-4B0A-8C92-734C11F40C21}" type="slidenum">
              <a:rPr kumimoji="0" lang="en-US" altLang="ja-JP" sz="144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</a:rPr>
              <a:pPr marL="0" marR="0" lvl="0" indent="0" algn="r" defTabSz="8229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44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9" name="正方形/長方形 18"/>
          <p:cNvSpPr/>
          <p:nvPr userDrawn="1"/>
        </p:nvSpPr>
        <p:spPr>
          <a:xfrm>
            <a:off x="11573567" y="16639"/>
            <a:ext cx="1970985" cy="228332"/>
          </a:xfrm>
          <a:prstGeom prst="rect">
            <a:avLst/>
          </a:prstGeom>
          <a:solidFill>
            <a:srgbClr val="95CDF6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marL="51435" algn="ctr">
              <a:lnSpc>
                <a:spcPts val="1215"/>
              </a:lnSpc>
              <a:spcAft>
                <a:spcPts val="0"/>
              </a:spcAft>
            </a:pPr>
            <a:endParaRPr kumimoji="1" lang="ja-JP" altLang="en-US" sz="810" kern="100"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1" name="正方形/長方形 20"/>
          <p:cNvSpPr/>
          <p:nvPr userDrawn="1"/>
        </p:nvSpPr>
        <p:spPr>
          <a:xfrm>
            <a:off x="11927578" y="352487"/>
            <a:ext cx="1262958" cy="330691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lIns="113403" tIns="48601" rIns="113403" anchor="ctr" anchorCtr="0">
            <a:spAutoFit/>
          </a:bodyPr>
          <a:lstStyle/>
          <a:p>
            <a:pPr algn="ctr"/>
            <a:r>
              <a:rPr lang="en-US" altLang="ja-JP" sz="153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Confidential</a:t>
            </a:r>
            <a:endParaRPr lang="ja-JP" altLang="en-US" sz="153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4">
            <a:extLst>
              <a:ext uri="{FF2B5EF4-FFF2-40B4-BE49-F238E27FC236}">
                <a16:creationId xmlns:a16="http://schemas.microsoft.com/office/drawing/2014/main" id="{EBCF6914-34ED-464B-9B12-C640CFBBB37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15692" y="7196171"/>
            <a:ext cx="2905711" cy="227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765">
                <a:solidFill>
                  <a:srgbClr val="7F7F7F"/>
                </a:solidFill>
              </a:rPr>
              <a:t>(C) Solasto Corporation. All rights reserved.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B1893BAF-7360-4615-B53E-748E3BD66CDC}"/>
              </a:ext>
            </a:extLst>
          </p:cNvPr>
          <p:cNvSpPr/>
          <p:nvPr userDrawn="1"/>
        </p:nvSpPr>
        <p:spPr>
          <a:xfrm>
            <a:off x="261938" y="-1"/>
            <a:ext cx="108001" cy="684000"/>
          </a:xfrm>
          <a:prstGeom prst="rect">
            <a:avLst/>
          </a:prstGeom>
          <a:solidFill>
            <a:srgbClr val="95CD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endParaRPr kumimoji="1" lang="ja-JP" altLang="en-US" sz="1440" b="1"/>
          </a:p>
        </p:txBody>
      </p:sp>
      <p:pic>
        <p:nvPicPr>
          <p:cNvPr id="11" name="図 10" descr="ロゴ, 会社名&#10;&#10;自動的に生成された説明">
            <a:extLst>
              <a:ext uri="{FF2B5EF4-FFF2-40B4-BE49-F238E27FC236}">
                <a16:creationId xmlns:a16="http://schemas.microsoft.com/office/drawing/2014/main" id="{08EBB1B4-57AD-4E5F-BF15-C7009EAEF3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7539" y="7029173"/>
            <a:ext cx="1281600" cy="56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9505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FAD51A5D-2305-48F1-A326-6074481BB17D}"/>
              </a:ext>
            </a:extLst>
          </p:cNvPr>
          <p:cNvSpPr/>
          <p:nvPr userDrawn="1"/>
        </p:nvSpPr>
        <p:spPr>
          <a:xfrm>
            <a:off x="1" y="6977063"/>
            <a:ext cx="13544550" cy="641350"/>
          </a:xfrm>
          <a:prstGeom prst="rect">
            <a:avLst/>
          </a:prstGeom>
          <a:gradFill flip="none" rotWithShape="1">
            <a:gsLst>
              <a:gs pos="0">
                <a:srgbClr val="95CDF6"/>
              </a:gs>
              <a:gs pos="100000">
                <a:srgbClr val="42AFE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20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F2399B47-C570-44D8-BE5A-258D1F9C35EE}"/>
              </a:ext>
            </a:extLst>
          </p:cNvPr>
          <p:cNvSpPr/>
          <p:nvPr userDrawn="1"/>
        </p:nvSpPr>
        <p:spPr>
          <a:xfrm>
            <a:off x="1" y="0"/>
            <a:ext cx="13544550" cy="641350"/>
          </a:xfrm>
          <a:prstGeom prst="rect">
            <a:avLst/>
          </a:prstGeom>
          <a:gradFill flip="none" rotWithShape="1">
            <a:gsLst>
              <a:gs pos="0">
                <a:srgbClr val="95CDF6"/>
              </a:gs>
              <a:gs pos="100000">
                <a:srgbClr val="42AFE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40" b="1"/>
              <a:t>　　</a:t>
            </a:r>
            <a:r>
              <a:rPr kumimoji="1" lang="en-US" altLang="ja-JP" sz="1440" b="1"/>
              <a:t>SOLASTO CORPORATION</a:t>
            </a:r>
            <a:endParaRPr kumimoji="1" lang="ja-JP" altLang="en-US" sz="1440" b="1"/>
          </a:p>
        </p:txBody>
      </p:sp>
      <p:sp>
        <p:nvSpPr>
          <p:cNvPr id="18" name="タイトル 1"/>
          <p:cNvSpPr>
            <a:spLocks noGrp="1"/>
          </p:cNvSpPr>
          <p:nvPr>
            <p:ph type="title"/>
          </p:nvPr>
        </p:nvSpPr>
        <p:spPr>
          <a:xfrm>
            <a:off x="971045" y="3532208"/>
            <a:ext cx="11602462" cy="553998"/>
          </a:xfrm>
          <a:prstGeom prst="rect">
            <a:avLst/>
          </a:prstGeom>
        </p:spPr>
        <p:txBody>
          <a:bodyPr wrap="square" tIns="0" bIns="0" anchor="ctr" anchorCtr="0">
            <a:spAutoFit/>
          </a:bodyPr>
          <a:lstStyle>
            <a:lvl1pPr algn="ctr">
              <a:defRPr sz="3600" b="1" cap="all" spc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pic>
        <p:nvPicPr>
          <p:cNvPr id="17" name="図 16" descr="ロゴ&#10;&#10;自動的に生成された説明">
            <a:extLst>
              <a:ext uri="{FF2B5EF4-FFF2-40B4-BE49-F238E27FC236}">
                <a16:creationId xmlns:a16="http://schemas.microsoft.com/office/drawing/2014/main" id="{A5F7E7A8-D032-45B7-AB57-D042C3FAD9B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7539" y="7048554"/>
            <a:ext cx="1281600" cy="522758"/>
          </a:xfrm>
          <a:prstGeom prst="rect">
            <a:avLst/>
          </a:prstGeom>
        </p:spPr>
      </p:pic>
      <p:sp>
        <p:nvSpPr>
          <p:cNvPr id="21" name="Rectangle 4">
            <a:extLst>
              <a:ext uri="{FF2B5EF4-FFF2-40B4-BE49-F238E27FC236}">
                <a16:creationId xmlns:a16="http://schemas.microsoft.com/office/drawing/2014/main" id="{45FB6035-4077-4479-A3CC-3C77511A1C0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2916971" y="7199136"/>
            <a:ext cx="480041" cy="22159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umimoji="0" sz="1400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r" defTabSz="8229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DA35343-B95B-4B0A-8C92-734C11F40C21}" type="slidenum">
              <a:rPr kumimoji="0" lang="en-US" altLang="ja-JP" sz="144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</a:rPr>
              <a:pPr marL="0" marR="0" lvl="0" indent="0" algn="r" defTabSz="8229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44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2" name="Rectangle 14">
            <a:extLst>
              <a:ext uri="{FF2B5EF4-FFF2-40B4-BE49-F238E27FC236}">
                <a16:creationId xmlns:a16="http://schemas.microsoft.com/office/drawing/2014/main" id="{5165221F-9CB7-4610-89F5-664C2062F1F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15692" y="7196171"/>
            <a:ext cx="2905711" cy="227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765">
                <a:solidFill>
                  <a:schemeClr val="bg1"/>
                </a:solidFill>
              </a:rPr>
              <a:t>(C) Solasto Corporation. All rights reserved.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52FF9B2C-D49C-442C-81D6-E4C91DBC453D}"/>
              </a:ext>
            </a:extLst>
          </p:cNvPr>
          <p:cNvSpPr/>
          <p:nvPr userDrawn="1"/>
        </p:nvSpPr>
        <p:spPr>
          <a:xfrm>
            <a:off x="12009710" y="152606"/>
            <a:ext cx="1262958" cy="330691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lIns="113403" tIns="48601" rIns="113403" anchor="ctr" anchorCtr="0">
            <a:spAutoFit/>
          </a:bodyPr>
          <a:lstStyle/>
          <a:p>
            <a:pPr algn="ctr"/>
            <a:r>
              <a:rPr lang="en-US" altLang="ja-JP" sz="153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Confidential</a:t>
            </a:r>
            <a:endParaRPr lang="ja-JP" altLang="en-US" sz="153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6429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(ソラリン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"/>
          <p:cNvSpPr>
            <a:spLocks noGrp="1"/>
          </p:cNvSpPr>
          <p:nvPr>
            <p:ph type="ctrTitle"/>
          </p:nvPr>
        </p:nvSpPr>
        <p:spPr>
          <a:xfrm>
            <a:off x="1428636" y="3244758"/>
            <a:ext cx="11248705" cy="492443"/>
          </a:xfrm>
          <a:prstGeom prst="rect">
            <a:avLst/>
          </a:prstGeom>
        </p:spPr>
        <p:txBody>
          <a:bodyPr wrap="square" tIns="0" bIns="0" anchor="ctr" anchorCtr="0">
            <a:spAutoFit/>
          </a:bodyPr>
          <a:lstStyle>
            <a:lvl1pPr algn="l"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7" name="正方形/長方形 16"/>
          <p:cNvSpPr>
            <a:spLocks/>
          </p:cNvSpPr>
          <p:nvPr/>
        </p:nvSpPr>
        <p:spPr>
          <a:xfrm>
            <a:off x="638778" y="3352629"/>
            <a:ext cx="425923" cy="249877"/>
          </a:xfrm>
          <a:prstGeom prst="rect">
            <a:avLst/>
          </a:prstGeom>
          <a:solidFill>
            <a:srgbClr val="F39800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marL="57150" algn="ctr">
              <a:lnSpc>
                <a:spcPts val="1350"/>
              </a:lnSpc>
              <a:spcAft>
                <a:spcPts val="0"/>
              </a:spcAft>
            </a:pPr>
            <a:endParaRPr kumimoji="1" lang="ja-JP" altLang="en-US" sz="900" kern="100"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8" name="正方形/長方形 17"/>
          <p:cNvSpPr>
            <a:spLocks/>
          </p:cNvSpPr>
          <p:nvPr/>
        </p:nvSpPr>
        <p:spPr>
          <a:xfrm>
            <a:off x="850548" y="3563674"/>
            <a:ext cx="425921" cy="249877"/>
          </a:xfrm>
          <a:prstGeom prst="rect">
            <a:avLst/>
          </a:prstGeom>
          <a:solidFill>
            <a:srgbClr val="F39800">
              <a:alpha val="25098"/>
            </a:srgbClr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marL="57150" algn="ctr">
              <a:lnSpc>
                <a:spcPts val="1350"/>
              </a:lnSpc>
              <a:spcAft>
                <a:spcPts val="0"/>
              </a:spcAft>
            </a:pPr>
            <a:endParaRPr kumimoji="1" lang="ja-JP" altLang="en-US" sz="900" kern="100"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9" name="Line 8"/>
          <p:cNvSpPr>
            <a:spLocks noChangeShapeType="1"/>
          </p:cNvSpPr>
          <p:nvPr userDrawn="1"/>
        </p:nvSpPr>
        <p:spPr bwMode="auto">
          <a:xfrm>
            <a:off x="1427362" y="3851223"/>
            <a:ext cx="11249978" cy="1"/>
          </a:xfrm>
          <a:prstGeom prst="line">
            <a:avLst/>
          </a:prstGeom>
          <a:noFill/>
          <a:ln w="12700">
            <a:solidFill>
              <a:schemeClr val="bg1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1800"/>
          </a:p>
        </p:txBody>
      </p:sp>
      <p:pic>
        <p:nvPicPr>
          <p:cNvPr id="20" name="Picture 2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3055" b="32714"/>
          <a:stretch/>
        </p:blipFill>
        <p:spPr bwMode="auto">
          <a:xfrm>
            <a:off x="147539" y="7142281"/>
            <a:ext cx="1281098" cy="394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Rectangle 14"/>
          <p:cNvSpPr>
            <a:spLocks noChangeArrowheads="1"/>
          </p:cNvSpPr>
          <p:nvPr userDrawn="1"/>
        </p:nvSpPr>
        <p:spPr bwMode="auto">
          <a:xfrm>
            <a:off x="1515691" y="7309465"/>
            <a:ext cx="2905711" cy="227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850">
                <a:solidFill>
                  <a:srgbClr val="7F7F7F"/>
                </a:solidFill>
              </a:rPr>
              <a:t>(C) </a:t>
            </a:r>
            <a:r>
              <a:rPr lang="en-US" altLang="ja-JP" sz="850" err="1">
                <a:solidFill>
                  <a:srgbClr val="7F7F7F"/>
                </a:solidFill>
              </a:rPr>
              <a:t>Solasto</a:t>
            </a:r>
            <a:r>
              <a:rPr lang="en-US" altLang="ja-JP" sz="850">
                <a:solidFill>
                  <a:srgbClr val="7F7F7F"/>
                </a:solidFill>
              </a:rPr>
              <a:t> Corporation. All rights reserved.</a:t>
            </a:r>
          </a:p>
        </p:txBody>
      </p:sp>
      <p:sp>
        <p:nvSpPr>
          <p:cNvPr id="22" name="正方形/長方形 21"/>
          <p:cNvSpPr/>
          <p:nvPr userDrawn="1"/>
        </p:nvSpPr>
        <p:spPr>
          <a:xfrm>
            <a:off x="11884843" y="165513"/>
            <a:ext cx="1512691" cy="362304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lIns="126000" tIns="54000" rIns="126000" anchor="ctr" anchorCtr="0">
            <a:spAutoFit/>
          </a:bodyPr>
          <a:lstStyle/>
          <a:p>
            <a:pPr algn="ctr"/>
            <a:r>
              <a:rPr lang="en-US" altLang="ja-JP" sz="1700">
                <a:solidFill>
                  <a:srgbClr val="FF0000"/>
                </a:solidFill>
              </a:rPr>
              <a:t>Confidential</a:t>
            </a:r>
            <a:endParaRPr lang="ja-JP" altLang="en-US" sz="1700">
              <a:solidFill>
                <a:srgbClr val="FF0000"/>
              </a:solidFill>
            </a:endParaRPr>
          </a:p>
        </p:txBody>
      </p:sp>
      <p:sp>
        <p:nvSpPr>
          <p:cNvPr id="11" name="テキスト プレースホルダ 2">
            <a:extLst>
              <a:ext uri="{FF2B5EF4-FFF2-40B4-BE49-F238E27FC236}">
                <a16:creationId xmlns:a16="http://schemas.microsoft.com/office/drawing/2014/main" id="{1F4B75AF-93E9-4A52-A1B2-DD86D4DA76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27363" y="4107881"/>
            <a:ext cx="11248706" cy="400110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ED9589F8-4D7A-4905-9587-3049A14E0FE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71" t="14707" r="8948" b="64509"/>
          <a:stretch/>
        </p:blipFill>
        <p:spPr>
          <a:xfrm>
            <a:off x="3387899" y="5497378"/>
            <a:ext cx="8288787" cy="131194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8A8559E8-2D0B-424E-9257-2FE083BD337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66435" y="5393382"/>
            <a:ext cx="1355441" cy="186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0681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FAD51A5D-2305-48F1-A326-6074481BB17D}"/>
              </a:ext>
            </a:extLst>
          </p:cNvPr>
          <p:cNvSpPr/>
          <p:nvPr userDrawn="1"/>
        </p:nvSpPr>
        <p:spPr>
          <a:xfrm>
            <a:off x="1" y="6977063"/>
            <a:ext cx="13544550" cy="641350"/>
          </a:xfrm>
          <a:prstGeom prst="rect">
            <a:avLst/>
          </a:prstGeom>
          <a:gradFill flip="none" rotWithShape="1">
            <a:gsLst>
              <a:gs pos="0">
                <a:srgbClr val="95CDF6"/>
              </a:gs>
              <a:gs pos="100000">
                <a:srgbClr val="42AFE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20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F2399B47-C570-44D8-BE5A-258D1F9C35EE}"/>
              </a:ext>
            </a:extLst>
          </p:cNvPr>
          <p:cNvSpPr/>
          <p:nvPr userDrawn="1"/>
        </p:nvSpPr>
        <p:spPr>
          <a:xfrm>
            <a:off x="1" y="0"/>
            <a:ext cx="13544550" cy="641350"/>
          </a:xfrm>
          <a:prstGeom prst="rect">
            <a:avLst/>
          </a:prstGeom>
          <a:gradFill flip="none" rotWithShape="1">
            <a:gsLst>
              <a:gs pos="0">
                <a:srgbClr val="95CDF6"/>
              </a:gs>
              <a:gs pos="100000">
                <a:srgbClr val="42AFE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40" b="1"/>
              <a:t>　　</a:t>
            </a:r>
            <a:r>
              <a:rPr kumimoji="1" lang="en-US" altLang="ja-JP" sz="1440" b="1"/>
              <a:t>SOLASTO CORPORATION</a:t>
            </a:r>
            <a:endParaRPr kumimoji="1" lang="ja-JP" altLang="en-US" sz="1440" b="1"/>
          </a:p>
        </p:txBody>
      </p:sp>
      <p:sp>
        <p:nvSpPr>
          <p:cNvPr id="18" name="タイトル 1"/>
          <p:cNvSpPr>
            <a:spLocks noGrp="1"/>
          </p:cNvSpPr>
          <p:nvPr>
            <p:ph type="title"/>
          </p:nvPr>
        </p:nvSpPr>
        <p:spPr>
          <a:xfrm>
            <a:off x="971045" y="3532208"/>
            <a:ext cx="11602462" cy="553998"/>
          </a:xfrm>
          <a:prstGeom prst="rect">
            <a:avLst/>
          </a:prstGeom>
        </p:spPr>
        <p:txBody>
          <a:bodyPr wrap="square" tIns="0" bIns="0" anchor="ctr" anchorCtr="0">
            <a:spAutoFit/>
          </a:bodyPr>
          <a:lstStyle>
            <a:lvl1pPr algn="ctr">
              <a:defRPr sz="3600" b="1" cap="all" spc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pic>
        <p:nvPicPr>
          <p:cNvPr id="17" name="図 16" descr="ロゴ&#10;&#10;自動的に生成された説明">
            <a:extLst>
              <a:ext uri="{FF2B5EF4-FFF2-40B4-BE49-F238E27FC236}">
                <a16:creationId xmlns:a16="http://schemas.microsoft.com/office/drawing/2014/main" id="{A5F7E7A8-D032-45B7-AB57-D042C3FAD9B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7539" y="7048554"/>
            <a:ext cx="1281600" cy="522758"/>
          </a:xfrm>
          <a:prstGeom prst="rect">
            <a:avLst/>
          </a:prstGeom>
        </p:spPr>
      </p:pic>
      <p:sp>
        <p:nvSpPr>
          <p:cNvPr id="21" name="Rectangle 4">
            <a:extLst>
              <a:ext uri="{FF2B5EF4-FFF2-40B4-BE49-F238E27FC236}">
                <a16:creationId xmlns:a16="http://schemas.microsoft.com/office/drawing/2014/main" id="{45FB6035-4077-4479-A3CC-3C77511A1C0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2916971" y="7199136"/>
            <a:ext cx="480041" cy="22159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umimoji="0" sz="1400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r" defTabSz="8229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DA35343-B95B-4B0A-8C92-734C11F40C21}" type="slidenum">
              <a:rPr kumimoji="0" lang="en-US" altLang="ja-JP" sz="144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</a:rPr>
              <a:pPr marL="0" marR="0" lvl="0" indent="0" algn="r" defTabSz="8229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44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2" name="Rectangle 14">
            <a:extLst>
              <a:ext uri="{FF2B5EF4-FFF2-40B4-BE49-F238E27FC236}">
                <a16:creationId xmlns:a16="http://schemas.microsoft.com/office/drawing/2014/main" id="{5165221F-9CB7-4610-89F5-664C2062F1F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15692" y="7196171"/>
            <a:ext cx="2905711" cy="227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765">
                <a:solidFill>
                  <a:schemeClr val="bg1"/>
                </a:solidFill>
              </a:rPr>
              <a:t>(C) Solasto Corporation. All rights reserved.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52FF9B2C-D49C-442C-81D6-E4C91DBC453D}"/>
              </a:ext>
            </a:extLst>
          </p:cNvPr>
          <p:cNvSpPr/>
          <p:nvPr userDrawn="1"/>
        </p:nvSpPr>
        <p:spPr>
          <a:xfrm>
            <a:off x="12009710" y="152606"/>
            <a:ext cx="1262958" cy="330691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lIns="113403" tIns="48601" rIns="113403" anchor="ctr" anchorCtr="0">
            <a:spAutoFit/>
          </a:bodyPr>
          <a:lstStyle/>
          <a:p>
            <a:pPr algn="ctr"/>
            <a:r>
              <a:rPr lang="en-US" altLang="ja-JP" sz="153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Confidential</a:t>
            </a:r>
            <a:endParaRPr lang="ja-JP" altLang="en-US" sz="153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9102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タイトル 1"/>
          <p:cNvSpPr>
            <a:spLocks noGrp="1"/>
          </p:cNvSpPr>
          <p:nvPr>
            <p:ph type="title"/>
          </p:nvPr>
        </p:nvSpPr>
        <p:spPr>
          <a:xfrm>
            <a:off x="971975" y="3234306"/>
            <a:ext cx="11602462" cy="430887"/>
          </a:xfrm>
          <a:prstGeom prst="rect">
            <a:avLst/>
          </a:prstGeom>
        </p:spPr>
        <p:txBody>
          <a:bodyPr wrap="square" tIns="0" bIns="0" anchor="ctr" anchorCtr="0">
            <a:spAutoFit/>
          </a:bodyPr>
          <a:lstStyle>
            <a:lvl1pPr algn="l">
              <a:defRPr sz="2800" b="0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9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72665" y="4129175"/>
            <a:ext cx="11551991" cy="400110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Line 8"/>
          <p:cNvSpPr>
            <a:spLocks noChangeShapeType="1"/>
          </p:cNvSpPr>
          <p:nvPr userDrawn="1"/>
        </p:nvSpPr>
        <p:spPr bwMode="auto">
          <a:xfrm>
            <a:off x="972663" y="3779215"/>
            <a:ext cx="11601773" cy="1"/>
          </a:xfrm>
          <a:prstGeom prst="line">
            <a:avLst/>
          </a:prstGeom>
          <a:noFill/>
          <a:ln w="12700">
            <a:solidFill>
              <a:srgbClr val="F398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1800"/>
          </a:p>
        </p:txBody>
      </p:sp>
      <p:sp>
        <p:nvSpPr>
          <p:cNvPr id="12" name="Line 8">
            <a:extLst>
              <a:ext uri="{FF2B5EF4-FFF2-40B4-BE49-F238E27FC236}">
                <a16:creationId xmlns:a16="http://schemas.microsoft.com/office/drawing/2014/main" id="{5B7F2497-31AD-4C3F-ABDD-A1E39F8A19A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4577188" y="7438120"/>
            <a:ext cx="8339782" cy="0"/>
          </a:xfrm>
          <a:prstGeom prst="line">
            <a:avLst/>
          </a:prstGeom>
          <a:noFill/>
          <a:ln w="6350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1800"/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9DB59AF0-1FB1-4303-BE19-91F02197AE4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2916970" y="7286495"/>
            <a:ext cx="480041" cy="24622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umimoji="0" sz="1400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DA35343-B95B-4B0A-8C92-734C11F40C21}" type="slidenum">
              <a:rPr kumimoji="0" lang="en-US" altLang="ja-JP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</a:endParaRPr>
          </a:p>
        </p:txBody>
      </p:sp>
      <p:pic>
        <p:nvPicPr>
          <p:cNvPr id="24" name="Picture 2">
            <a:extLst>
              <a:ext uri="{FF2B5EF4-FFF2-40B4-BE49-F238E27FC236}">
                <a16:creationId xmlns:a16="http://schemas.microsoft.com/office/drawing/2014/main" id="{B68D5F85-D06F-4726-BF82-08A4BF413A7D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3055" b="32714"/>
          <a:stretch/>
        </p:blipFill>
        <p:spPr bwMode="auto">
          <a:xfrm>
            <a:off x="147539" y="7142281"/>
            <a:ext cx="1281098" cy="394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Rectangle 14">
            <a:extLst>
              <a:ext uri="{FF2B5EF4-FFF2-40B4-BE49-F238E27FC236}">
                <a16:creationId xmlns:a16="http://schemas.microsoft.com/office/drawing/2014/main" id="{55196990-1DC8-4D6B-8197-787A4C4BDB1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15691" y="7309465"/>
            <a:ext cx="2905711" cy="227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850">
                <a:solidFill>
                  <a:srgbClr val="7F7F7F"/>
                </a:solidFill>
              </a:rPr>
              <a:t>(C) </a:t>
            </a:r>
            <a:r>
              <a:rPr lang="en-US" altLang="ja-JP" sz="850" err="1">
                <a:solidFill>
                  <a:srgbClr val="7F7F7F"/>
                </a:solidFill>
              </a:rPr>
              <a:t>Solasto</a:t>
            </a:r>
            <a:r>
              <a:rPr lang="en-US" altLang="ja-JP" sz="850">
                <a:solidFill>
                  <a:srgbClr val="7F7F7F"/>
                </a:solidFill>
              </a:rPr>
              <a:t> Corporation. All rights reserved.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83A5F976-B253-4FEE-9E00-485B1A5EA304}"/>
              </a:ext>
            </a:extLst>
          </p:cNvPr>
          <p:cNvSpPr/>
          <p:nvPr userDrawn="1"/>
        </p:nvSpPr>
        <p:spPr>
          <a:xfrm>
            <a:off x="11573565" y="5866"/>
            <a:ext cx="1970985" cy="249877"/>
          </a:xfrm>
          <a:prstGeom prst="rect">
            <a:avLst/>
          </a:prstGeom>
          <a:solidFill>
            <a:srgbClr val="F39800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marL="57150" algn="ctr">
              <a:lnSpc>
                <a:spcPts val="1350"/>
              </a:lnSpc>
              <a:spcAft>
                <a:spcPts val="0"/>
              </a:spcAft>
            </a:pPr>
            <a:endParaRPr kumimoji="1" lang="ja-JP" altLang="en-US" sz="900" kern="100"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3D1248CC-E6B8-42BE-A7FA-34FC6A8456ED}"/>
              </a:ext>
            </a:extLst>
          </p:cNvPr>
          <p:cNvSpPr/>
          <p:nvPr userDrawn="1"/>
        </p:nvSpPr>
        <p:spPr>
          <a:xfrm>
            <a:off x="11802711" y="336680"/>
            <a:ext cx="1512691" cy="362304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lIns="126000" tIns="54000" rIns="126000" anchor="ctr" anchorCtr="0">
            <a:spAutoFit/>
          </a:bodyPr>
          <a:lstStyle/>
          <a:p>
            <a:pPr algn="ctr"/>
            <a:r>
              <a:rPr lang="en-US" altLang="ja-JP" sz="1700">
                <a:solidFill>
                  <a:srgbClr val="FF0000"/>
                </a:solidFill>
              </a:rPr>
              <a:t>Confidential</a:t>
            </a:r>
            <a:endParaRPr lang="ja-JP" altLang="en-US" sz="17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160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2738" y="103705"/>
            <a:ext cx="11209492" cy="523220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lvl1pPr algn="l">
              <a:defRPr sz="2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 hasCustomPrompt="1"/>
          </p:nvPr>
        </p:nvSpPr>
        <p:spPr>
          <a:xfrm>
            <a:off x="379419" y="928886"/>
            <a:ext cx="12785711" cy="4893647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kumimoji="1" lang="ja-JP" altLang="en-US"/>
              <a:t>マスタ テキストの書式設定</a:t>
            </a:r>
            <a:endParaRPr kumimoji="1" lang="en-US" altLang="ja-JP"/>
          </a:p>
          <a:p>
            <a:pPr lvl="0"/>
            <a:endParaRPr kumimoji="1" lang="en-US" altLang="ja-JP"/>
          </a:p>
          <a:p>
            <a:pPr lvl="0"/>
            <a:endParaRPr kumimoji="1" lang="en-US" altLang="ja-JP"/>
          </a:p>
          <a:p>
            <a:pPr lvl="0"/>
            <a:endParaRPr kumimoji="1" lang="en-US" altLang="ja-JP"/>
          </a:p>
          <a:p>
            <a:pPr lvl="0"/>
            <a:endParaRPr kumimoji="1" lang="en-US" altLang="ja-JP"/>
          </a:p>
          <a:p>
            <a:pPr lvl="0"/>
            <a:endParaRPr kumimoji="1" lang="en-US" altLang="ja-JP"/>
          </a:p>
          <a:p>
            <a:pPr lvl="0"/>
            <a:endParaRPr kumimoji="1" lang="en-US" altLang="ja-JP"/>
          </a:p>
          <a:p>
            <a:pPr lvl="0"/>
            <a:endParaRPr kumimoji="1" lang="en-US" altLang="ja-JP"/>
          </a:p>
          <a:p>
            <a:pPr lvl="0"/>
            <a:endParaRPr kumimoji="1" lang="en-US" altLang="ja-JP"/>
          </a:p>
          <a:p>
            <a:pPr lvl="0"/>
            <a:endParaRPr kumimoji="1" lang="en-US" altLang="ja-JP"/>
          </a:p>
          <a:p>
            <a:pPr lvl="0"/>
            <a:endParaRPr kumimoji="1" lang="en-US" altLang="ja-JP"/>
          </a:p>
        </p:txBody>
      </p:sp>
      <p:sp>
        <p:nvSpPr>
          <p:cNvPr id="11" name="Line 8"/>
          <p:cNvSpPr>
            <a:spLocks noChangeShapeType="1"/>
          </p:cNvSpPr>
          <p:nvPr userDrawn="1"/>
        </p:nvSpPr>
        <p:spPr bwMode="auto">
          <a:xfrm>
            <a:off x="192738" y="712862"/>
            <a:ext cx="11209492" cy="0"/>
          </a:xfrm>
          <a:prstGeom prst="line">
            <a:avLst/>
          </a:prstGeom>
          <a:noFill/>
          <a:ln w="12700">
            <a:solidFill>
              <a:srgbClr val="F398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1800"/>
          </a:p>
        </p:txBody>
      </p:sp>
      <p:sp>
        <p:nvSpPr>
          <p:cNvPr id="10" name="Line 8"/>
          <p:cNvSpPr>
            <a:spLocks noChangeShapeType="1"/>
          </p:cNvSpPr>
          <p:nvPr userDrawn="1"/>
        </p:nvSpPr>
        <p:spPr bwMode="auto">
          <a:xfrm>
            <a:off x="4577188" y="7438120"/>
            <a:ext cx="8339782" cy="0"/>
          </a:xfrm>
          <a:prstGeom prst="line">
            <a:avLst/>
          </a:prstGeom>
          <a:noFill/>
          <a:ln w="6350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1800"/>
          </a:p>
        </p:txBody>
      </p:sp>
      <p:sp>
        <p:nvSpPr>
          <p:cNvPr id="15" name="Rectangle 4"/>
          <p:cNvSpPr txBox="1">
            <a:spLocks noChangeArrowheads="1"/>
          </p:cNvSpPr>
          <p:nvPr userDrawn="1"/>
        </p:nvSpPr>
        <p:spPr bwMode="auto">
          <a:xfrm>
            <a:off x="12916970" y="7286495"/>
            <a:ext cx="480041" cy="24622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umimoji="0" sz="1400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DA35343-B95B-4B0A-8C92-734C11F40C21}" type="slidenum">
              <a:rPr kumimoji="0" lang="en-US" altLang="ja-JP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9" name="正方形/長方形 18"/>
          <p:cNvSpPr/>
          <p:nvPr userDrawn="1"/>
        </p:nvSpPr>
        <p:spPr>
          <a:xfrm>
            <a:off x="11573565" y="5866"/>
            <a:ext cx="1970985" cy="249877"/>
          </a:xfrm>
          <a:prstGeom prst="rect">
            <a:avLst/>
          </a:prstGeom>
          <a:solidFill>
            <a:srgbClr val="F39800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marL="57150" algn="ctr">
              <a:lnSpc>
                <a:spcPts val="1350"/>
              </a:lnSpc>
              <a:spcAft>
                <a:spcPts val="0"/>
              </a:spcAft>
            </a:pPr>
            <a:endParaRPr kumimoji="1" lang="ja-JP" altLang="en-US" sz="900" kern="100"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1" name="正方形/長方形 20"/>
          <p:cNvSpPr/>
          <p:nvPr userDrawn="1"/>
        </p:nvSpPr>
        <p:spPr>
          <a:xfrm>
            <a:off x="11802711" y="336680"/>
            <a:ext cx="1512691" cy="362304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lIns="126000" tIns="54000" rIns="126000" anchor="ctr" anchorCtr="0">
            <a:spAutoFit/>
          </a:bodyPr>
          <a:lstStyle/>
          <a:p>
            <a:pPr algn="ctr"/>
            <a:r>
              <a:rPr lang="en-US" altLang="ja-JP" sz="1700">
                <a:solidFill>
                  <a:srgbClr val="FF0000"/>
                </a:solidFill>
              </a:rPr>
              <a:t>Confidential</a:t>
            </a:r>
            <a:endParaRPr lang="ja-JP" altLang="en-US" sz="1700">
              <a:solidFill>
                <a:srgbClr val="FF0000"/>
              </a:solidFill>
            </a:endParaRP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A2520CBA-EA6E-401D-833D-ADB383B68DD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3055" b="32714"/>
          <a:stretch/>
        </p:blipFill>
        <p:spPr bwMode="auto">
          <a:xfrm>
            <a:off x="147539" y="7142281"/>
            <a:ext cx="1281098" cy="394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4">
            <a:extLst>
              <a:ext uri="{FF2B5EF4-FFF2-40B4-BE49-F238E27FC236}">
                <a16:creationId xmlns:a16="http://schemas.microsoft.com/office/drawing/2014/main" id="{EBCF6914-34ED-464B-9B12-C640CFBBB37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15691" y="7309465"/>
            <a:ext cx="2905711" cy="227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850">
                <a:solidFill>
                  <a:srgbClr val="7F7F7F"/>
                </a:solidFill>
              </a:rPr>
              <a:t>(C) </a:t>
            </a:r>
            <a:r>
              <a:rPr lang="en-US" altLang="ja-JP" sz="850" err="1">
                <a:solidFill>
                  <a:srgbClr val="7F7F7F"/>
                </a:solidFill>
              </a:rPr>
              <a:t>Solasto</a:t>
            </a:r>
            <a:r>
              <a:rPr lang="en-US" altLang="ja-JP" sz="850">
                <a:solidFill>
                  <a:srgbClr val="7F7F7F"/>
                </a:solidFill>
              </a:rPr>
              <a:t> Corporation.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115568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ーロゴな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2738" y="103705"/>
            <a:ext cx="11209492" cy="523220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lvl1pPr algn="l">
              <a:defRPr sz="2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 hasCustomPrompt="1"/>
          </p:nvPr>
        </p:nvSpPr>
        <p:spPr>
          <a:xfrm>
            <a:off x="379419" y="928886"/>
            <a:ext cx="12785711" cy="4893647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kumimoji="1" lang="ja-JP" altLang="en-US"/>
              <a:t>マスタ テキストの書式設定</a:t>
            </a:r>
            <a:endParaRPr kumimoji="1" lang="en-US" altLang="ja-JP"/>
          </a:p>
          <a:p>
            <a:pPr lvl="0"/>
            <a:endParaRPr kumimoji="1" lang="en-US" altLang="ja-JP"/>
          </a:p>
          <a:p>
            <a:pPr lvl="0"/>
            <a:endParaRPr kumimoji="1" lang="en-US" altLang="ja-JP"/>
          </a:p>
          <a:p>
            <a:pPr lvl="0"/>
            <a:endParaRPr kumimoji="1" lang="en-US" altLang="ja-JP"/>
          </a:p>
          <a:p>
            <a:pPr lvl="0"/>
            <a:endParaRPr kumimoji="1" lang="en-US" altLang="ja-JP"/>
          </a:p>
          <a:p>
            <a:pPr lvl="0"/>
            <a:endParaRPr kumimoji="1" lang="en-US" altLang="ja-JP"/>
          </a:p>
          <a:p>
            <a:pPr lvl="0"/>
            <a:endParaRPr kumimoji="1" lang="en-US" altLang="ja-JP"/>
          </a:p>
          <a:p>
            <a:pPr lvl="0"/>
            <a:endParaRPr kumimoji="1" lang="en-US" altLang="ja-JP"/>
          </a:p>
          <a:p>
            <a:pPr lvl="0"/>
            <a:endParaRPr kumimoji="1" lang="en-US" altLang="ja-JP"/>
          </a:p>
          <a:p>
            <a:pPr lvl="0"/>
            <a:endParaRPr kumimoji="1" lang="en-US" altLang="ja-JP"/>
          </a:p>
          <a:p>
            <a:pPr lvl="0"/>
            <a:endParaRPr kumimoji="1" lang="en-US" altLang="ja-JP"/>
          </a:p>
        </p:txBody>
      </p:sp>
      <p:sp>
        <p:nvSpPr>
          <p:cNvPr id="11" name="Line 8"/>
          <p:cNvSpPr>
            <a:spLocks noChangeShapeType="1"/>
          </p:cNvSpPr>
          <p:nvPr userDrawn="1"/>
        </p:nvSpPr>
        <p:spPr bwMode="auto">
          <a:xfrm>
            <a:off x="192738" y="712862"/>
            <a:ext cx="11209492" cy="0"/>
          </a:xfrm>
          <a:prstGeom prst="line">
            <a:avLst/>
          </a:prstGeom>
          <a:noFill/>
          <a:ln w="12700">
            <a:solidFill>
              <a:srgbClr val="F398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1800"/>
          </a:p>
        </p:txBody>
      </p:sp>
      <p:sp>
        <p:nvSpPr>
          <p:cNvPr id="19" name="正方形/長方形 18"/>
          <p:cNvSpPr/>
          <p:nvPr userDrawn="1"/>
        </p:nvSpPr>
        <p:spPr>
          <a:xfrm>
            <a:off x="11573565" y="5866"/>
            <a:ext cx="1970985" cy="249877"/>
          </a:xfrm>
          <a:prstGeom prst="rect">
            <a:avLst/>
          </a:prstGeom>
          <a:solidFill>
            <a:srgbClr val="F39800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marL="57150" algn="ctr">
              <a:lnSpc>
                <a:spcPts val="1350"/>
              </a:lnSpc>
              <a:spcAft>
                <a:spcPts val="0"/>
              </a:spcAft>
            </a:pPr>
            <a:endParaRPr kumimoji="1" lang="ja-JP" altLang="en-US" sz="900" kern="100"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1" name="正方形/長方形 20"/>
          <p:cNvSpPr/>
          <p:nvPr userDrawn="1"/>
        </p:nvSpPr>
        <p:spPr>
          <a:xfrm>
            <a:off x="11802711" y="336680"/>
            <a:ext cx="1512691" cy="362304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lIns="126000" tIns="54000" rIns="126000" anchor="ctr" anchorCtr="0">
            <a:spAutoFit/>
          </a:bodyPr>
          <a:lstStyle/>
          <a:p>
            <a:pPr algn="ctr"/>
            <a:r>
              <a:rPr lang="en-US" altLang="ja-JP" sz="1700">
                <a:solidFill>
                  <a:srgbClr val="FF0000"/>
                </a:solidFill>
              </a:rPr>
              <a:t>Confidential</a:t>
            </a:r>
            <a:endParaRPr lang="ja-JP" altLang="en-US" sz="17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667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8">
            <a:extLst>
              <a:ext uri="{FF2B5EF4-FFF2-40B4-BE49-F238E27FC236}">
                <a16:creationId xmlns:a16="http://schemas.microsoft.com/office/drawing/2014/main" id="{41E01F41-D5EC-434B-85AC-0F6069E2E97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4577188" y="7438120"/>
            <a:ext cx="8339782" cy="0"/>
          </a:xfrm>
          <a:prstGeom prst="line">
            <a:avLst/>
          </a:prstGeom>
          <a:noFill/>
          <a:ln w="6350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1800"/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13A9663D-16E3-4305-9D0A-AC1F1BF5655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2916970" y="7286495"/>
            <a:ext cx="480041" cy="24622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umimoji="0" sz="1400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DA35343-B95B-4B0A-8C92-734C11F40C21}" type="slidenum">
              <a:rPr kumimoji="0" lang="en-US" altLang="ja-JP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5F0D2DB7-A14C-457E-8A08-96AA860F0424}"/>
              </a:ext>
            </a:extLst>
          </p:cNvPr>
          <p:cNvSpPr/>
          <p:nvPr userDrawn="1"/>
        </p:nvSpPr>
        <p:spPr>
          <a:xfrm>
            <a:off x="11884320" y="170084"/>
            <a:ext cx="1512691" cy="362304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lIns="126000" tIns="54000" rIns="126000" anchor="ctr" anchorCtr="0">
            <a:spAutoFit/>
          </a:bodyPr>
          <a:lstStyle/>
          <a:p>
            <a:pPr algn="ctr"/>
            <a:r>
              <a:rPr lang="en-US" altLang="ja-JP" sz="1700">
                <a:solidFill>
                  <a:srgbClr val="FF0000"/>
                </a:solidFill>
              </a:rPr>
              <a:t>Confidential</a:t>
            </a:r>
            <a:endParaRPr lang="ja-JP" altLang="en-US" sz="1700">
              <a:solidFill>
                <a:srgbClr val="FF0000"/>
              </a:solidFill>
            </a:endParaRPr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D4FACDD4-93B5-4679-8FCF-40F1D1035A04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3055" b="32714"/>
          <a:stretch/>
        </p:blipFill>
        <p:spPr bwMode="auto">
          <a:xfrm>
            <a:off x="147539" y="7142281"/>
            <a:ext cx="1281098" cy="394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Rectangle 14">
            <a:extLst>
              <a:ext uri="{FF2B5EF4-FFF2-40B4-BE49-F238E27FC236}">
                <a16:creationId xmlns:a16="http://schemas.microsoft.com/office/drawing/2014/main" id="{315973CE-F969-4FD9-A232-DD6432C7DC4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15691" y="7309465"/>
            <a:ext cx="2905711" cy="227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850">
                <a:solidFill>
                  <a:srgbClr val="7F7F7F"/>
                </a:solidFill>
              </a:rPr>
              <a:t>(C) </a:t>
            </a:r>
            <a:r>
              <a:rPr lang="en-US" altLang="ja-JP" sz="850" err="1">
                <a:solidFill>
                  <a:srgbClr val="7F7F7F"/>
                </a:solidFill>
              </a:rPr>
              <a:t>Solasto</a:t>
            </a:r>
            <a:r>
              <a:rPr lang="en-US" altLang="ja-JP" sz="850">
                <a:solidFill>
                  <a:srgbClr val="7F7F7F"/>
                </a:solidFill>
              </a:rPr>
              <a:t> Corporation.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374222509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415991" y="208806"/>
            <a:ext cx="11157574" cy="523220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lvl1pPr algn="l">
              <a:defRPr sz="2800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7" name="Line 8"/>
          <p:cNvSpPr>
            <a:spLocks noChangeShapeType="1"/>
          </p:cNvSpPr>
          <p:nvPr userDrawn="1"/>
        </p:nvSpPr>
        <p:spPr bwMode="auto">
          <a:xfrm>
            <a:off x="364075" y="831169"/>
            <a:ext cx="11209491" cy="0"/>
          </a:xfrm>
          <a:prstGeom prst="line">
            <a:avLst/>
          </a:prstGeom>
          <a:noFill/>
          <a:ln w="12700">
            <a:solidFill>
              <a:srgbClr val="F398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1800"/>
          </a:p>
        </p:txBody>
      </p:sp>
      <p:sp>
        <p:nvSpPr>
          <p:cNvPr id="12" name="Line 8"/>
          <p:cNvSpPr>
            <a:spLocks noChangeShapeType="1"/>
          </p:cNvSpPr>
          <p:nvPr userDrawn="1"/>
        </p:nvSpPr>
        <p:spPr bwMode="auto">
          <a:xfrm>
            <a:off x="4479883" y="7351200"/>
            <a:ext cx="8339782" cy="0"/>
          </a:xfrm>
          <a:prstGeom prst="line">
            <a:avLst/>
          </a:prstGeom>
          <a:noFill/>
          <a:ln w="6350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1800"/>
          </a:p>
        </p:txBody>
      </p:sp>
      <p:sp>
        <p:nvSpPr>
          <p:cNvPr id="14" name="Rectangle 4"/>
          <p:cNvSpPr txBox="1">
            <a:spLocks noChangeArrowheads="1"/>
          </p:cNvSpPr>
          <p:nvPr userDrawn="1"/>
        </p:nvSpPr>
        <p:spPr bwMode="auto">
          <a:xfrm>
            <a:off x="12852792" y="7227753"/>
            <a:ext cx="480041" cy="24634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umimoji="0" sz="1400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r" defTabSz="91436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DA35343-B95B-4B0A-8C92-734C11F40C21}" type="slidenum">
              <a:rPr kumimoji="0" lang="en-US" altLang="ja-JP" sz="1601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</a:rPr>
              <a:pPr marL="0" marR="0" lvl="0" indent="0" algn="r" defTabSz="914369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601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3055" b="32714"/>
          <a:stretch/>
        </p:blipFill>
        <p:spPr bwMode="auto">
          <a:xfrm>
            <a:off x="291725" y="7078173"/>
            <a:ext cx="1503180" cy="463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Rectangle 14"/>
          <p:cNvSpPr>
            <a:spLocks noChangeArrowheads="1"/>
          </p:cNvSpPr>
          <p:nvPr userDrawn="1"/>
        </p:nvSpPr>
        <p:spPr bwMode="auto">
          <a:xfrm>
            <a:off x="2025526" y="7231328"/>
            <a:ext cx="2905711" cy="227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800">
                <a:solidFill>
                  <a:srgbClr val="7F7F7F"/>
                </a:solidFill>
              </a:rPr>
              <a:t>(C) </a:t>
            </a:r>
            <a:r>
              <a:rPr lang="en-US" altLang="ja-JP" sz="800" err="1">
                <a:solidFill>
                  <a:srgbClr val="7F7F7F"/>
                </a:solidFill>
              </a:rPr>
              <a:t>Solasto</a:t>
            </a:r>
            <a:r>
              <a:rPr lang="en-US" altLang="ja-JP" sz="800">
                <a:solidFill>
                  <a:srgbClr val="7F7F7F"/>
                </a:solidFill>
              </a:rPr>
              <a:t> Corporation. All rights reserved.</a:t>
            </a:r>
          </a:p>
        </p:txBody>
      </p:sp>
      <p:sp>
        <p:nvSpPr>
          <p:cNvPr id="17" name="正方形/長方形 16"/>
          <p:cNvSpPr/>
          <p:nvPr userDrawn="1"/>
        </p:nvSpPr>
        <p:spPr>
          <a:xfrm>
            <a:off x="11573567" y="-40805"/>
            <a:ext cx="1970985" cy="261610"/>
          </a:xfrm>
          <a:prstGeom prst="rect">
            <a:avLst/>
          </a:prstGeom>
          <a:solidFill>
            <a:srgbClr val="F39800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marL="57147" algn="ctr">
              <a:lnSpc>
                <a:spcPts val="1350"/>
              </a:lnSpc>
              <a:spcAft>
                <a:spcPts val="0"/>
              </a:spcAft>
            </a:pPr>
            <a:endParaRPr kumimoji="1" lang="ja-JP" altLang="en-US" sz="900" kern="10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8" name="正方形/長方形 17"/>
          <p:cNvSpPr/>
          <p:nvPr userDrawn="1"/>
        </p:nvSpPr>
        <p:spPr>
          <a:xfrm>
            <a:off x="11795711" y="316802"/>
            <a:ext cx="1512691" cy="36230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lIns="126000" tIns="54001" rIns="126000" anchor="ctr" anchorCtr="0">
            <a:spAutoFit/>
          </a:bodyPr>
          <a:lstStyle/>
          <a:p>
            <a:pPr algn="ctr"/>
            <a:r>
              <a:rPr lang="en-US" altLang="ja-JP" sz="1700">
                <a:solidFill>
                  <a:srgbClr val="FF0000"/>
                </a:solidFill>
              </a:rPr>
              <a:t>Confidential</a:t>
            </a:r>
            <a:endParaRPr lang="ja-JP" altLang="en-US" sz="17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21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"/>
          <p:cNvSpPr>
            <a:spLocks noGrp="1"/>
          </p:cNvSpPr>
          <p:nvPr>
            <p:ph type="ctrTitle"/>
          </p:nvPr>
        </p:nvSpPr>
        <p:spPr>
          <a:xfrm>
            <a:off x="1323966" y="3172748"/>
            <a:ext cx="11248705" cy="492443"/>
          </a:xfrm>
          <a:prstGeom prst="rect">
            <a:avLst/>
          </a:prstGeom>
        </p:spPr>
        <p:txBody>
          <a:bodyPr wrap="square" tIns="0" bIns="0" anchor="ctr" anchorCtr="0">
            <a:spAutoFit/>
          </a:bodyPr>
          <a:lstStyle>
            <a:lvl1pPr algn="l">
              <a:defRPr sz="3200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15" name="サブタイトル 2"/>
          <p:cNvSpPr>
            <a:spLocks noGrp="1"/>
          </p:cNvSpPr>
          <p:nvPr>
            <p:ph type="subTitle" idx="1"/>
          </p:nvPr>
        </p:nvSpPr>
        <p:spPr>
          <a:xfrm>
            <a:off x="1323967" y="4097238"/>
            <a:ext cx="11248705" cy="400110"/>
          </a:xfrm>
          <a:prstGeom prst="rect">
            <a:avLst/>
          </a:prstGeom>
        </p:spPr>
        <p:txBody>
          <a:bodyPr lIns="108000" anchor="ctr" anchorCtr="0">
            <a:sp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17" name="正方形/長方形 16"/>
          <p:cNvSpPr>
            <a:spLocks/>
          </p:cNvSpPr>
          <p:nvPr/>
        </p:nvSpPr>
        <p:spPr>
          <a:xfrm>
            <a:off x="534108" y="3280621"/>
            <a:ext cx="425923" cy="249877"/>
          </a:xfrm>
          <a:prstGeom prst="rect">
            <a:avLst/>
          </a:prstGeom>
          <a:solidFill>
            <a:srgbClr val="F39800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marL="57150" algn="ctr">
              <a:lnSpc>
                <a:spcPts val="1350"/>
              </a:lnSpc>
              <a:spcAft>
                <a:spcPts val="0"/>
              </a:spcAft>
            </a:pPr>
            <a:endParaRPr kumimoji="1" lang="ja-JP" altLang="en-US" sz="900" kern="100"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8" name="正方形/長方形 17"/>
          <p:cNvSpPr>
            <a:spLocks/>
          </p:cNvSpPr>
          <p:nvPr/>
        </p:nvSpPr>
        <p:spPr>
          <a:xfrm>
            <a:off x="745878" y="3491666"/>
            <a:ext cx="425921" cy="249877"/>
          </a:xfrm>
          <a:prstGeom prst="rect">
            <a:avLst/>
          </a:prstGeom>
          <a:solidFill>
            <a:srgbClr val="F39800">
              <a:alpha val="25098"/>
            </a:srgbClr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marL="57150" algn="ctr">
              <a:lnSpc>
                <a:spcPts val="1350"/>
              </a:lnSpc>
              <a:spcAft>
                <a:spcPts val="0"/>
              </a:spcAft>
            </a:pPr>
            <a:endParaRPr kumimoji="1" lang="ja-JP" altLang="en-US" sz="900" kern="100"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9" name="Line 8"/>
          <p:cNvSpPr>
            <a:spLocks noChangeShapeType="1"/>
          </p:cNvSpPr>
          <p:nvPr userDrawn="1"/>
        </p:nvSpPr>
        <p:spPr bwMode="auto">
          <a:xfrm>
            <a:off x="1322693" y="3779213"/>
            <a:ext cx="11249978" cy="1"/>
          </a:xfrm>
          <a:prstGeom prst="line">
            <a:avLst/>
          </a:prstGeom>
          <a:noFill/>
          <a:ln w="12700">
            <a:solidFill>
              <a:schemeClr val="bg1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1800"/>
          </a:p>
        </p:txBody>
      </p:sp>
      <p:pic>
        <p:nvPicPr>
          <p:cNvPr id="20" name="Picture 2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3055" b="32714"/>
          <a:stretch/>
        </p:blipFill>
        <p:spPr bwMode="auto">
          <a:xfrm>
            <a:off x="522625" y="6858910"/>
            <a:ext cx="1944112" cy="598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Rectangle 14"/>
          <p:cNvSpPr>
            <a:spLocks noChangeArrowheads="1"/>
          </p:cNvSpPr>
          <p:nvPr userDrawn="1"/>
        </p:nvSpPr>
        <p:spPr bwMode="auto">
          <a:xfrm>
            <a:off x="2691927" y="7098980"/>
            <a:ext cx="2905711" cy="227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850">
                <a:solidFill>
                  <a:srgbClr val="7F7F7F"/>
                </a:solidFill>
              </a:rPr>
              <a:t>(C) </a:t>
            </a:r>
            <a:r>
              <a:rPr lang="en-US" altLang="ja-JP" sz="850" err="1">
                <a:solidFill>
                  <a:srgbClr val="7F7F7F"/>
                </a:solidFill>
              </a:rPr>
              <a:t>Solasto</a:t>
            </a:r>
            <a:r>
              <a:rPr lang="en-US" altLang="ja-JP" sz="850">
                <a:solidFill>
                  <a:srgbClr val="7F7F7F"/>
                </a:solidFill>
              </a:rPr>
              <a:t> Corporation. All rights reserved.</a:t>
            </a:r>
          </a:p>
        </p:txBody>
      </p:sp>
      <p:sp>
        <p:nvSpPr>
          <p:cNvPr id="22" name="正方形/長方形 21"/>
          <p:cNvSpPr/>
          <p:nvPr userDrawn="1"/>
        </p:nvSpPr>
        <p:spPr>
          <a:xfrm>
            <a:off x="11563716" y="350558"/>
            <a:ext cx="1512691" cy="362304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lIns="126000" tIns="54000" rIns="126000" anchor="ctr" anchorCtr="0">
            <a:spAutoFit/>
          </a:bodyPr>
          <a:lstStyle/>
          <a:p>
            <a:pPr algn="ctr"/>
            <a:r>
              <a:rPr lang="en-US" altLang="ja-JP" sz="1700">
                <a:solidFill>
                  <a:srgbClr val="FF0000"/>
                </a:solidFill>
              </a:rPr>
              <a:t>Confidential</a:t>
            </a:r>
            <a:endParaRPr lang="ja-JP" altLang="en-US" sz="17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097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5989" y="208806"/>
            <a:ext cx="11157576" cy="523220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lvl1pPr algn="l">
              <a:defRPr sz="2800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 hasCustomPrompt="1"/>
          </p:nvPr>
        </p:nvSpPr>
        <p:spPr>
          <a:xfrm>
            <a:off x="415989" y="1087775"/>
            <a:ext cx="12785711" cy="4893647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kumimoji="1" lang="ja-JP" altLang="en-US"/>
              <a:t>マスタ テキストの書式設定</a:t>
            </a:r>
            <a:endParaRPr kumimoji="1" lang="en-US" altLang="ja-JP"/>
          </a:p>
          <a:p>
            <a:pPr lvl="0"/>
            <a:endParaRPr kumimoji="1" lang="en-US" altLang="ja-JP"/>
          </a:p>
          <a:p>
            <a:pPr lvl="0"/>
            <a:endParaRPr kumimoji="1" lang="en-US" altLang="ja-JP"/>
          </a:p>
          <a:p>
            <a:pPr lvl="0"/>
            <a:endParaRPr kumimoji="1" lang="en-US" altLang="ja-JP"/>
          </a:p>
          <a:p>
            <a:pPr lvl="0"/>
            <a:endParaRPr kumimoji="1" lang="en-US" altLang="ja-JP"/>
          </a:p>
          <a:p>
            <a:pPr lvl="0"/>
            <a:endParaRPr kumimoji="1" lang="en-US" altLang="ja-JP"/>
          </a:p>
          <a:p>
            <a:pPr lvl="0"/>
            <a:endParaRPr kumimoji="1" lang="en-US" altLang="ja-JP"/>
          </a:p>
          <a:p>
            <a:pPr lvl="0"/>
            <a:endParaRPr kumimoji="1" lang="en-US" altLang="ja-JP"/>
          </a:p>
          <a:p>
            <a:pPr lvl="0"/>
            <a:endParaRPr kumimoji="1" lang="en-US" altLang="ja-JP"/>
          </a:p>
          <a:p>
            <a:pPr lvl="0"/>
            <a:endParaRPr kumimoji="1" lang="en-US" altLang="ja-JP"/>
          </a:p>
          <a:p>
            <a:pPr lvl="0"/>
            <a:endParaRPr kumimoji="1" lang="en-US" altLang="ja-JP"/>
          </a:p>
        </p:txBody>
      </p:sp>
      <p:sp>
        <p:nvSpPr>
          <p:cNvPr id="11" name="Line 8"/>
          <p:cNvSpPr>
            <a:spLocks noChangeShapeType="1"/>
          </p:cNvSpPr>
          <p:nvPr userDrawn="1"/>
        </p:nvSpPr>
        <p:spPr bwMode="auto">
          <a:xfrm>
            <a:off x="364073" y="831169"/>
            <a:ext cx="11209492" cy="0"/>
          </a:xfrm>
          <a:prstGeom prst="line">
            <a:avLst/>
          </a:prstGeom>
          <a:noFill/>
          <a:ln w="12700">
            <a:solidFill>
              <a:srgbClr val="F398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1800"/>
          </a:p>
        </p:txBody>
      </p:sp>
      <p:sp>
        <p:nvSpPr>
          <p:cNvPr id="10" name="Line 8"/>
          <p:cNvSpPr>
            <a:spLocks noChangeShapeType="1"/>
          </p:cNvSpPr>
          <p:nvPr userDrawn="1"/>
        </p:nvSpPr>
        <p:spPr bwMode="auto">
          <a:xfrm>
            <a:off x="4479883" y="7351200"/>
            <a:ext cx="8339782" cy="0"/>
          </a:xfrm>
          <a:prstGeom prst="line">
            <a:avLst/>
          </a:prstGeom>
          <a:noFill/>
          <a:ln w="6350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1800"/>
          </a:p>
        </p:txBody>
      </p:sp>
      <p:sp>
        <p:nvSpPr>
          <p:cNvPr id="15" name="Rectangle 4"/>
          <p:cNvSpPr txBox="1">
            <a:spLocks noChangeArrowheads="1"/>
          </p:cNvSpPr>
          <p:nvPr userDrawn="1"/>
        </p:nvSpPr>
        <p:spPr bwMode="auto">
          <a:xfrm>
            <a:off x="12852791" y="7227813"/>
            <a:ext cx="480041" cy="24622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umimoji="0" sz="1400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DA35343-B95B-4B0A-8C92-734C11F40C21}" type="slidenum">
              <a:rPr kumimoji="0" lang="en-US" altLang="ja-JP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3055" b="32714"/>
          <a:stretch/>
        </p:blipFill>
        <p:spPr bwMode="auto">
          <a:xfrm>
            <a:off x="291724" y="7078173"/>
            <a:ext cx="1503180" cy="463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ctangle 14"/>
          <p:cNvSpPr>
            <a:spLocks noChangeArrowheads="1"/>
          </p:cNvSpPr>
          <p:nvPr userDrawn="1"/>
        </p:nvSpPr>
        <p:spPr bwMode="auto">
          <a:xfrm>
            <a:off x="2025524" y="7231328"/>
            <a:ext cx="2905711" cy="227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800">
                <a:solidFill>
                  <a:srgbClr val="7F7F7F"/>
                </a:solidFill>
              </a:rPr>
              <a:t>(C) </a:t>
            </a:r>
            <a:r>
              <a:rPr lang="en-US" altLang="ja-JP" sz="800" err="1">
                <a:solidFill>
                  <a:srgbClr val="7F7F7F"/>
                </a:solidFill>
              </a:rPr>
              <a:t>Solasto</a:t>
            </a:r>
            <a:r>
              <a:rPr lang="en-US" altLang="ja-JP" sz="800">
                <a:solidFill>
                  <a:srgbClr val="7F7F7F"/>
                </a:solidFill>
              </a:rPr>
              <a:t> Corporation. All rights reserved.</a:t>
            </a:r>
          </a:p>
        </p:txBody>
      </p:sp>
      <p:sp>
        <p:nvSpPr>
          <p:cNvPr id="19" name="正方形/長方形 18"/>
          <p:cNvSpPr/>
          <p:nvPr userDrawn="1"/>
        </p:nvSpPr>
        <p:spPr>
          <a:xfrm>
            <a:off x="11573565" y="-34939"/>
            <a:ext cx="1970985" cy="249877"/>
          </a:xfrm>
          <a:prstGeom prst="rect">
            <a:avLst/>
          </a:prstGeom>
          <a:solidFill>
            <a:srgbClr val="F39800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marL="57150" algn="ctr">
              <a:lnSpc>
                <a:spcPts val="1350"/>
              </a:lnSpc>
              <a:spcAft>
                <a:spcPts val="0"/>
              </a:spcAft>
            </a:pPr>
            <a:endParaRPr kumimoji="1" lang="ja-JP" altLang="en-US" sz="900" kern="100"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1" name="正方形/長方形 20"/>
          <p:cNvSpPr/>
          <p:nvPr userDrawn="1"/>
        </p:nvSpPr>
        <p:spPr>
          <a:xfrm>
            <a:off x="11795710" y="316800"/>
            <a:ext cx="1512691" cy="362304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lIns="126000" tIns="54000" rIns="126000" anchor="ctr" anchorCtr="0">
            <a:spAutoFit/>
          </a:bodyPr>
          <a:lstStyle/>
          <a:p>
            <a:pPr algn="ctr"/>
            <a:r>
              <a:rPr lang="en-US" altLang="ja-JP" sz="1700">
                <a:solidFill>
                  <a:srgbClr val="FF0000"/>
                </a:solidFill>
              </a:rPr>
              <a:t>Confidential</a:t>
            </a:r>
            <a:endParaRPr lang="ja-JP" altLang="en-US" sz="17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9679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93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4" r:id="rId2"/>
    <p:sldLayoutId id="2147483660" r:id="rId3"/>
    <p:sldLayoutId id="2147483659" r:id="rId4"/>
    <p:sldLayoutId id="2147483663" r:id="rId5"/>
    <p:sldLayoutId id="2147483662" r:id="rId6"/>
    <p:sldLayoutId id="2147483679" r:id="rId7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7844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" altLang="en-US" dirty="0"/>
              <a:t>리셉트 </a:t>
            </a:r>
            <a:r>
              <a:rPr kumimoji="1" lang="ko" altLang="en-US" dirty="0"/>
              <a:t>시스템 구축 별지 </a:t>
            </a:r>
            <a:r>
              <a:rPr lang="ko" altLang="en-US" dirty="0"/>
              <a:t>(툴 기능)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ko" altLang="en-US"/>
              <a:t>주식회사 솔라스트</a:t>
            </a:r>
          </a:p>
        </p:txBody>
      </p:sp>
    </p:spTree>
    <p:extLst>
      <p:ext uri="{BB962C8B-B14F-4D97-AF65-F5344CB8AC3E}">
        <p14:creationId xmlns:p14="http://schemas.microsoft.com/office/powerpoint/2010/main" val="28113165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3335" y="1985356"/>
            <a:ext cx="10157883" cy="2664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1358" y="5925433"/>
            <a:ext cx="2446004" cy="828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9989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" altLang="en-US"/>
              <a:t>개정 내역</a:t>
            </a:r>
          </a:p>
        </p:txBody>
      </p:sp>
      <p:sp>
        <p:nvSpPr>
          <p:cNvPr id="30" name="コンテンツ プレースホルダー 4"/>
          <p:cNvSpPr>
            <a:spLocks noGrp="1"/>
          </p:cNvSpPr>
          <p:nvPr/>
        </p:nvSpPr>
        <p:spPr bwMode="auto">
          <a:xfrm>
            <a:off x="1155651" y="1144912"/>
            <a:ext cx="11017226" cy="4968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ko" altLang="ja-JP" sz="1601" dirty="0"/>
              <a:t>2025/04/15 </a:t>
            </a:r>
            <a:r>
              <a:rPr lang="ko" altLang="en-US" sz="1601" dirty="0"/>
              <a:t>초판 작성</a:t>
            </a:r>
            <a:endParaRPr lang="en-US" altLang="ja-JP" sz="1601" dirty="0"/>
          </a:p>
          <a:p>
            <a:pPr marL="0" indent="0">
              <a:lnSpc>
                <a:spcPct val="150000"/>
              </a:lnSpc>
              <a:buNone/>
            </a:pPr>
            <a:endParaRPr lang="en-US" altLang="ja-JP" sz="1800" dirty="0"/>
          </a:p>
        </p:txBody>
      </p:sp>
    </p:spTree>
    <p:extLst>
      <p:ext uri="{BB962C8B-B14F-4D97-AF65-F5344CB8AC3E}">
        <p14:creationId xmlns:p14="http://schemas.microsoft.com/office/powerpoint/2010/main" val="2264210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" altLang="en-US" dirty="0"/>
              <a:t>목차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11635" y="1096867"/>
            <a:ext cx="5529982" cy="5816977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ko" altLang="en-US" dirty="0"/>
              <a:t>소개 </a:t>
            </a:r>
            <a:br>
              <a:rPr lang="en-US" altLang="ja-JP" dirty="0"/>
            </a:br>
            <a:r>
              <a:rPr lang="ko" altLang="ja-JP" sz="1800" dirty="0"/>
              <a:t>1-1 </a:t>
            </a:r>
            <a:r>
              <a:rPr lang="ko" altLang="en-US" sz="1800" dirty="0"/>
              <a:t>소개</a:t>
            </a:r>
            <a:endParaRPr lang="en-US" altLang="ja-JP" sz="1800" dirty="0"/>
          </a:p>
          <a:p>
            <a:pPr marL="457200" indent="-457200">
              <a:buFont typeface="+mj-lt"/>
              <a:buAutoNum type="arabicPeriod"/>
            </a:pPr>
            <a:endParaRPr lang="en-US" altLang="ja-JP" dirty="0"/>
          </a:p>
          <a:p>
            <a:pPr marL="457200" indent="-457200">
              <a:buFont typeface="+mj-lt"/>
              <a:buAutoNum type="arabicPeriod"/>
            </a:pPr>
            <a:r>
              <a:rPr lang="ko" altLang="en-US" dirty="0"/>
              <a:t>베테란 군 기능</a:t>
            </a:r>
            <a:endParaRPr lang="en-US" altLang="ja-JP" dirty="0"/>
          </a:p>
          <a:p>
            <a:pPr lvl="1"/>
            <a:r>
              <a:rPr lang="ko" altLang="ja-JP" sz="1800" dirty="0"/>
              <a:t>2-1 베테란 </a:t>
            </a:r>
            <a:r>
              <a:rPr lang="ko" altLang="en-US" sz="1800" dirty="0"/>
              <a:t>군의 주요 기능 일람</a:t>
            </a:r>
          </a:p>
          <a:p>
            <a:pPr lvl="1"/>
            <a:r>
              <a:rPr lang="ko" altLang="ja-JP" sz="1800" dirty="0"/>
              <a:t>2-2 </a:t>
            </a:r>
            <a:r>
              <a:rPr lang="ko" altLang="en-US" sz="1800" dirty="0"/>
              <a:t>베테란 너의 체크 내용</a:t>
            </a:r>
            <a:endParaRPr lang="en-US" altLang="ja-JP" sz="1800" dirty="0"/>
          </a:p>
          <a:p>
            <a:pPr lvl="1"/>
            <a:endParaRPr lang="en-US" altLang="ja-JP" sz="2000" dirty="0"/>
          </a:p>
          <a:p>
            <a:pPr marL="457200" indent="-457200">
              <a:buFont typeface="+mj-lt"/>
              <a:buAutoNum type="arabicPeriod"/>
            </a:pPr>
            <a:r>
              <a:rPr lang="ko" altLang="en-US" dirty="0"/>
              <a:t>의사 보조 시스템 기능</a:t>
            </a:r>
            <a:endParaRPr lang="en-US" altLang="ja-JP" dirty="0"/>
          </a:p>
          <a:p>
            <a:pPr lvl="1"/>
            <a:r>
              <a:rPr lang="ko" altLang="ja-JP" sz="1800" dirty="0"/>
              <a:t>3-1 </a:t>
            </a:r>
            <a:r>
              <a:rPr lang="ko" altLang="en-US" sz="1800" dirty="0"/>
              <a:t>의사 어시스트 시스템의 주요 기능 목록</a:t>
            </a:r>
          </a:p>
          <a:p>
            <a:pPr lvl="1"/>
            <a:r>
              <a:rPr lang="ko" altLang="ja-JP" sz="1800" dirty="0"/>
              <a:t>3-2 </a:t>
            </a:r>
            <a:r>
              <a:rPr lang="ko" altLang="en-US" sz="1800" dirty="0"/>
              <a:t>의사 어시스트 시스템의 체크 내용</a:t>
            </a:r>
            <a:endParaRPr lang="en-US" altLang="ja-JP" sz="2000" dirty="0"/>
          </a:p>
          <a:p>
            <a:pPr marL="457200" indent="-457200">
              <a:buFont typeface="+mj-lt"/>
              <a:buAutoNum type="arabicPeriod"/>
            </a:pPr>
            <a:endParaRPr lang="en-US" altLang="ja-JP" sz="2000" dirty="0"/>
          </a:p>
          <a:p>
            <a:pPr marL="457200" indent="-457200">
              <a:buFont typeface="+mj-lt"/>
              <a:buAutoNum type="arabicPeriod"/>
            </a:pPr>
            <a:r>
              <a:rPr lang="ko" altLang="en-US" dirty="0"/>
              <a:t>기타 도구 기능</a:t>
            </a:r>
            <a:endParaRPr lang="en-US" altLang="ja-JP" dirty="0"/>
          </a:p>
          <a:p>
            <a:pPr lvl="1"/>
            <a:r>
              <a:rPr lang="ko" altLang="ja-JP" sz="1800" dirty="0"/>
              <a:t>4-1 </a:t>
            </a:r>
            <a:r>
              <a:rPr lang="ko" altLang="en-US" sz="1800" dirty="0"/>
              <a:t>기타 툴 기능</a:t>
            </a:r>
            <a:endParaRPr lang="en-US" altLang="ja-JP" sz="2000" dirty="0"/>
          </a:p>
          <a:p>
            <a:endParaRPr lang="en-US" altLang="ja-JP" dirty="0"/>
          </a:p>
          <a:p>
            <a:pPr marL="914400" lvl="1" indent="-457200">
              <a:buFont typeface="+mj-lt"/>
              <a:buAutoNum type="arabicPeriod"/>
            </a:pPr>
            <a:endParaRPr lang="en-US" altLang="ja-JP" sz="2000" dirty="0"/>
          </a:p>
        </p:txBody>
      </p:sp>
      <p:sp>
        <p:nvSpPr>
          <p:cNvPr id="4" name="正方形/長方形 3"/>
          <p:cNvSpPr/>
          <p:nvPr/>
        </p:nvSpPr>
        <p:spPr>
          <a:xfrm>
            <a:off x="6650294" y="3623747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" alt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483655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" altLang="ja-JP"/>
              <a:t>1-1 </a:t>
            </a:r>
            <a:r>
              <a:rPr kumimoji="1" lang="ko" altLang="en-US"/>
              <a:t>소개</a:t>
            </a:r>
          </a:p>
        </p:txBody>
      </p:sp>
      <p:sp>
        <p:nvSpPr>
          <p:cNvPr id="30" name="コンテンツ プレースホルダー 4"/>
          <p:cNvSpPr>
            <a:spLocks noGrp="1"/>
          </p:cNvSpPr>
          <p:nvPr/>
        </p:nvSpPr>
        <p:spPr bwMode="auto">
          <a:xfrm>
            <a:off x="1155651" y="1144912"/>
            <a:ext cx="11017226" cy="4968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" altLang="en-US" sz="1800" dirty="0"/>
              <a:t>본 별지는 현재 리셉트 체크 업무에 사용하고 있는 각종 툴의 개요 및 주요 기능 항목을 정리한 것이다.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" altLang="en-US" sz="1800" dirty="0"/>
              <a:t>「베테란군」 및 「의사 어시스트 시스템」에 기재된 체크 항목에 대해서는, 차기 시스템에 있어서의 기본적인 기능 구성의 베이스로서 참조해 주셨으면 한다.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" altLang="en-US" sz="1800" dirty="0"/>
              <a:t>또, 그 이외에 기재하고 있는 툴군에 대해서는, 「베테란군」으로 대응이 어려웠던 체크나 분석 업무를, 주로 </a:t>
            </a:r>
            <a:r>
              <a:rPr lang="ko" altLang="ja-JP" sz="1800" dirty="0"/>
              <a:t>Excel </a:t>
            </a:r>
            <a:r>
              <a:rPr lang="ko" altLang="en-US" sz="1800" dirty="0"/>
              <a:t>매크로 등을 이용해 보완해 온 툴이다.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" altLang="en-US" sz="1800" dirty="0"/>
              <a:t>이러한 기능은 반드시 같은 구조로 재현할 필요는 없지만, 현행 업무의 대체나 통합으로 이어지는 기능으로서 고려해 주셨으면 한다.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" altLang="en-US" sz="1800" dirty="0"/>
              <a:t>새로운 어프로치나 개선 제안도 환영하지만, 현행 운용을 성립시키기 위한 시점을 가지고 검토해 주셨으면 한다 </a:t>
            </a:r>
            <a:br>
              <a:rPr lang="en-US" altLang="ja-JP" sz="1800" dirty="0"/>
            </a:br>
            <a:r>
              <a:rPr lang="ko" altLang="en-US" sz="1800" dirty="0"/>
              <a:t>.</a:t>
            </a:r>
            <a:endParaRPr lang="en-US" altLang="ja-JP" sz="1800" dirty="0"/>
          </a:p>
          <a:p>
            <a:pPr marL="0" indent="0">
              <a:lnSpc>
                <a:spcPct val="150000"/>
              </a:lnSpc>
              <a:buNone/>
            </a:pPr>
            <a:endParaRPr lang="en-US" altLang="ja-JP" sz="2001" dirty="0"/>
          </a:p>
        </p:txBody>
      </p:sp>
    </p:spTree>
    <p:extLst>
      <p:ext uri="{BB962C8B-B14F-4D97-AF65-F5344CB8AC3E}">
        <p14:creationId xmlns:p14="http://schemas.microsoft.com/office/powerpoint/2010/main" val="34969638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5991" y="208806"/>
            <a:ext cx="11157574" cy="523220"/>
          </a:xfrm>
        </p:spPr>
        <p:txBody>
          <a:bodyPr/>
          <a:lstStyle/>
          <a:p>
            <a:r>
              <a:rPr lang="ko" altLang="ja-JP" dirty="0"/>
              <a:t>2. </a:t>
            </a:r>
            <a:r>
              <a:rPr lang="ko" altLang="en-US" dirty="0"/>
              <a:t>베테란군 기능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65786F5-187A-4967-85BF-75795E75D884}"/>
              </a:ext>
            </a:extLst>
          </p:cNvPr>
          <p:cNvSpPr txBox="1"/>
          <p:nvPr/>
        </p:nvSpPr>
        <p:spPr>
          <a:xfrm>
            <a:off x="472274" y="1061750"/>
            <a:ext cx="12276000" cy="6086181"/>
          </a:xfrm>
          <a:prstGeom prst="rect">
            <a:avLst/>
          </a:prstGeom>
          <a:noFill/>
        </p:spPr>
        <p:txBody>
          <a:bodyPr wrap="square" rtlCol="0" anchor="t" anchorCtr="0">
            <a:noAutofit/>
          </a:bodyPr>
          <a:lstStyle/>
          <a:p>
            <a:pPr lvl="0">
              <a:spcBef>
                <a:spcPct val="20000"/>
              </a:spcBef>
            </a:pPr>
            <a:r>
              <a:rPr lang="ko" altLang="ja-JP" sz="2000" b="1" dirty="0">
                <a:latin typeface="+mn-ea"/>
              </a:rPr>
              <a:t>2-1</a:t>
            </a:r>
            <a:r>
              <a:rPr lang="ko" altLang="en-US" sz="2000" b="1" dirty="0">
                <a:latin typeface="+mn-ea"/>
              </a:rPr>
              <a:t>　</a:t>
            </a:r>
            <a:r>
              <a:rPr lang="ko" altLang="en-US" sz="2000" b="1" dirty="0"/>
              <a:t>베테란 군의 주요 기능 목록</a:t>
            </a:r>
            <a:endParaRPr lang="en-US" altLang="ja-JP" sz="2400" b="1" dirty="0">
              <a:latin typeface="+mn-ea"/>
            </a:endParaRPr>
          </a:p>
          <a:p>
            <a:pPr lvl="0">
              <a:spcBef>
                <a:spcPct val="20000"/>
              </a:spcBef>
            </a:pPr>
            <a:r>
              <a:rPr lang="ko" altLang="en-US" sz="2000" dirty="0">
                <a:latin typeface="+mn-ea"/>
              </a:rPr>
              <a:t>　</a:t>
            </a:r>
            <a:r>
              <a:rPr lang="ko" altLang="en-US" dirty="0">
                <a:latin typeface="+mn-ea"/>
              </a:rPr>
              <a:t>　　</a:t>
            </a:r>
            <a:endParaRPr lang="en-US" altLang="ja-JP" dirty="0">
              <a:latin typeface="+mn-ea"/>
            </a:endParaRPr>
          </a:p>
          <a:p>
            <a:pPr lvl="1">
              <a:spcBef>
                <a:spcPct val="20000"/>
              </a:spcBef>
            </a:pPr>
            <a:endParaRPr lang="en-US" altLang="ja-JP" dirty="0">
              <a:latin typeface="+mn-ea"/>
            </a:endParaRPr>
          </a:p>
          <a:p>
            <a:pPr marL="1200150" lvl="2" indent="-285750">
              <a:spcBef>
                <a:spcPct val="20000"/>
              </a:spcBef>
              <a:buFont typeface="Wingdings" panose="05000000000000000000" pitchFamily="2" charset="2"/>
              <a:buChar char="ü"/>
            </a:pPr>
            <a:endParaRPr lang="en-US" altLang="ja-JP" dirty="0">
              <a:latin typeface="+mn-ea"/>
            </a:endParaRP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18ECFE1B-F592-70FA-FA3B-2D5EC7B795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0772326"/>
              </p:ext>
            </p:extLst>
          </p:nvPr>
        </p:nvGraphicFramePr>
        <p:xfrm>
          <a:off x="472274" y="1475009"/>
          <a:ext cx="12276000" cy="5580007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735010">
                  <a:extLst>
                    <a:ext uri="{9D8B030D-6E8A-4147-A177-3AD203B41FA5}">
                      <a16:colId xmlns:a16="http://schemas.microsoft.com/office/drawing/2014/main" val="903054403"/>
                    </a:ext>
                  </a:extLst>
                </a:gridCol>
                <a:gridCol w="2256276">
                  <a:extLst>
                    <a:ext uri="{9D8B030D-6E8A-4147-A177-3AD203B41FA5}">
                      <a16:colId xmlns:a16="http://schemas.microsoft.com/office/drawing/2014/main" val="2429381637"/>
                    </a:ext>
                  </a:extLst>
                </a:gridCol>
                <a:gridCol w="2255983">
                  <a:extLst>
                    <a:ext uri="{9D8B030D-6E8A-4147-A177-3AD203B41FA5}">
                      <a16:colId xmlns:a16="http://schemas.microsoft.com/office/drawing/2014/main" val="2558942513"/>
                    </a:ext>
                  </a:extLst>
                </a:gridCol>
                <a:gridCol w="6028731">
                  <a:extLst>
                    <a:ext uri="{9D8B030D-6E8A-4147-A177-3AD203B41FA5}">
                      <a16:colId xmlns:a16="http://schemas.microsoft.com/office/drawing/2014/main" val="3709258991"/>
                    </a:ext>
                  </a:extLst>
                </a:gridCol>
              </a:tblGrid>
              <a:tr h="222802">
                <a:tc>
                  <a:txBody>
                    <a:bodyPr/>
                    <a:lstStyle/>
                    <a:p>
                      <a:pPr marL="72000" algn="l" fontAlgn="ctr"/>
                      <a:r>
                        <a:rPr lang="ko" alt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기능명</a:t>
                      </a:r>
                      <a:endParaRPr lang="en-US" altLang="ja-JP" sz="1400" b="1" i="0" u="none" strike="noStrike" dirty="0">
                        <a:solidFill>
                          <a:schemeClr val="bg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ko" alt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상세 기능명</a:t>
                      </a:r>
                      <a:endParaRPr lang="en-US" altLang="ja-JP" sz="1400" b="1" i="0" u="none" strike="noStrike" dirty="0">
                        <a:solidFill>
                          <a:schemeClr val="bg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ko" alt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내용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ko" alt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상세 내용</a:t>
                      </a:r>
                      <a:endParaRPr lang="ja-JP" alt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159547065"/>
                  </a:ext>
                </a:extLst>
              </a:tr>
              <a:tr h="222802">
                <a:tc rowSpan="11">
                  <a:txBody>
                    <a:bodyPr/>
                    <a:lstStyle/>
                    <a:p>
                      <a:pPr marL="72000" algn="l" fontAlgn="ctr"/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베테란 너 체크</a:t>
                      </a:r>
                      <a:endParaRPr lang="ja-JP" alt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tc rowSpan="8">
                  <a:txBody>
                    <a:bodyPr/>
                    <a:lstStyle/>
                    <a:p>
                      <a:pPr marL="72000" algn="l" fontAlgn="ctr"/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베테란군 체크 </a:t>
                      </a:r>
                      <a:br>
                        <a:rPr lang="en-US" altLang="ja-JP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(리셉트 점검)</a:t>
                      </a:r>
                      <a:endParaRPr lang="ja-JP" alt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ko" altLang="en-US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파일 읽기 기능</a:t>
                      </a:r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ko" altLang="en-US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리셉션 계산 파일 읽기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988962359"/>
                  </a:ext>
                </a:extLst>
              </a:tr>
              <a:tr h="22280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ko" altLang="en-US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데이터 축적 기능</a:t>
                      </a:r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ko" altLang="en-US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읽은 파일을 자동으로 축적(최대 </a:t>
                      </a:r>
                      <a:r>
                        <a:rPr lang="ko" altLang="ja-JP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6 </a:t>
                      </a:r>
                      <a:r>
                        <a:rPr lang="ko" altLang="en-US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개월)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065524984"/>
                  </a:ext>
                </a:extLst>
              </a:tr>
              <a:tr h="22280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리셉트 점검 기능</a:t>
                      </a:r>
                      <a:endParaRPr lang="ja-JP" alt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읽기 파일의 리셉트 검사 수행</a:t>
                      </a:r>
                      <a:endParaRPr lang="ja-JP" alt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350221334"/>
                  </a:ext>
                </a:extLst>
              </a:tr>
              <a:tr h="43916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리셉트 인쇄 미리보기 기능</a:t>
                      </a:r>
                      <a:endParaRPr lang="ja-JP" alt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에러 리스트 형식(환자마다 에러 내용만 표시), 명세서 형식(1페이지당 환자 1명), 리셉트 형식으로 표시(1페이지당 환자 1명)</a:t>
                      </a:r>
                      <a:endParaRPr lang="ja-JP" alt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444832719"/>
                  </a:ext>
                </a:extLst>
              </a:tr>
              <a:tr h="43916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체크 결과 저장 </a:t>
                      </a:r>
                      <a:br>
                        <a:rPr lang="en-US" altLang="ja-JP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( </a:t>
                      </a:r>
                      <a:r>
                        <a:rPr lang="ko" altLang="ja-JP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CSV </a:t>
                      </a:r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출력) 기능</a:t>
                      </a:r>
                      <a:endParaRPr lang="ja-JP" alt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체크 결과의 보관 및 체크 결과를 </a:t>
                      </a:r>
                      <a:r>
                        <a:rPr lang="ko" altLang="ja-JP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CSV </a:t>
                      </a:r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파일 형식으로 출력할 수 있다</a:t>
                      </a:r>
                      <a:endParaRPr lang="ja-JP" alt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659171495"/>
                  </a:ext>
                </a:extLst>
              </a:tr>
              <a:tr h="65552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리셉트 인쇄 기능</a:t>
                      </a:r>
                      <a:endParaRPr lang="ja-JP" alt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체크로부터 인쇄 완료까지, 자동화할 수 있다 </a:t>
                      </a:r>
                      <a:br>
                        <a:rPr lang="ja-JP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ko" altLang="ja-JP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※PDF </a:t>
                      </a:r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파일로 하고 나서 인쇄하는 경우는, 체크 종료할 때마다, 파일명을 붙이는 조작이 필요</a:t>
                      </a:r>
                      <a:endParaRPr lang="ja-JP" altLang="en-US" sz="1400" b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739380177"/>
                  </a:ext>
                </a:extLst>
              </a:tr>
              <a:tr h="22280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환자 검색 기능</a:t>
                      </a:r>
                      <a:endParaRPr lang="zh-TW" alt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검사 후 환자를 검색하는 기능</a:t>
                      </a:r>
                      <a:endParaRPr lang="ja-JP" alt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10779872"/>
                  </a:ext>
                </a:extLst>
              </a:tr>
              <a:tr h="43916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오류 빈도 집계 기능</a:t>
                      </a:r>
                      <a:endParaRPr lang="ja-JP" alt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체크의 결과를 바탕으로 에러 빈도의 집계를 걸어 에러가 많은 순서로 표시. </a:t>
                      </a:r>
                      <a:br>
                        <a:rPr lang="ja-JP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에러에 따라서는 그대로 선택하는 것만으로 해당 정보 메인터넌스로 설정할 수 있다</a:t>
                      </a:r>
                      <a:endParaRPr lang="ja-JP" alt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381937400"/>
                  </a:ext>
                </a:extLst>
              </a:tr>
              <a:tr h="22280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ko" altLang="zh-CN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DPC </a:t>
                      </a:r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대상 환자 참조</a:t>
                      </a:r>
                      <a:endParaRPr lang="zh-CN" alt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ko" sz="1400" b="0" u="none" strike="noStrike">
                          <a:solidFill>
                            <a:schemeClr val="tx1"/>
                          </a:solidFill>
                          <a:effectLst/>
                        </a:rPr>
                        <a:t>DPC </a:t>
                      </a:r>
                      <a:r>
                        <a:rPr lang="ko" altLang="en-US" sz="1400" b="0" u="none" strike="noStrike">
                          <a:solidFill>
                            <a:schemeClr val="tx1"/>
                          </a:solidFill>
                          <a:effectLst/>
                        </a:rPr>
                        <a:t>대상 환자 참조 기능</a:t>
                      </a:r>
                      <a:endParaRPr lang="ja-JP" altLang="en-US" sz="1400" b="0" i="0" u="none" strike="noStrike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ko" altLang="ja-JP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DPC </a:t>
                      </a:r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시뮬레이션이나 </a:t>
                      </a:r>
                      <a:r>
                        <a:rPr lang="ko" altLang="ja-JP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DPC </a:t>
                      </a:r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수형도를 확인할 수 있다</a:t>
                      </a:r>
                      <a:endParaRPr lang="ja-JP" alt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769161698"/>
                  </a:ext>
                </a:extLst>
              </a:tr>
              <a:tr h="43916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72000" algn="l" fontAlgn="ctr"/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세로보기 체크</a:t>
                      </a:r>
                      <a:endParaRPr lang="ja-JP" alt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세로보기 체크 기능</a:t>
                      </a:r>
                      <a:endParaRPr lang="ja-JP" alt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종람 점검을 할 수 있다. 또한, 입원·외래를 넘은 체크(횡람)도 가능하다</a:t>
                      </a:r>
                      <a:endParaRPr lang="en-US" altLang="ja-JP" sz="1400" b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76609637"/>
                  </a:ext>
                </a:extLst>
              </a:tr>
              <a:tr h="25032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세로보기 결과 인쇄 미리보기 기능</a:t>
                      </a:r>
                      <a:endParaRPr lang="ja-JP" alt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세로보기 체크로 체크한 결과를 표시</a:t>
                      </a:r>
                      <a:endParaRPr lang="ja-JP" alt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45507385"/>
                  </a:ext>
                </a:extLst>
              </a:tr>
              <a:tr h="439163">
                <a:tc>
                  <a:txBody>
                    <a:bodyPr/>
                    <a:lstStyle/>
                    <a:p>
                      <a:pPr marL="72000" algn="l" fontAlgn="ctr"/>
                      <a:r>
                        <a:rPr lang="ko" altLang="en-US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사전 검색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ko" altLang="en-US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사전 검색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ko" altLang="en-US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사전 검색 기능</a:t>
                      </a:r>
                      <a:endParaRPr lang="zh-TW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ko" altLang="en-US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병명·의약품·진료 행위의 내용을 확인할 수 있다.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625295481"/>
                  </a:ext>
                </a:extLst>
              </a:tr>
              <a:tr h="250324">
                <a:tc>
                  <a:txBody>
                    <a:bodyPr/>
                    <a:lstStyle/>
                    <a:p>
                      <a:pPr marL="72000" algn="l" fontAlgn="ctr"/>
                      <a:r>
                        <a:rPr lang="ko" altLang="en-US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병원 정보 유지 보수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tc gridSpan="3">
                  <a:txBody>
                    <a:bodyPr/>
                    <a:lstStyle/>
                    <a:p>
                      <a:pPr marL="72000" algn="l" fontAlgn="ctr"/>
                      <a:r>
                        <a:rPr lang="ko" altLang="en-US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각 체크 기능의 세세한 설정이 가능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0814198"/>
                  </a:ext>
                </a:extLst>
              </a:tr>
              <a:tr h="222802">
                <a:tc>
                  <a:txBody>
                    <a:bodyPr/>
                    <a:lstStyle/>
                    <a:p>
                      <a:pPr marL="7200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" altLang="en-US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보수 업무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tc gridSpan="3">
                  <a:txBody>
                    <a:bodyPr/>
                    <a:lstStyle/>
                    <a:p>
                      <a:pPr marL="7200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" altLang="en-US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베테란 군의 설정 (버전 업, 복원 등)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803743"/>
                  </a:ext>
                </a:extLst>
              </a:tr>
              <a:tr h="222802">
                <a:tc>
                  <a:txBody>
                    <a:bodyPr/>
                    <a:lstStyle/>
                    <a:p>
                      <a:pPr marL="72000" algn="l" fontAlgn="ctr"/>
                      <a:r>
                        <a:rPr lang="ko" altLang="en-US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옵션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tc gridSpan="3">
                  <a:txBody>
                    <a:bodyPr/>
                    <a:lstStyle/>
                    <a:p>
                      <a:pPr marL="72000" algn="l" fontAlgn="ctr"/>
                      <a:r>
                        <a:rPr lang="ko" altLang="en-US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항목 검색 출력, 집계표 출력, 진료 행위/의약품 집계, 과거 리스트 출력</a:t>
                      </a:r>
                      <a:endParaRPr lang="ja-JP" altLang="en-US" sz="1400" b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TW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游ゴシック" panose="020B0400000000000000" pitchFamily="50" charset="-128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游ゴシック" panose="020B0400000000000000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910127486"/>
                  </a:ext>
                </a:extLst>
              </a:tr>
              <a:tr h="222802">
                <a:tc>
                  <a:txBody>
                    <a:bodyPr/>
                    <a:lstStyle/>
                    <a:p>
                      <a:pPr marL="72000" algn="l" fontAlgn="ctr"/>
                      <a:r>
                        <a:rPr lang="ko" altLang="ja-JP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DPC </a:t>
                      </a:r>
                      <a:r>
                        <a:rPr lang="ko" altLang="en-US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업무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tc gridSpan="3">
                  <a:txBody>
                    <a:bodyPr/>
                    <a:lstStyle/>
                    <a:p>
                      <a:pPr marL="72000" algn="l" fontAlgn="ctr"/>
                      <a:r>
                        <a:rPr lang="ko" altLang="ja-JP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DPC </a:t>
                      </a:r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의 리셉트 점검이 가능(베테란군 체크와 같은 기능)</a:t>
                      </a:r>
                      <a:endParaRPr lang="ja-JP" alt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TW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游ゴシック" panose="020B0400000000000000" pitchFamily="50" charset="-128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游ゴシック" panose="020B0400000000000000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431791247"/>
                  </a:ext>
                </a:extLst>
              </a:tr>
              <a:tr h="222802">
                <a:tc>
                  <a:txBody>
                    <a:bodyPr/>
                    <a:lstStyle/>
                    <a:p>
                      <a:pPr marL="72000" algn="l" fontAlgn="ctr"/>
                      <a:r>
                        <a:rPr lang="ko" altLang="en-US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지원 도구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tc gridSpan="3">
                  <a:txBody>
                    <a:bodyPr/>
                    <a:lstStyle/>
                    <a:p>
                      <a:pPr marL="72000" algn="l" fontAlgn="ctr"/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미정합 병명 일람 출력, 참고 병명 집계 툴, 유저 병명 지원 후보 툴, 기재 </a:t>
                      </a:r>
                      <a:r>
                        <a:rPr lang="ko" altLang="ja-JP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× </a:t>
                      </a:r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행위 지원 툴</a:t>
                      </a:r>
                      <a:endParaRPr lang="ja-JP" alt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TW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游ゴシック" panose="020B0400000000000000" pitchFamily="50" charset="-128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游ゴシック" panose="020B0400000000000000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0943118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13100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5991" y="208806"/>
            <a:ext cx="11157574" cy="523220"/>
          </a:xfrm>
        </p:spPr>
        <p:txBody>
          <a:bodyPr/>
          <a:lstStyle/>
          <a:p>
            <a:r>
              <a:rPr lang="ko" altLang="ja-JP" dirty="0"/>
              <a:t>2. </a:t>
            </a:r>
            <a:r>
              <a:rPr lang="ko" altLang="en-US" dirty="0"/>
              <a:t>베테란군 기능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65786F5-187A-4967-85BF-75795E75D884}"/>
              </a:ext>
            </a:extLst>
          </p:cNvPr>
          <p:cNvSpPr txBox="1"/>
          <p:nvPr/>
        </p:nvSpPr>
        <p:spPr>
          <a:xfrm>
            <a:off x="513838" y="1075605"/>
            <a:ext cx="12276000" cy="6086181"/>
          </a:xfrm>
          <a:prstGeom prst="rect">
            <a:avLst/>
          </a:prstGeom>
          <a:noFill/>
        </p:spPr>
        <p:txBody>
          <a:bodyPr wrap="square" rtlCol="0" anchor="t" anchorCtr="0">
            <a:noAutofit/>
          </a:bodyPr>
          <a:lstStyle/>
          <a:p>
            <a:pPr lvl="0">
              <a:spcBef>
                <a:spcPct val="20000"/>
              </a:spcBef>
            </a:pPr>
            <a:r>
              <a:rPr lang="ko" altLang="ja-JP" sz="2000" b="1" dirty="0">
                <a:latin typeface="+mn-ea"/>
              </a:rPr>
              <a:t>2-2</a:t>
            </a:r>
            <a:r>
              <a:rPr lang="ko" altLang="en-US" sz="2000" b="1" dirty="0">
                <a:latin typeface="+mn-ea"/>
              </a:rPr>
              <a:t>　</a:t>
            </a:r>
            <a:r>
              <a:rPr lang="ko" altLang="en-US" sz="2000" b="1" dirty="0"/>
              <a:t>베테란 너의 체크 내용</a:t>
            </a:r>
            <a:endParaRPr lang="en-US" altLang="ja-JP" sz="2000" b="1" dirty="0"/>
          </a:p>
          <a:p>
            <a:pPr lvl="0">
              <a:spcBef>
                <a:spcPct val="20000"/>
              </a:spcBef>
            </a:pPr>
            <a:endParaRPr lang="en-US" altLang="ja-JP" sz="2000" b="1" dirty="0">
              <a:latin typeface="+mn-ea"/>
            </a:endParaRPr>
          </a:p>
          <a:p>
            <a:pPr lvl="0">
              <a:spcBef>
                <a:spcPct val="20000"/>
              </a:spcBef>
            </a:pPr>
            <a:endParaRPr lang="en-US" altLang="ja-JP" sz="2000" b="1" dirty="0">
              <a:latin typeface="+mn-ea"/>
            </a:endParaRPr>
          </a:p>
          <a:p>
            <a:pPr lvl="0">
              <a:spcBef>
                <a:spcPct val="20000"/>
              </a:spcBef>
            </a:pPr>
            <a:endParaRPr lang="en-US" altLang="ja-JP" sz="2000" b="1" dirty="0">
              <a:latin typeface="+mn-ea"/>
            </a:endParaRPr>
          </a:p>
          <a:p>
            <a:pPr lvl="0">
              <a:spcBef>
                <a:spcPct val="20000"/>
              </a:spcBef>
            </a:pPr>
            <a:endParaRPr lang="en-US" altLang="ja-JP" sz="2000" b="1" dirty="0">
              <a:latin typeface="+mn-ea"/>
            </a:endParaRPr>
          </a:p>
          <a:p>
            <a:pPr lvl="0">
              <a:spcBef>
                <a:spcPct val="20000"/>
              </a:spcBef>
            </a:pPr>
            <a:endParaRPr lang="en-US" altLang="ja-JP" sz="2000" b="1" dirty="0">
              <a:latin typeface="+mn-ea"/>
            </a:endParaRPr>
          </a:p>
          <a:p>
            <a:pPr lvl="0">
              <a:spcBef>
                <a:spcPct val="20000"/>
              </a:spcBef>
            </a:pPr>
            <a:endParaRPr lang="en-US" altLang="ja-JP" sz="2000" b="1" dirty="0">
              <a:latin typeface="+mn-ea"/>
            </a:endParaRPr>
          </a:p>
          <a:p>
            <a:pPr lvl="0">
              <a:spcBef>
                <a:spcPct val="20000"/>
              </a:spcBef>
            </a:pPr>
            <a:endParaRPr lang="en-US" altLang="ja-JP" sz="2000" b="1" dirty="0">
              <a:latin typeface="+mn-ea"/>
            </a:endParaRPr>
          </a:p>
          <a:p>
            <a:pPr lvl="0">
              <a:spcBef>
                <a:spcPct val="20000"/>
              </a:spcBef>
            </a:pPr>
            <a:endParaRPr lang="en-US" altLang="ja-JP" sz="2000" b="1" dirty="0">
              <a:latin typeface="+mn-ea"/>
            </a:endParaRPr>
          </a:p>
          <a:p>
            <a:pPr lvl="0">
              <a:spcBef>
                <a:spcPct val="20000"/>
              </a:spcBef>
            </a:pPr>
            <a:endParaRPr lang="en-US" altLang="ja-JP" sz="2000" b="1" dirty="0">
              <a:latin typeface="+mn-ea"/>
            </a:endParaRPr>
          </a:p>
          <a:p>
            <a:pPr lvl="0">
              <a:spcBef>
                <a:spcPct val="20000"/>
              </a:spcBef>
            </a:pPr>
            <a:endParaRPr lang="en-US" altLang="ja-JP" sz="2000" b="1" dirty="0">
              <a:latin typeface="+mn-ea"/>
            </a:endParaRPr>
          </a:p>
          <a:p>
            <a:pPr lvl="0">
              <a:spcBef>
                <a:spcPct val="20000"/>
              </a:spcBef>
            </a:pPr>
            <a:endParaRPr lang="en-US" altLang="ja-JP" sz="2000" b="1" dirty="0">
              <a:latin typeface="+mn-ea"/>
            </a:endParaRPr>
          </a:p>
          <a:p>
            <a:pPr lvl="0">
              <a:spcBef>
                <a:spcPct val="20000"/>
              </a:spcBef>
            </a:pPr>
            <a:r>
              <a:rPr lang="ko" altLang="en-US" sz="2000" b="1" dirty="0">
                <a:latin typeface="+mn-ea"/>
              </a:rPr>
              <a:t>　　　　　　　　　　　　　　　　　　　　　　　　　　　　　　　　　　　　　　　　　　　　　　　　　　　　　　　　　　　　　　　　　　</a:t>
            </a:r>
            <a:r>
              <a:rPr lang="ko" altLang="en-US" sz="2000" dirty="0">
                <a:latin typeface="+mn-ea"/>
              </a:rPr>
              <a:t>등</a:t>
            </a:r>
            <a:r>
              <a:rPr lang="ko" altLang="en-US" sz="2000" b="1" dirty="0">
                <a:latin typeface="+mn-ea"/>
              </a:rPr>
              <a:t>　　</a:t>
            </a:r>
            <a:endParaRPr lang="en-US" altLang="ja-JP" sz="2000" b="1" dirty="0">
              <a:latin typeface="+mn-ea"/>
            </a:endParaRPr>
          </a:p>
          <a:p>
            <a:pPr lvl="0">
              <a:spcBef>
                <a:spcPct val="20000"/>
              </a:spcBef>
            </a:pPr>
            <a:r>
              <a:rPr lang="ko" altLang="en-US" sz="2000" dirty="0">
                <a:latin typeface="+mn-ea"/>
              </a:rPr>
              <a:t>　</a:t>
            </a:r>
            <a:r>
              <a:rPr lang="ko" altLang="en-US" dirty="0">
                <a:latin typeface="+mn-ea"/>
              </a:rPr>
              <a:t>　　</a:t>
            </a:r>
            <a:endParaRPr lang="en-US" altLang="ja-JP" dirty="0">
              <a:latin typeface="+mn-ea"/>
            </a:endParaRPr>
          </a:p>
          <a:p>
            <a:pPr lvl="1">
              <a:spcBef>
                <a:spcPct val="20000"/>
              </a:spcBef>
            </a:pPr>
            <a:endParaRPr lang="en-US" altLang="ja-JP" dirty="0">
              <a:latin typeface="+mn-ea"/>
            </a:endParaRPr>
          </a:p>
          <a:p>
            <a:pPr marL="1200150" lvl="2" indent="-285750">
              <a:spcBef>
                <a:spcPct val="20000"/>
              </a:spcBef>
              <a:buFont typeface="Wingdings" panose="05000000000000000000" pitchFamily="2" charset="2"/>
              <a:buChar char="ü"/>
            </a:pPr>
            <a:endParaRPr lang="en-US" altLang="ja-JP" dirty="0">
              <a:latin typeface="+mn-ea"/>
            </a:endParaRP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48E35DD8-655E-36DD-96AB-DBE9743907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8448144"/>
              </p:ext>
            </p:extLst>
          </p:nvPr>
        </p:nvGraphicFramePr>
        <p:xfrm>
          <a:off x="1362074" y="2163286"/>
          <a:ext cx="10820401" cy="32918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707204">
                  <a:extLst>
                    <a:ext uri="{9D8B030D-6E8A-4147-A177-3AD203B41FA5}">
                      <a16:colId xmlns:a16="http://schemas.microsoft.com/office/drawing/2014/main" val="1847383813"/>
                    </a:ext>
                  </a:extLst>
                </a:gridCol>
                <a:gridCol w="4650177">
                  <a:extLst>
                    <a:ext uri="{9D8B030D-6E8A-4147-A177-3AD203B41FA5}">
                      <a16:colId xmlns:a16="http://schemas.microsoft.com/office/drawing/2014/main" val="2850632835"/>
                    </a:ext>
                  </a:extLst>
                </a:gridCol>
                <a:gridCol w="699420">
                  <a:extLst>
                    <a:ext uri="{9D8B030D-6E8A-4147-A177-3AD203B41FA5}">
                      <a16:colId xmlns:a16="http://schemas.microsoft.com/office/drawing/2014/main" val="1175960386"/>
                    </a:ext>
                  </a:extLst>
                </a:gridCol>
                <a:gridCol w="4763600">
                  <a:extLst>
                    <a:ext uri="{9D8B030D-6E8A-4147-A177-3AD203B41FA5}">
                      <a16:colId xmlns:a16="http://schemas.microsoft.com/office/drawing/2014/main" val="1798243770"/>
                    </a:ext>
                  </a:extLst>
                </a:gridCol>
              </a:tblGrid>
              <a:tr h="359537">
                <a:tc>
                  <a:txBody>
                    <a:bodyPr/>
                    <a:lstStyle/>
                    <a:p>
                      <a:pPr algn="r"/>
                      <a:r>
                        <a:rPr kumimoji="1" lang="ko" altLang="ja-JP" sz="1800" dirty="0"/>
                        <a:t>#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" altLang="en-US" sz="1800" dirty="0"/>
                        <a:t>체크 내용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ko" altLang="ja-JP" sz="1800" dirty="0"/>
                        <a:t>#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" altLang="en-US" sz="1800" dirty="0"/>
                        <a:t>체크 내용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2484706"/>
                  </a:ext>
                </a:extLst>
              </a:tr>
              <a:tr h="359537">
                <a:tc>
                  <a:txBody>
                    <a:bodyPr/>
                    <a:lstStyle/>
                    <a:p>
                      <a:pPr algn="r" fontAlgn="ctr"/>
                      <a:r>
                        <a:rPr lang="ko" altLang="ja-JP" sz="18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ja-JP" alt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" altLang="en-US" sz="18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상해명과 의약품·진료재료의 무결성 체크</a:t>
                      </a:r>
                      <a:endParaRPr lang="ja-JP" alt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" altLang="ja-JP" sz="18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en-US" altLang="ja-JP" sz="18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" altLang="en-US" sz="18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부형제 점검</a:t>
                      </a:r>
                      <a:endParaRPr lang="en-US" altLang="ja-JP" sz="18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151643"/>
                  </a:ext>
                </a:extLst>
              </a:tr>
              <a:tr h="359537">
                <a:tc>
                  <a:txBody>
                    <a:bodyPr/>
                    <a:lstStyle/>
                    <a:p>
                      <a:pPr algn="r" fontAlgn="ctr"/>
                      <a:r>
                        <a:rPr lang="ko" altLang="ja-JP" sz="18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ja-JP" alt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" altLang="en-US" sz="18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병명과 진료 행위의 무결성 점검</a:t>
                      </a:r>
                      <a:endParaRPr lang="ja-JP" alt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" altLang="ja-JP" sz="18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US" altLang="ja-JP" sz="18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" altLang="en-US" sz="18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배반 체크</a:t>
                      </a:r>
                      <a:endParaRPr lang="en-US" altLang="ja-JP" sz="18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6676708"/>
                  </a:ext>
                </a:extLst>
              </a:tr>
              <a:tr h="359537">
                <a:tc>
                  <a:txBody>
                    <a:bodyPr/>
                    <a:lstStyle/>
                    <a:p>
                      <a:pPr algn="r" fontAlgn="ctr"/>
                      <a:r>
                        <a:rPr lang="ko" altLang="ja-JP" sz="18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ja-JP" alt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" altLang="en-US" sz="18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병명의 미입력 체크</a:t>
                      </a:r>
                      <a:endParaRPr lang="ja-JP" alt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" altLang="ja-JP" sz="18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11</a:t>
                      </a:r>
                      <a:endParaRPr lang="en-US" altLang="ja-JP" sz="18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" altLang="en-US" sz="18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지정 코멘트 체크</a:t>
                      </a:r>
                      <a:endParaRPr lang="en-US" altLang="ja-JP" sz="18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470628"/>
                  </a:ext>
                </a:extLst>
              </a:tr>
              <a:tr h="359537">
                <a:tc>
                  <a:txBody>
                    <a:bodyPr/>
                    <a:lstStyle/>
                    <a:p>
                      <a:pPr algn="r" fontAlgn="ctr"/>
                      <a:r>
                        <a:rPr lang="ko" altLang="ja-JP" sz="18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altLang="ja-JP" sz="18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" altLang="en-US" sz="18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의약품의 용량 확인</a:t>
                      </a:r>
                      <a:endParaRPr lang="en-US" altLang="ja-JP" sz="18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" altLang="ja-JP" sz="18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ja-JP" alt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ko" altLang="en-US" sz="18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항목 검색 체크</a:t>
                      </a:r>
                      <a:endParaRPr lang="ja-JP" alt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2375206"/>
                  </a:ext>
                </a:extLst>
              </a:tr>
              <a:tr h="359537">
                <a:tc>
                  <a:txBody>
                    <a:bodyPr/>
                    <a:lstStyle/>
                    <a:p>
                      <a:pPr algn="r" fontAlgn="ctr"/>
                      <a:r>
                        <a:rPr lang="ko" altLang="ja-JP" sz="18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ja-JP" alt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" altLang="en-US" sz="18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검사 선별 점검</a:t>
                      </a:r>
                      <a:endParaRPr lang="ja-JP" alt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" altLang="ja-JP" sz="18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</a:t>
                      </a:r>
                      <a:endParaRPr lang="en-US" altLang="ja-JP" sz="18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" altLang="en-US" sz="18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보험자 기호 체크</a:t>
                      </a:r>
                      <a:endParaRPr lang="en-US" altLang="ja-JP" sz="18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0551979"/>
                  </a:ext>
                </a:extLst>
              </a:tr>
              <a:tr h="359537">
                <a:tc>
                  <a:txBody>
                    <a:bodyPr/>
                    <a:lstStyle/>
                    <a:p>
                      <a:pPr algn="r" fontAlgn="ctr"/>
                      <a:r>
                        <a:rPr lang="ko" altLang="ja-JP" sz="18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ja-JP" alt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" altLang="en-US" sz="18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진료 행위 횟수 체크</a:t>
                      </a:r>
                      <a:endParaRPr lang="ja-JP" alt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" altLang="ja-JP" sz="18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14</a:t>
                      </a:r>
                      <a:endParaRPr lang="en-US" altLang="ja-JP" sz="18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" altLang="en-US" sz="18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과거 이력 확인</a:t>
                      </a:r>
                      <a:endParaRPr lang="en-US" altLang="ja-JP" sz="18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2597568"/>
                  </a:ext>
                </a:extLst>
              </a:tr>
              <a:tr h="359537">
                <a:tc>
                  <a:txBody>
                    <a:bodyPr/>
                    <a:lstStyle/>
                    <a:p>
                      <a:pPr algn="r" fontAlgn="ctr"/>
                      <a:r>
                        <a:rPr lang="ko" altLang="ja-JP" sz="18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ja-JP" alt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" altLang="en-US" sz="18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병명의 부위 점검</a:t>
                      </a:r>
                      <a:endParaRPr lang="ja-JP" alt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" altLang="ja-JP" sz="18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ja-JP" alt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" altLang="en-US" sz="18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특정 질환 처방 관리 추가 체크</a:t>
                      </a:r>
                      <a:endParaRPr lang="ja-JP" alt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8279007"/>
                  </a:ext>
                </a:extLst>
              </a:tr>
              <a:tr h="359537">
                <a:tc>
                  <a:txBody>
                    <a:bodyPr/>
                    <a:lstStyle/>
                    <a:p>
                      <a:pPr algn="r" fontAlgn="ctr"/>
                      <a:r>
                        <a:rPr lang="ko" altLang="ja-JP" sz="18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en-US" altLang="ja-JP" sz="18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" altLang="en-US" sz="18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산정 누설・필수 체크</a:t>
                      </a:r>
                      <a:endParaRPr lang="en-US" altLang="ja-JP" sz="18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" altLang="ja-JP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" altLang="en-US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시설 기준 점검</a:t>
                      </a:r>
                      <a:endParaRPr lang="en-US" altLang="ja-JP" sz="18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88400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35258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5991" y="208806"/>
            <a:ext cx="11157574" cy="523220"/>
          </a:xfrm>
        </p:spPr>
        <p:txBody>
          <a:bodyPr/>
          <a:lstStyle/>
          <a:p>
            <a:r>
              <a:rPr lang="ko" altLang="ja-JP" dirty="0"/>
              <a:t>3. </a:t>
            </a:r>
            <a:r>
              <a:rPr lang="ko" altLang="en-US" dirty="0"/>
              <a:t>의사 보조 시스템 기능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65786F5-187A-4967-85BF-75795E75D884}"/>
              </a:ext>
            </a:extLst>
          </p:cNvPr>
          <p:cNvSpPr txBox="1"/>
          <p:nvPr/>
        </p:nvSpPr>
        <p:spPr>
          <a:xfrm>
            <a:off x="472274" y="1061750"/>
            <a:ext cx="12276000" cy="6086181"/>
          </a:xfrm>
          <a:prstGeom prst="rect">
            <a:avLst/>
          </a:prstGeom>
          <a:noFill/>
        </p:spPr>
        <p:txBody>
          <a:bodyPr wrap="square" rtlCol="0" anchor="t" anchorCtr="0">
            <a:noAutofit/>
          </a:bodyPr>
          <a:lstStyle/>
          <a:p>
            <a:pPr lvl="0">
              <a:spcBef>
                <a:spcPct val="20000"/>
              </a:spcBef>
            </a:pPr>
            <a:r>
              <a:rPr lang="ko" altLang="ja-JP" sz="2000" b="1" dirty="0">
                <a:latin typeface="+mn-ea"/>
              </a:rPr>
              <a:t>3-1</a:t>
            </a:r>
            <a:r>
              <a:rPr lang="ko" altLang="en-US" sz="2000" b="1" dirty="0">
                <a:latin typeface="+mn-ea"/>
              </a:rPr>
              <a:t>　</a:t>
            </a:r>
            <a:r>
              <a:rPr lang="ko" altLang="en-US" sz="2000" b="1" dirty="0"/>
              <a:t>의사 보조 시스템의 주요 기능 목록</a:t>
            </a:r>
            <a:endParaRPr lang="en-US" altLang="ja-JP" sz="2000" b="1" dirty="0">
              <a:latin typeface="+mn-ea"/>
            </a:endParaRPr>
          </a:p>
          <a:p>
            <a:pPr lvl="0">
              <a:spcBef>
                <a:spcPct val="20000"/>
              </a:spcBef>
            </a:pPr>
            <a:r>
              <a:rPr lang="ko" altLang="en-US" sz="2000" dirty="0">
                <a:latin typeface="+mn-ea"/>
              </a:rPr>
              <a:t>　</a:t>
            </a:r>
            <a:r>
              <a:rPr lang="ko" altLang="en-US" dirty="0">
                <a:latin typeface="+mn-ea"/>
              </a:rPr>
              <a:t>　　</a:t>
            </a:r>
            <a:endParaRPr lang="en-US" altLang="ja-JP" dirty="0">
              <a:latin typeface="+mn-ea"/>
            </a:endParaRPr>
          </a:p>
          <a:p>
            <a:pPr lvl="1">
              <a:spcBef>
                <a:spcPct val="20000"/>
              </a:spcBef>
            </a:pPr>
            <a:endParaRPr lang="en-US" altLang="ja-JP" dirty="0">
              <a:latin typeface="+mn-ea"/>
            </a:endParaRPr>
          </a:p>
          <a:p>
            <a:pPr marL="1200150" lvl="2" indent="-285750">
              <a:spcBef>
                <a:spcPct val="20000"/>
              </a:spcBef>
              <a:buFont typeface="Wingdings" panose="05000000000000000000" pitchFamily="2" charset="2"/>
              <a:buChar char="ü"/>
            </a:pPr>
            <a:endParaRPr lang="en-US" altLang="ja-JP" dirty="0">
              <a:latin typeface="+mn-ea"/>
            </a:endParaRP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BD271457-3C45-B5FD-86F1-BEBCAAE7F3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2647978"/>
              </p:ext>
            </p:extLst>
          </p:nvPr>
        </p:nvGraphicFramePr>
        <p:xfrm>
          <a:off x="472274" y="1733689"/>
          <a:ext cx="12276000" cy="507559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584240">
                  <a:extLst>
                    <a:ext uri="{9D8B030D-6E8A-4147-A177-3AD203B41FA5}">
                      <a16:colId xmlns:a16="http://schemas.microsoft.com/office/drawing/2014/main" val="951282114"/>
                    </a:ext>
                  </a:extLst>
                </a:gridCol>
                <a:gridCol w="2129434">
                  <a:extLst>
                    <a:ext uri="{9D8B030D-6E8A-4147-A177-3AD203B41FA5}">
                      <a16:colId xmlns:a16="http://schemas.microsoft.com/office/drawing/2014/main" val="3665505360"/>
                    </a:ext>
                  </a:extLst>
                </a:gridCol>
                <a:gridCol w="8562326">
                  <a:extLst>
                    <a:ext uri="{9D8B030D-6E8A-4147-A177-3AD203B41FA5}">
                      <a16:colId xmlns:a16="http://schemas.microsoft.com/office/drawing/2014/main" val="3526725548"/>
                    </a:ext>
                  </a:extLst>
                </a:gridCol>
              </a:tblGrid>
              <a:tr h="370577">
                <a:tc>
                  <a:txBody>
                    <a:bodyPr/>
                    <a:lstStyle/>
                    <a:p>
                      <a:pPr marL="72000" algn="l" fontAlgn="ctr"/>
                      <a:r>
                        <a:rPr lang="ko" alt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업무내용</a:t>
                      </a:r>
                      <a:endParaRPr lang="ja-JP" altLang="en-US" sz="1400" b="1" u="none" strike="noStrike" dirty="0">
                        <a:solidFill>
                          <a:schemeClr val="bg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ko" alt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기능명</a:t>
                      </a:r>
                      <a:endParaRPr lang="ja-JP" altLang="en-US" sz="1400" b="1" u="none" strike="noStrike" dirty="0">
                        <a:solidFill>
                          <a:schemeClr val="bg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ko" alt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내용</a:t>
                      </a:r>
                      <a:endParaRPr lang="ja-JP" alt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564137259"/>
                  </a:ext>
                </a:extLst>
              </a:tr>
              <a:tr h="370577">
                <a:tc rowSpan="5">
                  <a:txBody>
                    <a:bodyPr/>
                    <a:lstStyle/>
                    <a:p>
                      <a:pPr marL="72000" algn="l" fontAlgn="ctr"/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리셉트 점검 업무</a:t>
                      </a:r>
                      <a:endParaRPr lang="ja-JP" alt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ko" altLang="ja-JP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UKE </a:t>
                      </a:r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파일 가져오기</a:t>
                      </a:r>
                      <a:endParaRPr lang="ja-JP" alt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ko" altLang="ja-JP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UKE </a:t>
                      </a:r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파일을 가져오는 기능</a:t>
                      </a:r>
                      <a:endParaRPr lang="ja-JP" alt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041963107"/>
                  </a:ext>
                </a:extLst>
              </a:tr>
              <a:tr h="37057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에러 분류 결과 출력</a:t>
                      </a:r>
                      <a:endParaRPr lang="ja-JP" alt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베테란 군에서 출력되는 체크 결과 </a:t>
                      </a:r>
                      <a:r>
                        <a:rPr lang="ko" altLang="ja-JP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CSV를 </a:t>
                      </a:r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활용하기 쉬운 </a:t>
                      </a:r>
                      <a:r>
                        <a:rPr lang="ko" altLang="ja-JP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EXCEL </a:t>
                      </a:r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형식으로 출력하는 기능</a:t>
                      </a:r>
                      <a:endParaRPr lang="ja-JP" alt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352424921"/>
                  </a:ext>
                </a:extLst>
              </a:tr>
              <a:tr h="370577"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ko" altLang="ja-JP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UKE </a:t>
                      </a:r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파일 편집</a:t>
                      </a:r>
                      <a:endParaRPr lang="ja-JP" alt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ko" altLang="ja-JP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UKE </a:t>
                      </a:r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파일에 대한 편집을 수행하는 기능(이미 캡처된 파일을 대상으로 할 수 있음) </a:t>
                      </a:r>
                      <a:br>
                        <a:rPr lang="ja-JP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또한 기간을 지정하여 </a:t>
                      </a:r>
                      <a:r>
                        <a:rPr lang="ko" altLang="ja-JP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UKE </a:t>
                      </a:r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파일을 추출(분할)하거나 사보·국보의 각 </a:t>
                      </a:r>
                      <a:r>
                        <a:rPr lang="ko" altLang="ja-JP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UKE </a:t>
                      </a:r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파일을 국보에 결합할 수 있는 기능</a:t>
                      </a:r>
                      <a:endParaRPr lang="ja-JP" alt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439927466"/>
                  </a:ext>
                </a:extLst>
              </a:tr>
              <a:tr h="370577"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리셉트 점검</a:t>
                      </a:r>
                      <a:endParaRPr lang="ja-JP" alt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ko" altLang="ja-JP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UKE </a:t>
                      </a:r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파일의 내용을 점검하는 기능 (다음 슬라이드에 체크 항목 기재)</a:t>
                      </a:r>
                      <a:endParaRPr lang="ja-JP" alt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772086494"/>
                  </a:ext>
                </a:extLst>
              </a:tr>
              <a:tr h="370577"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ko" altLang="en-US" sz="1400" b="0" u="none" strike="noStrike">
                          <a:solidFill>
                            <a:schemeClr val="tx1"/>
                          </a:solidFill>
                          <a:effectLst/>
                        </a:rPr>
                        <a:t>환자별 체크리스트 출력</a:t>
                      </a:r>
                      <a:endParaRPr lang="ja-JP" altLang="en-US" sz="1400" b="0" i="0" u="none" strike="noStrike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ko" altLang="ja-JP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UKE </a:t>
                      </a:r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파일의 점검 결과를 환자별로 정리하여 출력하는 기능</a:t>
                      </a:r>
                      <a:endParaRPr lang="ja-JP" alt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373102054"/>
                  </a:ext>
                </a:extLst>
              </a:tr>
              <a:tr h="370577">
                <a:tc rowSpan="5">
                  <a:txBody>
                    <a:bodyPr/>
                    <a:lstStyle/>
                    <a:p>
                      <a:pPr marL="72000" algn="l" fontAlgn="ctr"/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본부 제출 업무</a:t>
                      </a:r>
                      <a:endParaRPr lang="ja-JP" alt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제출용 </a:t>
                      </a:r>
                      <a:r>
                        <a:rPr lang="ko" altLang="ja-JP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UKE </a:t>
                      </a:r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파일 가져오기</a:t>
                      </a:r>
                      <a:endParaRPr lang="ja-JP" alt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심사 지불 기관에 제출하는 </a:t>
                      </a:r>
                      <a:r>
                        <a:rPr lang="ko" altLang="ja-JP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UKE </a:t>
                      </a:r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파일의 혼잡을 실시 </a:t>
                      </a:r>
                      <a:br>
                        <a:rPr lang="en-US" altLang="ja-JP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ko" altLang="ja-JP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※ </a:t>
                      </a:r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 환자 1 리셉트가 전제(의과의 과별 리셉트는 캡처 불가)</a:t>
                      </a:r>
                      <a:endParaRPr lang="ja-JP" alt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772665667"/>
                  </a:ext>
                </a:extLst>
              </a:tr>
              <a:tr h="370577"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본부 제출용 데이터 출력</a:t>
                      </a:r>
                      <a:endParaRPr lang="ja-JP" alt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리셉트 정보의 체크 결과나 월간 워크플로우 처리 상황 결과를 집계해, 본부 제출용으로 출력하는 기능</a:t>
                      </a:r>
                      <a:endParaRPr lang="ja-JP" alt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834680848"/>
                  </a:ext>
                </a:extLst>
              </a:tr>
              <a:tr h="370577"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증감점 연락처 파일 가져오기</a:t>
                      </a:r>
                      <a:endParaRPr lang="ja-JP" alt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사정 분석 툴·사정 </a:t>
                      </a:r>
                      <a:r>
                        <a:rPr lang="ko" altLang="ja-JP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UKE </a:t>
                      </a:r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작성 툴과 같은 기능으로, 증감점 연락서 데이터를 받아들여, 일람화, 그래프 표시, </a:t>
                      </a:r>
                      <a:r>
                        <a:rPr lang="ko" altLang="ja-JP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UKE </a:t>
                      </a:r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에 평가 정보 부여등의 기능</a:t>
                      </a:r>
                      <a:endParaRPr lang="ja-JP" alt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352026912"/>
                  </a:ext>
                </a:extLst>
              </a:tr>
              <a:tr h="370577"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체크용 </a:t>
                      </a:r>
                      <a:r>
                        <a:rPr lang="ko" altLang="ja-JP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UKE </a:t>
                      </a:r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파일 출력</a:t>
                      </a:r>
                      <a:endParaRPr lang="ja-JP" alt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정보의 「증감점 연락서」와 리셉트 전산 파일 ( </a:t>
                      </a:r>
                      <a:r>
                        <a:rPr lang="ko" altLang="ja-JP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UKE </a:t>
                      </a:r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)을 맞추고, 리셉트의 적요란에 평가 정보를 덧붙인 형태로 새롭게 리셉트 전산 파일 ( </a:t>
                      </a:r>
                      <a:r>
                        <a:rPr lang="ko" altLang="ja-JP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UKE </a:t>
                      </a:r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)를 작성</a:t>
                      </a:r>
                      <a:endParaRPr lang="ja-JP" alt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571675907"/>
                  </a:ext>
                </a:extLst>
              </a:tr>
              <a:tr h="370577"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의료기관 제출용 데이터 출력</a:t>
                      </a:r>
                      <a:endParaRPr lang="ja-JP" alt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「품질 조사(기계적인 정밀도 조사) 보고서」의 출력을 하는 기능</a:t>
                      </a:r>
                      <a:endParaRPr lang="ja-JP" alt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9571488"/>
                  </a:ext>
                </a:extLst>
              </a:tr>
              <a:tr h="535917">
                <a:tc>
                  <a:txBody>
                    <a:bodyPr/>
                    <a:lstStyle/>
                    <a:p>
                      <a:pPr marL="72000" algn="l" fontAlgn="ctr"/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분석 업무</a:t>
                      </a:r>
                      <a:endParaRPr lang="ja-JP" alt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분석 실행</a:t>
                      </a:r>
                      <a:endParaRPr lang="ja-JP" alt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미리 등록된 분석을 수행하는 기능(미리 등록된 </a:t>
                      </a:r>
                      <a:r>
                        <a:rPr lang="ko" altLang="ja-JP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SQL </a:t>
                      </a:r>
                      <a:r>
                        <a:rPr lang="ko" alt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을 사용하여 데이터 조건을 지정하고 추출할 수 있음)</a:t>
                      </a:r>
                      <a:endParaRPr lang="ja-JP" alt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9513033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5984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6667D6-E453-A2EF-6F99-39D2F845BD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6E5EB7-4F2D-6108-BB21-A02DD7E8BD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991" y="208806"/>
            <a:ext cx="11157574" cy="523220"/>
          </a:xfrm>
        </p:spPr>
        <p:txBody>
          <a:bodyPr/>
          <a:lstStyle/>
          <a:p>
            <a:r>
              <a:rPr lang="ko" altLang="ja-JP" dirty="0"/>
              <a:t>3. </a:t>
            </a:r>
            <a:r>
              <a:rPr lang="ko" altLang="en-US" dirty="0"/>
              <a:t>의사 보조 시스템 기능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C2FF197-9331-5246-0B8C-5A4BFBD2D142}"/>
              </a:ext>
            </a:extLst>
          </p:cNvPr>
          <p:cNvSpPr txBox="1"/>
          <p:nvPr/>
        </p:nvSpPr>
        <p:spPr>
          <a:xfrm>
            <a:off x="472274" y="1061750"/>
            <a:ext cx="12276000" cy="6086181"/>
          </a:xfrm>
          <a:prstGeom prst="rect">
            <a:avLst/>
          </a:prstGeom>
          <a:noFill/>
        </p:spPr>
        <p:txBody>
          <a:bodyPr wrap="square" rtlCol="0" anchor="t" anchorCtr="0">
            <a:noAutofit/>
          </a:bodyPr>
          <a:lstStyle/>
          <a:p>
            <a:pPr lvl="0">
              <a:spcBef>
                <a:spcPct val="20000"/>
              </a:spcBef>
            </a:pPr>
            <a:r>
              <a:rPr lang="ko" altLang="ja-JP" sz="2000" b="1" dirty="0">
                <a:latin typeface="+mn-ea"/>
              </a:rPr>
              <a:t>3-2</a:t>
            </a:r>
            <a:r>
              <a:rPr lang="ko" altLang="en-US" sz="2000" b="1" dirty="0">
                <a:latin typeface="+mn-ea"/>
              </a:rPr>
              <a:t>　</a:t>
            </a:r>
            <a:r>
              <a:rPr lang="ko" altLang="en-US" sz="2000" b="1" dirty="0"/>
              <a:t>의사 어시스트 시스템의 체크 내용</a:t>
            </a:r>
            <a:endParaRPr lang="en-US" altLang="ja-JP" sz="2000" b="1" dirty="0">
              <a:latin typeface="+mn-ea"/>
            </a:endParaRPr>
          </a:p>
          <a:p>
            <a:pPr lvl="0">
              <a:spcBef>
                <a:spcPct val="20000"/>
              </a:spcBef>
            </a:pPr>
            <a:r>
              <a:rPr lang="ko" altLang="en-US" sz="2000" dirty="0">
                <a:latin typeface="+mn-ea"/>
              </a:rPr>
              <a:t>　</a:t>
            </a:r>
            <a:r>
              <a:rPr lang="ko" altLang="en-US" dirty="0">
                <a:latin typeface="+mn-ea"/>
              </a:rPr>
              <a:t>　　</a:t>
            </a:r>
            <a:endParaRPr lang="en-US" altLang="ja-JP" dirty="0">
              <a:latin typeface="+mn-ea"/>
            </a:endParaRPr>
          </a:p>
          <a:p>
            <a:pPr lvl="1">
              <a:spcBef>
                <a:spcPct val="20000"/>
              </a:spcBef>
            </a:pPr>
            <a:endParaRPr lang="en-US" altLang="ja-JP" dirty="0">
              <a:latin typeface="+mn-ea"/>
            </a:endParaRPr>
          </a:p>
          <a:p>
            <a:pPr marL="1200150" lvl="2" indent="-285750">
              <a:spcBef>
                <a:spcPct val="20000"/>
              </a:spcBef>
              <a:buFont typeface="Wingdings" panose="05000000000000000000" pitchFamily="2" charset="2"/>
              <a:buChar char="ü"/>
            </a:pPr>
            <a:endParaRPr lang="en-US" altLang="ja-JP" dirty="0">
              <a:latin typeface="+mn-ea"/>
            </a:endParaRP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BD3136F8-B3F0-6C59-C073-C048DF1DD754}"/>
              </a:ext>
            </a:extLst>
          </p:cNvPr>
          <p:cNvGraphicFramePr>
            <a:graphicFrameLocks noGrp="1"/>
          </p:cNvGraphicFramePr>
          <p:nvPr/>
        </p:nvGraphicFramePr>
        <p:xfrm>
          <a:off x="472274" y="1898589"/>
          <a:ext cx="12276000" cy="425688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653999">
                  <a:extLst>
                    <a:ext uri="{9D8B030D-6E8A-4147-A177-3AD203B41FA5}">
                      <a16:colId xmlns:a16="http://schemas.microsoft.com/office/drawing/2014/main" val="3530831890"/>
                    </a:ext>
                  </a:extLst>
                </a:gridCol>
                <a:gridCol w="2375210">
                  <a:extLst>
                    <a:ext uri="{9D8B030D-6E8A-4147-A177-3AD203B41FA5}">
                      <a16:colId xmlns:a16="http://schemas.microsoft.com/office/drawing/2014/main" val="805233860"/>
                    </a:ext>
                  </a:extLst>
                </a:gridCol>
                <a:gridCol w="9246791">
                  <a:extLst>
                    <a:ext uri="{9D8B030D-6E8A-4147-A177-3AD203B41FA5}">
                      <a16:colId xmlns:a16="http://schemas.microsoft.com/office/drawing/2014/main" val="2987154744"/>
                    </a:ext>
                  </a:extLst>
                </a:gridCol>
              </a:tblGrid>
              <a:tr h="398401">
                <a:tc>
                  <a:txBody>
                    <a:bodyPr/>
                    <a:lstStyle/>
                    <a:p>
                      <a:pPr algn="r"/>
                      <a:r>
                        <a:rPr kumimoji="1" lang="ko" altLang="ja-JP" sz="1600" dirty="0"/>
                        <a:t>#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en-US" sz="1600" dirty="0"/>
                        <a:t>체크 내용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en-US" sz="1600" dirty="0"/>
                        <a:t>체크 내용의 상세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0029509"/>
                  </a:ext>
                </a:extLst>
              </a:tr>
              <a:tr h="622160">
                <a:tc>
                  <a:txBody>
                    <a:bodyPr/>
                    <a:lstStyle/>
                    <a:p>
                      <a:pPr algn="r"/>
                      <a:r>
                        <a:rPr kumimoji="1" lang="ko" altLang="ja-JP" sz="1600" dirty="0"/>
                        <a:t>1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" altLang="en-US" sz="1600" dirty="0"/>
                        <a:t>수량 이상치 체크</a:t>
                      </a:r>
                    </a:p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" altLang="en-US" sz="1600" dirty="0"/>
                        <a:t>지정된 단위, 및 복수의 진료 구분별로 수량·회수의 하한·상한을 체크해, 입력 미스의 가능성이 있는 항목을 추출해 체크를 실시한다. 또한, 단수의 체크(소수점 이하의 잘림)도 실시한다</a:t>
                      </a:r>
                      <a:endParaRPr lang="en-US" altLang="ja-JP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9440862"/>
                  </a:ext>
                </a:extLst>
              </a:tr>
              <a:tr h="398401">
                <a:tc>
                  <a:txBody>
                    <a:bodyPr/>
                    <a:lstStyle/>
                    <a:p>
                      <a:pPr algn="r"/>
                      <a:r>
                        <a:rPr kumimoji="1" lang="ko" altLang="ja-JP" sz="1600" dirty="0"/>
                        <a:t>2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" altLang="en-US" sz="1600" dirty="0"/>
                        <a:t>검사 마루메 체크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" altLang="en-US" sz="1600" dirty="0"/>
                        <a:t>마루메 검사 항목에 대해 마루 계산되지 않은 항목을 추출하여 검사</a:t>
                      </a:r>
                      <a:endParaRPr lang="en-US" altLang="ja-JP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614125"/>
                  </a:ext>
                </a:extLst>
              </a:tr>
              <a:tr h="622160">
                <a:tc>
                  <a:txBody>
                    <a:bodyPr/>
                    <a:lstStyle/>
                    <a:p>
                      <a:pPr algn="r"/>
                      <a:r>
                        <a:rPr kumimoji="1" lang="ko" altLang="ja-JP" sz="1600" dirty="0"/>
                        <a:t>3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" altLang="en-US" sz="1600" dirty="0"/>
                        <a:t>약제 체감 체크</a:t>
                      </a:r>
                    </a:p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" altLang="en-US" sz="1600" dirty="0"/>
                        <a:t>내복약의 다제 투여시의 체감계산이 잘못되어 있을 가능성이 있는 항목을 추출하여 체크를 한다.</a:t>
                      </a:r>
                      <a:endParaRPr lang="en-US" altLang="ja-JP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3383221"/>
                  </a:ext>
                </a:extLst>
              </a:tr>
              <a:tr h="398401">
                <a:tc>
                  <a:txBody>
                    <a:bodyPr/>
                    <a:lstStyle/>
                    <a:p>
                      <a:pPr algn="r"/>
                      <a:r>
                        <a:rPr kumimoji="1" lang="ko" altLang="ja-JP" sz="1600" dirty="0"/>
                        <a:t>4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" altLang="en-US" sz="1600" dirty="0"/>
                        <a:t>시설 기준 산정 상황 체크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" altLang="en-US" sz="1600" dirty="0"/>
                        <a:t>시설 기준에 관련되는 점수의 「신고 있음 산정 유무」 「신고 없음 산정 있음」등의 체크를 실시한다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0205247"/>
                  </a:ext>
                </a:extLst>
              </a:tr>
              <a:tr h="398401">
                <a:tc>
                  <a:txBody>
                    <a:bodyPr/>
                    <a:lstStyle/>
                    <a:p>
                      <a:pPr algn="r"/>
                      <a:r>
                        <a:rPr kumimoji="1" lang="ko" altLang="ja-JP" sz="1600" dirty="0"/>
                        <a:t>5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" altLang="en-US" sz="1600" dirty="0"/>
                        <a:t>부담금 체크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" altLang="en-US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주보험·공비·환자 부담 금액·특기사항·고액 요양비 등의 수치에 모순이 없는가를 체크를 실시한다</a:t>
                      </a:r>
                      <a:endParaRPr lang="en-US" altLang="ja-JP" sz="16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1472204"/>
                  </a:ext>
                </a:extLst>
              </a:tr>
              <a:tr h="398401">
                <a:tc>
                  <a:txBody>
                    <a:bodyPr/>
                    <a:lstStyle/>
                    <a:p>
                      <a:pPr algn="r"/>
                      <a:r>
                        <a:rPr kumimoji="1" lang="ko" altLang="ja-JP" sz="1600" dirty="0"/>
                        <a:t>6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" altLang="en-US" sz="1600" dirty="0"/>
                        <a:t>히스토리 체크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" altLang="en-US" sz="1600" dirty="0"/>
                        <a:t>과거의 정보(누적 데이터)를 참조해, 횟수나 산정 가능 기간 이내( 초과)의 체크를 실시한다</a:t>
                      </a:r>
                      <a:endParaRPr lang="en-US" altLang="ja-JP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3585071"/>
                  </a:ext>
                </a:extLst>
              </a:tr>
              <a:tr h="622160">
                <a:tc>
                  <a:txBody>
                    <a:bodyPr/>
                    <a:lstStyle/>
                    <a:p>
                      <a:pPr algn="r"/>
                      <a:r>
                        <a:rPr kumimoji="1" lang="ko" altLang="ja-JP" sz="1600" dirty="0"/>
                        <a:t>7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" altLang="en-US" sz="1600" dirty="0"/>
                        <a:t>계산 누설 점검</a:t>
                      </a:r>
                    </a:p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" altLang="ja-JP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UKE </a:t>
                      </a:r>
                      <a:r>
                        <a:rPr lang="ko" altLang="en-US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로부터 산정이 누설되어 있을 가능성이 있는 데이터를 리스트 업 하는 기능.또, 보고서 형식으로서 출력하는 것도 가능</a:t>
                      </a:r>
                      <a:endParaRPr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378989"/>
                  </a:ext>
                </a:extLst>
              </a:tr>
              <a:tr h="398401">
                <a:tc>
                  <a:txBody>
                    <a:bodyPr/>
                    <a:lstStyle/>
                    <a:p>
                      <a:pPr algn="r"/>
                      <a:r>
                        <a:rPr kumimoji="1" lang="ko" altLang="ja-JP" sz="1600" dirty="0"/>
                        <a:t>8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" altLang="en-US" sz="1600" dirty="0"/>
                        <a:t>지정 코멘트 체크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" altLang="en-US" sz="1600" dirty="0"/>
                        <a:t>기재 요령으로 정해진 항목에 대해서, 지정된 코멘트 코드에 의한 기재의 유무를 체크한다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21041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21780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5991" y="208806"/>
            <a:ext cx="11157574" cy="523220"/>
          </a:xfrm>
        </p:spPr>
        <p:txBody>
          <a:bodyPr/>
          <a:lstStyle/>
          <a:p>
            <a:r>
              <a:rPr lang="ko" altLang="ja-JP" dirty="0"/>
              <a:t>4. 기타 </a:t>
            </a:r>
            <a:r>
              <a:rPr lang="ko" altLang="en-US" dirty="0"/>
              <a:t>도구 기능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65786F5-187A-4967-85BF-75795E75D884}"/>
              </a:ext>
            </a:extLst>
          </p:cNvPr>
          <p:cNvSpPr txBox="1"/>
          <p:nvPr/>
        </p:nvSpPr>
        <p:spPr>
          <a:xfrm>
            <a:off x="472274" y="1061750"/>
            <a:ext cx="12276000" cy="6086181"/>
          </a:xfrm>
          <a:prstGeom prst="rect">
            <a:avLst/>
          </a:prstGeom>
          <a:noFill/>
        </p:spPr>
        <p:txBody>
          <a:bodyPr wrap="square" rtlCol="0" anchor="t" anchorCtr="0">
            <a:noAutofit/>
          </a:bodyPr>
          <a:lstStyle/>
          <a:p>
            <a:pPr>
              <a:spcBef>
                <a:spcPct val="20000"/>
              </a:spcBef>
            </a:pPr>
            <a:r>
              <a:rPr lang="ko" altLang="ja-JP" sz="2000" b="1" dirty="0">
                <a:latin typeface="+mn-ea"/>
              </a:rPr>
              <a:t>4-1</a:t>
            </a:r>
            <a:r>
              <a:rPr lang="ko" altLang="en-US" sz="2000" b="1" dirty="0">
                <a:latin typeface="+mn-ea"/>
              </a:rPr>
              <a:t>　</a:t>
            </a:r>
            <a:r>
              <a:rPr lang="ko" altLang="en-US" sz="2000" b="1" dirty="0"/>
              <a:t>기타 도구 기능</a:t>
            </a:r>
            <a:endParaRPr lang="en-US" altLang="ja-JP" sz="2000" b="1" dirty="0">
              <a:latin typeface="+mn-ea"/>
            </a:endParaRPr>
          </a:p>
          <a:p>
            <a:pPr lvl="0">
              <a:spcBef>
                <a:spcPct val="20000"/>
              </a:spcBef>
            </a:pPr>
            <a:r>
              <a:rPr lang="ko" altLang="en-US" sz="2000" dirty="0">
                <a:latin typeface="+mn-ea"/>
              </a:rPr>
              <a:t>　</a:t>
            </a:r>
            <a:r>
              <a:rPr lang="ko" altLang="en-US" dirty="0">
                <a:latin typeface="+mn-ea"/>
              </a:rPr>
              <a:t>　　</a:t>
            </a:r>
            <a:endParaRPr lang="en-US" altLang="ja-JP" dirty="0">
              <a:latin typeface="+mn-ea"/>
            </a:endParaRPr>
          </a:p>
          <a:p>
            <a:pPr lvl="1">
              <a:spcBef>
                <a:spcPct val="20000"/>
              </a:spcBef>
            </a:pPr>
            <a:endParaRPr lang="en-US" altLang="ja-JP" dirty="0">
              <a:latin typeface="+mn-ea"/>
            </a:endParaRPr>
          </a:p>
          <a:p>
            <a:pPr marL="1200150" lvl="2" indent="-285750">
              <a:spcBef>
                <a:spcPct val="20000"/>
              </a:spcBef>
              <a:buFont typeface="Wingdings" panose="05000000000000000000" pitchFamily="2" charset="2"/>
              <a:buChar char="ü"/>
            </a:pPr>
            <a:endParaRPr lang="en-US" altLang="ja-JP" dirty="0">
              <a:latin typeface="+mn-ea"/>
            </a:endParaRP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7AE832AA-832A-3CA6-1B66-57DD41CC7A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960032"/>
              </p:ext>
            </p:extLst>
          </p:nvPr>
        </p:nvGraphicFramePr>
        <p:xfrm>
          <a:off x="472274" y="1583844"/>
          <a:ext cx="12276000" cy="5360481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620546">
                  <a:extLst>
                    <a:ext uri="{9D8B030D-6E8A-4147-A177-3AD203B41FA5}">
                      <a16:colId xmlns:a16="http://schemas.microsoft.com/office/drawing/2014/main" val="3906290796"/>
                    </a:ext>
                  </a:extLst>
                </a:gridCol>
                <a:gridCol w="2185639">
                  <a:extLst>
                    <a:ext uri="{9D8B030D-6E8A-4147-A177-3AD203B41FA5}">
                      <a16:colId xmlns:a16="http://schemas.microsoft.com/office/drawing/2014/main" val="1019741436"/>
                    </a:ext>
                  </a:extLst>
                </a:gridCol>
                <a:gridCol w="9469815">
                  <a:extLst>
                    <a:ext uri="{9D8B030D-6E8A-4147-A177-3AD203B41FA5}">
                      <a16:colId xmlns:a16="http://schemas.microsoft.com/office/drawing/2014/main" val="1483816974"/>
                    </a:ext>
                  </a:extLst>
                </a:gridCol>
              </a:tblGrid>
              <a:tr h="384747">
                <a:tc>
                  <a:txBody>
                    <a:bodyPr/>
                    <a:lstStyle/>
                    <a:p>
                      <a:pPr algn="r"/>
                      <a:r>
                        <a:rPr kumimoji="1" lang="ko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#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en-US" sz="1600" dirty="0"/>
                        <a:t>도구 이름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en-US" sz="1600" dirty="0"/>
                        <a:t>상세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2317677"/>
                  </a:ext>
                </a:extLst>
              </a:tr>
              <a:tr h="758954">
                <a:tc>
                  <a:txBody>
                    <a:bodyPr/>
                    <a:lstStyle/>
                    <a:p>
                      <a:pPr algn="r"/>
                      <a:r>
                        <a:rPr kumimoji="1" lang="ko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en-US" sz="1600" dirty="0"/>
                        <a:t>레세할 도구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ja-JP" sz="1600" dirty="0"/>
                        <a:t>UKE </a:t>
                      </a:r>
                      <a:r>
                        <a:rPr kumimoji="1" lang="ko" altLang="en-US" sz="1600" dirty="0"/>
                        <a:t>로부터 지정한 기간에 진찰한 환자만을 추출한 </a:t>
                      </a:r>
                      <a:r>
                        <a:rPr kumimoji="1" lang="ko" altLang="ja-JP" sz="1600" dirty="0"/>
                        <a:t>UKE를 </a:t>
                      </a:r>
                      <a:r>
                        <a:rPr kumimoji="1" lang="ko" altLang="en-US" sz="1600" dirty="0"/>
                        <a:t>작성할 수 있는 툴. </a:t>
                      </a:r>
                      <a:br>
                        <a:rPr kumimoji="1" lang="en-US" altLang="ja-JP" sz="1600" dirty="0"/>
                      </a:br>
                      <a:r>
                        <a:rPr kumimoji="1" lang="ko" altLang="en-US" sz="1600" dirty="0"/>
                        <a:t>설정한 기간의 사이에서 진찰한 환자 모두를 출력과, 자비로부터 보험으로 변경한 환자의 점검이 새는 것을 막기 위해, 추출 기간외라도 전회의 리셉트 전산 파일에 존재하지 않는 환자는 출력하고 있다.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4171096"/>
                  </a:ext>
                </a:extLst>
              </a:tr>
              <a:tr h="537592">
                <a:tc>
                  <a:txBody>
                    <a:bodyPr/>
                    <a:lstStyle/>
                    <a:p>
                      <a:pPr algn="r"/>
                      <a:r>
                        <a:rPr kumimoji="1" lang="ko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en-US" sz="1600" dirty="0"/>
                        <a:t>레세 속에서 보는 도구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ja-JP" sz="1600" dirty="0"/>
                        <a:t>리 </a:t>
                      </a:r>
                      <a:r>
                        <a:rPr kumimoji="1" lang="ko" altLang="en-US" sz="1600" dirty="0"/>
                        <a:t>셉트의 항목( </a:t>
                      </a:r>
                      <a:r>
                        <a:rPr kumimoji="1" lang="ko" altLang="ja-JP" sz="1600" dirty="0"/>
                        <a:t>ID </a:t>
                      </a:r>
                      <a:r>
                        <a:rPr kumimoji="1" lang="ko" altLang="en-US" sz="1600" dirty="0"/>
                        <a:t>, 성명, 총점수, 공비①점수 등)을 가로 일렬로 나란히 출력.Excel </a:t>
                      </a:r>
                      <a:br>
                        <a:rPr kumimoji="1" lang="en-US" altLang="ja-JP" sz="1600" dirty="0"/>
                      </a:br>
                      <a:r>
                        <a:rPr kumimoji="1" lang="ko" altLang="en-US" sz="1600" dirty="0"/>
                        <a:t>상에서, 고액 의료비나, 특기항,(지방)공비 등을 육안 확인하고 있다.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5089758"/>
                  </a:ext>
                </a:extLst>
              </a:tr>
              <a:tr h="537592">
                <a:tc>
                  <a:txBody>
                    <a:bodyPr/>
                    <a:lstStyle/>
                    <a:p>
                      <a:pPr algn="r"/>
                      <a:r>
                        <a:rPr kumimoji="1" lang="ko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en-US" sz="1600" dirty="0"/>
                        <a:t>오류 분류 도구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en-US" sz="1600" dirty="0"/>
                        <a:t>베테란의 체크 결과인 </a:t>
                      </a:r>
                      <a:r>
                        <a:rPr kumimoji="1" lang="ko" altLang="ja-JP" sz="1600" dirty="0"/>
                        <a:t>CSV </a:t>
                      </a:r>
                      <a:r>
                        <a:rPr kumimoji="1" lang="ko" altLang="en-US" sz="1600" dirty="0"/>
                        <a:t>를 에러 분류로 읽어, 분류 나누는 툴. </a:t>
                      </a:r>
                      <a:br>
                        <a:rPr kumimoji="1" lang="en-US" altLang="ja-JP" sz="1600" dirty="0"/>
                      </a:br>
                      <a:r>
                        <a:rPr kumimoji="1" lang="ko" altLang="en-US" sz="1600" dirty="0"/>
                        <a:t>진료과에서의 할당에 가세해, 에러 항목마다 초급자·중급자·상급자로의 할당도 가능.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8383636"/>
                  </a:ext>
                </a:extLst>
              </a:tr>
              <a:tr h="980315">
                <a:tc>
                  <a:txBody>
                    <a:bodyPr/>
                    <a:lstStyle/>
                    <a:p>
                      <a:pPr algn="r"/>
                      <a:r>
                        <a:rPr kumimoji="1" lang="ko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en-US" sz="1600" dirty="0"/>
                        <a:t>평가 </a:t>
                      </a:r>
                      <a:r>
                        <a:rPr kumimoji="1" lang="ko" altLang="ja-JP" sz="1600" dirty="0"/>
                        <a:t>UKE </a:t>
                      </a:r>
                      <a:r>
                        <a:rPr kumimoji="1" lang="ko" altLang="en-US" sz="1600" dirty="0"/>
                        <a:t>작성 도구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en-US" sz="1600" dirty="0"/>
                        <a:t>「증감점 연락서( </a:t>
                      </a:r>
                      <a:r>
                        <a:rPr kumimoji="1" lang="ko" altLang="ja-JP" sz="1600" dirty="0"/>
                        <a:t>1 </a:t>
                      </a:r>
                      <a:r>
                        <a:rPr kumimoji="1" lang="ko" altLang="en-US" sz="1600" dirty="0"/>
                        <a:t>차 사정 정보 </a:t>
                      </a:r>
                      <a:r>
                        <a:rPr kumimoji="1" lang="ko" altLang="ja-JP" sz="1600" dirty="0"/>
                        <a:t>CSV </a:t>
                      </a:r>
                      <a:r>
                        <a:rPr kumimoji="1" lang="ko" altLang="en-US" sz="1600" dirty="0"/>
                        <a:t>)」와 </a:t>
                      </a:r>
                      <a:r>
                        <a:rPr kumimoji="1" lang="ko" altLang="ja-JP" sz="1600" dirty="0"/>
                        <a:t>UKE </a:t>
                      </a:r>
                      <a:r>
                        <a:rPr kumimoji="1" lang="ko" altLang="en-US" sz="1600" dirty="0"/>
                        <a:t>를 맞대고, 리셉트의 적요란에 사정 정보를 덧붙인 형태로 새롭게 </a:t>
                      </a:r>
                      <a:r>
                        <a:rPr kumimoji="1" lang="ko" altLang="ja-JP" sz="1600" dirty="0"/>
                        <a:t>UKE </a:t>
                      </a:r>
                      <a:r>
                        <a:rPr kumimoji="1" lang="ko" altLang="en-US" sz="1600" dirty="0"/>
                        <a:t>를 작성하는 툴. </a:t>
                      </a:r>
                      <a:br>
                        <a:rPr kumimoji="1" lang="en-US" altLang="ja-JP" sz="1600" dirty="0"/>
                      </a:br>
                      <a:r>
                        <a:rPr kumimoji="1" lang="ko" altLang="en-US" sz="1600" dirty="0"/>
                        <a:t>베테란군에게 읽어들여, 사정 정보와 청구 정보를 확인하고 있다.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1176890"/>
                  </a:ext>
                </a:extLst>
              </a:tr>
              <a:tr h="537592">
                <a:tc>
                  <a:txBody>
                    <a:bodyPr/>
                    <a:lstStyle/>
                    <a:p>
                      <a:pPr algn="r"/>
                      <a:r>
                        <a:rPr kumimoji="1" lang="ko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en-US" sz="1600" dirty="0"/>
                        <a:t>반환 목록 도구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en-US" sz="1600" dirty="0"/>
                        <a:t>1차, 2차의 반환 파일을 받아들여, </a:t>
                      </a:r>
                      <a:r>
                        <a:rPr kumimoji="1" lang="ko" altLang="ja-JP" sz="1600" dirty="0"/>
                        <a:t>Excel </a:t>
                      </a:r>
                      <a:r>
                        <a:rPr kumimoji="1" lang="ko" altLang="en-US" sz="1600" dirty="0"/>
                        <a:t>상에서 반환 목록을 작성하는 툴. </a:t>
                      </a:r>
                      <a:br>
                        <a:rPr kumimoji="1" lang="en-US" altLang="ja-JP" sz="1600" dirty="0"/>
                      </a:br>
                      <a:r>
                        <a:rPr kumimoji="1" lang="ko" altLang="en-US" sz="1600" dirty="0"/>
                        <a:t>레세콘이 대응할 수 없는 의료 기관용으로 작성.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3826600"/>
                  </a:ext>
                </a:extLst>
              </a:tr>
              <a:tr h="537592">
                <a:tc>
                  <a:txBody>
                    <a:bodyPr/>
                    <a:lstStyle/>
                    <a:p>
                      <a:pPr algn="r"/>
                      <a:r>
                        <a:rPr kumimoji="1" lang="ko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en-US" sz="1600" dirty="0"/>
                        <a:t>평가 분석 도구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36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" altLang="en-US" sz="1600" dirty="0"/>
                        <a:t>평가 정보를 읽어 ( </a:t>
                      </a:r>
                      <a:r>
                        <a:rPr kumimoji="1" lang="ko" altLang="ja-JP" sz="1600" dirty="0"/>
                        <a:t>2 </a:t>
                      </a:r>
                      <a:r>
                        <a:rPr kumimoji="1" lang="ko" altLang="en-US" sz="1600" dirty="0"/>
                        <a:t>차 평가에 관해서는, 수동 입력), 거기로부터 평가 내역서나 평가 요인 분석 그래프를 작성해, 분석을 실시하기 위해서 사용하는 툴.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307992"/>
                  </a:ext>
                </a:extLst>
              </a:tr>
              <a:tr h="384747">
                <a:tc>
                  <a:txBody>
                    <a:bodyPr/>
                    <a:lstStyle/>
                    <a:p>
                      <a:pPr algn="r"/>
                      <a:r>
                        <a:rPr kumimoji="1" lang="ko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en-US" sz="1600" dirty="0"/>
                        <a:t>반환 분석 도구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36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" altLang="en-US" sz="1600" dirty="0"/>
                        <a:t>평가 분석 도구의 반환 버전.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0358588"/>
                  </a:ext>
                </a:extLst>
              </a:tr>
              <a:tr h="384747">
                <a:tc>
                  <a:txBody>
                    <a:bodyPr/>
                    <a:lstStyle/>
                    <a:p>
                      <a:pPr algn="r"/>
                      <a:r>
                        <a:rPr kumimoji="1" lang="ko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en-US" sz="1600" dirty="0"/>
                        <a:t>결제 결과 요약 도구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36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" altLang="en-US" sz="1600" dirty="0"/>
                        <a:t>평가, 반환, 보류 관리 항목을 입력하고 본부 제출 데이터(환자 </a:t>
                      </a:r>
                      <a:r>
                        <a:rPr kumimoji="1" lang="ko" altLang="ja-JP" sz="1600" dirty="0"/>
                        <a:t>ID </a:t>
                      </a:r>
                      <a:r>
                        <a:rPr kumimoji="1" lang="ko" altLang="en-US" sz="1600" dirty="0"/>
                        <a:t>는 돌이킬 수 없는 암호화)를 통합하는 도구입니다.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28622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9043633"/>
      </p:ext>
    </p:extLst>
  </p:cSld>
  <p:clrMapOvr>
    <a:masterClrMapping/>
  </p:clrMapOvr>
</p:sld>
</file>

<file path=ppt/theme/theme1.xml><?xml version="1.0" encoding="utf-8"?>
<a:theme xmlns:a="http://schemas.openxmlformats.org/drawingml/2006/main" name="コンフィデンシャルあり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olasto template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olastoTemplate_v1.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olasto template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olasto template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olasto template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C2B52EDC4C1A7A43A250DE47F54C4D15" ma:contentTypeVersion="8" ma:contentTypeDescription="新しいドキュメントを作成します。" ma:contentTypeScope="" ma:versionID="ac3ea8ab0fe710ff8a2634f22695c52e">
  <xsd:schema xmlns:xsd="http://www.w3.org/2001/XMLSchema" xmlns:xs="http://www.w3.org/2001/XMLSchema" xmlns:p="http://schemas.microsoft.com/office/2006/metadata/properties" xmlns:ns2="1c500f31-ca73-49a4-89ec-ff16bd16593b" targetNamespace="http://schemas.microsoft.com/office/2006/metadata/properties" ma:root="true" ma:fieldsID="f9cf6e1c7991af55506104aec8a1adcb" ns2:_="">
    <xsd:import namespace="1c500f31-ca73-49a4-89ec-ff16bd16593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00f31-ca73-49a4-89ec-ff16bd16593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6B56886-4691-4A78-8826-70FFD1939A6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1F5304F-C922-4BBC-8C29-ECCA11AE7E65}">
  <ds:schemaRefs>
    <ds:schemaRef ds:uri="1c500f31-ca73-49a4-89ec-ff16bd16593b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9045877A-30FC-4A5C-974C-12EA5E2D680A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purl.org/dc/dcmitype/"/>
    <ds:schemaRef ds:uri="http://www.w3.org/XML/1998/namespace"/>
    <ds:schemaRef ds:uri="1c500f31-ca73-49a4-89ec-ff16bd16593b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構想策定計画まとめ_最新版 (2)</Template>
  <TotalTime>0</TotalTime>
  <Words>1313</Words>
  <Application>Microsoft Office PowerPoint</Application>
  <PresentationFormat>사용자 지정</PresentationFormat>
  <Paragraphs>214</Paragraphs>
  <Slides>10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10</vt:i4>
      </vt:variant>
    </vt:vector>
  </HeadingPairs>
  <TitlesOfParts>
    <vt:vector size="18" baseType="lpstr">
      <vt:lpstr>HGPGothicE</vt:lpstr>
      <vt:lpstr>メイリオ</vt:lpstr>
      <vt:lpstr>Meiryo UI</vt:lpstr>
      <vt:lpstr>Arial</vt:lpstr>
      <vt:lpstr>Times New Roman</vt:lpstr>
      <vt:lpstr>Wingdings</vt:lpstr>
      <vt:lpstr>コンフィデンシャルあり</vt:lpstr>
      <vt:lpstr>SolastoTemplate_v1.1</vt:lpstr>
      <vt:lpstr>리셉트 시스템 구축 별지 (툴 기능)</vt:lpstr>
      <vt:lpstr>개정 내역</vt:lpstr>
      <vt:lpstr>목차</vt:lpstr>
      <vt:lpstr>1-1 소개</vt:lpstr>
      <vt:lpstr>2. 베테란군 기능</vt:lpstr>
      <vt:lpstr>2. 베테란군 기능</vt:lpstr>
      <vt:lpstr>3. 의사 보조 시스템 기능</vt:lpstr>
      <vt:lpstr>3. 의사 보조 시스템 기능</vt:lpstr>
      <vt:lpstr>4. 기타 도구 기능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lakepark</cp:lastModifiedBy>
  <cp:revision>4</cp:revision>
  <dcterms:created xsi:type="dcterms:W3CDTF">2025-04-15T05:14:04Z</dcterms:created>
  <dcterms:modified xsi:type="dcterms:W3CDTF">2025-04-22T03:58:33Z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0x010100C2B52EDC4C1A7A43A250DE47F54C4D15</vt:lpwstr>
  </property>
  <property fmtid="{D5CDD505-2E9C-101B-9397-08002B2CF9AE}" pid="3" name="MediaServiceImageTags">
    <vt:lpwstr/>
  </property>
</Properties>
</file>