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63" r:id="rId5"/>
  </p:sldMasterIdLst>
  <p:notesMasterIdLst>
    <p:notesMasterId r:id="rId24"/>
  </p:notesMasterIdLst>
  <p:handoutMasterIdLst>
    <p:handoutMasterId r:id="rId25"/>
  </p:handoutMasterIdLst>
  <p:sldIdLst>
    <p:sldId id="256" r:id="rId6"/>
    <p:sldId id="313" r:id="rId7"/>
    <p:sldId id="257" r:id="rId8"/>
    <p:sldId id="2147310373" r:id="rId9"/>
    <p:sldId id="303" r:id="rId10"/>
    <p:sldId id="2147310374" r:id="rId11"/>
    <p:sldId id="277" r:id="rId12"/>
    <p:sldId id="281" r:id="rId13"/>
    <p:sldId id="310" r:id="rId14"/>
    <p:sldId id="314" r:id="rId15"/>
    <p:sldId id="286" r:id="rId16"/>
    <p:sldId id="311" r:id="rId17"/>
    <p:sldId id="290" r:id="rId18"/>
    <p:sldId id="291" r:id="rId19"/>
    <p:sldId id="292" r:id="rId20"/>
    <p:sldId id="296" r:id="rId21"/>
    <p:sldId id="302" r:id="rId22"/>
    <p:sldId id="308" r:id="rId23"/>
  </p:sldIdLst>
  <p:sldSz cx="12190413" cy="7618413"/>
  <p:notesSz cx="6858000" cy="9144000"/>
  <p:defaultTextStyle>
    <a:defPPr>
      <a:defRPr lang="ko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399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DEA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EF60A8-A148-85D4-BD7F-EDCEC6FB1810}" v="11" dt="2025-04-16T02:06:21.534"/>
    <p1510:client id="{E389B456-A82D-C893-2D80-0409F99B2701}" v="3" dt="2025-04-16T12:14:19.095"/>
    <p1510:client id="{E473F3BC-0DA2-DC8D-0FE1-22E7BD7FECE2}" v="2" dt="2025-04-16T00:32:12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744" y="114"/>
      </p:cViewPr>
      <p:guideLst>
        <p:guide orient="horz" pos="2160"/>
        <p:guide pos="3840"/>
        <p:guide orient="horz" pos="2399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>
        <p:scale>
          <a:sx n="50" d="100"/>
          <a:sy n="50" d="100"/>
        </p:scale>
        <p:origin x="-28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千葉 全勝" userId="S::chiba.masanori@solasto.co.jp::fbebbf64-0db5-4f12-808c-913300ae47a9" providerId="AD" clId="Web-{E473F3BC-0DA2-DC8D-0FE1-22E7BD7FECE2}"/>
    <pc:docChg chg="modSld">
      <pc:chgData name="千葉 全勝" userId="S::chiba.masanori@solasto.co.jp::fbebbf64-0db5-4f12-808c-913300ae47a9" providerId="AD" clId="Web-{E473F3BC-0DA2-DC8D-0FE1-22E7BD7FECE2}" dt="2025-04-16T00:32:12.568" v="1" actId="20577"/>
      <pc:docMkLst>
        <pc:docMk/>
      </pc:docMkLst>
      <pc:sldChg chg="modSp">
        <pc:chgData name="千葉 全勝" userId="S::chiba.masanori@solasto.co.jp::fbebbf64-0db5-4f12-808c-913300ae47a9" providerId="AD" clId="Web-{E473F3BC-0DA2-DC8D-0FE1-22E7BD7FECE2}" dt="2025-04-16T00:32:12.568" v="1" actId="20577"/>
        <pc:sldMkLst>
          <pc:docMk/>
          <pc:sldMk cId="3684925039" sldId="281"/>
        </pc:sldMkLst>
        <pc:spChg chg="mod">
          <ac:chgData name="千葉 全勝" userId="S::chiba.masanori@solasto.co.jp::fbebbf64-0db5-4f12-808c-913300ae47a9" providerId="AD" clId="Web-{E473F3BC-0DA2-DC8D-0FE1-22E7BD7FECE2}" dt="2025-04-16T00:32:12.568" v="1" actId="20577"/>
          <ac:spMkLst>
            <pc:docMk/>
            <pc:sldMk cId="3684925039" sldId="281"/>
            <ac:spMk id="3" creationId="{165786F5-187A-4967-85BF-75795E75D884}"/>
          </ac:spMkLst>
        </pc:spChg>
      </pc:sldChg>
    </pc:docChg>
  </pc:docChgLst>
  <pc:docChgLst>
    <pc:chgData name="大澤 光雄" userId="142d2252-5381-420d-a578-ad62c4e6e32a" providerId="ADAL" clId="{5C5B8A8C-82DF-4A20-89C0-8151B09C6003}"/>
    <pc:docChg chg="mod modSld">
      <pc:chgData name="大澤 光雄" userId="142d2252-5381-420d-a578-ad62c4e6e32a" providerId="ADAL" clId="{5C5B8A8C-82DF-4A20-89C0-8151B09C6003}" dt="2025-04-08T08:29:40.640" v="362" actId="20577"/>
      <pc:docMkLst>
        <pc:docMk/>
      </pc:docMkLst>
      <pc:sldChg chg="modSp mod">
        <pc:chgData name="大澤 光雄" userId="142d2252-5381-420d-a578-ad62c4e6e32a" providerId="ADAL" clId="{5C5B8A8C-82DF-4A20-89C0-8151B09C6003}" dt="2025-04-08T08:29:40.640" v="362" actId="20577"/>
        <pc:sldMkLst>
          <pc:docMk/>
          <pc:sldMk cId="3848365597" sldId="257"/>
        </pc:sldMkLst>
      </pc:sldChg>
    </pc:docChg>
  </pc:docChgLst>
  <pc:docChgLst>
    <pc:chgData name="千葉 全勝" userId="S::chiba.masanori@solasto.co.jp::fbebbf64-0db5-4f12-808c-913300ae47a9" providerId="AD" clId="Web-{49EF60A8-A148-85D4-BD7F-EDCEC6FB1810}"/>
    <pc:docChg chg="modSld">
      <pc:chgData name="千葉 全勝" userId="S::chiba.masanori@solasto.co.jp::fbebbf64-0db5-4f12-808c-913300ae47a9" providerId="AD" clId="Web-{49EF60A8-A148-85D4-BD7F-EDCEC6FB1810}" dt="2025-04-16T02:06:21.394" v="9" actId="20577"/>
      <pc:docMkLst>
        <pc:docMk/>
      </pc:docMkLst>
      <pc:sldChg chg="modSp">
        <pc:chgData name="千葉 全勝" userId="S::chiba.masanori@solasto.co.jp::fbebbf64-0db5-4f12-808c-913300ae47a9" providerId="AD" clId="Web-{49EF60A8-A148-85D4-BD7F-EDCEC6FB1810}" dt="2025-04-16T02:06:21.394" v="9" actId="20577"/>
        <pc:sldMkLst>
          <pc:docMk/>
          <pc:sldMk cId="3684925039" sldId="281"/>
        </pc:sldMkLst>
        <pc:spChg chg="mod">
          <ac:chgData name="千葉 全勝" userId="S::chiba.masanori@solasto.co.jp::fbebbf64-0db5-4f12-808c-913300ae47a9" providerId="AD" clId="Web-{49EF60A8-A148-85D4-BD7F-EDCEC6FB1810}" dt="2025-04-16T02:06:21.394" v="9" actId="20577"/>
          <ac:spMkLst>
            <pc:docMk/>
            <pc:sldMk cId="3684925039" sldId="281"/>
            <ac:spMk id="3" creationId="{165786F5-187A-4967-85BF-75795E75D884}"/>
          </ac:spMkLst>
        </pc:spChg>
      </pc:sldChg>
    </pc:docChg>
  </pc:docChgLst>
  <pc:docChgLst>
    <pc:chgData name="千葉 全勝" userId="S::chiba.masanori@solasto.co.jp::fbebbf64-0db5-4f12-808c-913300ae47a9" providerId="AD" clId="Web-{57EADBAF-A556-7642-464E-5E05E4EF14F9}"/>
    <pc:docChg chg="addSld delSld modSld sldOrd">
      <pc:chgData name="千葉 全勝" userId="S::chiba.masanori@solasto.co.jp::fbebbf64-0db5-4f12-808c-913300ae47a9" providerId="AD" clId="Web-{57EADBAF-A556-7642-464E-5E05E4EF14F9}" dt="2025-04-15T06:29:24.871" v="31"/>
      <pc:docMkLst>
        <pc:docMk/>
      </pc:docMkLst>
      <pc:sldChg chg="delSp">
        <pc:chgData name="千葉 全勝" userId="S::chiba.masanori@solasto.co.jp::fbebbf64-0db5-4f12-808c-913300ae47a9" providerId="AD" clId="Web-{57EADBAF-A556-7642-464E-5E05E4EF14F9}" dt="2025-04-15T06:26:14.571" v="5"/>
        <pc:sldMkLst>
          <pc:docMk/>
          <pc:sldMk cId="1253570250" sldId="277"/>
        </pc:sldMkLst>
        <pc:spChg chg="del">
          <ac:chgData name="千葉 全勝" userId="S::chiba.masanori@solasto.co.jp::fbebbf64-0db5-4f12-808c-913300ae47a9" providerId="AD" clId="Web-{57EADBAF-A556-7642-464E-5E05E4EF14F9}" dt="2025-04-15T06:26:14.571" v="5"/>
          <ac:spMkLst>
            <pc:docMk/>
            <pc:sldMk cId="1253570250" sldId="277"/>
            <ac:spMk id="2" creationId="{A17EE95B-99C9-7A6F-813C-A14385423078}"/>
          </ac:spMkLst>
        </pc:spChg>
      </pc:sldChg>
      <pc:sldChg chg="delSp modSp">
        <pc:chgData name="千葉 全勝" userId="S::chiba.masanori@solasto.co.jp::fbebbf64-0db5-4f12-808c-913300ae47a9" providerId="AD" clId="Web-{57EADBAF-A556-7642-464E-5E05E4EF14F9}" dt="2025-04-15T06:29:24.871" v="31"/>
        <pc:sldMkLst>
          <pc:docMk/>
          <pc:sldMk cId="3684925039" sldId="281"/>
        </pc:sldMkLst>
        <pc:spChg chg="mod">
          <ac:chgData name="千葉 全勝" userId="S::chiba.masanori@solasto.co.jp::fbebbf64-0db5-4f12-808c-913300ae47a9" providerId="AD" clId="Web-{57EADBAF-A556-7642-464E-5E05E4EF14F9}" dt="2025-04-15T06:27:06.478" v="10" actId="20577"/>
          <ac:spMkLst>
            <pc:docMk/>
            <pc:sldMk cId="3684925039" sldId="281"/>
            <ac:spMk id="3" creationId="{165786F5-187A-4967-85BF-75795E75D884}"/>
          </ac:spMkLst>
        </pc:spChg>
        <pc:spChg chg="del">
          <ac:chgData name="千葉 全勝" userId="S::chiba.masanori@solasto.co.jp::fbebbf64-0db5-4f12-808c-913300ae47a9" providerId="AD" clId="Web-{57EADBAF-A556-7642-464E-5E05E4EF14F9}" dt="2025-04-15T06:29:24.871" v="31"/>
          <ac:spMkLst>
            <pc:docMk/>
            <pc:sldMk cId="3684925039" sldId="281"/>
            <ac:spMk id="5" creationId="{1A04CB66-2361-1DBE-D6D0-1B58C6806063}"/>
          </ac:spMkLst>
        </pc:spChg>
      </pc:sldChg>
      <pc:sldChg chg="del">
        <pc:chgData name="千葉 全勝" userId="S::chiba.masanori@solasto.co.jp::fbebbf64-0db5-4f12-808c-913300ae47a9" providerId="AD" clId="Web-{57EADBAF-A556-7642-464E-5E05E4EF14F9}" dt="2025-04-15T06:24:36.256" v="1"/>
        <pc:sldMkLst>
          <pc:docMk/>
          <pc:sldMk cId="1445120368" sldId="307"/>
        </pc:sldMkLst>
      </pc:sldChg>
      <pc:sldChg chg="modSp">
        <pc:chgData name="千葉 全勝" userId="S::chiba.masanori@solasto.co.jp::fbebbf64-0db5-4f12-808c-913300ae47a9" providerId="AD" clId="Web-{57EADBAF-A556-7642-464E-5E05E4EF14F9}" dt="2025-04-15T06:28:55.730" v="30" actId="1076"/>
        <pc:sldMkLst>
          <pc:docMk/>
          <pc:sldMk cId="4241983975" sldId="311"/>
        </pc:sldMkLst>
        <pc:spChg chg="mod">
          <ac:chgData name="千葉 全勝" userId="S::chiba.masanori@solasto.co.jp::fbebbf64-0db5-4f12-808c-913300ae47a9" providerId="AD" clId="Web-{57EADBAF-A556-7642-464E-5E05E4EF14F9}" dt="2025-04-15T06:28:55.730" v="30" actId="1076"/>
          <ac:spMkLst>
            <pc:docMk/>
            <pc:sldMk cId="4241983975" sldId="311"/>
            <ac:spMk id="3" creationId="{165786F5-187A-4967-85BF-75795E75D884}"/>
          </ac:spMkLst>
        </pc:spChg>
      </pc:sldChg>
      <pc:sldChg chg="del">
        <pc:chgData name="千葉 全勝" userId="S::chiba.masanori@solasto.co.jp::fbebbf64-0db5-4f12-808c-913300ae47a9" providerId="AD" clId="Web-{57EADBAF-A556-7642-464E-5E05E4EF14F9}" dt="2025-04-15T06:26:06.102" v="4"/>
        <pc:sldMkLst>
          <pc:docMk/>
          <pc:sldMk cId="3143385712" sldId="312"/>
        </pc:sldMkLst>
      </pc:sldChg>
      <pc:sldChg chg="modSp">
        <pc:chgData name="千葉 全勝" userId="S::chiba.masanori@solasto.co.jp::fbebbf64-0db5-4f12-808c-913300ae47a9" providerId="AD" clId="Web-{57EADBAF-A556-7642-464E-5E05E4EF14F9}" dt="2025-04-15T06:28:24.620" v="28" actId="1076"/>
        <pc:sldMkLst>
          <pc:docMk/>
          <pc:sldMk cId="1525131935" sldId="314"/>
        </pc:sldMkLst>
        <pc:spChg chg="mod">
          <ac:chgData name="千葉 全勝" userId="S::chiba.masanori@solasto.co.jp::fbebbf64-0db5-4f12-808c-913300ae47a9" providerId="AD" clId="Web-{57EADBAF-A556-7642-464E-5E05E4EF14F9}" dt="2025-04-15T06:28:24.620" v="28" actId="1076"/>
          <ac:spMkLst>
            <pc:docMk/>
            <pc:sldMk cId="1525131935" sldId="314"/>
            <ac:spMk id="3" creationId="{165786F5-187A-4967-85BF-75795E75D884}"/>
          </ac:spMkLst>
        </pc:spChg>
      </pc:sldChg>
      <pc:sldChg chg="del">
        <pc:chgData name="千葉 全勝" userId="S::chiba.masanori@solasto.co.jp::fbebbf64-0db5-4f12-808c-913300ae47a9" providerId="AD" clId="Web-{57EADBAF-A556-7642-464E-5E05E4EF14F9}" dt="2025-04-15T06:26:23.727" v="7"/>
        <pc:sldMkLst>
          <pc:docMk/>
          <pc:sldMk cId="3238336312" sldId="350"/>
        </pc:sldMkLst>
      </pc:sldChg>
      <pc:sldChg chg="del">
        <pc:chgData name="千葉 全勝" userId="S::chiba.masanori@solasto.co.jp::fbebbf64-0db5-4f12-808c-913300ae47a9" providerId="AD" clId="Web-{57EADBAF-A556-7642-464E-5E05E4EF14F9}" dt="2025-04-15T06:26:23.711" v="6"/>
        <pc:sldMkLst>
          <pc:docMk/>
          <pc:sldMk cId="3241243667" sldId="2147310372"/>
        </pc:sldMkLst>
      </pc:sldChg>
      <pc:sldChg chg="add">
        <pc:chgData name="千葉 全勝" userId="S::chiba.masanori@solasto.co.jp::fbebbf64-0db5-4f12-808c-913300ae47a9" providerId="AD" clId="Web-{57EADBAF-A556-7642-464E-5E05E4EF14F9}" dt="2025-04-15T06:24:31.506" v="0"/>
        <pc:sldMkLst>
          <pc:docMk/>
          <pc:sldMk cId="2720882139" sldId="2147310373"/>
        </pc:sldMkLst>
      </pc:sldChg>
      <pc:sldChg chg="add ord">
        <pc:chgData name="千葉 全勝" userId="S::chiba.masanori@solasto.co.jp::fbebbf64-0db5-4f12-808c-913300ae47a9" providerId="AD" clId="Web-{57EADBAF-A556-7642-464E-5E05E4EF14F9}" dt="2025-04-15T06:26:02.180" v="3"/>
        <pc:sldMkLst>
          <pc:docMk/>
          <pc:sldMk cId="1464634000" sldId="2147310374"/>
        </pc:sldMkLst>
      </pc:sldChg>
    </pc:docChg>
  </pc:docChgLst>
  <pc:docChgLst>
    <pc:chgData name="宮本 大悟" userId="85f7b306-0ed3-433b-a346-3371e5e44818" providerId="ADAL" clId="{6D75A9D8-6DFA-44C9-8E45-37CB91AA98F7}"/>
    <pc:docChg chg="modSld">
      <pc:chgData name="宮本 大悟" userId="85f7b306-0ed3-433b-a346-3371e5e44818" providerId="ADAL" clId="{6D75A9D8-6DFA-44C9-8E45-37CB91AA98F7}" dt="2025-04-16T11:14:56.363" v="93" actId="20577"/>
      <pc:docMkLst>
        <pc:docMk/>
      </pc:docMkLst>
      <pc:sldChg chg="modSp mod">
        <pc:chgData name="宮本 大悟" userId="85f7b306-0ed3-433b-a346-3371e5e44818" providerId="ADAL" clId="{6D75A9D8-6DFA-44C9-8E45-37CB91AA98F7}" dt="2025-04-16T11:14:56.363" v="93" actId="20577"/>
        <pc:sldMkLst>
          <pc:docMk/>
          <pc:sldMk cId="1471689690" sldId="292"/>
        </pc:sldMkLst>
        <pc:spChg chg="mod">
          <ac:chgData name="宮本 大悟" userId="85f7b306-0ed3-433b-a346-3371e5e44818" providerId="ADAL" clId="{6D75A9D8-6DFA-44C9-8E45-37CB91AA98F7}" dt="2025-04-16T11:14:56.363" v="93" actId="20577"/>
          <ac:spMkLst>
            <pc:docMk/>
            <pc:sldMk cId="1471689690" sldId="292"/>
            <ac:spMk id="4" creationId="{165786F5-187A-4967-85BF-75795E75D884}"/>
          </ac:spMkLst>
        </pc:spChg>
      </pc:sldChg>
    </pc:docChg>
  </pc:docChgLst>
  <pc:docChgLst>
    <pc:chgData name="千葉 全勝" userId="S::chiba.masanori@solasto.co.jp::fbebbf64-0db5-4f12-808c-913300ae47a9" providerId="AD" clId="Web-{E389B456-A82D-C893-2D80-0409F99B2701}"/>
    <pc:docChg chg="modSld">
      <pc:chgData name="千葉 全勝" userId="S::chiba.masanori@solasto.co.jp::fbebbf64-0db5-4f12-808c-913300ae47a9" providerId="AD" clId="Web-{E389B456-A82D-C893-2D80-0409F99B2701}" dt="2025-04-16T12:14:19.095" v="2" actId="20577"/>
      <pc:docMkLst>
        <pc:docMk/>
      </pc:docMkLst>
      <pc:sldChg chg="modSp">
        <pc:chgData name="千葉 全勝" userId="S::chiba.masanori@solasto.co.jp::fbebbf64-0db5-4f12-808c-913300ae47a9" providerId="AD" clId="Web-{E389B456-A82D-C893-2D80-0409F99B2701}" dt="2025-04-16T12:14:19.095" v="2" actId="20577"/>
        <pc:sldMkLst>
          <pc:docMk/>
          <pc:sldMk cId="1471689690" sldId="292"/>
        </pc:sldMkLst>
        <pc:spChg chg="mod">
          <ac:chgData name="千葉 全勝" userId="S::chiba.masanori@solasto.co.jp::fbebbf64-0db5-4f12-808c-913300ae47a9" providerId="AD" clId="Web-{E389B456-A82D-C893-2D80-0409F99B2701}" dt="2025-04-16T12:14:19.095" v="2" actId="20577"/>
          <ac:spMkLst>
            <pc:docMk/>
            <pc:sldMk cId="1471689690" sldId="292"/>
            <ac:spMk id="4" creationId="{165786F5-187A-4967-85BF-75795E75D884}"/>
          </ac:spMkLst>
        </pc:spChg>
      </pc:sldChg>
      <pc:sldChg chg="delSp">
        <pc:chgData name="千葉 全勝" userId="S::chiba.masanori@solasto.co.jp::fbebbf64-0db5-4f12-808c-913300ae47a9" providerId="AD" clId="Web-{E389B456-A82D-C893-2D80-0409F99B2701}" dt="2025-04-16T11:59:37.328" v="0"/>
        <pc:sldMkLst>
          <pc:docMk/>
          <pc:sldMk cId="2720882139" sldId="2147310373"/>
        </pc:sldMkLst>
        <pc:spChg chg="del">
          <ac:chgData name="千葉 全勝" userId="S::chiba.masanori@solasto.co.jp::fbebbf64-0db5-4f12-808c-913300ae47a9" providerId="AD" clId="Web-{E389B456-A82D-C893-2D80-0409F99B2701}" dt="2025-04-16T11:59:37.328" v="0"/>
          <ac:spMkLst>
            <pc:docMk/>
            <pc:sldMk cId="2720882139" sldId="2147310373"/>
            <ac:spMk id="10" creationId="{6A891551-3869-153D-FC8F-86443401279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3BA95-343F-4108-8735-CD8B6884E296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73942-0750-4B34-B0A1-F3A416942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97888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DB69F-EA4F-4CB6-9B16-2FD41D3905D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2F94D-40AE-4585-957A-71C5BD8E20A2}" type="datetimeFigureOut">
              <a:rPr kumimoji="1" lang="ja-JP" altLang="en-US" smtClean="0"/>
              <a:t>2025/4/16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953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80" y="4211960"/>
            <a:ext cx="5760640" cy="43204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4165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495300"/>
            <a:ext cx="54864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84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ctrTitle"/>
          </p:nvPr>
        </p:nvSpPr>
        <p:spPr>
          <a:xfrm>
            <a:off x="1191600" y="3172747"/>
            <a:ext cx="10124099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15" name="サブタイトル 2"/>
          <p:cNvSpPr>
            <a:spLocks noGrp="1"/>
          </p:cNvSpPr>
          <p:nvPr>
            <p:ph type="subTitle" idx="1"/>
          </p:nvPr>
        </p:nvSpPr>
        <p:spPr>
          <a:xfrm>
            <a:off x="1191601" y="4097238"/>
            <a:ext cx="10124099" cy="400110"/>
          </a:xfrm>
          <a:prstGeom prst="rect">
            <a:avLst/>
          </a:prstGeom>
        </p:spPr>
        <p:txBody>
          <a:bodyPr lIns="108000" anchor="ctr" anchorCtr="0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sp>
        <p:nvSpPr>
          <p:cNvPr id="17" name="正方形/長方形 16"/>
          <p:cNvSpPr>
            <a:spLocks/>
          </p:cNvSpPr>
          <p:nvPr/>
        </p:nvSpPr>
        <p:spPr>
          <a:xfrm>
            <a:off x="480709" y="3212960"/>
            <a:ext cx="383341" cy="385201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/>
          </p:cNvSpPr>
          <p:nvPr/>
        </p:nvSpPr>
        <p:spPr>
          <a:xfrm>
            <a:off x="671307" y="3424005"/>
            <a:ext cx="383339" cy="385201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 userDrawn="1"/>
        </p:nvSpPr>
        <p:spPr bwMode="auto">
          <a:xfrm>
            <a:off x="1190455" y="3779212"/>
            <a:ext cx="10125244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470375" y="6858910"/>
            <a:ext cx="1749746" cy="5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4"/>
          <p:cNvSpPr>
            <a:spLocks noChangeArrowheads="1"/>
          </p:cNvSpPr>
          <p:nvPr userDrawn="1"/>
        </p:nvSpPr>
        <p:spPr bwMode="auto">
          <a:xfrm>
            <a:off x="2422798" y="7098980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 dirty="0">
                <a:solidFill>
                  <a:srgbClr val="7F7F7F"/>
                </a:solidFill>
              </a:rPr>
              <a:t>(C) </a:t>
            </a:r>
            <a:r>
              <a:rPr lang="en-US" altLang="ja-JP" sz="850" dirty="0" err="1">
                <a:solidFill>
                  <a:srgbClr val="7F7F7F"/>
                </a:solidFill>
              </a:rPr>
              <a:t>Solasto</a:t>
            </a:r>
            <a:r>
              <a:rPr lang="en-US" altLang="ja-JP" sz="85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0332000" y="350558"/>
            <a:ext cx="1512689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FF0000"/>
                </a:solidFill>
              </a:rPr>
              <a:t>Confidential</a:t>
            </a:r>
            <a:endParaRPr lang="ja-JP" alt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35427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4400" y="1087774"/>
            <a:ext cx="11507440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マスタ テキストの書式設定</a:t>
            </a:r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27674" y="831169"/>
            <a:ext cx="10088806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0540800" y="316800"/>
            <a:ext cx="1512689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FF0000"/>
                </a:solidFill>
              </a:rPr>
              <a:t>Confidential</a:t>
            </a:r>
            <a:endParaRPr lang="ja-JP" alt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874800" y="3234303"/>
            <a:ext cx="10442488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19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75420" y="4129175"/>
            <a:ext cx="10397063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875420" y="3779212"/>
            <a:ext cx="10441868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0540800" y="316800"/>
            <a:ext cx="1512689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FF0000"/>
                </a:solidFill>
              </a:rPr>
              <a:t>Confidential</a:t>
            </a:r>
            <a:endParaRPr lang="ja-JP" alt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6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27674" y="831169"/>
            <a:ext cx="10088806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0540800" y="316800"/>
            <a:ext cx="1512689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FF0000"/>
                </a:solidFill>
              </a:rPr>
              <a:t>Confidential</a:t>
            </a:r>
            <a:endParaRPr lang="ja-JP" alt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9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540800" y="316800"/>
            <a:ext cx="1512689" cy="36230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0" rIns="126000" anchor="ctr" anchorCtr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FF0000"/>
                </a:solidFill>
              </a:rPr>
              <a:t>Confidential</a:t>
            </a:r>
            <a:endParaRPr lang="ja-JP" altLang="en-US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2250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1600" y="3171600"/>
            <a:ext cx="10124099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1601" y="4097238"/>
            <a:ext cx="10124099" cy="400110"/>
          </a:xfrm>
          <a:prstGeom prst="rect">
            <a:avLst/>
          </a:prstGeom>
        </p:spPr>
        <p:txBody>
          <a:bodyPr lIns="108000" anchor="ctr" anchorCtr="0">
            <a:sp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sp>
        <p:nvSpPr>
          <p:cNvPr id="9" name="正方形/長方形 8"/>
          <p:cNvSpPr>
            <a:spLocks/>
          </p:cNvSpPr>
          <p:nvPr/>
        </p:nvSpPr>
        <p:spPr>
          <a:xfrm>
            <a:off x="480709" y="3212960"/>
            <a:ext cx="383341" cy="385201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>
            <a:spLocks/>
          </p:cNvSpPr>
          <p:nvPr/>
        </p:nvSpPr>
        <p:spPr>
          <a:xfrm>
            <a:off x="671307" y="3424005"/>
            <a:ext cx="383339" cy="385201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1190455" y="3779212"/>
            <a:ext cx="10125244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470375" y="6858910"/>
            <a:ext cx="1749746" cy="5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4"/>
          <p:cNvSpPr>
            <a:spLocks noChangeArrowheads="1"/>
          </p:cNvSpPr>
          <p:nvPr userDrawn="1"/>
        </p:nvSpPr>
        <p:spPr bwMode="auto">
          <a:xfrm>
            <a:off x="2422798" y="7098980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 dirty="0">
                <a:solidFill>
                  <a:srgbClr val="7F7F7F"/>
                </a:solidFill>
              </a:rPr>
              <a:t>(C) </a:t>
            </a:r>
            <a:r>
              <a:rPr lang="en-US" altLang="ja-JP" sz="850" dirty="0" err="1">
                <a:solidFill>
                  <a:srgbClr val="7F7F7F"/>
                </a:solidFill>
              </a:rPr>
              <a:t>Solasto</a:t>
            </a:r>
            <a:r>
              <a:rPr lang="en-US" altLang="ja-JP" sz="850" dirty="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1013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4400" y="1087774"/>
            <a:ext cx="11507440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マスタ テキストの書式設定</a:t>
            </a:r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  <a:p>
            <a:pPr lvl="0"/>
            <a:endParaRPr kumimoji="1" lang="en-US" altLang="ja-JP" dirty="0"/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27674" y="831169"/>
            <a:ext cx="10088806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3180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4800" y="3234303"/>
            <a:ext cx="10442488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74800" y="4129175"/>
            <a:ext cx="10361851" cy="400110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875420" y="3779212"/>
            <a:ext cx="10441868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08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27674" y="831169"/>
            <a:ext cx="10088806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1567814" y="7227812"/>
            <a:ext cx="432048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8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823019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dirty="0">
                <a:solidFill>
                  <a:srgbClr val="7F7F7F"/>
                </a:solidFill>
              </a:rPr>
              <a:t>(C) </a:t>
            </a:r>
            <a:r>
              <a:rPr lang="en-US" altLang="ja-JP" sz="800" dirty="0" err="1">
                <a:solidFill>
                  <a:srgbClr val="7F7F7F"/>
                </a:solidFill>
              </a:rPr>
              <a:t>Solasto</a:t>
            </a:r>
            <a:r>
              <a:rPr lang="en-US" altLang="ja-JP" sz="800" dirty="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0416480" y="0"/>
            <a:ext cx="1773933" cy="18000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50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31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24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19" Type="http://schemas.openxmlformats.org/officeDocument/2006/relationships/image" Target="../media/image19.sv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 xmlns:a="http://schemas.openxmlformats.org/drawingml/2006/main">
              <a:rPr kumimoji="1" lang="ko" altLang="en-US" dirty="0"/>
              <a:t>차기 리셉트 시스템 구축 제안 의뢰서 요구 사항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 xmlns:a="http://schemas.openxmlformats.org/drawingml/2006/main">
              <a:rPr kumimoji="1" lang="ko" altLang="en-US" dirty="0"/>
              <a:t>주식회사 솔라스트</a:t>
            </a:r>
          </a:p>
        </p:txBody>
      </p:sp>
    </p:spTree>
    <p:extLst>
      <p:ext uri="{BB962C8B-B14F-4D97-AF65-F5344CB8AC3E}">
        <p14:creationId xmlns:p14="http://schemas.microsoft.com/office/powerpoint/2010/main" val="889731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39452" y="868657"/>
            <a:ext cx="11308744" cy="629458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3-2 </a:t>
            </a:r>
            <a:r xmlns:a="http://schemas.openxmlformats.org/drawingml/2006/main">
              <a:rPr lang="ko" altLang="en-US" sz="2000" b="1" dirty="0"/>
              <a:t>클라이언트</a:t>
            </a:r>
            <a:endParaRPr xmlns:a="http://schemas.openxmlformats.org/drawingml/2006/main" lang="en-US" altLang="ja-JP" b="1" dirty="0"/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차기 리셉트 시스템에서는, 당사의 단말 스펙에서의 동작을 보증하는 것.참고로서, 현재의 배포 상황과 스펙을 이하에 기재한다.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 　　　　　　　　　　　 　　　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sz="140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1400" dirty="0">
                <a:latin typeface="+mn-ea"/>
              </a:rPr>
              <a:t>　　　　　　　　　　　　　　　　　　　　　　　　　　　　　　　　　　　　　　　　　　　　　　　　　　　　</a:t>
            </a:r>
            <a:endParaRPr xmlns:a="http://schemas.openxmlformats.org/drawingml/2006/main" lang="en-US" altLang="ja-JP" sz="1400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800" dirty="0">
                <a:latin typeface="+mn-ea"/>
              </a:rPr>
              <a:t>　</a:t>
            </a:r>
            <a:endParaRPr xmlns:a="http://schemas.openxmlformats.org/drawingml/2006/main" lang="en-US" altLang="ja-JP" sz="800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800" dirty="0">
                <a:latin typeface="+mn-ea"/>
              </a:rPr>
              <a:t>　</a:t>
            </a:r>
            <a:r xmlns:a="http://schemas.openxmlformats.org/drawingml/2006/main">
              <a:rPr lang="ko" altLang="en-US" b="1" dirty="0">
                <a:latin typeface="+mn-ea"/>
              </a:rPr>
              <a:t>　　</a:t>
            </a:r>
            <a:r xmlns:a="http://schemas.openxmlformats.org/drawingml/2006/main">
              <a:rPr lang="ko" altLang="en-US" sz="1400" dirty="0">
                <a:latin typeface="+mn-ea"/>
              </a:rPr>
              <a:t>　</a:t>
            </a:r>
            <a:endParaRPr xmlns:a="http://schemas.openxmlformats.org/drawingml/2006/main" lang="en-US" altLang="ja-JP" sz="1400" dirty="0">
              <a:latin typeface="+mn-ea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3. </a:t>
            </a:r>
            <a:r xmlns:a="http://schemas.openxmlformats.org/drawingml/2006/main">
              <a:rPr lang="ko" altLang="en-US" dirty="0"/>
              <a:t>비기능 요구</a:t>
            </a:r>
            <a:endParaRPr xmlns:a="http://schemas.openxmlformats.org/drawingml/2006/main" kumimoji="1" lang="ja-JP" altLang="en-US" dirty="0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C4DE3B0-AB71-6E17-3AA5-62F665BA5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43021"/>
              </p:ext>
            </p:extLst>
          </p:nvPr>
        </p:nvGraphicFramePr>
        <p:xfrm>
          <a:off x="1069025" y="1936998"/>
          <a:ext cx="9418669" cy="24384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361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83">
                  <a:extLst>
                    <a:ext uri="{9D8B030D-6E8A-4147-A177-3AD203B41FA5}">
                      <a16:colId xmlns:a16="http://schemas.microsoft.com/office/drawing/2014/main" val="2631835016"/>
                    </a:ext>
                  </a:extLst>
                </a:gridCol>
              </a:tblGrid>
              <a:tr h="361800">
                <a:tc gridSpan="2">
                  <a:txBody>
                    <a:bodyPr/>
                    <a:lstStyle/>
                    <a:p>
                      <a:pPr xmlns:a="http://schemas.openxmlformats.org/drawingml/2006/main" marL="285750" indent="-285750">
                        <a:buFont typeface="Wingdings" panose="05000000000000000000" pitchFamily="2" charset="2"/>
                        <a:buChar char="n"/>
                      </a:pPr>
                      <a:r xmlns:a="http://schemas.openxmlformats.org/drawingml/2006/main">
                        <a:rPr kumimoji="1" lang="ko" altLang="en-US" sz="1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점검 단말기의 표준 사양</a:t>
                      </a:r>
                      <a:endParaRPr xmlns:a="http://schemas.openxmlformats.org/drawingml/2006/main" kumimoji="1" lang="en-US" altLang="ja-JP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5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>
                          <a:latin typeface="+mn-ea"/>
                          <a:ea typeface="+mn-ea"/>
                        </a:rPr>
                        <a:t>터미널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ja-JP" sz="1600" dirty="0"/>
                        <a:t>Lenovo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65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dirty="0"/>
                        <a:t>Office </a:t>
                      </a:r>
                      <a:r xmlns:a="http://schemas.openxmlformats.org/drawingml/2006/main">
                        <a:rPr kumimoji="1" lang="ko" altLang="en-US" sz="1600" dirty="0"/>
                        <a:t>버전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ja-JP" sz="1600" dirty="0"/>
                        <a:t>Windows11 Pro(64bit)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65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/>
                        <a:t>브라우저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en-US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525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/>
                        <a:t>성능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b="1" u="sng" dirty="0"/>
                        <a:t>노트</a:t>
                      </a:r>
                    </a:p>
                    <a:p>
                      <a:r xmlns:a="http://schemas.openxmlformats.org/drawingml/2006/main">
                        <a:rPr kumimoji="1" lang="ko" altLang="ja-JP" sz="1600" dirty="0"/>
                        <a:t>CPU </a:t>
                      </a:r>
                      <a:r xmlns:a="http://schemas.openxmlformats.org/drawingml/2006/main">
                        <a:rPr kumimoji="1" lang="ko" altLang="en-US" sz="1600" dirty="0"/>
                        <a:t>: </a:t>
                      </a:r>
                      <a:r xmlns:a="http://schemas.openxmlformats.org/drawingml/2006/main">
                        <a:rPr kumimoji="1" lang="ko" altLang="ja-JP" sz="1600" dirty="0"/>
                        <a:t>Intel Corei3 </a:t>
                      </a:r>
                      <a:r xmlns:a="http://schemas.openxmlformats.org/drawingml/2006/main">
                        <a:rPr kumimoji="1" lang="ko" altLang="en-US" sz="1600" dirty="0"/>
                        <a:t>상당</a:t>
                      </a:r>
                      <a:endParaRPr xmlns:a="http://schemas.openxmlformats.org/drawingml/2006/main" kumimoji="1" lang="en-US" altLang="ja-JP" sz="1600" dirty="0"/>
                    </a:p>
                    <a:p>
                      <a:r xmlns:a="http://schemas.openxmlformats.org/drawingml/2006/main">
                        <a:rPr kumimoji="1" lang="ko" altLang="en-US" sz="1600" dirty="0"/>
                        <a:t>메모리: </a:t>
                      </a:r>
                      <a:r xmlns:a="http://schemas.openxmlformats.org/drawingml/2006/main">
                        <a:rPr kumimoji="1" lang="ko" altLang="ja-JP" sz="1600" dirty="0"/>
                        <a:t>8GB</a:t>
                      </a:r>
                      <a:r xmlns:a="http://schemas.openxmlformats.org/drawingml/2006/main">
                        <a:rPr kumimoji="1" lang="ko" altLang="en-US" sz="1600" dirty="0"/>
                        <a:t>　　　　 </a:t>
                      </a:r>
                      <a:endParaRPr xmlns:a="http://schemas.openxmlformats.org/drawingml/2006/main" kumimoji="1" lang="en-US" altLang="ja-JP" sz="1600" dirty="0"/>
                    </a:p>
                    <a:p>
                      <a:r xmlns:a="http://schemas.openxmlformats.org/drawingml/2006/main">
                        <a:rPr kumimoji="1" lang="ko" altLang="ja-JP" sz="1600" dirty="0"/>
                        <a:t>HDD </a:t>
                      </a:r>
                      <a:r xmlns:a="http://schemas.openxmlformats.org/drawingml/2006/main">
                        <a:rPr kumimoji="1" lang="ko" altLang="en-US" sz="1600" dirty="0"/>
                        <a:t>: </a:t>
                      </a:r>
                      <a:r xmlns:a="http://schemas.openxmlformats.org/drawingml/2006/main">
                        <a:rPr kumimoji="1" lang="ko" altLang="ja-JP" sz="1600" dirty="0"/>
                        <a:t>256GB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9DA0F3A-132F-C606-5707-53EE06854B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813894"/>
              </p:ext>
            </p:extLst>
          </p:nvPr>
        </p:nvGraphicFramePr>
        <p:xfrm>
          <a:off x="1069025" y="4745310"/>
          <a:ext cx="9418669" cy="23774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361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83">
                  <a:extLst>
                    <a:ext uri="{9D8B030D-6E8A-4147-A177-3AD203B41FA5}">
                      <a16:colId xmlns:a16="http://schemas.microsoft.com/office/drawing/2014/main" val="2631835016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xmlns:a="http://schemas.openxmlformats.org/drawingml/2006/main" marL="285750" indent="-285750">
                        <a:buFont typeface="Wingdings" panose="05000000000000000000" pitchFamily="2" charset="2"/>
                        <a:buChar char="n"/>
                      </a:pPr>
                      <a:r xmlns:a="http://schemas.openxmlformats.org/drawingml/2006/main">
                        <a:rPr kumimoji="1" lang="ko" altLang="ja-JP" sz="18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ChromeBook </a:t>
                      </a:r>
                      <a:r xmlns:a="http://schemas.openxmlformats.org/drawingml/2006/main">
                        <a:rPr kumimoji="1" lang="ko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( </a:t>
                      </a:r>
                      <a:r xmlns:a="http://schemas.openxmlformats.org/drawingml/2006/main">
                        <a:rPr kumimoji="1" lang="ko" altLang="ja-JP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Windows </a:t>
                      </a:r>
                      <a:r xmlns:a="http://schemas.openxmlformats.org/drawingml/2006/main">
                        <a:rPr kumimoji="1" lang="ko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가 아니어도 좋을 경우는 </a:t>
                      </a:r>
                      <a:r xmlns:a="http://schemas.openxmlformats.org/drawingml/2006/main">
                        <a:rPr kumimoji="1" lang="ko" altLang="ja-JP" sz="1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chromebook </a:t>
                      </a:r>
                      <a:r xmlns:a="http://schemas.openxmlformats.org/drawingml/2006/main">
                        <a:rPr kumimoji="1" lang="ko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로 전환하기 때문에, 참고로 스펙 예정을 기재 </a:t>
                      </a:r>
                      <a:r xmlns:a="http://schemas.openxmlformats.org/drawingml/2006/main">
                        <a:rPr kumimoji="1" lang="ko" altLang="en-US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xmlns:a="http://schemas.openxmlformats.org/drawingml/2006/main" kumimoji="1" lang="en-US" altLang="ja-JP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dirty="0">
                          <a:latin typeface="+mn-ea"/>
                          <a:ea typeface="+mn-ea"/>
                        </a:rPr>
                        <a:t>OS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ja-JP" sz="1600" dirty="0"/>
                        <a:t>ChromeOS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dirty="0">
                          <a:latin typeface="+mn-ea"/>
                          <a:ea typeface="+mn-ea"/>
                        </a:rPr>
                        <a:t>CPU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en-US" sz="1600" dirty="0"/>
                        <a:t>인텔 </a:t>
                      </a:r>
                      <a:r xmlns:a="http://schemas.openxmlformats.org/drawingml/2006/main">
                        <a:rPr kumimoji="1" lang="ko" altLang="ja-JP" sz="1600" dirty="0"/>
                        <a:t>® 코어™ i3-1215U </a:t>
                      </a:r>
                      <a:r xmlns:a="http://schemas.openxmlformats.org/drawingml/2006/main">
                        <a:rPr kumimoji="1" lang="ko" altLang="en-US" sz="1600" dirty="0"/>
                        <a:t>프로세서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dirty="0">
                          <a:latin typeface="+mn-ea"/>
                          <a:ea typeface="+mn-ea"/>
                        </a:rPr>
                        <a:t>GPU</a:t>
                      </a:r>
                      <a:endParaRPr xmlns:a="http://schemas.openxmlformats.org/drawingml/2006/main" kumimoji="1" lang="ja-JP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xmlns:a="http://schemas.openxmlformats.org/drawingml/2006/main" algn="l"/>
                      <a:r xmlns:a="http://schemas.openxmlformats.org/drawingml/2006/main">
                        <a:rPr kumimoji="1" lang="ko" altLang="en-US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인텔 </a:t>
                      </a:r>
                      <a:r xmlns:a="http://schemas.openxmlformats.org/drawingml/2006/main">
                        <a:rPr kumimoji="1" lang="ko" altLang="ja-JP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® UHD </a:t>
                      </a:r>
                      <a:r xmlns:a="http://schemas.openxmlformats.org/drawingml/2006/main">
                        <a:rPr kumimoji="1" lang="ko" altLang="en-US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그래픽 </a:t>
                      </a:r>
                      <a:r xmlns:a="http://schemas.openxmlformats.org/drawingml/2006/main">
                        <a:rPr kumimoji="1" lang="ko" altLang="ja-JP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(CPU </a:t>
                      </a:r>
                      <a:r xmlns:a="http://schemas.openxmlformats.org/drawingml/2006/main">
                        <a:rPr kumimoji="1" lang="ko" altLang="en-US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내장 </a:t>
                      </a:r>
                      <a:r xmlns:a="http://schemas.openxmlformats.org/drawingml/2006/main">
                        <a:rPr kumimoji="1" lang="ko" altLang="ja-JP" sz="1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>
                          <a:latin typeface="+mn-ea"/>
                          <a:ea typeface="+mn-ea"/>
                        </a:rPr>
                        <a:t>메모리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b="0" u="none" dirty="0"/>
                        <a:t>8GB</a:t>
                      </a:r>
                      <a:endParaRPr xmlns:a="http://schemas.openxmlformats.org/drawingml/2006/main" kumimoji="1" lang="ja-JP" altLang="en-US" sz="1600" b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>
                          <a:latin typeface="+mn-ea"/>
                          <a:ea typeface="+mn-ea"/>
                        </a:rPr>
                        <a:t>스토리지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b="0" u="none" dirty="0"/>
                        <a:t>UFS 128GB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69863"/>
                  </a:ext>
                </a:extLst>
              </a:tr>
              <a:tr h="330000"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en-US" sz="1600" dirty="0">
                          <a:latin typeface="+mn-ea"/>
                          <a:ea typeface="+mn-ea"/>
                        </a:rPr>
                        <a:t>인치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 xmlns:a="http://schemas.openxmlformats.org/drawingml/2006/main">
                        <a:rPr kumimoji="1" lang="ko" altLang="ja-JP" sz="1600" b="0" u="none" dirty="0"/>
                        <a:t>14.0 </a:t>
                      </a:r>
                      <a:r xmlns:a="http://schemas.openxmlformats.org/drawingml/2006/main">
                        <a:rPr kumimoji="1" lang="ko" altLang="en-US" sz="1600" b="0" u="none" dirty="0"/>
                        <a:t>형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344070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1F11B41-CE51-4DAA-8756-172605A52BC9}"/>
              </a:ext>
            </a:extLst>
          </p:cNvPr>
          <p:cNvSpPr txBox="1"/>
          <p:nvPr/>
        </p:nvSpPr>
        <p:spPr>
          <a:xfrm>
            <a:off x="1069025" y="4437533"/>
            <a:ext cx="3052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ja-JP" sz="1400" dirty="0">
                <a:solidFill>
                  <a:srgbClr val="FF0000"/>
                </a:solidFill>
              </a:rPr>
              <a:t>※ </a:t>
            </a:r>
            <a:r xmlns:a="http://schemas.openxmlformats.org/drawingml/2006/main">
              <a:rPr lang="ko" altLang="en-US" sz="1400" dirty="0">
                <a:solidFill>
                  <a:srgbClr val="FF0000"/>
                </a:solidFill>
              </a:rPr>
              <a:t>향후 </a:t>
            </a:r>
            <a:r xmlns:a="http://schemas.openxmlformats.org/drawingml/2006/main">
              <a:rPr kumimoji="1" lang="ko" altLang="ja-JP" sz="1400" dirty="0" err="1">
                <a:solidFill>
                  <a:srgbClr val="FF0000"/>
                </a:solidFill>
              </a:rPr>
              <a:t>ChromeBook </a:t>
            </a:r>
            <a:r xmlns:a="http://schemas.openxmlformats.org/drawingml/2006/main">
              <a:rPr kumimoji="1" lang="ko" altLang="en-US" sz="1400" dirty="0">
                <a:solidFill>
                  <a:srgbClr val="FF0000"/>
                </a:solidFill>
              </a:rPr>
              <a:t>으로 변경 예정 있음</a:t>
            </a:r>
          </a:p>
        </p:txBody>
      </p:sp>
    </p:spTree>
    <p:extLst>
      <p:ext uri="{BB962C8B-B14F-4D97-AF65-F5344CB8AC3E}">
        <p14:creationId xmlns:p14="http://schemas.microsoft.com/office/powerpoint/2010/main" val="152513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3. </a:t>
            </a:r>
            <a:r xmlns:a="http://schemas.openxmlformats.org/drawingml/2006/main">
              <a:rPr lang="ko" altLang="en-US" dirty="0"/>
              <a:t>비기능 요구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856878"/>
            <a:ext cx="11305256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3-3 </a:t>
            </a:r>
            <a:r xmlns:a="http://schemas.openxmlformats.org/drawingml/2006/main">
              <a:rPr lang="ko" altLang="en-US" sz="2000" b="1" dirty="0"/>
              <a:t>연계 처리 방식</a:t>
            </a:r>
            <a:endParaRPr xmlns:a="http://schemas.openxmlformats.org/drawingml/2006/main" lang="en-US" altLang="ja-JP" sz="2000" b="1" dirty="0"/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새로운 시스템과 사내의 다른 시스템과의 데이터 연계에 있어서는, 연계 가능한 방식을 제안하는 것.</a:t>
            </a: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제안하는 데이터 연계 처리 방식을 실현하기 위해서, 다른 시스템에의 변경 의뢰가 있으면, 그 내용을 명기하는 것.</a:t>
            </a: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현시점에서 상정하는 연계는 「 </a:t>
            </a:r>
            <a:r xmlns:a="http://schemas.openxmlformats.org/drawingml/2006/main">
              <a:rPr lang="ko" altLang="ja-JP" dirty="0">
                <a:latin typeface="+mn-ea"/>
              </a:rPr>
              <a:t>2-3 </a:t>
            </a:r>
            <a:r xmlns:a="http://schemas.openxmlformats.org/drawingml/2006/main">
              <a:rPr lang="ko" altLang="en-US" dirty="0">
                <a:latin typeface="+mn-ea"/>
              </a:rPr>
              <a:t>주변 시스템 </a:t>
            </a:r>
            <a:r xmlns:a="http://schemas.openxmlformats.org/drawingml/2006/main">
              <a:rPr lang="ko" altLang="ja-JP" dirty="0">
                <a:latin typeface="+mn-ea"/>
              </a:rPr>
              <a:t>IF </a:t>
            </a:r>
            <a:r xmlns:a="http://schemas.openxmlformats.org/drawingml/2006/main">
              <a:rPr lang="ko" altLang="en-US" dirty="0">
                <a:latin typeface="+mn-ea"/>
              </a:rPr>
              <a:t>」에 기재.</a:t>
            </a:r>
          </a:p>
        </p:txBody>
      </p:sp>
    </p:spTree>
    <p:extLst>
      <p:ext uri="{BB962C8B-B14F-4D97-AF65-F5344CB8AC3E}">
        <p14:creationId xmlns:p14="http://schemas.microsoft.com/office/powerpoint/2010/main" val="3251094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3. </a:t>
            </a:r>
            <a:r xmlns:a="http://schemas.openxmlformats.org/drawingml/2006/main">
              <a:rPr lang="ko" altLang="en-US" dirty="0"/>
              <a:t>비기능 요구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820751"/>
            <a:ext cx="11305256" cy="648072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3-4 </a:t>
            </a:r>
            <a:r xmlns:a="http://schemas.openxmlformats.org/drawingml/2006/main">
              <a:rPr lang="ko" altLang="en-US" sz="2000" b="1" dirty="0"/>
              <a:t>기타 비기능 요구</a:t>
            </a:r>
            <a:endParaRPr xmlns:a="http://schemas.openxmlformats.org/drawingml/2006/main" lang="en-US" altLang="ja-JP" sz="2000" b="1" dirty="0"/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((별지) 차기 리셉트 </a:t>
            </a:r>
            <a:r xmlns:a="http://schemas.openxmlformats.org/drawingml/2006/main">
              <a:rPr lang="ko" altLang="en-US" dirty="0">
                <a:latin typeface="+mn-ea"/>
              </a:rPr>
              <a:t>_ </a:t>
            </a:r>
            <a:r xmlns:a="http://schemas.openxmlformats.org/drawingml/2006/main">
              <a:rPr lang="ko" altLang="en-US" dirty="0">
                <a:latin typeface="+mn-ea"/>
              </a:rPr>
              <a:t>비 </a:t>
            </a:r>
            <a:r xmlns:a="http://schemas.openxmlformats.org/drawingml/2006/main">
              <a:rPr lang="ko" altLang="zh-TW" dirty="0">
                <a:latin typeface="+mn-ea"/>
              </a:rPr>
              <a:t>기능 </a:t>
            </a:r>
            <a:r xmlns:a="http://schemas.openxmlformats.org/drawingml/2006/main">
              <a:rPr lang="ko" altLang="en-US" dirty="0">
                <a:latin typeface="+mn-ea"/>
              </a:rPr>
              <a:t>요청 목록 </a:t>
            </a:r>
            <a:r xmlns:a="http://schemas.openxmlformats.org/drawingml/2006/main">
              <a:rPr lang="ko" altLang="zh-TW" dirty="0">
                <a:latin typeface="+mn-ea"/>
              </a:rPr>
              <a:t>. </a:t>
            </a:r>
            <a:r xmlns:a="http://schemas.openxmlformats.org/drawingml/2006/main">
              <a:rPr lang="ko" altLang="zh-TW" dirty="0" err="1">
                <a:latin typeface="+mn-ea"/>
              </a:rPr>
              <a:t>xlsx </a:t>
            </a:r>
            <a:r xmlns:a="http://schemas.openxmlformats.org/drawingml/2006/main">
              <a:rPr lang="ko" altLang="en-US" dirty="0">
                <a:latin typeface="+mn-ea"/>
              </a:rPr>
              <a:t>'에 우리가 요구하는 레벨을 적는다.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일람내에 실현 가부(〇：실현 가능/△：조건부가/ </a:t>
            </a:r>
            <a:r xmlns:a="http://schemas.openxmlformats.org/drawingml/2006/main">
              <a:rPr lang="ko" altLang="ja-JP" dirty="0">
                <a:latin typeface="+mn-ea"/>
              </a:rPr>
              <a:t>× </a:t>
            </a:r>
            <a:r xmlns:a="http://schemas.openxmlformats.org/drawingml/2006/main">
              <a:rPr lang="ko" altLang="en-US" dirty="0">
                <a:latin typeface="+mn-ea"/>
              </a:rPr>
              <a:t>：실현 불가)를 기재해, 제안서 일식에 포함하는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>
              <a:spcBef>
                <a:spcPct val="20000"/>
              </a:spcBef>
            </a:pPr>
            <a:endParaRPr lang="en-US" altLang="ja-JP" sz="1200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</a:t>
            </a:r>
            <a:r xmlns:a="http://schemas.openxmlformats.org/drawingml/2006/main">
              <a:rPr lang="ko" altLang="ja-JP" sz="1600" dirty="0">
                <a:latin typeface="+mn-ea"/>
              </a:rPr>
              <a:t>※1 </a:t>
            </a:r>
            <a:r xmlns:a="http://schemas.openxmlformats.org/drawingml/2006/main">
              <a:rPr lang="ko" altLang="en-US" sz="1600" dirty="0">
                <a:latin typeface="+mn-ea"/>
              </a:rPr>
              <a:t>△(조건부 가능)의 경우는, 일람내의 「보충 설명」에 조건 등 기재하는 것.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</a:t>
            </a:r>
            <a:r xmlns:a="http://schemas.openxmlformats.org/drawingml/2006/main">
              <a:rPr lang="ko" altLang="ja-JP" sz="1600" dirty="0">
                <a:latin typeface="+mn-ea"/>
              </a:rPr>
              <a:t>※2 </a:t>
            </a:r>
            <a:r xmlns:a="http://schemas.openxmlformats.org/drawingml/2006/main">
              <a:rPr lang="ko" altLang="en-US" sz="1600" dirty="0">
                <a:latin typeface="+mn-ea"/>
              </a:rPr>
              <a:t>이하는, 제공하는 어플리케이션에 따라 제안하는 것.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■내장애성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sz="1600" dirty="0">
                <a:latin typeface="+mn-ea"/>
              </a:rPr>
              <a:t>서버나 외부 기억장치 등에서 발생하는 장애에 대하여 요구하는 서비스를 유지하기 위한 구성.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3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</a:t>
            </a:r>
            <a:r xmlns:a="http://schemas.openxmlformats.org/drawingml/2006/main">
              <a:rPr lang="ko" altLang="en-US" sz="1400" dirty="0">
                <a:latin typeface="+mn-ea"/>
              </a:rPr>
              <a:t>→ 네트워크의 경우 " </a:t>
            </a:r>
            <a:r xmlns:a="http://schemas.openxmlformats.org/drawingml/2006/main">
              <a:rPr lang="ko" altLang="en-US" sz="1400" dirty="0">
                <a:latin typeface="+mn-ea"/>
              </a:rPr>
              <a:t>(별지) 차기 </a:t>
            </a:r>
            <a:r xmlns:a="http://schemas.openxmlformats.org/drawingml/2006/main">
              <a:rPr lang="ko" altLang="en-US" sz="1400" dirty="0">
                <a:latin typeface="+mn-ea"/>
              </a:rPr>
              <a:t>리셉트 </a:t>
            </a:r>
            <a:r xmlns:a="http://schemas.openxmlformats.org/drawingml/2006/main">
              <a:rPr lang="ko" altLang="zh-TW" sz="1400" dirty="0">
                <a:latin typeface="+mn-ea"/>
              </a:rPr>
              <a:t>_ </a:t>
            </a:r>
            <a:r xmlns:a="http://schemas.openxmlformats.org/drawingml/2006/main">
              <a:rPr lang="ko" altLang="en-US" sz="1400" dirty="0">
                <a:latin typeface="+mn-ea"/>
              </a:rPr>
              <a:t>비기능 요청 목록 </a:t>
            </a:r>
            <a:r xmlns:a="http://schemas.openxmlformats.org/drawingml/2006/main">
              <a:rPr lang="ko" altLang="zh-TW" sz="1400" dirty="0">
                <a:latin typeface="+mn-ea"/>
              </a:rPr>
              <a:t>. </a:t>
            </a:r>
            <a:r xmlns:a="http://schemas.openxmlformats.org/drawingml/2006/main">
              <a:rPr lang="ko" altLang="zh-TW" sz="1400" dirty="0" err="1">
                <a:latin typeface="+mn-ea"/>
              </a:rPr>
              <a:t>xlsx </a:t>
            </a:r>
            <a:r xmlns:a="http://schemas.openxmlformats.org/drawingml/2006/main">
              <a:rPr lang="ko" altLang="en-US" sz="1400" dirty="0">
                <a:latin typeface="+mn-ea"/>
              </a:rPr>
              <a:t>'에 현재 당사가 상정하고 있는 기준의 기재 있음.</a:t>
            </a:r>
            <a:endParaRPr xmlns:a="http://schemas.openxmlformats.org/drawingml/2006/main" lang="en-US" altLang="ja-JP" sz="1400" dirty="0">
              <a:latin typeface="+mn-ea"/>
            </a:endParaRPr>
          </a:p>
          <a:p>
            <a:pPr lvl="3">
              <a:spcBef>
                <a:spcPct val="20000"/>
              </a:spcBef>
            </a:pPr>
            <a:endParaRPr lang="en-US" altLang="ja-JP" sz="105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■재해 대책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sz="1600" dirty="0">
                <a:latin typeface="+mn-ea"/>
              </a:rPr>
              <a:t>지진, 수해, 테러, 화재 등의 대규모 재해 발생으로 피해를 입은 경우에 대비 한 대응 (상정한 재해 규모</a:t>
            </a:r>
          </a:p>
          <a:p>
            <a:pPr xmlns:a="http://schemas.openxmlformats.org/drawingml/2006/main" lvl="3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데이터 보전의 사고 방식).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lvl="3">
              <a:spcBef>
                <a:spcPct val="20000"/>
              </a:spcBef>
            </a:pPr>
            <a:endParaRPr lang="en-US" altLang="ja-JP" sz="1050" dirty="0">
              <a:latin typeface="+mn-ea"/>
            </a:endParaRPr>
          </a:p>
          <a:p>
            <a:pPr xmlns:a="http://schemas.openxmlformats.org/drawingml/2006/main" lvl="2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■성능 품질 보증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sz="1600" dirty="0">
                <a:latin typeface="+mn-ea"/>
              </a:rPr>
              <a:t>구축된 시스템의 성능이 라이프사이클에서 유지 가능한 확장성을 가져야 한다.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3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</a:t>
            </a:r>
            <a:r xmlns:a="http://schemas.openxmlformats.org/drawingml/2006/main">
              <a:rPr lang="ko" altLang="en-US" sz="1400" dirty="0">
                <a:latin typeface="+mn-ea"/>
              </a:rPr>
              <a:t>→ " </a:t>
            </a:r>
            <a:r xmlns:a="http://schemas.openxmlformats.org/drawingml/2006/main">
              <a:rPr lang="ko" altLang="en-US" sz="1400" dirty="0">
                <a:latin typeface="+mn-ea"/>
              </a:rPr>
              <a:t>(별지) 차기 </a:t>
            </a:r>
            <a:r xmlns:a="http://schemas.openxmlformats.org/drawingml/2006/main">
              <a:rPr lang="ko" altLang="en-US" sz="1400" dirty="0">
                <a:latin typeface="+mn-ea"/>
              </a:rPr>
              <a:t>리셉트 </a:t>
            </a:r>
            <a:r xmlns:a="http://schemas.openxmlformats.org/drawingml/2006/main">
              <a:rPr lang="ko" altLang="zh-TW" sz="1400" dirty="0">
                <a:latin typeface="+mn-ea"/>
              </a:rPr>
              <a:t>_ </a:t>
            </a:r>
            <a:r xmlns:a="http://schemas.openxmlformats.org/drawingml/2006/main">
              <a:rPr lang="ko" altLang="en-US" sz="1400" dirty="0">
                <a:latin typeface="+mn-ea"/>
              </a:rPr>
              <a:t>비 기능 요청 목록 </a:t>
            </a:r>
            <a:r xmlns:a="http://schemas.openxmlformats.org/drawingml/2006/main">
              <a:rPr lang="ko" altLang="zh-TW" sz="1400" dirty="0">
                <a:latin typeface="+mn-ea"/>
              </a:rPr>
              <a:t>. </a:t>
            </a:r>
            <a:r xmlns:a="http://schemas.openxmlformats.org/drawingml/2006/main">
              <a:rPr lang="ko" altLang="zh-TW" sz="1400" dirty="0" err="1">
                <a:latin typeface="+mn-ea"/>
              </a:rPr>
              <a:t>xlsx </a:t>
            </a:r>
            <a:r xmlns:a="http://schemas.openxmlformats.org/drawingml/2006/main">
              <a:rPr lang="ko" altLang="en-US" sz="1400" dirty="0">
                <a:latin typeface="+mn-ea"/>
              </a:rPr>
              <a:t>'에 현재 당사가 상정하고 있는 기준의 기재 있음.</a:t>
            </a:r>
            <a:endParaRPr xmlns:a="http://schemas.openxmlformats.org/drawingml/2006/main" lang="en-US" altLang="ja-JP" sz="1400" dirty="0">
              <a:latin typeface="+mn-ea"/>
            </a:endParaRPr>
          </a:p>
          <a:p>
            <a:pPr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sz="1050" dirty="0">
              <a:latin typeface="+mn-ea"/>
            </a:endParaRPr>
          </a:p>
          <a:p>
            <a:pPr xmlns:a="http://schemas.openxmlformats.org/drawingml/2006/main" lvl="2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■보수 운용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sz="1600" dirty="0">
                <a:latin typeface="+mn-ea"/>
              </a:rPr>
              <a:t>시스템 보전에 필요한 하드웨어 또는 소프트웨어의 정기 유지보수 작업 빈도.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marL="1657350" lvl="3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sz="1600" dirty="0">
                <a:latin typeface="+mn-ea"/>
              </a:rPr>
              <a:t>시스템 보수 운용 작업은 자동화 </a:t>
            </a:r>
            <a:r xmlns:a="http://schemas.openxmlformats.org/drawingml/2006/main">
              <a:rPr lang="ko" altLang="ja-JP" sz="1600" dirty="0">
                <a:latin typeface="+mn-ea"/>
              </a:rPr>
              <a:t>/ </a:t>
            </a:r>
            <a:r xmlns:a="http://schemas.openxmlformats.org/drawingml/2006/main">
              <a:rPr lang="ko" altLang="en-US" sz="1600" dirty="0">
                <a:latin typeface="+mn-ea"/>
              </a:rPr>
              <a:t>성력화하는 것.또 릴리스까지 자동화 </a:t>
            </a:r>
            <a:r xmlns:a="http://schemas.openxmlformats.org/drawingml/2006/main">
              <a:rPr lang="ko" altLang="ja-JP" sz="1600" dirty="0">
                <a:latin typeface="+mn-ea"/>
              </a:rPr>
              <a:t>/ </a:t>
            </a:r>
            <a:r xmlns:a="http://schemas.openxmlformats.org/drawingml/2006/main">
              <a:rPr lang="ko" altLang="en-US" sz="1600" dirty="0">
                <a:latin typeface="+mn-ea"/>
              </a:rPr>
              <a:t>성력화를 실현할 수 없다</a:t>
            </a:r>
          </a:p>
          <a:p>
            <a:pPr xmlns:a="http://schemas.openxmlformats.org/drawingml/2006/main" lvl="3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보수 운용 작업에 있어서는, 그것을 목표로 하는 계속적인 활동이 가능한 상태로 하는 것.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3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</a:t>
            </a:r>
            <a:r xmlns:a="http://schemas.openxmlformats.org/drawingml/2006/main">
              <a:rPr lang="ko" altLang="en-US" sz="1400" dirty="0">
                <a:latin typeface="+mn-ea"/>
              </a:rPr>
              <a:t>→ " </a:t>
            </a:r>
            <a:r xmlns:a="http://schemas.openxmlformats.org/drawingml/2006/main">
              <a:rPr lang="ko" altLang="en-US" sz="1400" dirty="0">
                <a:latin typeface="+mn-ea"/>
              </a:rPr>
              <a:t>(별지) 차기 </a:t>
            </a:r>
            <a:r xmlns:a="http://schemas.openxmlformats.org/drawingml/2006/main">
              <a:rPr lang="ko" altLang="en-US" sz="1400" dirty="0">
                <a:latin typeface="+mn-ea"/>
              </a:rPr>
              <a:t>리셉트 </a:t>
            </a:r>
            <a:r xmlns:a="http://schemas.openxmlformats.org/drawingml/2006/main">
              <a:rPr lang="ko" altLang="zh-TW" sz="1400" dirty="0">
                <a:latin typeface="+mn-ea"/>
              </a:rPr>
              <a:t>_ </a:t>
            </a:r>
            <a:r xmlns:a="http://schemas.openxmlformats.org/drawingml/2006/main">
              <a:rPr lang="ko" altLang="en-US" sz="1400" dirty="0">
                <a:latin typeface="+mn-ea"/>
              </a:rPr>
              <a:t>비 기능 요청 목록 </a:t>
            </a:r>
            <a:r xmlns:a="http://schemas.openxmlformats.org/drawingml/2006/main">
              <a:rPr lang="ko" altLang="zh-TW" sz="1400" dirty="0">
                <a:latin typeface="+mn-ea"/>
              </a:rPr>
              <a:t>. </a:t>
            </a:r>
            <a:r xmlns:a="http://schemas.openxmlformats.org/drawingml/2006/main">
              <a:rPr lang="ko" altLang="zh-TW" sz="1400" dirty="0" err="1">
                <a:latin typeface="+mn-ea"/>
              </a:rPr>
              <a:t>xlsx </a:t>
            </a:r>
            <a:r xmlns:a="http://schemas.openxmlformats.org/drawingml/2006/main">
              <a:rPr lang="ko" altLang="en-US" sz="1400" dirty="0">
                <a:latin typeface="+mn-ea"/>
              </a:rPr>
              <a:t>'에 현재 당사가 상정하고 있는 기준의 기재 있음.</a:t>
            </a:r>
            <a:endParaRPr xmlns:a="http://schemas.openxmlformats.org/drawingml/2006/main" lang="en-US" altLang="ja-JP" sz="1400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sz="1600" dirty="0">
              <a:latin typeface="+mn-ea"/>
            </a:endParaRPr>
          </a:p>
          <a:p>
            <a:pPr lvl="2">
              <a:spcBef>
                <a:spcPct val="20000"/>
              </a:spcBef>
            </a:pPr>
            <a:endParaRPr lang="en-US" altLang="ja-JP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41983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4. </a:t>
            </a:r>
            <a:r xmlns:a="http://schemas.openxmlformats.org/drawingml/2006/main">
              <a:rPr lang="ko" altLang="en-US" dirty="0"/>
              <a:t>마이그레이션 정보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43070" y="928886"/>
            <a:ext cx="11305256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4-1 </a:t>
            </a:r>
            <a:r xmlns:a="http://schemas.openxmlformats.org/drawingml/2006/main">
              <a:rPr lang="ko" altLang="en-US" sz="2000" b="1" dirty="0"/>
              <a:t>업무 이행</a:t>
            </a:r>
            <a:endParaRPr xmlns:a="http://schemas.openxmlformats.org/drawingml/2006/main" lang="en-US" altLang="ja-JP" sz="2000" dirty="0"/>
          </a:p>
          <a:p>
            <a:pPr xmlns:a="http://schemas.openxmlformats.org/drawingml/2006/main" marL="800100" lvl="1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r xmlns:a="http://schemas.openxmlformats.org/drawingml/2006/main">
              <a:rPr lang="ko" altLang="en-US" sz="2000" dirty="0"/>
              <a:t>업무 이행의 기본 방침</a:t>
            </a:r>
            <a:endParaRPr xmlns:a="http://schemas.openxmlformats.org/drawingml/2006/main" lang="en-US" altLang="ja-JP" sz="2000" dirty="0"/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2000" kern="0" dirty="0">
                <a:latin typeface="+mn-ea"/>
              </a:rPr>
              <a:t>　　</a:t>
            </a:r>
            <a:r xmlns:a="http://schemas.openxmlformats.org/drawingml/2006/main">
              <a:rPr lang="ko" altLang="en-US" kern="0" dirty="0">
                <a:latin typeface="+mn-ea"/>
              </a:rPr>
              <a:t>비즈니스 마이그레이션으로 다음 작업을 가정합니다. 이러한 작업에 대한 서비스 또는 추가 작업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kern="0" dirty="0">
                <a:latin typeface="+mn-ea"/>
              </a:rPr>
              <a:t>제시하는 것.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lvl="1"/>
            <a:endParaRPr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새로운 시스템을 사용한 업무 흐름 개발.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새로운 시스템을 사용할 때 참조하는 비즈니스 매뉴얼 작성.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신시스템의 사용법 연수를 업무 부문에 대해 실시.</a:t>
            </a:r>
            <a:endParaRPr xmlns:a="http://schemas.openxmlformats.org/drawingml/2006/main" lang="en-US" altLang="ja-JP" sz="1400" kern="0" dirty="0">
              <a:latin typeface="+mn-ea"/>
            </a:endParaRPr>
          </a:p>
          <a:p>
            <a:pPr xmlns:a="http://schemas.openxmlformats.org/drawingml/2006/main" lvl="1"/>
            <a:br xmlns:a="http://schemas.openxmlformats.org/drawingml/2006/main">
              <a:rPr lang="en-US" altLang="ja-JP" sz="1400" kern="0" dirty="0">
                <a:latin typeface="+mn-ea"/>
              </a:rPr>
            </a:br>
            <a:r xmlns:a="http://schemas.openxmlformats.org/drawingml/2006/main">
              <a:rPr lang="ko" altLang="en-US" sz="1400" kern="0" dirty="0">
                <a:latin typeface="+mn-ea"/>
              </a:rPr>
              <a:t>  　　</a:t>
            </a:r>
            <a:r xmlns:a="http://schemas.openxmlformats.org/drawingml/2006/main">
              <a:rPr lang="ko" altLang="en-US" kern="0" dirty="0">
                <a:latin typeface="+mn-ea"/>
              </a:rPr>
              <a:t>다만, 하기 기재 항목에 관해서 최저한 귀사로부터의 서비스를 받는 것을 상정하고 있다.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새로운 시스템을 사용한 업무 흐름 개발.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시스템 사용법 설명서 작성.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새로운 업무 흐름에 따른 시스템 사용 방법 교육.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endParaRPr lang="en-US" altLang="ja-JP" dirty="0">
              <a:latin typeface="+mn-ea"/>
            </a:endParaRPr>
          </a:p>
          <a:p>
            <a:pPr xmlns:a="http://schemas.openxmlformats.org/drawingml/2006/main" marL="800100" lvl="1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r xmlns:a="http://schemas.openxmlformats.org/drawingml/2006/main">
              <a:rPr lang="ko" altLang="en-US" sz="2000" dirty="0">
                <a:latin typeface="+mn-ea"/>
              </a:rPr>
              <a:t>시스템 사용 방법의 교육 범위</a:t>
            </a:r>
            <a:endParaRPr xmlns:a="http://schemas.openxmlformats.org/drawingml/2006/main" lang="en-US" altLang="ja-JP" sz="2000" dirty="0">
              <a:latin typeface="+mn-ea"/>
            </a:endParaRPr>
          </a:p>
          <a:p>
            <a:pPr xmlns:a="http://schemas.openxmlformats.org/drawingml/2006/main" marL="457200" lvl="3"/>
            <a:r xmlns:a="http://schemas.openxmlformats.org/drawingml/2006/main">
              <a:rPr lang="ko" altLang="en-US" sz="2000" kern="0" dirty="0">
                <a:latin typeface="+mn-ea"/>
              </a:rPr>
              <a:t>　　</a:t>
            </a:r>
            <a:r xmlns:a="http://schemas.openxmlformats.org/drawingml/2006/main">
              <a:rPr lang="ko" altLang="en-US" kern="0" dirty="0">
                <a:latin typeface="+mn-ea"/>
              </a:rPr>
              <a:t>귀사로부터 시스템 사용 방법의 연수 서비스를 받을 때의 대상은 하기를 상정.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lvl="1"/>
            <a:endParaRPr lang="en-US" altLang="ja-JP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도입 담당( </a:t>
            </a:r>
            <a:r xmlns:a="http://schemas.openxmlformats.org/drawingml/2006/main">
              <a:rPr lang="ko" altLang="ja-JP" kern="0" dirty="0">
                <a:latin typeface="+mn-ea"/>
              </a:rPr>
              <a:t>30 </a:t>
            </a:r>
            <a:r xmlns:a="http://schemas.openxmlformats.org/drawingml/2006/main">
              <a:rPr lang="ko" altLang="en-US" kern="0" dirty="0">
                <a:latin typeface="+mn-ea"/>
              </a:rPr>
              <a:t>명)</a:t>
            </a:r>
            <a:endParaRPr xmlns:a="http://schemas.openxmlformats.org/drawingml/2006/main" lang="en-US" altLang="ja-JP" sz="1400" kern="0" dirty="0">
              <a:latin typeface="+mn-ea"/>
            </a:endParaRPr>
          </a:p>
          <a:p>
            <a:pPr xmlns:a="http://schemas.openxmlformats.org/drawingml/2006/main" marL="1005840" lvl="1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kern="0" dirty="0">
                <a:latin typeface="+mn-ea"/>
              </a:rPr>
              <a:t>시스템 관리자(수명)</a:t>
            </a:r>
            <a:endParaRPr xmlns:a="http://schemas.openxmlformats.org/drawingml/2006/main" lang="en-US" altLang="ja-JP" sz="2400" kern="0" dirty="0">
              <a:latin typeface="+mn-ea"/>
            </a:endParaRP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endParaRPr lang="en-US" altLang="ja-JP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29285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4. </a:t>
            </a:r>
            <a:r xmlns:a="http://schemas.openxmlformats.org/drawingml/2006/main">
              <a:rPr lang="ko" altLang="en-US" dirty="0"/>
              <a:t>마이그레이션 정보</a:t>
            </a:r>
            <a:endParaRPr xmlns:a="http://schemas.openxmlformats.org/drawingml/2006/main"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1072902"/>
            <a:ext cx="11305256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4-2 </a:t>
            </a:r>
            <a:r xmlns:a="http://schemas.openxmlformats.org/drawingml/2006/main">
              <a:rPr lang="ko" altLang="en-US" sz="2000" b="1" dirty="0"/>
              <a:t>시스템 마이그레이션</a:t>
            </a:r>
            <a:endParaRPr xmlns:a="http://schemas.openxmlformats.org/drawingml/2006/main" lang="en-US" altLang="ja-JP" sz="2000" b="1" dirty="0"/>
          </a:p>
          <a:p>
            <a:pPr xmlns:a="http://schemas.openxmlformats.org/drawingml/2006/main" marL="800100" lvl="1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r xmlns:a="http://schemas.openxmlformats.org/drawingml/2006/main">
              <a:rPr lang="ko" altLang="en-US" sz="2000" dirty="0">
                <a:latin typeface="+mn-ea"/>
              </a:rPr>
              <a:t>시스템 마이그레이션의 기본 정책</a:t>
            </a:r>
            <a:endParaRPr xmlns:a="http://schemas.openxmlformats.org/drawingml/2006/main" lang="en-US" altLang="ja-JP" sz="200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kern="0" dirty="0">
                <a:latin typeface="+mn-ea"/>
              </a:rPr>
              <a:t>신시스템은, 일부 거점에 선행 릴리스 해 문제없는 것을 확인한 후에 전거점 전개를 상정하고 있다.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kern="0" dirty="0">
                <a:latin typeface="+mn-ea"/>
              </a:rPr>
              <a:t>그 실현 방법 </a:t>
            </a:r>
            <a:r xmlns:a="http://schemas.openxmlformats.org/drawingml/2006/main">
              <a:rPr lang="ko" altLang="ja-JP" kern="0" dirty="0">
                <a:latin typeface="+mn-ea"/>
              </a:rPr>
              <a:t>( </a:t>
            </a:r>
            <a:r xmlns:a="http://schemas.openxmlformats.org/drawingml/2006/main">
              <a:rPr lang="ko" altLang="en-US" kern="0" dirty="0">
                <a:latin typeface="+mn-ea"/>
              </a:rPr>
              <a:t>마스터 동결이나 그 후의 병행 운용 등 </a:t>
            </a:r>
            <a:r xmlns:a="http://schemas.openxmlformats.org/drawingml/2006/main">
              <a:rPr lang="ko" altLang="ja-JP" kern="0" dirty="0">
                <a:latin typeface="+mn-ea"/>
              </a:rPr>
              <a:t>) </a:t>
            </a:r>
            <a:r xmlns:a="http://schemas.openxmlformats.org/drawingml/2006/main">
              <a:rPr lang="ko" altLang="en-US" kern="0" dirty="0">
                <a:latin typeface="+mn-ea"/>
              </a:rPr>
              <a:t>과 귀사가 제공 가능한 서비스를 제안하는 것.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ja-JP" kern="0" dirty="0">
                <a:latin typeface="+mn-ea"/>
              </a:rPr>
              <a:t> </a:t>
            </a: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ja-JP" kern="0" dirty="0">
                <a:latin typeface="+mn-ea"/>
              </a:rPr>
              <a:t>    </a:t>
            </a:r>
            <a:r xmlns:a="http://schemas.openxmlformats.org/drawingml/2006/main">
              <a:rPr lang="ko" altLang="en-US" kern="0" dirty="0">
                <a:latin typeface="+mn-ea"/>
              </a:rPr>
              <a:t>시스템 마이그레이션 계획은 요구 사항 정의에서 검토를 가정합니다.</a:t>
            </a:r>
            <a:endParaRPr xmlns:a="http://schemas.openxmlformats.org/drawingml/2006/main" lang="en-US" altLang="ja-JP" kern="0" dirty="0">
              <a:latin typeface="+mn-ea"/>
            </a:endParaRPr>
          </a:p>
          <a:p>
            <a:pPr lvl="1"/>
            <a:endParaRPr lang="en-US" altLang="ja-JP" kern="0" dirty="0">
              <a:latin typeface="+mn-ea"/>
            </a:endParaRPr>
          </a:p>
          <a:p>
            <a:endParaRPr lang="en-US" altLang="ja-JP" sz="2400" kern="0" dirty="0">
              <a:latin typeface="+mn-ea"/>
            </a:endParaRP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endParaRPr lang="en-US" altLang="ja-JP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0704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4. </a:t>
            </a:r>
            <a:r xmlns:a="http://schemas.openxmlformats.org/drawingml/2006/main">
              <a:rPr lang="ko" altLang="en-US" dirty="0"/>
              <a:t>마이그레이션 정보</a:t>
            </a:r>
            <a:endParaRPr xmlns:a="http://schemas.openxmlformats.org/drawingml/2006/main"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1072902"/>
            <a:ext cx="11305256" cy="5760640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4-3 </a:t>
            </a:r>
            <a:r xmlns:a="http://schemas.openxmlformats.org/drawingml/2006/main">
              <a:rPr lang="ko" altLang="en-US" sz="2000" b="1" dirty="0"/>
              <a:t>데이터 마이그레이션</a:t>
            </a:r>
            <a:endParaRPr xmlns:a="http://schemas.openxmlformats.org/drawingml/2006/main" lang="en-US" altLang="ja-JP" sz="2000" b="1" dirty="0">
              <a:latin typeface="+mn-ea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차기 리셉트 체크 시스템으로의 이행에 있어서, 현재 시스템으로부터 이하의 데이터의 이행을 상정하고 있다.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이러한 데이터를 차기 리셉트 체크 시스템으로 이행할 것을 전제로 제안한다.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덧붙여 이행 코스트의 증가나 프로젝트 기간의 연장 등의 리스크가 있는 경우에는, 그 회피책도 아울러 제안하는 것.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또, 차기 리셉트 체크 시스템을 활용할 때에, 현행 시스템으로부터 인계가 필요한 데이터가 그 밖에 있으면, 그 내용을 제시하는 것.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marL="457200" algn="l">
              <a:spcBef>
                <a:spcPts val="432"/>
              </a:spcBef>
            </a:pPr>
            <a:endParaRPr lang="en-US" altLang="ja-JP" dirty="0">
              <a:solidFill>
                <a:srgbClr val="1D1C1D"/>
              </a:solidFill>
              <a:latin typeface="NotoSansJP"/>
            </a:endParaRPr>
          </a:p>
          <a:p>
            <a:pPr marL="457200" algn="l">
              <a:spcBef>
                <a:spcPts val="432"/>
              </a:spcBef>
            </a:pPr>
            <a:endParaRPr lang="ja-JP" altLang="en-US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1003935" algn="l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현재 시스템에서 사용중인 세로보기 검사에 필요한 이력 데이터</a:t>
            </a:r>
            <a:br xmlns:a="http://schemas.openxmlformats.org/drawingml/2006/main">
              <a:rPr lang="en-US" altLang="ja-JP" b="0" i="0" dirty="0">
                <a:solidFill>
                  <a:srgbClr val="1D1C1D"/>
                </a:solidFill>
                <a:effectLst/>
                <a:latin typeface="NotoSansJP"/>
              </a:rPr>
            </a:b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　</a:t>
            </a:r>
            <a:r xmlns:a="http://schemas.openxmlformats.org/drawingml/2006/main">
              <a:rPr lang="ko" altLang="ja-JP" b="0" i="0" dirty="0">
                <a:solidFill>
                  <a:srgbClr val="1D1C1D"/>
                </a:solidFill>
                <a:effectLst/>
                <a:latin typeface="NotoSansJP"/>
              </a:rPr>
              <a:t>※ </a:t>
            </a: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어려운 경우는, 각 병원의 과거분 </a:t>
            </a:r>
            <a:r xmlns:a="http://schemas.openxmlformats.org/drawingml/2006/main">
              <a:rPr lang="ko" altLang="ja-JP" b="0" i="0" dirty="0">
                <a:solidFill>
                  <a:srgbClr val="1D1C1D"/>
                </a:solidFill>
                <a:effectLst/>
                <a:latin typeface="NotoSansJP"/>
              </a:rPr>
              <a:t>UKE </a:t>
            </a: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를 읽어들일 수 있는 상정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1003935" algn="l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NotoSansJP"/>
              </a:rPr>
              <a:t>DWH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NotoSansJP"/>
              </a:rPr>
              <a:t>에 축적된 데이터(사정·반환·보류 등)를 변환하여 차기 시스템으로 이행</a:t>
            </a:r>
            <a:endParaRPr xmlns:a="http://schemas.openxmlformats.org/drawingml/2006/main" lang="en-US" altLang="ja-JP" dirty="0">
              <a:solidFill>
                <a:srgbClr val="1D1C1D"/>
              </a:solidFill>
              <a:latin typeface="NotoSansJP"/>
            </a:endParaRPr>
          </a:p>
          <a:p>
            <a:pPr xmlns:a="http://schemas.openxmlformats.org/drawingml/2006/main" marL="1003935" algn="l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>
                <a:latin typeface="NotoSansJP"/>
              </a:rPr>
              <a:t>현행 체크 로직</a:t>
            </a:r>
            <a:endParaRPr xmlns:a="http://schemas.openxmlformats.org/drawingml/2006/main" lang="en-US" altLang="ja-JP" b="0" i="0" dirty="0">
              <a:effectLst/>
              <a:latin typeface="NotoSansJP"/>
            </a:endParaRPr>
          </a:p>
          <a:p>
            <a:pPr marL="1003935" algn="l">
              <a:buFont typeface="Wingdings" panose="05000000000000000000" pitchFamily="2" charset="2"/>
              <a:buChar char="ü"/>
            </a:pPr>
            <a:endParaRPr lang="en-US" altLang="ja-JP" dirty="0">
              <a:solidFill>
                <a:srgbClr val="1D1C1D"/>
              </a:solidFill>
              <a:latin typeface="NotoSansJP"/>
            </a:endParaRPr>
          </a:p>
          <a:p>
            <a:pPr marL="1003935" algn="l">
              <a:buFont typeface="Wingdings" panose="05000000000000000000" pitchFamily="2" charset="2"/>
              <a:buChar char="ü"/>
            </a:pPr>
            <a:endParaRPr lang="ja-JP" altLang="en-US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또, 차기 리셉트 체크 시스템에서 새롭게 설정되는 데이터 항목에 대해서는, 릴리스까지 입력이 필요한 항목, 및 릴리스 후에 입력 개시 가능한 항목을 명확하게 하고, 릴리스까지 입력이 필요한 데이터의 준비 방법에 대해서도 제안하는 것.</a:t>
            </a:r>
            <a:endParaRPr xmlns:a="http://schemas.openxmlformats.org/drawingml/2006/main" lang="en-US" altLang="ja-JP" b="0" i="0" dirty="0">
              <a:solidFill>
                <a:srgbClr val="1D1C1D"/>
              </a:solidFill>
              <a:effectLst/>
              <a:latin typeface="NotoSansJP"/>
            </a:endParaRPr>
          </a:p>
          <a:p>
            <a:pPr xmlns:a="http://schemas.openxmlformats.org/drawingml/2006/main" marL="457200" algn="l">
              <a:spcBef>
                <a:spcPts val="432"/>
              </a:spcBef>
            </a:pPr>
            <a:r xmlns:a="http://schemas.openxmlformats.org/drawingml/2006/main">
              <a:rPr lang="ko" altLang="en-US" b="0" i="0" dirty="0">
                <a:solidFill>
                  <a:srgbClr val="1D1C1D"/>
                </a:solidFill>
                <a:effectLst/>
                <a:latin typeface="NotoSansJP"/>
              </a:rPr>
              <a:t>또한, 초기 마스터의 구체적 내용을 검토하고, 그 데이터 이행의 필요성에 대해서도 제안에 포함한다.</a:t>
            </a:r>
            <a:endParaRPr xmlns:a="http://schemas.openxmlformats.org/drawingml/2006/main" lang="en-US" altLang="ja-JP" sz="2400" kern="0" dirty="0">
              <a:latin typeface="+mn-ea"/>
            </a:endParaRP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endParaRPr lang="en-US" altLang="ja-JP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168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5. 서포트 </a:t>
            </a:r>
            <a:r xmlns:a="http://schemas.openxmlformats.org/drawingml/2006/main">
              <a:rPr lang="ko" altLang="en-US" dirty="0"/>
              <a:t>체제에 대해서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374399" y="1072902"/>
            <a:ext cx="11337431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본 시스템의 가동 후 서포트(운용 지원)에 있어서의 보수 운용 방법에 대해서,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귀사에서 제공 가능한 서비스 범위·체제를 제시하는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lvl="1"/>
            <a:endParaRPr lang="en-US" altLang="ja-JP" dirty="0">
              <a:latin typeface="+mn-ea"/>
            </a:endParaRPr>
          </a:p>
          <a:p>
            <a:pPr lvl="1"/>
            <a:endParaRPr lang="en-US" altLang="ja-JP" dirty="0">
              <a:latin typeface="+mn-ea"/>
            </a:endParaRPr>
          </a:p>
          <a:p>
            <a:pPr xmlns:a="http://schemas.openxmlformats.org/drawingml/2006/main" marL="547200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원격 유지 보수의 경우 보안 관점에서의 대응을 명시한다.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marL="547200">
              <a:buFont typeface="Wingdings" panose="05000000000000000000" pitchFamily="2" charset="2"/>
              <a:buChar char="ü"/>
            </a:pPr>
            <a:endParaRPr lang="ja-JP" altLang="en-US" dirty="0">
              <a:latin typeface="+mn-ea"/>
            </a:endParaRPr>
          </a:p>
          <a:p>
            <a:pPr xmlns:a="http://schemas.openxmlformats.org/drawingml/2006/main" marL="547200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무상 보증 기간이 있는 경우는 명기할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marL="547200">
              <a:buFont typeface="Wingdings" panose="05000000000000000000" pitchFamily="2" charset="2"/>
              <a:buChar char="ü"/>
            </a:pPr>
            <a:endParaRPr lang="ja-JP" altLang="en-US" dirty="0">
              <a:latin typeface="+mn-ea"/>
            </a:endParaRPr>
          </a:p>
          <a:p>
            <a:pPr xmlns:a="http://schemas.openxmlformats.org/drawingml/2006/main" marL="547200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장애시 대응 거점, 대응 시간대, 보수 개시까지의 시간에 대해서 명기할 것.</a:t>
            </a:r>
            <a:br xmlns:a="http://schemas.openxmlformats.org/drawingml/2006/main">
              <a:rPr lang="ja-JP" altLang="en-US" dirty="0">
                <a:latin typeface="+mn-ea"/>
              </a:rPr>
            </a:br>
            <a:r xmlns:a="http://schemas.openxmlformats.org/drawingml/2006/main">
              <a:rPr lang="ko" altLang="en-US" dirty="0">
                <a:latin typeface="+mn-ea"/>
              </a:rPr>
              <a:t>　　</a:t>
            </a:r>
            <a:r xmlns:a="http://schemas.openxmlformats.org/drawingml/2006/main">
              <a:rPr lang="ko" altLang="ja-JP" dirty="0">
                <a:latin typeface="+mn-ea"/>
              </a:rPr>
              <a:t>※ </a:t>
            </a:r>
            <a:r xmlns:a="http://schemas.openxmlformats.org/drawingml/2006/main">
              <a:rPr lang="ko" altLang="en-US" dirty="0">
                <a:latin typeface="+mn-ea"/>
              </a:rPr>
              <a:t>클라우드 서비스에 있어서, 서비스 이용 규약을 제시하는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marL="547200"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  <a:p>
            <a:pPr xmlns:a="http://schemas.openxmlformats.org/drawingml/2006/main" marL="547200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애드온/추가 개발 부분의 보수에 관해서도 제시하는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marL="547200"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  <a:p>
            <a:pPr xmlns:a="http://schemas.openxmlformats.org/drawingml/2006/main" marL="547200"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요금 체계를 명기하는 것.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n"/>
            </a:pPr>
            <a:endParaRPr lang="en-US" altLang="ja-JP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7151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6. </a:t>
            </a:r>
            <a:r xmlns:a="http://schemas.openxmlformats.org/drawingml/2006/main">
              <a:rPr lang="ko" altLang="en-US" dirty="0"/>
              <a:t>보안 정보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1072902"/>
            <a:ext cx="11305256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별지 </a:t>
            </a:r>
            <a:r xmlns:a="http://schemas.openxmlformats.org/drawingml/2006/main">
              <a:rPr lang="ko" altLang="en-US" dirty="0">
                <a:latin typeface="+mn-ea"/>
              </a:rPr>
              <a:t>) 차기 </a:t>
            </a:r>
            <a:r xmlns:a="http://schemas.openxmlformats.org/drawingml/2006/main">
              <a:rPr lang="ko" altLang="en-US" dirty="0">
                <a:latin typeface="+mn-ea"/>
              </a:rPr>
              <a:t>리셉트 시스템 </a:t>
            </a:r>
            <a:r xmlns:a="http://schemas.openxmlformats.org/drawingml/2006/main">
              <a:rPr lang="ko" altLang="zh-TW" dirty="0">
                <a:latin typeface="+mn-ea"/>
              </a:rPr>
              <a:t>_ </a:t>
            </a:r>
            <a:r xmlns:a="http://schemas.openxmlformats.org/drawingml/2006/main">
              <a:rPr lang="ko" altLang="en-US" dirty="0">
                <a:latin typeface="+mn-ea"/>
              </a:rPr>
              <a:t>비 기능 요청 목록 </a:t>
            </a:r>
            <a:r xmlns:a="http://schemas.openxmlformats.org/drawingml/2006/main">
              <a:rPr lang="ko" altLang="zh-TW" dirty="0">
                <a:latin typeface="+mn-ea"/>
              </a:rPr>
              <a:t>. </a:t>
            </a:r>
            <a:r xmlns:a="http://schemas.openxmlformats.org/drawingml/2006/main">
              <a:rPr lang="ko" altLang="zh-TW" dirty="0" err="1">
                <a:latin typeface="+mn-ea"/>
              </a:rPr>
              <a:t>xlsx</a:t>
            </a:r>
            <a:r xmlns:a="http://schemas.openxmlformats.org/drawingml/2006/main">
              <a:rPr lang="ko" altLang="en-US" dirty="0">
                <a:latin typeface="+mn-ea"/>
              </a:rPr>
              <a:t>​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dirty="0">
                <a:latin typeface="+mn-ea"/>
              </a:rPr>
              <a:t>  </a:t>
            </a:r>
            <a:r xmlns:a="http://schemas.openxmlformats.org/drawingml/2006/main">
              <a:rPr lang="ko" altLang="en-US" dirty="0">
                <a:latin typeface="+mn-ea"/>
              </a:rPr>
              <a:t>실현 가부(0: 실현 가능/△:조건부 가능/ </a:t>
            </a:r>
            <a:r xmlns:a="http://schemas.openxmlformats.org/drawingml/2006/main">
              <a:rPr lang="ko" altLang="ja-JP" dirty="0">
                <a:latin typeface="+mn-ea"/>
              </a:rPr>
              <a:t>× </a:t>
            </a:r>
            <a:r xmlns:a="http://schemas.openxmlformats.org/drawingml/2006/main">
              <a:rPr lang="ko" altLang="en-US" dirty="0">
                <a:latin typeface="+mn-ea"/>
              </a:rPr>
              <a:t>: 실현 불가)를 기재하고 제안서 세트에 포함할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</a:t>
            </a:r>
            <a:r xmlns:a="http://schemas.openxmlformats.org/drawingml/2006/main">
              <a:rPr lang="ko" altLang="ja-JP" dirty="0">
                <a:latin typeface="+mn-ea"/>
              </a:rPr>
              <a:t>※1 </a:t>
            </a:r>
            <a:r xmlns:a="http://schemas.openxmlformats.org/drawingml/2006/main">
              <a:rPr lang="ko" altLang="en-US" dirty="0">
                <a:latin typeface="+mn-ea"/>
              </a:rPr>
              <a:t>△(조건부 가능)의 경우는, 일람내의 「보충 설명」에 조건 등 기재하는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</a:t>
            </a:r>
            <a:r xmlns:a="http://schemas.openxmlformats.org/drawingml/2006/main">
              <a:rPr lang="ko" altLang="ja-JP" dirty="0">
                <a:latin typeface="+mn-ea"/>
              </a:rPr>
              <a:t>※2 </a:t>
            </a:r>
            <a:r xmlns:a="http://schemas.openxmlformats.org/drawingml/2006/main">
              <a:rPr lang="ko" altLang="en-US" dirty="0">
                <a:latin typeface="+mn-ea"/>
              </a:rPr>
              <a:t>당사의 보안 방침에 대해서는 「(별지)( </a:t>
            </a:r>
            <a:r xmlns:a="http://schemas.openxmlformats.org/drawingml/2006/main">
              <a:rPr lang="ko" altLang="ja-JP" dirty="0">
                <a:latin typeface="+mn-ea"/>
              </a:rPr>
              <a:t>240401 </a:t>
            </a:r>
            <a:r xmlns:a="http://schemas.openxmlformats.org/drawingml/2006/main">
              <a:rPr lang="ko" altLang="en-US" dirty="0">
                <a:latin typeface="+mn-ea"/>
              </a:rPr>
              <a:t>) 정보 보안 대책 기준 </a:t>
            </a:r>
            <a:r xmlns:a="http://schemas.openxmlformats.org/drawingml/2006/main">
              <a:rPr lang="ko" altLang="ja-JP" dirty="0">
                <a:latin typeface="+mn-ea"/>
              </a:rPr>
              <a:t>_v1.00.pdf </a:t>
            </a:r>
            <a:r xmlns:a="http://schemas.openxmlformats.org/drawingml/2006/main">
              <a:rPr lang="ko" altLang="en-US" dirty="0">
                <a:latin typeface="+mn-ea"/>
              </a:rPr>
              <a:t>」 참조.</a:t>
            </a:r>
            <a:endParaRPr xmlns:a="http://schemas.openxmlformats.org/drawingml/2006/main" lang="en-US" altLang="ja-JP" dirty="0">
              <a:latin typeface="+mn-ea"/>
            </a:endParaRPr>
          </a:p>
          <a:p>
            <a:pPr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3468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65" y="1985355"/>
            <a:ext cx="10157883" cy="266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289" y="5925432"/>
            <a:ext cx="2446004" cy="82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74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kumimoji="1" lang="ko" altLang="en-US" dirty="0"/>
              <a:t>개정 내역</a:t>
            </a:r>
          </a:p>
        </p:txBody>
      </p:sp>
      <p:sp>
        <p:nvSpPr>
          <p:cNvPr id="30" name="コンテンツ プレースホルダー 4"/>
          <p:cNvSpPr>
            <a:spLocks noGrp="1"/>
          </p:cNvSpPr>
          <p:nvPr/>
        </p:nvSpPr>
        <p:spPr bwMode="auto">
          <a:xfrm>
            <a:off x="478582" y="1144910"/>
            <a:ext cx="1101722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xmlns:a="http://schemas.openxmlformats.org/drawingml/2006/main" marL="0" indent="0">
              <a:lnSpc>
                <a:spcPct val="150000"/>
              </a:lnSpc>
              <a:buNone/>
            </a:pPr>
            <a:r xmlns:a="http://schemas.openxmlformats.org/drawingml/2006/main">
              <a:rPr lang="ko" altLang="ja-JP" sz="1600" dirty="0"/>
              <a:t>2025/03/31 </a:t>
            </a:r>
            <a:r xmlns:a="http://schemas.openxmlformats.org/drawingml/2006/main">
              <a:rPr lang="ko" altLang="en-US" sz="1600" dirty="0"/>
              <a:t>초판 작성</a:t>
            </a:r>
            <a:endParaRPr xmlns:a="http://schemas.openxmlformats.org/drawingml/2006/main" lang="en-US" altLang="ja-JP" sz="1600" dirty="0"/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998682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kumimoji="1" lang="ko" altLang="en-US" dirty="0"/>
              <a:t>목차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4566" y="1096866"/>
            <a:ext cx="5529982" cy="5890843"/>
          </a:xfrm>
        </p:spPr>
        <p:txBody>
          <a:bodyPr/>
          <a:lstStyle/>
          <a:p>
            <a:pPr xmlns:a="http://schemas.openxmlformats.org/drawingml/2006/main" marL="457200" indent="-457200">
              <a:buFont typeface="+mj-lt"/>
              <a:buAutoNum type="arabicPeriod"/>
            </a:pPr>
            <a:r xmlns:a="http://schemas.openxmlformats.org/drawingml/2006/main">
              <a:rPr lang="ko" altLang="en-US" dirty="0"/>
              <a:t>업무요청</a:t>
            </a:r>
            <a:endParaRPr xmlns:a="http://schemas.openxmlformats.org/drawingml/2006/main" lang="en-US" altLang="ja-JP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1-1 </a:t>
            </a:r>
            <a:r xmlns:a="http://schemas.openxmlformats.org/drawingml/2006/main">
              <a:rPr lang="ko" altLang="en-US" sz="1800" dirty="0"/>
              <a:t>시스템 사용자</a:t>
            </a:r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1-2 </a:t>
            </a:r>
            <a:r xmlns:a="http://schemas.openxmlformats.org/drawingml/2006/main">
              <a:rPr lang="ko" altLang="en-US" sz="1800" dirty="0"/>
              <a:t>업무에 대해서</a:t>
            </a:r>
            <a:endParaRPr xmlns:a="http://schemas.openxmlformats.org/drawingml/2006/main" lang="en-US" altLang="ja-JP" sz="1800" dirty="0"/>
          </a:p>
          <a:p>
            <a:pPr lvl="1"/>
            <a:endParaRPr lang="en-US" altLang="ja-JP" sz="2000" dirty="0"/>
          </a:p>
          <a:p>
            <a:pPr xmlns:a="http://schemas.openxmlformats.org/drawingml/2006/main" marL="457200" indent="-457200">
              <a:buFont typeface="+mj-lt"/>
              <a:buAutoNum type="arabicPeriod"/>
            </a:pPr>
            <a:r xmlns:a="http://schemas.openxmlformats.org/drawingml/2006/main">
              <a:rPr lang="ko" altLang="en-US" dirty="0"/>
              <a:t>기능 요청</a:t>
            </a:r>
            <a:endParaRPr xmlns:a="http://schemas.openxmlformats.org/drawingml/2006/main" lang="en-US" altLang="ja-JP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2-1 </a:t>
            </a:r>
            <a:r xmlns:a="http://schemas.openxmlformats.org/drawingml/2006/main">
              <a:rPr lang="ko" altLang="en-US" sz="1800" dirty="0"/>
              <a:t>기능 배치</a:t>
            </a:r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2-2 </a:t>
            </a:r>
            <a:r xmlns:a="http://schemas.openxmlformats.org/drawingml/2006/main">
              <a:rPr lang="ko" altLang="en-US" sz="1800" dirty="0"/>
              <a:t>시스템 기능</a:t>
            </a:r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2-3 </a:t>
            </a:r>
            <a:r xmlns:a="http://schemas.openxmlformats.org/drawingml/2006/main">
              <a:rPr lang="ko" altLang="en-US" sz="1800" dirty="0"/>
              <a:t>주변 시스템 </a:t>
            </a:r>
            <a:r xmlns:a="http://schemas.openxmlformats.org/drawingml/2006/main">
              <a:rPr lang="ko" altLang="ja-JP" sz="1800" dirty="0"/>
              <a:t>IF</a:t>
            </a:r>
            <a:endParaRPr xmlns:a="http://schemas.openxmlformats.org/drawingml/2006/main" lang="en-US" altLang="ja-JP" sz="2000" dirty="0"/>
          </a:p>
          <a:p>
            <a:pPr marL="457200" indent="-457200">
              <a:buFont typeface="+mj-lt"/>
              <a:buAutoNum type="arabicPeriod"/>
            </a:pPr>
            <a:endParaRPr lang="en-US" altLang="ja-JP" sz="2000" dirty="0"/>
          </a:p>
          <a:p>
            <a:pPr xmlns:a="http://schemas.openxmlformats.org/drawingml/2006/main" marL="457200" indent="-457200">
              <a:buFont typeface="+mj-lt"/>
              <a:buAutoNum type="arabicPeriod"/>
            </a:pPr>
            <a:r xmlns:a="http://schemas.openxmlformats.org/drawingml/2006/main">
              <a:rPr lang="ko" altLang="en-US" dirty="0"/>
              <a:t>비기능 요청</a:t>
            </a:r>
            <a:endParaRPr xmlns:a="http://schemas.openxmlformats.org/drawingml/2006/main" lang="en-US" altLang="ja-JP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3-1 </a:t>
            </a:r>
            <a:r xmlns:a="http://schemas.openxmlformats.org/drawingml/2006/main">
              <a:rPr lang="ko" altLang="en-US" sz="1800" dirty="0"/>
              <a:t>인프라</a:t>
            </a:r>
            <a:endParaRPr xmlns:a="http://schemas.openxmlformats.org/drawingml/2006/main" lang="en-US" altLang="ja-JP" sz="1800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3-2 </a:t>
            </a:r>
            <a:r xmlns:a="http://schemas.openxmlformats.org/drawingml/2006/main">
              <a:rPr lang="ko" altLang="en-US" sz="1800" dirty="0"/>
              <a:t>클라이언트</a:t>
            </a:r>
            <a:endParaRPr xmlns:a="http://schemas.openxmlformats.org/drawingml/2006/main" lang="en-US" altLang="ja-JP" sz="1800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3-3 </a:t>
            </a:r>
            <a:r xmlns:a="http://schemas.openxmlformats.org/drawingml/2006/main">
              <a:rPr lang="ko" altLang="en-US" sz="1800" dirty="0"/>
              <a:t>연계 처리 방식</a:t>
            </a:r>
            <a:endParaRPr xmlns:a="http://schemas.openxmlformats.org/drawingml/2006/main" lang="en-US" altLang="ja-JP" sz="1800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3-4 </a:t>
            </a:r>
            <a:r xmlns:a="http://schemas.openxmlformats.org/drawingml/2006/main">
              <a:rPr lang="ko" altLang="en-US" sz="1800" dirty="0"/>
              <a:t>기타 비기능 요구</a:t>
            </a:r>
            <a:endParaRPr xmlns:a="http://schemas.openxmlformats.org/drawingml/2006/main" lang="en-US" altLang="ja-JP" sz="2000" dirty="0"/>
          </a:p>
          <a:p>
            <a:endParaRPr lang="en-US" altLang="ja-JP" dirty="0"/>
          </a:p>
          <a:p>
            <a:pPr marL="914400" lvl="1" indent="-457200">
              <a:buFont typeface="+mj-lt"/>
              <a:buAutoNum type="arabicPeriod"/>
            </a:pPr>
            <a:endParaRPr lang="en-US" altLang="ja-JP" sz="2000" dirty="0"/>
          </a:p>
        </p:txBody>
      </p:sp>
      <p:sp>
        <p:nvSpPr>
          <p:cNvPr id="31" name="コンテンツ プレースホルダー 2"/>
          <p:cNvSpPr txBox="1">
            <a:spLocks/>
          </p:cNvSpPr>
          <p:nvPr/>
        </p:nvSpPr>
        <p:spPr>
          <a:xfrm>
            <a:off x="6368604" y="1104446"/>
            <a:ext cx="5529982" cy="3527119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xmlns:a="http://schemas.openxmlformats.org/drawingml/2006/main" marL="457200" indent="-457200">
              <a:buFont typeface="+mj-lt"/>
              <a:buAutoNum type="arabicPeriod" startAt="4"/>
            </a:pPr>
            <a:r xmlns:a="http://schemas.openxmlformats.org/drawingml/2006/main">
              <a:rPr lang="ko" altLang="en-US" dirty="0"/>
              <a:t>마이그레이션 정보</a:t>
            </a:r>
            <a:endParaRPr xmlns:a="http://schemas.openxmlformats.org/drawingml/2006/main" lang="en-US" altLang="ja-JP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4-1 </a:t>
            </a:r>
            <a:r xmlns:a="http://schemas.openxmlformats.org/drawingml/2006/main">
              <a:rPr lang="ko" altLang="en-US" sz="1800" dirty="0"/>
              <a:t>업무 이행</a:t>
            </a:r>
            <a:endParaRPr xmlns:a="http://schemas.openxmlformats.org/drawingml/2006/main" lang="en-US" altLang="ja-JP" sz="1800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4-2 </a:t>
            </a:r>
            <a:r xmlns:a="http://schemas.openxmlformats.org/drawingml/2006/main">
              <a:rPr lang="ko" altLang="en-US" sz="1800" dirty="0"/>
              <a:t>시스템 마이그레이션</a:t>
            </a:r>
            <a:endParaRPr xmlns:a="http://schemas.openxmlformats.org/drawingml/2006/main" lang="en-US" altLang="ja-JP" sz="1800" dirty="0"/>
          </a:p>
          <a:p>
            <a:pPr xmlns:a="http://schemas.openxmlformats.org/drawingml/2006/main" lvl="1"/>
            <a:r xmlns:a="http://schemas.openxmlformats.org/drawingml/2006/main">
              <a:rPr lang="ko" altLang="ja-JP" sz="1800" dirty="0"/>
              <a:t>4-3 </a:t>
            </a:r>
            <a:r xmlns:a="http://schemas.openxmlformats.org/drawingml/2006/main">
              <a:rPr lang="ko" altLang="en-US" sz="1800" dirty="0"/>
              <a:t>데이터 마이그레이션</a:t>
            </a:r>
            <a:endParaRPr xmlns:a="http://schemas.openxmlformats.org/drawingml/2006/main" lang="en-US" altLang="ja-JP" sz="1800" dirty="0"/>
          </a:p>
          <a:p>
            <a:pPr lvl="1"/>
            <a:endParaRPr lang="en-US" altLang="ja-JP" sz="2000" dirty="0"/>
          </a:p>
          <a:p>
            <a:pPr xmlns:a="http://schemas.openxmlformats.org/drawingml/2006/main" marL="457200" indent="-457200">
              <a:buFont typeface="+mj-lt"/>
              <a:buAutoNum type="arabicPeriod" startAt="4"/>
            </a:pPr>
            <a:r xmlns:a="http://schemas.openxmlformats.org/drawingml/2006/main">
              <a:rPr lang="ko" altLang="en-US" dirty="0"/>
              <a:t>지원 체제 정보</a:t>
            </a:r>
            <a:endParaRPr xmlns:a="http://schemas.openxmlformats.org/drawingml/2006/main" lang="en-US" altLang="ja-JP" dirty="0"/>
          </a:p>
          <a:p>
            <a:pPr marL="914400" lvl="1" indent="-457200">
              <a:buFont typeface="+mj-lt"/>
              <a:buAutoNum type="arabicPeriod"/>
            </a:pPr>
            <a:endParaRPr lang="en-US" altLang="ja-JP" sz="2000" dirty="0"/>
          </a:p>
          <a:p>
            <a:pPr xmlns:a="http://schemas.openxmlformats.org/drawingml/2006/main" marL="457200" indent="-457200">
              <a:buFont typeface="+mj-lt"/>
              <a:buAutoNum type="arabicPeriod" startAt="4"/>
            </a:pPr>
            <a:r xmlns:a="http://schemas.openxmlformats.org/drawingml/2006/main">
              <a:rPr lang="ko" altLang="en-US" dirty="0"/>
              <a:t>보안 정보</a:t>
            </a:r>
            <a:endParaRPr xmlns:a="http://schemas.openxmlformats.org/drawingml/2006/main" lang="en-US" altLang="ja-JP" dirty="0"/>
          </a:p>
          <a:p>
            <a:pPr marL="914400" lvl="1" indent="-457200">
              <a:buFont typeface="+mj-lt"/>
              <a:buAutoNum type="arabicPeriod"/>
            </a:pP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973225" y="3623747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 xmlns:a="http://schemas.openxmlformats.org/drawingml/2006/main">
              <a:rPr lang="ko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xmlns:a="http://schemas.openxmlformats.org/drawingml/2006/main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8365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ko" altLang="ja-JP" dirty="0"/>
              <a:t>1. </a:t>
            </a:r>
            <a:r xmlns:a="http://schemas.openxmlformats.org/drawingml/2006/main">
              <a:rPr lang="ko" altLang="en-US" dirty="0"/>
              <a:t>업무 요구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928886"/>
            <a:ext cx="11459984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>
                <a:latin typeface="+mn-ea"/>
              </a:rPr>
              <a:t>1-1 </a:t>
            </a:r>
            <a:r xmlns:a="http://schemas.openxmlformats.org/drawingml/2006/main">
              <a:rPr lang="ko" altLang="en-US" sz="2000" b="1" dirty="0">
                <a:latin typeface="+mn-ea"/>
              </a:rPr>
              <a:t>시스템 이용 시설 수</a:t>
            </a:r>
            <a:endParaRPr xmlns:a="http://schemas.openxmlformats.org/drawingml/2006/main" lang="en-US" altLang="ja-JP" sz="2000" b="1" dirty="0">
              <a:latin typeface="+mn-ea"/>
            </a:endParaRPr>
          </a:p>
          <a:p>
            <a:pPr xmlns:a="http://schemas.openxmlformats.org/drawingml/2006/main" marL="576000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본 슬라이드는 현재 베테란군을 도입하고 있는 시설수를 병상 규모별로 나타낸 것이다.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marL="576000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기재된 시설수( </a:t>
            </a:r>
            <a:r xmlns:a="http://schemas.openxmlformats.org/drawingml/2006/main">
              <a:rPr lang="ko" altLang="ja-JP" dirty="0">
                <a:latin typeface="+mn-ea"/>
              </a:rPr>
              <a:t>321 </a:t>
            </a:r>
            <a:r xmlns:a="http://schemas.openxmlformats.org/drawingml/2006/main">
              <a:rPr lang="ko" altLang="en-US" dirty="0">
                <a:latin typeface="+mn-ea"/>
              </a:rPr>
              <a:t>건)는 시설 단위의 집계이며, 병원에 따라서는 복수대의 단말에서 운용하고 있는 경우도 있다.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marL="576000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또 시설수( </a:t>
            </a:r>
            <a:r xmlns:a="http://schemas.openxmlformats.org/drawingml/2006/main">
              <a:rPr lang="ko" altLang="ja-JP" dirty="0">
                <a:latin typeface="+mn-ea"/>
              </a:rPr>
              <a:t>321 </a:t>
            </a:r>
            <a:r xmlns:a="http://schemas.openxmlformats.org/drawingml/2006/main">
              <a:rPr lang="ko" altLang="en-US" dirty="0">
                <a:latin typeface="+mn-ea"/>
              </a:rPr>
              <a:t>건) 중 </a:t>
            </a:r>
            <a:r xmlns:a="http://schemas.openxmlformats.org/drawingml/2006/main">
              <a:rPr lang="ko" altLang="ja-JP" dirty="0">
                <a:latin typeface="+mn-ea"/>
              </a:rPr>
              <a:t>DPC </a:t>
            </a:r>
            <a:r xmlns:a="http://schemas.openxmlformats.org/drawingml/2006/main">
              <a:rPr lang="ko" altLang="en-US" dirty="0">
                <a:latin typeface="+mn-ea"/>
              </a:rPr>
              <a:t>기능을 가지고 있는 시설수는 </a:t>
            </a:r>
            <a:r xmlns:a="http://schemas.openxmlformats.org/drawingml/2006/main">
              <a:rPr lang="ko" altLang="ja-JP" dirty="0">
                <a:latin typeface="+mn-ea"/>
              </a:rPr>
              <a:t>178개 </a:t>
            </a:r>
            <a:r xmlns:a="http://schemas.openxmlformats.org/drawingml/2006/main">
              <a:rPr lang="ko" altLang="en-US" dirty="0">
                <a:latin typeface="+mn-ea"/>
              </a:rPr>
              <a:t>시설이다. </a:t>
            </a:r>
            <a:br xmlns:a="http://schemas.openxmlformats.org/drawingml/2006/main">
              <a:rPr lang="en-US" altLang="ja-JP" dirty="0">
                <a:latin typeface="+mn-ea"/>
              </a:rPr>
            </a:br>
            <a:r xmlns:a="http://schemas.openxmlformats.org/drawingml/2006/main">
              <a:rPr lang="ko" altLang="en-US" dirty="0">
                <a:latin typeface="+mn-ea"/>
              </a:rPr>
              <a:t>차기 시스템에서의 대응 규모의 파악 및 참고 정보로서 기재.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　　</a:t>
            </a:r>
            <a:endParaRPr xmlns:a="http://schemas.openxmlformats.org/drawingml/2006/main"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sz="500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　　　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　　　　　　　　　</a:t>
            </a:r>
            <a:r xmlns:a="http://schemas.openxmlformats.org/drawingml/2006/main">
              <a:rPr lang="ko" altLang="en-US" sz="1400" dirty="0">
                <a:latin typeface="+mn-ea"/>
              </a:rPr>
              <a:t>　　　　　 </a:t>
            </a:r>
            <a:endParaRPr xmlns:a="http://schemas.openxmlformats.org/drawingml/2006/main" lang="en-US" altLang="ja-JP" sz="1400" dirty="0"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　　　　　　　 </a:t>
            </a:r>
            <a:endParaRPr xmlns:a="http://schemas.openxmlformats.org/drawingml/2006/main" lang="en-US" altLang="ja-JP" dirty="0">
              <a:latin typeface="+mn-ea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3A44535D-3E26-866B-0AFB-EEEA11D9DA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79620"/>
              </p:ext>
            </p:extLst>
          </p:nvPr>
        </p:nvGraphicFramePr>
        <p:xfrm>
          <a:off x="2245457" y="2729086"/>
          <a:ext cx="7926234" cy="37799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42078">
                  <a:extLst>
                    <a:ext uri="{9D8B030D-6E8A-4147-A177-3AD203B41FA5}">
                      <a16:colId xmlns:a16="http://schemas.microsoft.com/office/drawing/2014/main" val="865063982"/>
                    </a:ext>
                  </a:extLst>
                </a:gridCol>
                <a:gridCol w="2642078">
                  <a:extLst>
                    <a:ext uri="{9D8B030D-6E8A-4147-A177-3AD203B41FA5}">
                      <a16:colId xmlns:a16="http://schemas.microsoft.com/office/drawing/2014/main" val="2948327786"/>
                    </a:ext>
                  </a:extLst>
                </a:gridCol>
                <a:gridCol w="2642078">
                  <a:extLst>
                    <a:ext uri="{9D8B030D-6E8A-4147-A177-3AD203B41FA5}">
                      <a16:colId xmlns:a16="http://schemas.microsoft.com/office/drawing/2014/main" val="1856018962"/>
                    </a:ext>
                  </a:extLst>
                </a:gridCol>
              </a:tblGrid>
              <a:tr h="513338">
                <a:tc>
                  <a:txBody>
                    <a:bodyPr/>
                    <a:lstStyle/>
                    <a:p>
                      <a:pPr xmlns:a="http://schemas.openxmlformats.org/drawingml/2006/main" algn="ctr" rtl="0"/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시설종별</a:t>
                      </a:r>
                      <a:endParaRPr xmlns:a="http://schemas.openxmlformats.org/drawingml/2006/main" lang="ja-JP" altLang="en-US" sz="16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865" marR="62865" anchor="ctr"/>
                </a:tc>
                <a:tc>
                  <a:txBody>
                    <a:bodyPr/>
                    <a:lstStyle/>
                    <a:p>
                      <a:pPr xmlns:a="http://schemas.openxmlformats.org/drawingml/2006/main" algn="ctr" rtl="0"/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시설수 ( </a:t>
                      </a:r>
                      <a:r xmlns:a="http://schemas.openxmlformats.org/drawingml/2006/main">
                        <a:rPr lang="ko" altLang="ja-JP" sz="1600" dirty="0">
                          <a:solidFill>
                            <a:schemeClr val="bg1"/>
                          </a:solidFill>
                          <a:effectLst/>
                        </a:rPr>
                        <a:t>321 </a:t>
                      </a:r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건)</a:t>
                      </a:r>
                      <a:endParaRPr xmlns:a="http://schemas.openxmlformats.org/drawingml/2006/main" lang="ja-JP" altLang="en-US" sz="16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865" marR="62865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내 </a:t>
                      </a:r>
                      <a:r xmlns:a="http://schemas.openxmlformats.org/drawingml/2006/main">
                        <a:rPr lang="ko" altLang="ja-JP" sz="1600" dirty="0">
                          <a:solidFill>
                            <a:schemeClr val="bg1"/>
                          </a:solidFill>
                          <a:effectLst/>
                        </a:rPr>
                        <a:t>DPC </a:t>
                      </a:r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기능 있음( </a:t>
                      </a:r>
                      <a:r xmlns:a="http://schemas.openxmlformats.org/drawingml/2006/main">
                        <a:rPr lang="ko" altLang="ja-JP" sz="1600" dirty="0">
                          <a:solidFill>
                            <a:schemeClr val="bg1"/>
                          </a:solidFill>
                          <a:effectLst/>
                        </a:rPr>
                        <a:t>178 </a:t>
                      </a:r>
                      <a:r xmlns:a="http://schemas.openxmlformats.org/drawingml/2006/main">
                        <a:rPr lang="ko" altLang="en-US" sz="1600" dirty="0">
                          <a:solidFill>
                            <a:schemeClr val="bg1"/>
                          </a:solidFill>
                          <a:effectLst/>
                        </a:rPr>
                        <a:t>건)</a:t>
                      </a:r>
                      <a:endParaRPr xmlns:a="http://schemas.openxmlformats.org/drawingml/2006/main" lang="ja-JP" altLang="en-US" sz="1600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0734535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클리닉( </a:t>
                      </a:r>
                      <a:r xmlns:a="http://schemas.openxmlformats.org/drawingml/2006/main">
                        <a:rPr lang="ko" altLang="zh-TW" sz="1600" b="0" u="none" strike="noStrike" dirty="0">
                          <a:effectLst/>
                        </a:rPr>
                        <a:t>-19 </a:t>
                      </a:r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층)</a:t>
                      </a:r>
                      <a:endParaRPr xmlns:a="http://schemas.openxmlformats.org/drawingml/2006/main" lang="zh-TW" altLang="en-US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10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0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80171518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20-49 </a:t>
                      </a:r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7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0</a:t>
                      </a:r>
                      <a:endParaRPr xmlns:a="http://schemas.openxmlformats.org/drawingml/2006/main" lang="en-US" altLang="ja-JP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08975531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50-99 </a:t>
                      </a:r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19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2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5886124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100-199 </a:t>
                      </a:r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63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18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983959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200-299 </a:t>
                      </a:r>
                      <a:r xmlns:a="http://schemas.openxmlformats.org/drawingml/2006/main">
                        <a:rPr lang="ko" altLang="en-US" sz="1600" b="0" u="none" strike="noStrike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61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37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5734605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300-399 </a:t>
                      </a:r>
                      <a:r xmlns:a="http://schemas.openxmlformats.org/drawingml/2006/main">
                        <a:rPr lang="ko" altLang="en-US" sz="1600" b="0" u="none" strike="noStrike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59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44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76608052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400-499 </a:t>
                      </a:r>
                      <a:r xmlns:a="http://schemas.openxmlformats.org/drawingml/2006/main">
                        <a:rPr lang="ko" altLang="en-US" sz="1600" b="0" u="none" strike="noStrike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41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30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4234005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500-599 </a:t>
                      </a:r>
                      <a:r xmlns:a="http://schemas.openxmlformats.org/drawingml/2006/main">
                        <a:rPr lang="ko" altLang="en-US" sz="1600" b="0" u="none" strike="noStrike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29</a:t>
                      </a:r>
                      <a:endParaRPr xmlns:a="http://schemas.openxmlformats.org/drawingml/2006/main" lang="en-US" altLang="ja-JP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23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62464300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600-699 </a:t>
                      </a:r>
                      <a:r xmlns:a="http://schemas.openxmlformats.org/drawingml/2006/main">
                        <a:rPr lang="ko" altLang="en-US" sz="1600" b="0" u="none" strike="noStrike">
                          <a:effectLst/>
                        </a:rPr>
                        <a:t>바닥</a:t>
                      </a:r>
                      <a:endParaRPr xmlns:a="http://schemas.openxmlformats.org/drawingml/2006/main" lang="ja-JP" altLang="en-US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>
                          <a:effectLst/>
                        </a:rPr>
                        <a:t>22</a:t>
                      </a:r>
                      <a:endParaRPr xmlns:a="http://schemas.openxmlformats.org/drawingml/2006/main" lang="en-US" altLang="ja-JP" sz="1600" b="0" i="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18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9809732"/>
                  </a:ext>
                </a:extLst>
              </a:tr>
              <a:tr h="326666">
                <a:tc>
                  <a:txBody>
                    <a:bodyPr/>
                    <a:lstStyle/>
                    <a:p>
                      <a:pPr xmlns:a="http://schemas.openxmlformats.org/drawingml/2006/main" marL="72000" algn="l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700 </a:t>
                      </a:r>
                      <a:r xmlns:a="http://schemas.openxmlformats.org/drawingml/2006/main">
                        <a:rPr lang="ko" altLang="en-US" sz="1600" b="0" u="none" strike="noStrike" dirty="0">
                          <a:effectLst/>
                        </a:rPr>
                        <a:t>바닥 </a:t>
                      </a:r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-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10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xmlns:a="http://schemas.openxmlformats.org/drawingml/2006/main" marL="144000" algn="r" fontAlgn="b"/>
                      <a:r xmlns:a="http://schemas.openxmlformats.org/drawingml/2006/main">
                        <a:rPr lang="ko" altLang="ja-JP" sz="1600" b="0" u="none" strike="noStrike" dirty="0">
                          <a:effectLst/>
                        </a:rPr>
                        <a:t>6</a:t>
                      </a:r>
                      <a:endParaRPr xmlns:a="http://schemas.openxmlformats.org/drawingml/2006/main" lang="en-US" altLang="ja-JP" sz="1600" b="0" i="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42958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88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 xmlns:a="http://schemas.openxmlformats.org/drawingml/2006/main">
              <a:rPr lang="ko" altLang="ja-JP" dirty="0"/>
              <a:t>1. </a:t>
            </a:r>
            <a:r xmlns:a="http://schemas.openxmlformats.org/drawingml/2006/main">
              <a:rPr lang="ko" altLang="en-US" dirty="0"/>
              <a:t>업무 요구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1072902"/>
            <a:ext cx="11305256" cy="576064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>
                <a:latin typeface="+mn-ea"/>
              </a:rPr>
              <a:t>1-2 </a:t>
            </a:r>
            <a:r xmlns:a="http://schemas.openxmlformats.org/drawingml/2006/main">
              <a:rPr lang="ko" altLang="en-US" sz="2000" b="1" dirty="0">
                <a:latin typeface="+mn-ea"/>
              </a:rPr>
              <a:t>업무에 대해서</a:t>
            </a:r>
            <a:endParaRPr xmlns:a="http://schemas.openxmlformats.org/drawingml/2006/main" lang="en-US" altLang="ja-JP" sz="2400" b="1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sz="2000" dirty="0">
                <a:latin typeface="+mn-ea"/>
              </a:rPr>
              <a:t>　</a:t>
            </a:r>
            <a:r xmlns:a="http://schemas.openxmlformats.org/drawingml/2006/main">
              <a:rPr lang="ko" altLang="en-US" dirty="0">
                <a:latin typeface="+mn-ea"/>
              </a:rPr>
              <a:t>　　</a:t>
            </a:r>
            <a:r xmlns:a="http://schemas.openxmlformats.org/drawingml/2006/main">
              <a:rPr lang="ko" altLang="ja-JP" dirty="0">
                <a:latin typeface="+mn-ea"/>
              </a:rPr>
              <a:t> </a:t>
            </a:r>
            <a:r xmlns:a="http://schemas.openxmlformats.org/drawingml/2006/main">
              <a:rPr lang="ko" altLang="en-US" dirty="0">
                <a:latin typeface="+mn-ea"/>
              </a:rPr>
              <a:t>현재의 업무에 대해서는 이하의 별지를 참고로 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</a:t>
            </a:r>
            <a:endParaRPr xmlns:a="http://schemas.openxmlformats.org/drawingml/2006/main" lang="en-US" altLang="ja-JP" b="1" dirty="0">
              <a:latin typeface="+mn-ea"/>
            </a:endParaRPr>
          </a:p>
          <a:p>
            <a:pPr xmlns:a="http://schemas.openxmlformats.org/drawingml/2006/main" lvl="2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(별지) 차기 리셉트 </a:t>
            </a:r>
            <a:r xmlns:a="http://schemas.openxmlformats.org/drawingml/2006/main">
              <a:rPr lang="ko" altLang="ja-JP" dirty="0">
                <a:latin typeface="+mn-ea"/>
              </a:rPr>
              <a:t>_ </a:t>
            </a:r>
            <a:r xmlns:a="http://schemas.openxmlformats.org/drawingml/2006/main">
              <a:rPr lang="ko" altLang="en-US" dirty="0">
                <a:latin typeface="+mn-ea"/>
              </a:rPr>
              <a:t>업무 흐름 </a:t>
            </a:r>
            <a:r xmlns:a="http://schemas.openxmlformats.org/drawingml/2006/main">
              <a:rPr lang="ko" altLang="ja-JP" dirty="0">
                <a:latin typeface="+mn-ea"/>
              </a:rPr>
              <a:t>.xlsx</a:t>
            </a:r>
            <a:endParaRPr xmlns:a="http://schemas.openxmlformats.org/drawingml/2006/main" lang="en-US" altLang="ja-JP" b="1" dirty="0">
              <a:latin typeface="+mn-ea"/>
            </a:endParaRPr>
          </a:p>
          <a:p>
            <a:pPr lvl="2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또한 요건 정의 공정에서 있어야하는 업무 흐름의 검토를 실시하는 전제로 제안하는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pPr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8775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856877"/>
            <a:ext cx="11305256" cy="640871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>
                <a:latin typeface="+mn-ea"/>
              </a:rPr>
              <a:t>2-1 </a:t>
            </a:r>
            <a:r xmlns:a="http://schemas.openxmlformats.org/drawingml/2006/main">
              <a:rPr lang="ko" altLang="en-US" sz="2000" b="1" dirty="0">
                <a:latin typeface="+mn-ea"/>
              </a:rPr>
              <a:t>기능 배치</a:t>
            </a:r>
            <a:endParaRPr xmlns:a="http://schemas.openxmlformats.org/drawingml/2006/main" lang="en-US" altLang="ja-JP" sz="2000" b="1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1600" dirty="0">
                <a:latin typeface="+mn-ea"/>
              </a:rPr>
              <a:t>심플한 업무 흐름을 가능하게 하기 위해, 차기 리셉트 시스템에서는 「리셉트 체크」, 「리셉트 결과 수집」, 「심사 결과 집계」를 </a:t>
            </a:r>
            <a:r xmlns:a="http://schemas.openxmlformats.org/drawingml/2006/main">
              <a:rPr lang="ko" altLang="ja-JP" sz="1600" dirty="0">
                <a:latin typeface="+mn-ea"/>
              </a:rPr>
              <a:t>1 </a:t>
            </a:r>
            <a:r xmlns:a="http://schemas.openxmlformats.org/drawingml/2006/main">
              <a:rPr lang="ko" altLang="en-US" sz="1600" dirty="0">
                <a:latin typeface="+mn-ea"/>
              </a:rPr>
              <a:t>개의 시스템으로 할 필요가 있다.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또, 현재 상태 체크 마스터의 갱신 작업은 수동으로 실시하고 있지만, 귀사에서 효율화나 자동화 등에 관하여 좋은 제안이 있으면, 그 내용에 대해서도 함께 제안하는 것. </a:t>
            </a:r>
            <a:r xmlns:a="http://schemas.openxmlformats.org/drawingml/2006/main">
              <a:rPr lang="ko" altLang="en-US" sz="1600" dirty="0">
                <a:latin typeface="+mn-ea"/>
              </a:rPr>
              <a:t>참고로서 현시점의 기능 배치안을 이하에 기재한다.</a:t>
            </a:r>
            <a:endParaRPr xmlns:a="http://schemas.openxmlformats.org/drawingml/2006/main" lang="en-US" altLang="ja-JP" sz="1600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kumimoji="1" lang="ko" altLang="ja-JP" sz="1400" dirty="0">
                <a:solidFill>
                  <a:srgbClr val="FF0000"/>
                </a:solidFill>
              </a:rPr>
              <a:t>※ </a:t>
            </a:r>
            <a:r xmlns:a="http://schemas.openxmlformats.org/drawingml/2006/main">
              <a:rPr kumimoji="1" lang="ko" altLang="en-US" sz="1400" dirty="0">
                <a:solidFill>
                  <a:srgbClr val="FF0000"/>
                </a:solidFill>
              </a:rPr>
              <a:t>각 툴의 개요는 「(별지) 현행 툴 기능 개요 일람 </a:t>
            </a:r>
            <a:r xmlns:a="http://schemas.openxmlformats.org/drawingml/2006/main">
              <a:rPr kumimoji="1" lang="ko" altLang="ja-JP" sz="1400" dirty="0">
                <a:solidFill>
                  <a:srgbClr val="FF0000"/>
                </a:solidFill>
              </a:rPr>
              <a:t>4-1 </a:t>
            </a:r>
            <a:r xmlns:a="http://schemas.openxmlformats.org/drawingml/2006/main">
              <a:rPr kumimoji="1" lang="ko" altLang="en-US" sz="1400" dirty="0">
                <a:solidFill>
                  <a:srgbClr val="FF0000"/>
                </a:solidFill>
              </a:rPr>
              <a:t>기타 툴 기능」을 참조</a:t>
            </a:r>
          </a:p>
          <a:p>
            <a:pPr lvl="1">
              <a:spcBef>
                <a:spcPct val="20000"/>
              </a:spcBef>
            </a:pPr>
            <a:endParaRPr lang="en-US" altLang="ja-JP" sz="1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F74B530-D1F9-20AF-1C40-81D4488477CA}"/>
              </a:ext>
            </a:extLst>
          </p:cNvPr>
          <p:cNvSpPr/>
          <p:nvPr/>
        </p:nvSpPr>
        <p:spPr>
          <a:xfrm>
            <a:off x="1199950" y="6113462"/>
            <a:ext cx="6428477" cy="91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차기 리셉트</a:t>
            </a:r>
            <a:endParaRPr xmlns:a="http://schemas.openxmlformats.org/drawingml/2006/main" lang="en-US" altLang="ja-JP" sz="1080" b="1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  <a:p>
            <a:pPr xmlns:a="http://schemas.openxmlformats.org/drawingml/2006/main" algn="ctr" defTabSz="822960"/>
            <a:r xmlns:a="http://schemas.openxmlformats.org/drawingml/2006/main">
              <a:rPr lang="ko" altLang="en-US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점검</a:t>
            </a:r>
            <a:endParaRPr xmlns:a="http://schemas.openxmlformats.org/drawingml/2006/main" lang="en-US" altLang="ja-JP" sz="1080" b="1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B706887-6565-CC9C-3C14-39C7850DD8E5}"/>
              </a:ext>
            </a:extLst>
          </p:cNvPr>
          <p:cNvCxnSpPr>
            <a:cxnSpLocks/>
          </p:cNvCxnSpPr>
          <p:nvPr/>
        </p:nvCxnSpPr>
        <p:spPr>
          <a:xfrm>
            <a:off x="983926" y="2585070"/>
            <a:ext cx="0" cy="453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2FA94C0-7636-CA23-698D-25AE6D183B02}"/>
              </a:ext>
            </a:extLst>
          </p:cNvPr>
          <p:cNvCxnSpPr>
            <a:cxnSpLocks/>
          </p:cNvCxnSpPr>
          <p:nvPr/>
        </p:nvCxnSpPr>
        <p:spPr>
          <a:xfrm>
            <a:off x="623838" y="6040934"/>
            <a:ext cx="1116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138213E-1FDC-0F38-BEF1-0E4135E964CC}"/>
              </a:ext>
            </a:extLst>
          </p:cNvPr>
          <p:cNvCxnSpPr>
            <a:cxnSpLocks/>
          </p:cNvCxnSpPr>
          <p:nvPr/>
        </p:nvCxnSpPr>
        <p:spPr>
          <a:xfrm>
            <a:off x="623838" y="3377158"/>
            <a:ext cx="1116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EAE28EE-B50A-5A41-449F-A41B756567FF}"/>
              </a:ext>
            </a:extLst>
          </p:cNvPr>
          <p:cNvCxnSpPr>
            <a:cxnSpLocks/>
          </p:cNvCxnSpPr>
          <p:nvPr/>
        </p:nvCxnSpPr>
        <p:spPr>
          <a:xfrm>
            <a:off x="623838" y="7121574"/>
            <a:ext cx="1116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C8DA48-F159-3436-86C4-54EE3CFA6E0E}"/>
              </a:ext>
            </a:extLst>
          </p:cNvPr>
          <p:cNvSpPr txBox="1"/>
          <p:nvPr/>
        </p:nvSpPr>
        <p:spPr>
          <a:xfrm>
            <a:off x="234677" y="4269161"/>
            <a:ext cx="64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ko" altLang="en-US" sz="1600" dirty="0"/>
              <a:t>현재 상태</a:t>
            </a:r>
          </a:p>
        </p:txBody>
      </p:sp>
      <p:sp>
        <p:nvSpPr>
          <p:cNvPr id="11" name="矢印: 五方向 10">
            <a:extLst>
              <a:ext uri="{FF2B5EF4-FFF2-40B4-BE49-F238E27FC236}">
                <a16:creationId xmlns:a16="http://schemas.microsoft.com/office/drawing/2014/main" id="{3FF48E0B-E53D-762C-E5EF-62885320E555}"/>
              </a:ext>
            </a:extLst>
          </p:cNvPr>
          <p:cNvSpPr/>
          <p:nvPr/>
        </p:nvSpPr>
        <p:spPr>
          <a:xfrm>
            <a:off x="3956072" y="2781930"/>
            <a:ext cx="1778355" cy="432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리셉트 결과 수집</a:t>
            </a:r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4F79507A-1AAE-D422-4531-497B80CEEF96}"/>
              </a:ext>
            </a:extLst>
          </p:cNvPr>
          <p:cNvSpPr/>
          <p:nvPr/>
        </p:nvSpPr>
        <p:spPr>
          <a:xfrm>
            <a:off x="5868881" y="2781930"/>
            <a:ext cx="1778355" cy="432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심사 결과 집계</a:t>
            </a:r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41241D43-FA1E-57E3-0D07-A7047DD5EE8D}"/>
              </a:ext>
            </a:extLst>
          </p:cNvPr>
          <p:cNvSpPr/>
          <p:nvPr/>
        </p:nvSpPr>
        <p:spPr>
          <a:xfrm>
            <a:off x="7894296" y="2781930"/>
            <a:ext cx="1778355" cy="432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결과 본부 제출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C1C8CDF-D9AA-4177-E787-31519F28541C}"/>
              </a:ext>
            </a:extLst>
          </p:cNvPr>
          <p:cNvSpPr/>
          <p:nvPr/>
        </p:nvSpPr>
        <p:spPr>
          <a:xfrm>
            <a:off x="6051677" y="5608886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의사 어시스트 시스템 </a:t>
            </a:r>
            <a:br xmlns:a="http://schemas.openxmlformats.org/drawingml/2006/main">
              <a:rPr lang="en-US" altLang="ja-JP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</a:br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(본부 제출 데이터 작성)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F132D87-3F21-03B3-2040-615AE7D26D08}"/>
              </a:ext>
            </a:extLst>
          </p:cNvPr>
          <p:cNvSpPr/>
          <p:nvPr/>
        </p:nvSpPr>
        <p:spPr>
          <a:xfrm>
            <a:off x="3956072" y="4323353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평가 분석 도구</a:t>
            </a:r>
          </a:p>
        </p:txBody>
      </p:sp>
      <p:sp>
        <p:nvSpPr>
          <p:cNvPr id="16" name="矢印: 五方向 15">
            <a:extLst>
              <a:ext uri="{FF2B5EF4-FFF2-40B4-BE49-F238E27FC236}">
                <a16:creationId xmlns:a16="http://schemas.microsoft.com/office/drawing/2014/main" id="{2F57058F-32AD-2707-F91B-51046FA90AD7}"/>
              </a:ext>
            </a:extLst>
          </p:cNvPr>
          <p:cNvSpPr/>
          <p:nvPr/>
        </p:nvSpPr>
        <p:spPr>
          <a:xfrm>
            <a:off x="1125545" y="2781930"/>
            <a:ext cx="2696073" cy="432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리셉트 체크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2BD15FD-D851-BA39-11EE-6F20A7AD9F69}"/>
              </a:ext>
            </a:extLst>
          </p:cNvPr>
          <p:cNvSpPr/>
          <p:nvPr/>
        </p:nvSpPr>
        <p:spPr>
          <a:xfrm>
            <a:off x="1125545" y="3451465"/>
            <a:ext cx="4522825" cy="3242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베테란 너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46D51643-92C1-6037-7FAA-6020E36CD9E4}"/>
              </a:ext>
            </a:extLst>
          </p:cNvPr>
          <p:cNvSpPr/>
          <p:nvPr/>
        </p:nvSpPr>
        <p:spPr>
          <a:xfrm>
            <a:off x="2049720" y="3881126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오류 분류 도구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B46C4A7-8C32-BA41-73EF-8FDA5B0C9CB7}"/>
              </a:ext>
            </a:extLst>
          </p:cNvPr>
          <p:cNvSpPr/>
          <p:nvPr/>
        </p:nvSpPr>
        <p:spPr>
          <a:xfrm>
            <a:off x="2049720" y="5608886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의사 어시스트 시스템 </a:t>
            </a:r>
            <a:br xmlns:a="http://schemas.openxmlformats.org/drawingml/2006/main">
              <a:rPr lang="en-US" altLang="ja-JP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</a:br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(리셉트 점검 기능)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667C23E-6709-75AA-D607-6B23C5CFA529}"/>
              </a:ext>
            </a:extLst>
          </p:cNvPr>
          <p:cNvSpPr/>
          <p:nvPr/>
        </p:nvSpPr>
        <p:spPr>
          <a:xfrm>
            <a:off x="5862424" y="3881126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결제 결과 요약 도구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EEE6F96-6267-023A-46BB-B438618B929B}"/>
              </a:ext>
            </a:extLst>
          </p:cNvPr>
          <p:cNvSpPr/>
          <p:nvPr/>
        </p:nvSpPr>
        <p:spPr>
          <a:xfrm>
            <a:off x="7894296" y="3881126"/>
            <a:ext cx="1692306" cy="336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업로드 도구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EB38226-CDA4-3B70-67F5-64790027ABAB}"/>
              </a:ext>
            </a:extLst>
          </p:cNvPr>
          <p:cNvCxnSpPr>
            <a:cxnSpLocks/>
          </p:cNvCxnSpPr>
          <p:nvPr/>
        </p:nvCxnSpPr>
        <p:spPr>
          <a:xfrm>
            <a:off x="9767614" y="2585070"/>
            <a:ext cx="0" cy="453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矢印: 五方向 22">
            <a:extLst>
              <a:ext uri="{FF2B5EF4-FFF2-40B4-BE49-F238E27FC236}">
                <a16:creationId xmlns:a16="http://schemas.microsoft.com/office/drawing/2014/main" id="{577CAD82-C518-0DB5-1FB1-1E2610F775B0}"/>
              </a:ext>
            </a:extLst>
          </p:cNvPr>
          <p:cNvSpPr/>
          <p:nvPr/>
        </p:nvSpPr>
        <p:spPr>
          <a:xfrm>
            <a:off x="9862755" y="2781930"/>
            <a:ext cx="1778355" cy="43200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리셉트</a:t>
            </a:r>
            <a:endParaRPr xmlns:a="http://schemas.openxmlformats.org/drawingml/2006/main" lang="en-US" altLang="ja-JP" sz="1400" dirty="0">
              <a:solidFill>
                <a:schemeClr val="tx1"/>
              </a:solidFill>
            </a:endParaRPr>
          </a:p>
          <a:p>
            <a:pPr xmlns:a="http://schemas.openxmlformats.org/drawingml/2006/main" algn="ctr"/>
            <a:r xmlns:a="http://schemas.openxmlformats.org/drawingml/2006/main">
              <a:rPr lang="ko" altLang="en-US" sz="1400" dirty="0">
                <a:solidFill>
                  <a:schemeClr val="tx1"/>
                </a:solidFill>
              </a:rPr>
              <a:t>체크 마스터 업데이트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C1F5150-31CE-BE09-432A-419CA39BA54F}"/>
              </a:ext>
            </a:extLst>
          </p:cNvPr>
          <p:cNvSpPr/>
          <p:nvPr/>
        </p:nvSpPr>
        <p:spPr>
          <a:xfrm>
            <a:off x="9912918" y="4839995"/>
            <a:ext cx="1692306" cy="336843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체크 마스터 업데이트</a:t>
            </a:r>
            <a:endParaRPr xmlns:a="http://schemas.openxmlformats.org/drawingml/2006/main" lang="en-US" altLang="ja-JP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(수동 대응)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3FD837B-11B9-9CB6-039F-DE6A914AFA98}"/>
              </a:ext>
            </a:extLst>
          </p:cNvPr>
          <p:cNvSpPr/>
          <p:nvPr/>
        </p:nvSpPr>
        <p:spPr>
          <a:xfrm>
            <a:off x="10052008" y="6689526"/>
            <a:ext cx="1692306" cy="3368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체크 마스터 자동 업데이트</a:t>
            </a:r>
            <a:endParaRPr xmlns:a="http://schemas.openxmlformats.org/drawingml/2006/main" lang="en-US" altLang="ja-JP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49C0B8A-9CFA-6C67-37DC-C90353EC740B}"/>
              </a:ext>
            </a:extLst>
          </p:cNvPr>
          <p:cNvSpPr/>
          <p:nvPr/>
        </p:nvSpPr>
        <p:spPr>
          <a:xfrm>
            <a:off x="7894296" y="6240709"/>
            <a:ext cx="1692306" cy="3368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업로드 시스템 </a:t>
            </a:r>
            <a:br xmlns:a="http://schemas.openxmlformats.org/drawingml/2006/main">
              <a:rPr lang="en-US" altLang="ja-JP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</a:br>
            <a:r xmlns:a="http://schemas.openxmlformats.org/drawingml/2006/main">
              <a:rPr lang="ko" altLang="en-US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( </a:t>
            </a:r>
            <a:r xmlns:a="http://schemas.openxmlformats.org/drawingml/2006/main">
              <a:rPr lang="ko" altLang="ja-JP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웹 </a:t>
            </a:r>
            <a:r xmlns:a="http://schemas.openxmlformats.org/drawingml/2006/main">
              <a:rPr lang="ko" altLang="en-US" sz="1080" b="1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버전)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DACAFFA-0A3E-3A1D-B56D-8DD670985A7E}"/>
              </a:ext>
            </a:extLst>
          </p:cNvPr>
          <p:cNvSpPr txBox="1"/>
          <p:nvPr/>
        </p:nvSpPr>
        <p:spPr>
          <a:xfrm>
            <a:off x="234677" y="6566460"/>
            <a:ext cx="646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 xmlns:a="http://schemas.openxmlformats.org/drawingml/2006/main">
              <a:rPr lang="ko" altLang="en-US" sz="1600" dirty="0"/>
              <a:t>차기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F5D327C-A8E2-4229-7F4C-81C2EAC5A76B}"/>
              </a:ext>
            </a:extLst>
          </p:cNvPr>
          <p:cNvSpPr/>
          <p:nvPr/>
        </p:nvSpPr>
        <p:spPr>
          <a:xfrm>
            <a:off x="1125545" y="4323353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레세할 도구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8CD3048-E2C1-3479-C2B1-7555C75709DD}"/>
              </a:ext>
            </a:extLst>
          </p:cNvPr>
          <p:cNvSpPr/>
          <p:nvPr/>
        </p:nvSpPr>
        <p:spPr>
          <a:xfrm>
            <a:off x="2049720" y="4767987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레세 속에서 보는 도구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85221A6-BB8E-5918-6FC0-AEC4CDFECCF4}"/>
              </a:ext>
            </a:extLst>
          </p:cNvPr>
          <p:cNvSpPr/>
          <p:nvPr/>
        </p:nvSpPr>
        <p:spPr>
          <a:xfrm>
            <a:off x="3956072" y="4744790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반환 분석 도구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F87214A-1609-68C6-EEA8-052E22C1A4EC}"/>
              </a:ext>
            </a:extLst>
          </p:cNvPr>
          <p:cNvSpPr/>
          <p:nvPr/>
        </p:nvSpPr>
        <p:spPr>
          <a:xfrm>
            <a:off x="3956072" y="3881126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평가 </a:t>
            </a:r>
            <a:r xmlns:a="http://schemas.openxmlformats.org/drawingml/2006/main">
              <a:rPr lang="ko" altLang="ja-JP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UKE </a:t>
            </a:r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작성 도구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33C9506-3F11-60A7-DA5D-2A711F4DEA32}"/>
              </a:ext>
            </a:extLst>
          </p:cNvPr>
          <p:cNvSpPr/>
          <p:nvPr/>
        </p:nvSpPr>
        <p:spPr>
          <a:xfrm>
            <a:off x="3956072" y="5187018"/>
            <a:ext cx="1692306" cy="336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 defTabSz="822960"/>
            <a:r xmlns:a="http://schemas.openxmlformats.org/drawingml/2006/main">
              <a:rPr lang="ko" altLang="en-US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반환 정보 나열 도구</a:t>
            </a: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F1A64932-ABBB-C349-E35D-02E39969C3BE}"/>
              </a:ext>
            </a:extLst>
          </p:cNvPr>
          <p:cNvCxnSpPr>
            <a:cxnSpLocks/>
          </p:cNvCxnSpPr>
          <p:nvPr/>
        </p:nvCxnSpPr>
        <p:spPr>
          <a:xfrm>
            <a:off x="7751390" y="2585070"/>
            <a:ext cx="0" cy="453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1D396792-1B1E-3339-8520-AB73E16F7587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1513193" y="3775742"/>
            <a:ext cx="536527" cy="273806"/>
          </a:xfrm>
          <a:prstGeom prst="bentConnector3">
            <a:avLst>
              <a:gd name="adj1" fmla="val 1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コネクタ: カギ線 39">
            <a:extLst>
              <a:ext uri="{FF2B5EF4-FFF2-40B4-BE49-F238E27FC236}">
                <a16:creationId xmlns:a16="http://schemas.microsoft.com/office/drawing/2014/main" id="{4C77CDAA-D225-8A4C-B503-145AC402CA7C}"/>
              </a:ext>
            </a:extLst>
          </p:cNvPr>
          <p:cNvCxnSpPr>
            <a:cxnSpLocks/>
            <a:stCxn id="32" idx="3"/>
            <a:endCxn id="17" idx="3"/>
          </p:cNvCxnSpPr>
          <p:nvPr/>
        </p:nvCxnSpPr>
        <p:spPr>
          <a:xfrm flipH="1" flipV="1">
            <a:off x="5648370" y="3613604"/>
            <a:ext cx="8" cy="435944"/>
          </a:xfrm>
          <a:prstGeom prst="bentConnector3">
            <a:avLst>
              <a:gd name="adj1" fmla="val -1881775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コネクタ: カギ線 40">
            <a:extLst>
              <a:ext uri="{FF2B5EF4-FFF2-40B4-BE49-F238E27FC236}">
                <a16:creationId xmlns:a16="http://schemas.microsoft.com/office/drawing/2014/main" id="{5DB9F853-E3FC-52FF-FA7E-10BC5F23288D}"/>
              </a:ext>
            </a:extLst>
          </p:cNvPr>
          <p:cNvCxnSpPr>
            <a:cxnSpLocks/>
            <a:stCxn id="14" idx="3"/>
            <a:endCxn id="21" idx="1"/>
          </p:cNvCxnSpPr>
          <p:nvPr/>
        </p:nvCxnSpPr>
        <p:spPr>
          <a:xfrm flipV="1">
            <a:off x="7743983" y="4049548"/>
            <a:ext cx="150313" cy="17277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41">
            <a:extLst>
              <a:ext uri="{FF2B5EF4-FFF2-40B4-BE49-F238E27FC236}">
                <a16:creationId xmlns:a16="http://schemas.microsoft.com/office/drawing/2014/main" id="{C659B416-6077-E961-79E2-07CD2BCECDC3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7554730" y="4049548"/>
            <a:ext cx="339566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コネクタ: カギ線 42">
            <a:extLst>
              <a:ext uri="{FF2B5EF4-FFF2-40B4-BE49-F238E27FC236}">
                <a16:creationId xmlns:a16="http://schemas.microsoft.com/office/drawing/2014/main" id="{90324C25-28A9-A3AA-76F6-94953C67D67D}"/>
              </a:ext>
            </a:extLst>
          </p:cNvPr>
          <p:cNvCxnSpPr>
            <a:cxnSpLocks/>
            <a:stCxn id="15" idx="3"/>
            <a:endCxn id="20" idx="2"/>
          </p:cNvCxnSpPr>
          <p:nvPr/>
        </p:nvCxnSpPr>
        <p:spPr>
          <a:xfrm flipV="1">
            <a:off x="5648378" y="4217969"/>
            <a:ext cx="1060199" cy="2738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コネクタ: カギ線 43">
            <a:extLst>
              <a:ext uri="{FF2B5EF4-FFF2-40B4-BE49-F238E27FC236}">
                <a16:creationId xmlns:a16="http://schemas.microsoft.com/office/drawing/2014/main" id="{FBC5832C-C3A8-3FE9-6ED6-8A7E40AA8595}"/>
              </a:ext>
            </a:extLst>
          </p:cNvPr>
          <p:cNvCxnSpPr>
            <a:cxnSpLocks/>
            <a:stCxn id="31" idx="3"/>
            <a:endCxn id="20" idx="2"/>
          </p:cNvCxnSpPr>
          <p:nvPr/>
        </p:nvCxnSpPr>
        <p:spPr>
          <a:xfrm flipV="1">
            <a:off x="5648378" y="4217969"/>
            <a:ext cx="1060199" cy="69524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コネクタ: カギ線 44">
            <a:extLst>
              <a:ext uri="{FF2B5EF4-FFF2-40B4-BE49-F238E27FC236}">
                <a16:creationId xmlns:a16="http://schemas.microsoft.com/office/drawing/2014/main" id="{9A06F447-02CD-2C7C-97FB-1BD5A8B8A480}"/>
              </a:ext>
            </a:extLst>
          </p:cNvPr>
          <p:cNvCxnSpPr>
            <a:cxnSpLocks/>
            <a:stCxn id="3" idx="3"/>
            <a:endCxn id="27" idx="1"/>
          </p:cNvCxnSpPr>
          <p:nvPr/>
        </p:nvCxnSpPr>
        <p:spPr>
          <a:xfrm flipV="1">
            <a:off x="7628427" y="6409131"/>
            <a:ext cx="265869" cy="1610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フローチャート: 磁気ディスク 45">
            <a:extLst>
              <a:ext uri="{FF2B5EF4-FFF2-40B4-BE49-F238E27FC236}">
                <a16:creationId xmlns:a16="http://schemas.microsoft.com/office/drawing/2014/main" id="{CCF32B62-EB11-C651-46EF-437E0B4F2D96}"/>
              </a:ext>
            </a:extLst>
          </p:cNvPr>
          <p:cNvSpPr/>
          <p:nvPr/>
        </p:nvSpPr>
        <p:spPr>
          <a:xfrm>
            <a:off x="9886953" y="4276398"/>
            <a:ext cx="1692306" cy="396000"/>
          </a:xfrm>
          <a:prstGeom prst="flowChartMagneticDisk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en-US" altLang="ja-JP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  <a:p>
            <a:pPr xmlns:a="http://schemas.openxmlformats.org/drawingml/2006/main" algn="ctr" defTabSz="822960"/>
            <a:r xmlns:a="http://schemas.openxmlformats.org/drawingml/2006/main">
              <a:rPr lang="ko" altLang="ja-JP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DWH</a:t>
            </a:r>
            <a:endParaRPr xmlns:a="http://schemas.openxmlformats.org/drawingml/2006/main" lang="ja-JP" altLang="en-US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</p:txBody>
      </p: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CA584F61-861A-AD16-A58B-93C64EB359C3}"/>
              </a:ext>
            </a:extLst>
          </p:cNvPr>
          <p:cNvCxnSpPr>
            <a:cxnSpLocks/>
            <a:stCxn id="27" idx="3"/>
            <a:endCxn id="52" idx="2"/>
          </p:cNvCxnSpPr>
          <p:nvPr/>
        </p:nvCxnSpPr>
        <p:spPr>
          <a:xfrm flipV="1">
            <a:off x="9586602" y="6311462"/>
            <a:ext cx="489604" cy="976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04AA3566-F790-4841-3D92-2FB79A608C85}"/>
              </a:ext>
            </a:extLst>
          </p:cNvPr>
          <p:cNvCxnSpPr>
            <a:stCxn id="19" idx="3"/>
            <a:endCxn id="14" idx="1"/>
          </p:cNvCxnSpPr>
          <p:nvPr/>
        </p:nvCxnSpPr>
        <p:spPr>
          <a:xfrm>
            <a:off x="3742026" y="5777308"/>
            <a:ext cx="23096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AAD43427-0CBB-998F-0C35-884C6F8BB837}"/>
              </a:ext>
            </a:extLst>
          </p:cNvPr>
          <p:cNvCxnSpPr>
            <a:cxnSpLocks/>
            <a:stCxn id="21" idx="3"/>
            <a:endCxn id="46" idx="2"/>
          </p:cNvCxnSpPr>
          <p:nvPr/>
        </p:nvCxnSpPr>
        <p:spPr>
          <a:xfrm>
            <a:off x="9586602" y="4049548"/>
            <a:ext cx="300351" cy="4248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フローチャート: 磁気ディスク 51">
            <a:extLst>
              <a:ext uri="{FF2B5EF4-FFF2-40B4-BE49-F238E27FC236}">
                <a16:creationId xmlns:a16="http://schemas.microsoft.com/office/drawing/2014/main" id="{0BD44FB1-78F4-7DF6-775E-A6507626E0FA}"/>
              </a:ext>
            </a:extLst>
          </p:cNvPr>
          <p:cNvSpPr/>
          <p:nvPr/>
        </p:nvSpPr>
        <p:spPr>
          <a:xfrm>
            <a:off x="10076206" y="6113462"/>
            <a:ext cx="1692306" cy="396000"/>
          </a:xfrm>
          <a:prstGeom prst="flowChartMagneticDisk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en-US" altLang="ja-JP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  <a:p>
            <a:pPr xmlns:a="http://schemas.openxmlformats.org/drawingml/2006/main" algn="ctr" defTabSz="822960"/>
            <a:r xmlns:a="http://schemas.openxmlformats.org/drawingml/2006/main">
              <a:rPr lang="ko" altLang="ja-JP" sz="1080" dirty="0">
                <a:solidFill>
                  <a:prstClr val="black">
                    <a:lumMod val="75000"/>
                    <a:lumOff val="25000"/>
                  </a:prstClr>
                </a:solidFill>
                <a:latin typeface="游ゴシック"/>
                <a:ea typeface="游ゴシック"/>
              </a:rPr>
              <a:t>DWH</a:t>
            </a:r>
            <a:endParaRPr xmlns:a="http://schemas.openxmlformats.org/drawingml/2006/main" lang="ja-JP" altLang="en-US" sz="1080" dirty="0">
              <a:solidFill>
                <a:prstClr val="black">
                  <a:lumMod val="75000"/>
                  <a:lumOff val="25000"/>
                </a:prstClr>
              </a:solidFill>
              <a:latin typeface="游ゴシック"/>
              <a:ea typeface="游ゴシック"/>
            </a:endParaRPr>
          </a:p>
        </p:txBody>
      </p:sp>
      <p:sp>
        <p:nvSpPr>
          <p:cNvPr id="53" name="矢印: 下カーブ 52">
            <a:extLst>
              <a:ext uri="{FF2B5EF4-FFF2-40B4-BE49-F238E27FC236}">
                <a16:creationId xmlns:a16="http://schemas.microsoft.com/office/drawing/2014/main" id="{34125DBF-A042-4C18-C572-81FF1178577C}"/>
              </a:ext>
            </a:extLst>
          </p:cNvPr>
          <p:cNvSpPr/>
          <p:nvPr/>
        </p:nvSpPr>
        <p:spPr>
          <a:xfrm>
            <a:off x="10775726" y="6473502"/>
            <a:ext cx="252001" cy="238181"/>
          </a:xfrm>
          <a:prstGeom prst="curvedDownArrow">
            <a:avLst>
              <a:gd name="adj1" fmla="val 3165"/>
              <a:gd name="adj2" fmla="val 18920"/>
              <a:gd name="adj3" fmla="val 15979"/>
            </a:avLst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C9675205-353C-5D17-8C10-053F8B92F0D7}"/>
              </a:ext>
            </a:extLst>
          </p:cNvPr>
          <p:cNvCxnSpPr>
            <a:cxnSpLocks/>
          </p:cNvCxnSpPr>
          <p:nvPr/>
        </p:nvCxnSpPr>
        <p:spPr>
          <a:xfrm flipV="1">
            <a:off x="1219464" y="3775742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373F401A-4586-5FA1-5749-3E3F2A1B55B9}"/>
              </a:ext>
            </a:extLst>
          </p:cNvPr>
          <p:cNvSpPr/>
          <p:nvPr/>
        </p:nvSpPr>
        <p:spPr>
          <a:xfrm>
            <a:off x="3515193" y="5883845"/>
            <a:ext cx="2574063" cy="44564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dirty="0"/>
              <a:t>책 </a:t>
            </a:r>
            <a:r xmlns:a="http://schemas.openxmlformats.org/drawingml/2006/main">
              <a:rPr lang="ko" altLang="ja-JP" dirty="0"/>
              <a:t>PJ </a:t>
            </a:r>
            <a:r xmlns:a="http://schemas.openxmlformats.org/drawingml/2006/main">
              <a:rPr lang="ko" altLang="en-US" dirty="0"/>
              <a:t>의 범위</a:t>
            </a:r>
            <a:endParaRPr xmlns:a="http://schemas.openxmlformats.org/drawingml/2006/main" kumimoji="1" lang="ja-JP" altLang="en-US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078D4967-BB4A-C6F0-6192-D74D278244F1}"/>
              </a:ext>
            </a:extLst>
          </p:cNvPr>
          <p:cNvSpPr/>
          <p:nvPr/>
        </p:nvSpPr>
        <p:spPr>
          <a:xfrm>
            <a:off x="944719" y="2728550"/>
            <a:ext cx="6783936" cy="4393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CE2BAE3-93AD-E87F-ACE5-26AA70502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2. </a:t>
            </a:r>
            <a:r xmlns:a="http://schemas.openxmlformats.org/drawingml/2006/main">
              <a:rPr lang="ko" altLang="en-US" dirty="0"/>
              <a:t>기능 요구</a:t>
            </a:r>
            <a:endParaRPr xmlns:a="http://schemas.openxmlformats.org/drawingml/2006/main"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463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42578" y="856878"/>
            <a:ext cx="11305256" cy="6264696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>
                <a:latin typeface="+mn-ea"/>
              </a:rPr>
              <a:t>2-2 </a:t>
            </a:r>
            <a:r xmlns:a="http://schemas.openxmlformats.org/drawingml/2006/main">
              <a:rPr lang="ko" altLang="en-US" sz="2000" b="1" dirty="0">
                <a:latin typeface="+mn-ea"/>
              </a:rPr>
              <a:t>시스템 기능</a:t>
            </a:r>
            <a:endParaRPr xmlns:a="http://schemas.openxmlformats.org/drawingml/2006/main" lang="en-US" altLang="ja-JP" sz="2000" b="1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요구사항 정의 공정에서 있어야 하는 시스템 기능을 검토하는 전제로 제안할 것.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참고로 현시점에서 구하는 기능 요건은 이하의 별지로 한다.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1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일람내에 개발 여부(패키지에 표준 탑재 </a:t>
            </a:r>
            <a:r xmlns:a="http://schemas.openxmlformats.org/drawingml/2006/main">
              <a:rPr lang="ko" altLang="ja-JP" dirty="0">
                <a:latin typeface="+mn-ea"/>
              </a:rPr>
              <a:t>/ </a:t>
            </a:r>
            <a:r xmlns:a="http://schemas.openxmlformats.org/drawingml/2006/main">
              <a:rPr lang="ko" altLang="en-US" dirty="0">
                <a:latin typeface="+mn-ea"/>
              </a:rPr>
              <a:t>패키지에 포함되지 않는 </a:t>
            </a:r>
            <a:r xmlns:a="http://schemas.openxmlformats.org/drawingml/2006/main">
              <a:rPr lang="ko" altLang="ja-JP" dirty="0">
                <a:latin typeface="+mn-ea"/>
              </a:rPr>
              <a:t>/ </a:t>
            </a:r>
            <a:r xmlns:a="http://schemas.openxmlformats.org/drawingml/2006/main">
              <a:rPr lang="ko" altLang="en-US" dirty="0">
                <a:latin typeface="+mn-ea"/>
              </a:rPr>
              <a:t>애드온 개발 가능(패키지 기능 추가 </a:t>
            </a:r>
            <a:r xmlns:a="http://schemas.openxmlformats.org/drawingml/2006/main">
              <a:rPr lang="ko" altLang="ja-JP" dirty="0">
                <a:latin typeface="+mn-ea"/>
              </a:rPr>
              <a:t>or </a:t>
            </a:r>
            <a:r xmlns:a="http://schemas.openxmlformats.org/drawingml/2006/main">
              <a:rPr lang="ko" altLang="en-US" dirty="0">
                <a:latin typeface="+mn-ea"/>
              </a:rPr>
              <a:t>당사 독자 기능 추가) </a:t>
            </a:r>
            <a:r xmlns:a="http://schemas.openxmlformats.org/drawingml/2006/main">
              <a:rPr lang="ko" altLang="ja-JP" dirty="0">
                <a:latin typeface="+mn-ea"/>
              </a:rPr>
              <a:t>/ </a:t>
            </a:r>
            <a:r xmlns:a="http://schemas.openxmlformats.org/drawingml/2006/main">
              <a:rPr lang="ko" altLang="en-US" dirty="0">
                <a:latin typeface="+mn-ea"/>
              </a:rPr>
              <a:t>개발 불가)를 기재해, </a:t>
            </a:r>
            <a:r xmlns:a="http://schemas.openxmlformats.org/drawingml/2006/main">
              <a:rPr lang="ko" altLang="en-US" sz="1800" dirty="0"/>
              <a:t>제안에 있어서는, 이러한 기능이 클라우드 구성 및 쿠라사바 </a:t>
            </a:r>
            <a:r xmlns:a="http://schemas.openxmlformats.org/drawingml/2006/main">
              <a:rPr lang="ko" altLang="ja-JP" sz="1800" dirty="0"/>
              <a:t>/ </a:t>
            </a:r>
            <a:r xmlns:a="http://schemas.openxmlformats.org/drawingml/2006/main">
              <a:rPr lang="ko" altLang="en-US" sz="1800" dirty="0"/>
              <a:t>독립형 구성시에, 차기 시스템으로 어떻게 실현될 수 있는지 명기해 주셨으면 한다.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　　　　</a:t>
            </a:r>
            <a:endParaRPr xmlns:a="http://schemas.openxmlformats.org/drawingml/2006/main" lang="en-US" altLang="ja-JP" b="1" dirty="0">
              <a:latin typeface="+mn-ea"/>
            </a:endParaRPr>
          </a:p>
          <a:p>
            <a:pPr xmlns:a="http://schemas.openxmlformats.org/drawingml/2006/main" lvl="2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(별지) 차기 리셉트 </a:t>
            </a:r>
            <a:r xmlns:a="http://schemas.openxmlformats.org/drawingml/2006/main">
              <a:rPr lang="ko" altLang="ja-JP" dirty="0">
                <a:latin typeface="+mn-ea"/>
              </a:rPr>
              <a:t>_ </a:t>
            </a:r>
            <a:r xmlns:a="http://schemas.openxmlformats.org/drawingml/2006/main">
              <a:rPr lang="ko" altLang="en-US" dirty="0">
                <a:latin typeface="+mn-ea"/>
              </a:rPr>
              <a:t>기능 요건 일람 </a:t>
            </a:r>
            <a:r xmlns:a="http://schemas.openxmlformats.org/drawingml/2006/main">
              <a:rPr lang="ko" altLang="ja-JP" dirty="0">
                <a:latin typeface="+mn-ea"/>
              </a:rPr>
              <a:t>.xlsx</a:t>
            </a:r>
          </a:p>
          <a:p>
            <a:pPr lvl="1">
              <a:spcBef>
                <a:spcPct val="20000"/>
              </a:spcBef>
            </a:pPr>
            <a:endParaRPr lang="en-US" altLang="ja-JP" dirty="0">
              <a:latin typeface="+mn-ea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2. </a:t>
            </a:r>
            <a:r xmlns:a="http://schemas.openxmlformats.org/drawingml/2006/main">
              <a:rPr lang="ko" altLang="en-US" dirty="0"/>
              <a:t>기능 요구</a:t>
            </a:r>
            <a:endParaRPr xmlns:a="http://schemas.openxmlformats.org/drawingml/2006/main"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3570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2. </a:t>
            </a:r>
            <a:r xmlns:a="http://schemas.openxmlformats.org/drawingml/2006/main">
              <a:rPr lang="ko" altLang="en-US" dirty="0"/>
              <a:t>기능 요구</a:t>
            </a:r>
            <a:endParaRPr xmlns:a="http://schemas.openxmlformats.org/drawingml/2006/main"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78582" y="855647"/>
            <a:ext cx="11305256" cy="6408712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Autofit/>
          </a:bodyPr>
          <a:lstStyle/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2-3 </a:t>
            </a:r>
            <a:r xmlns:a="http://schemas.openxmlformats.org/drawingml/2006/main">
              <a:rPr lang="ko" altLang="en-US" sz="2000" b="1" dirty="0"/>
              <a:t>주변 시스템 </a:t>
            </a:r>
            <a:r xmlns:a="http://schemas.openxmlformats.org/drawingml/2006/main">
              <a:rPr lang="ko" altLang="ja-JP" sz="2000" b="1" dirty="0"/>
              <a:t>IF</a:t>
            </a:r>
          </a:p>
          <a:p>
            <a:pPr xmlns:a="http://schemas.openxmlformats.org/drawingml/2006/main" lvl="0">
              <a:spcBef>
                <a:spcPct val="20000"/>
              </a:spcBef>
            </a:pPr>
            <a:r xmlns:a="http://schemas.openxmlformats.org/drawingml/2006/main">
              <a:rPr lang="ko" altLang="en-US" dirty="0">
                <a:latin typeface="+mn-ea"/>
              </a:rPr>
              <a:t>차기 리셉트 시스템과의 제휴를 상정하고 있는 시스템은 이하와 같다.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>
                <a:latin typeface="+mn-ea"/>
              </a:rPr>
              <a:t>의사 회계 시스템 ( </a:t>
            </a:r>
            <a:r xmlns:a="http://schemas.openxmlformats.org/drawingml/2006/main">
              <a:rPr lang="ko" altLang="ja-JP">
                <a:latin typeface="+mn-ea"/>
              </a:rPr>
              <a:t>UKE </a:t>
            </a:r>
            <a:r xmlns:a="http://schemas.openxmlformats.org/drawingml/2006/main">
              <a:rPr lang="ko" altLang="en-US">
                <a:latin typeface="+mn-ea"/>
              </a:rPr>
              <a:t>데이터)</a:t>
            </a:r>
            <a:endParaRPr xmlns:a="http://schemas.openxmlformats.org/drawingml/2006/main" lang="en-US" altLang="ja-JP">
              <a:latin typeface="+mn-ea"/>
            </a:endParaRPr>
          </a:p>
          <a:p>
            <a:pPr xmlns:a="http://schemas.openxmlformats.org/drawingml/2006/main"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ja-JP" dirty="0">
                <a:latin typeface="+mn-ea"/>
              </a:rPr>
              <a:t>리셉트 온라인 시스템(1 </a:t>
            </a:r>
            <a:r xmlns:a="http://schemas.openxmlformats.org/drawingml/2006/main">
              <a:rPr lang="ko" altLang="en-US">
                <a:latin typeface="+mn-ea"/>
              </a:rPr>
              <a:t>차 심사 결과, </a:t>
            </a:r>
            <a:r xmlns:a="http://schemas.openxmlformats.org/drawingml/2006/main">
              <a:rPr lang="ko" altLang="ja-JP" dirty="0">
                <a:latin typeface="+mn-ea"/>
              </a:rPr>
              <a:t>2 </a:t>
            </a:r>
            <a:r xmlns:a="http://schemas.openxmlformats.org/drawingml/2006/main">
              <a:rPr lang="ko" altLang="en-US">
                <a:latin typeface="+mn-ea"/>
              </a:rPr>
              <a:t>차 심사 결과)</a:t>
            </a:r>
            <a:endParaRPr xmlns:a="http://schemas.openxmlformats.org/drawingml/2006/main" lang="en-US" altLang="ja-JP">
              <a:latin typeface="+mn-ea"/>
            </a:endParaRPr>
          </a:p>
          <a:p>
            <a:pPr xmlns:a="http://schemas.openxmlformats.org/drawingml/2006/main"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 dirty="0">
                <a:latin typeface="+mn-ea"/>
              </a:rPr>
              <a:t>세일즈 포스(체크 실시 상황이나 업데이트 상황 등)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marL="1200150" lvl="2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 xmlns:a="http://schemas.openxmlformats.org/drawingml/2006/main">
              <a:rPr lang="ko" altLang="en-US">
                <a:latin typeface="+mn-ea"/>
              </a:rPr>
              <a:t>업로드 도구 (심사 결과 등 </a:t>
            </a:r>
            <a:r xmlns:a="http://schemas.openxmlformats.org/drawingml/2006/main">
              <a:rPr lang="ko" altLang="ja-JP" dirty="0">
                <a:latin typeface="+mn-ea"/>
              </a:rPr>
              <a:t>CSV </a:t>
            </a:r>
            <a:r xmlns:a="http://schemas.openxmlformats.org/drawingml/2006/main">
              <a:rPr lang="ko" altLang="en-US">
                <a:latin typeface="+mn-ea"/>
              </a:rPr>
              <a:t>)</a:t>
            </a:r>
            <a:endParaRPr xmlns:a="http://schemas.openxmlformats.org/drawingml/2006/main" lang="en-US" altLang="ja-JP">
              <a:latin typeface="+mn-ea"/>
            </a:endParaRPr>
          </a:p>
          <a:p>
            <a:pPr lvl="2">
              <a:spcBef>
                <a:spcPct val="20000"/>
              </a:spcBef>
            </a:pPr>
            <a:endParaRPr lang="en-US" altLang="ja-JP" dirty="0">
              <a:latin typeface="+mn-ea"/>
            </a:endParaRPr>
          </a:p>
          <a:p>
            <a:r xmlns:a="http://schemas.openxmlformats.org/drawingml/2006/main">
              <a:rPr lang="ko" altLang="en-US" dirty="0">
                <a:latin typeface="+mn-ea"/>
              </a:rPr>
              <a:t>자세한 내용은 아래 문서를 참조하십시오.</a:t>
            </a:r>
            <a:endParaRPr xmlns:a="http://schemas.openxmlformats.org/drawingml/2006/main" lang="en-US" altLang="ja-JP" dirty="0">
              <a:latin typeface="+mn-ea"/>
            </a:endParaRPr>
          </a:p>
          <a:p>
            <a:r xmlns:a="http://schemas.openxmlformats.org/drawingml/2006/main">
              <a:rPr lang="ko" altLang="en-US" sz="1600" dirty="0">
                <a:latin typeface="+mn-ea"/>
              </a:rPr>
              <a:t>　　　　　　</a:t>
            </a:r>
            <a:r xmlns:a="http://schemas.openxmlformats.org/drawingml/2006/main">
              <a:rPr lang="ko" altLang="en-US" sz="1600" dirty="0">
                <a:latin typeface="+mn-ea"/>
              </a:rPr>
              <a:t>(별지) 차기 </a:t>
            </a:r>
            <a:r xmlns:a="http://schemas.openxmlformats.org/drawingml/2006/main">
              <a:rPr lang="ko" altLang="en-US" sz="1600" dirty="0">
                <a:latin typeface="+mn-ea"/>
              </a:rPr>
              <a:t>리셉트 </a:t>
            </a:r>
            <a:r xmlns:a="http://schemas.openxmlformats.org/drawingml/2006/main">
              <a:rPr lang="ko" altLang="zh-TW" sz="1600" dirty="0">
                <a:latin typeface="+mn-ea"/>
              </a:rPr>
              <a:t>_ </a:t>
            </a:r>
            <a:r xmlns:a="http://schemas.openxmlformats.org/drawingml/2006/main">
              <a:rPr lang="ko" altLang="en-US" sz="1600" dirty="0">
                <a:latin typeface="+mn-ea"/>
              </a:rPr>
              <a:t>상정 </a:t>
            </a:r>
            <a:r xmlns:a="http://schemas.openxmlformats.org/drawingml/2006/main">
              <a:rPr lang="ko" altLang="zh-TW" sz="1600" dirty="0">
                <a:latin typeface="+mn-ea"/>
              </a:rPr>
              <a:t>IF </a:t>
            </a:r>
            <a:r xmlns:a="http://schemas.openxmlformats.org/drawingml/2006/main">
              <a:rPr lang="ko" altLang="en-US" sz="1600" dirty="0">
                <a:latin typeface="+mn-ea"/>
              </a:rPr>
              <a:t>일람 </a:t>
            </a:r>
            <a:r xmlns:a="http://schemas.openxmlformats.org/drawingml/2006/main">
              <a:rPr lang="ko" altLang="zh-TW" sz="1600" dirty="0">
                <a:latin typeface="+mn-ea"/>
              </a:rPr>
              <a:t>.xlsx</a:t>
            </a:r>
          </a:p>
          <a:p>
            <a:r xmlns:a="http://schemas.openxmlformats.org/drawingml/2006/main">
              <a:rPr lang="ko" altLang="en-US" sz="1600" dirty="0">
                <a:latin typeface="+mn-ea"/>
              </a:rPr>
              <a:t>　　　　　　</a:t>
            </a:r>
            <a:endParaRPr xmlns:a="http://schemas.openxmlformats.org/drawingml/2006/main" lang="en-US" altLang="ja-JP" dirty="0">
              <a:latin typeface="+mn-ea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 </a:t>
            </a:r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 xmlns:a="http://schemas.openxmlformats.org/drawingml/2006/main">
              <a:rPr lang="ko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F </a:t>
            </a:r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에 관해서는, 차기 리셉트 시스템측에서 파일의 출력 혹은 취득을 필요에 따라서 구현하는 것.</a:t>
            </a:r>
            <a:endParaRPr xmlns:a="http://schemas.openxmlformats.org/drawingml/2006/main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또한 필요한 경우 그 견적을 제시한다.</a:t>
            </a:r>
            <a:endParaRPr xmlns:a="http://schemas.openxmlformats.org/drawingml/2006/main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시스템 구성상 </a:t>
            </a:r>
            <a:r xmlns:a="http://schemas.openxmlformats.org/drawingml/2006/main">
              <a:rPr lang="ko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 </a:t>
            </a:r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 xmlns:a="http://schemas.openxmlformats.org/drawingml/2006/main">
              <a:rPr lang="ko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F </a:t>
            </a:r>
            <a:r xmlns:a="http://schemas.openxmlformats.org/drawingml/2006/main">
              <a:rPr lang="ko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의 변경이나 추가가 필요한 경우는 명시할 것.</a:t>
            </a:r>
            <a:endParaRPr xmlns:a="http://schemas.openxmlformats.org/drawingml/2006/main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차기 리셉트 시스템에서는, 체크 후의 데이터 등을 시스템내에서 자동 생성해, </a:t>
            </a: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CSV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형식에서 업로드 툴에 제휴하는 것을 상정하고 있어, </a:t>
            </a: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DWH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에의 제휴 형식에 준거한 </a:t>
            </a: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CSV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레이아웃으로의 출력이 필요하게 된다.</a:t>
            </a:r>
            <a:endParaRPr xmlns:a="http://schemas.openxmlformats.org/drawingml/2006/main" lang="en-US" altLang="ja-JP" dirty="0">
              <a:solidFill>
                <a:srgbClr val="1D1C1D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덧붙여 업로드 툴로부터 </a:t>
            </a: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DWH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에의 제휴 방식은 현행대로로 하고, </a:t>
            </a:r>
            <a:r xmlns:a="http://schemas.openxmlformats.org/drawingml/2006/main">
              <a:rPr lang="ko" altLang="ja-JP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CSV </a:t>
            </a:r>
            <a:r xmlns:a="http://schemas.openxmlformats.org/drawingml/2006/main">
              <a:rPr lang="ko" altLang="en-US" dirty="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레이아웃 사양은 참고 자료로서 이하를 제공.</a:t>
            </a:r>
            <a:endParaRPr xmlns:a="http://schemas.openxmlformats.org/drawingml/2006/main" lang="en-US" altLang="ja-JP" dirty="0">
              <a:solidFill>
                <a:srgbClr val="1D1C1D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/>
            <a:endParaRPr lang="en-US" altLang="ja-JP" dirty="0">
              <a:solidFill>
                <a:srgbClr val="1D1C1D"/>
              </a:solidFill>
              <a:latin typeface="+mn-ea"/>
            </a:endParaRPr>
          </a:p>
          <a:p>
            <a:pPr xmlns:a="http://schemas.openxmlformats.org/drawingml/2006/main" lvl="1"/>
            <a:r xmlns:a="http://schemas.openxmlformats.org/drawingml/2006/main">
              <a:rPr lang="ko" altLang="en-US">
                <a:latin typeface="+mn-ea"/>
              </a:rPr>
              <a:t>(별지) 테이블 일람 </a:t>
            </a:r>
            <a:r xmlns:a="http://schemas.openxmlformats.org/drawingml/2006/main">
              <a:rPr lang="ko" altLang="ja-JP" dirty="0">
                <a:latin typeface="+mn-ea"/>
              </a:rPr>
              <a:t>.xlsx</a:t>
            </a:r>
          </a:p>
        </p:txBody>
      </p:sp>
    </p:spTree>
    <p:extLst>
      <p:ext uri="{BB962C8B-B14F-4D97-AF65-F5344CB8AC3E}">
        <p14:creationId xmlns:p14="http://schemas.microsoft.com/office/powerpoint/2010/main" val="368492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23975841-CFEF-5734-5330-591195CFDF1E}"/>
              </a:ext>
            </a:extLst>
          </p:cNvPr>
          <p:cNvCxnSpPr>
            <a:cxnSpLocks/>
          </p:cNvCxnSpPr>
          <p:nvPr/>
        </p:nvCxnSpPr>
        <p:spPr>
          <a:xfrm>
            <a:off x="1175437" y="3476032"/>
            <a:ext cx="3276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28A5DB76-4BD1-22FD-54D1-4BA1704A0A79}"/>
              </a:ext>
            </a:extLst>
          </p:cNvPr>
          <p:cNvCxnSpPr>
            <a:cxnSpLocks/>
          </p:cNvCxnSpPr>
          <p:nvPr/>
        </p:nvCxnSpPr>
        <p:spPr>
          <a:xfrm>
            <a:off x="1342678" y="6192619"/>
            <a:ext cx="514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240766" y="846109"/>
            <a:ext cx="11615080" cy="1567085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ja-JP" sz="2000" b="1" dirty="0"/>
              <a:t>3-1 </a:t>
            </a:r>
            <a:r xmlns:a="http://schemas.openxmlformats.org/drawingml/2006/main">
              <a:rPr lang="ko" altLang="en-US" sz="2000" b="1" dirty="0"/>
              <a:t>인프라</a:t>
            </a:r>
            <a:endParaRPr xmlns:a="http://schemas.openxmlformats.org/drawingml/2006/main" lang="en-US" altLang="ja-JP" sz="2000" b="1" dirty="0"/>
          </a:p>
          <a:p>
            <a:pPr xmlns:a="http://schemas.openxmlformats.org/drawingml/2006/main">
              <a:spcBef>
                <a:spcPct val="20000"/>
              </a:spcBef>
            </a:pP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클라우드( </a:t>
            </a:r>
            <a:r xmlns:a="http://schemas.openxmlformats.org/drawingml/2006/main">
              <a:rPr lang="ko" altLang="ja-JP" sz="1600" b="0" i="0" dirty="0">
                <a:solidFill>
                  <a:srgbClr val="1D1C1D"/>
                </a:solidFill>
                <a:effectLst/>
                <a:latin typeface="NotoSansJP"/>
              </a:rPr>
              <a:t>C )에서의 </a:t>
            </a:r>
            <a:r xmlns:a="http://schemas.openxmlformats.org/drawingml/2006/main">
              <a:rPr lang="ko" altLang="ja-JP" sz="1600" b="0" i="0" dirty="0">
                <a:solidFill>
                  <a:srgbClr val="1D1C1D"/>
                </a:solidFill>
                <a:effectLst/>
                <a:latin typeface="NotoSansJP"/>
              </a:rPr>
              <a:t>구축 </a:t>
            </a: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을 기본방침으로 하지만, 모든 병원에서 클라우드를 적용 </a:t>
            </a:r>
            <a:r xmlns:a="http://schemas.openxmlformats.org/drawingml/2006/main">
              <a:rPr lang="ko" altLang="ja-JP" sz="1600" b="0" i="0" dirty="0">
                <a:solidFill>
                  <a:srgbClr val="1D1C1D"/>
                </a:solidFill>
                <a:effectLst/>
                <a:latin typeface="NotoSansJP"/>
              </a:rPr>
              <a:t>할 </a:t>
            </a:r>
            <a:r xmlns:a="http://schemas.openxmlformats.org/drawingml/2006/main">
              <a:rPr lang="ko" altLang="ja-JP" sz="1600" b="0" i="0" dirty="0">
                <a:solidFill>
                  <a:srgbClr val="1D1C1D"/>
                </a:solidFill>
                <a:effectLst/>
                <a:latin typeface="NotoSansJP"/>
              </a:rPr>
              <a:t>수 </a:t>
            </a: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있는 </a:t>
            </a:r>
            <a:r xmlns:a="http://schemas.openxmlformats.org/drawingml/2006/main">
              <a:rPr lang="ko" altLang="en-US" sz="1600" dirty="0">
                <a:solidFill>
                  <a:srgbClr val="1D1C1D"/>
                </a:solidFill>
                <a:latin typeface="NotoSansJP"/>
              </a:rPr>
              <a:t>것은 </a:t>
            </a: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아니다 </a:t>
            </a: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. </a:t>
            </a: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)와, 상정 환경을 이하에 기재한다. </a:t>
            </a:r>
            <a:br xmlns:a="http://schemas.openxmlformats.org/drawingml/2006/main">
              <a:rPr lang="en-US" altLang="ja-JP" sz="1600" dirty="0">
                <a:solidFill>
                  <a:srgbClr val="1D1C1D"/>
                </a:solidFill>
                <a:latin typeface="NotoSansJP"/>
              </a:rPr>
            </a:b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클라우드 환경에 대해서는, 기본적으로 귀사측의 클라우드 환경의 이용을 상정하고 있어, 그 전제로 구성이나 운용면의 제안을 해 주셨으면 한다 </a:t>
            </a:r>
            <a:br xmlns:a="http://schemas.openxmlformats.org/drawingml/2006/main">
              <a:rPr lang="en-US" altLang="ja-JP" sz="1600" b="0" i="0" dirty="0">
                <a:solidFill>
                  <a:srgbClr val="1D1C1D"/>
                </a:solidFill>
                <a:effectLst/>
                <a:latin typeface="NotoSansJP"/>
              </a:rPr>
            </a:br>
            <a:r xmlns:a="http://schemas.openxmlformats.org/drawingml/2006/main">
              <a:rPr lang="ko" altLang="en-US" sz="1600" b="0" i="0" dirty="0">
                <a:solidFill>
                  <a:srgbClr val="1D1C1D"/>
                </a:solidFill>
                <a:effectLst/>
                <a:latin typeface="NotoSansJP"/>
              </a:rPr>
              <a:t>.</a:t>
            </a:r>
            <a:endParaRPr xmlns:a="http://schemas.openxmlformats.org/drawingml/2006/main" lang="en-US" altLang="ja-JP" sz="1600" b="0" i="0" dirty="0">
              <a:solidFill>
                <a:srgbClr val="1D1C1D"/>
              </a:solidFill>
              <a:effectLst/>
              <a:latin typeface="+mn-ea"/>
            </a:endParaRPr>
          </a:p>
          <a:p>
            <a:pPr>
              <a:spcBef>
                <a:spcPct val="20000"/>
              </a:spcBef>
            </a:pPr>
            <a:endParaRPr lang="en-US" altLang="ja-JP" sz="1600" b="0" i="0" dirty="0">
              <a:solidFill>
                <a:srgbClr val="1D1C1D"/>
              </a:solidFill>
              <a:effectLst/>
              <a:latin typeface="NotoSansJP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 xmlns:a="http://schemas.openxmlformats.org/drawingml/2006/main">
              <a:rPr lang="ko" altLang="ja-JP" dirty="0"/>
              <a:t>3. </a:t>
            </a:r>
            <a:r xmlns:a="http://schemas.openxmlformats.org/drawingml/2006/main">
              <a:rPr lang="ko" altLang="en-US" dirty="0"/>
              <a:t>비기능 요구</a:t>
            </a:r>
            <a:endParaRPr xmlns:a="http://schemas.openxmlformats.org/drawingml/2006/main" kumimoji="1" lang="ja-JP" altLang="en-US" dirty="0"/>
          </a:p>
        </p:txBody>
      </p:sp>
      <p:pic>
        <p:nvPicPr>
          <p:cNvPr id="5" name="グラフィックス 4" descr="建物 単色塗りつぶし">
            <a:extLst>
              <a:ext uri="{FF2B5EF4-FFF2-40B4-BE49-F238E27FC236}">
                <a16:creationId xmlns:a16="http://schemas.microsoft.com/office/drawing/2014/main" id="{A6FF9F2B-0D35-780C-8034-651B7EF534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47822" y="4432756"/>
            <a:ext cx="792000" cy="792000"/>
          </a:xfrm>
          <a:prstGeom prst="rect">
            <a:avLst/>
          </a:prstGeom>
        </p:spPr>
      </p:pic>
      <p:pic>
        <p:nvPicPr>
          <p:cNvPr id="6" name="グラフィックス 5" descr="コンピューター 単色塗りつぶし">
            <a:extLst>
              <a:ext uri="{FF2B5EF4-FFF2-40B4-BE49-F238E27FC236}">
                <a16:creationId xmlns:a16="http://schemas.microsoft.com/office/drawing/2014/main" id="{FC4D5C24-B640-7012-4294-6BFBE33EF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7830" y="4529374"/>
            <a:ext cx="792000" cy="792000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9753E1A-E72A-3777-6D8F-AA8051DDC8CB}"/>
              </a:ext>
            </a:extLst>
          </p:cNvPr>
          <p:cNvGrpSpPr/>
          <p:nvPr/>
        </p:nvGrpSpPr>
        <p:grpSpPr>
          <a:xfrm>
            <a:off x="1240026" y="4084085"/>
            <a:ext cx="1439999" cy="1440000"/>
            <a:chOff x="5961048" y="1275546"/>
            <a:chExt cx="1697955" cy="1685337"/>
          </a:xfrm>
        </p:grpSpPr>
        <p:pic>
          <p:nvPicPr>
            <p:cNvPr id="18" name="グラフィックス 17" descr="コンピューター 枠線">
              <a:extLst>
                <a:ext uri="{FF2B5EF4-FFF2-40B4-BE49-F238E27FC236}">
                  <a16:creationId xmlns:a16="http://schemas.microsoft.com/office/drawing/2014/main" id="{63044694-9DF1-90B4-2664-5CB59F6AE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291662" y="1493096"/>
              <a:ext cx="1080000" cy="1080000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316C2103-2450-E99C-77AD-858CDD9FDDE1}"/>
                </a:ext>
              </a:extLst>
            </p:cNvPr>
            <p:cNvSpPr txBox="1"/>
            <p:nvPr/>
          </p:nvSpPr>
          <p:spPr>
            <a:xfrm>
              <a:off x="6236346" y="1275546"/>
              <a:ext cx="881192" cy="348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 xmlns:a="http://schemas.openxmlformats.org/drawingml/2006/main">
                <a:rPr lang="ko" altLang="en-US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서버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E07C2B8-7EC6-8244-0E88-D093160E399F}"/>
                </a:ext>
              </a:extLst>
            </p:cNvPr>
            <p:cNvSpPr/>
            <p:nvPr/>
          </p:nvSpPr>
          <p:spPr>
            <a:xfrm>
              <a:off x="5961048" y="1410936"/>
              <a:ext cx="1697955" cy="1549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16DB377-33B1-D7BF-E6F6-273FEAFD78F1}"/>
              </a:ext>
            </a:extLst>
          </p:cNvPr>
          <p:cNvSpPr/>
          <p:nvPr/>
        </p:nvSpPr>
        <p:spPr>
          <a:xfrm>
            <a:off x="3880007" y="4904769"/>
            <a:ext cx="1199688" cy="1199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47D1D06-B36B-1DD4-B4DB-9C711A79A609}"/>
              </a:ext>
            </a:extLst>
          </p:cNvPr>
          <p:cNvSpPr txBox="1"/>
          <p:nvPr/>
        </p:nvSpPr>
        <p:spPr>
          <a:xfrm>
            <a:off x="1292729" y="5036015"/>
            <a:ext cx="140134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서버에서 점검</a:t>
            </a:r>
          </a:p>
        </p:txBody>
      </p:sp>
      <p:pic>
        <p:nvPicPr>
          <p:cNvPr id="38" name="グラフィックス 37" descr="雲 枠線">
            <a:extLst>
              <a:ext uri="{FF2B5EF4-FFF2-40B4-BE49-F238E27FC236}">
                <a16:creationId xmlns:a16="http://schemas.microsoft.com/office/drawing/2014/main" id="{26DCD04F-ED06-C42C-B152-058B93CF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10784" y="5804144"/>
            <a:ext cx="792000" cy="7920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D575BA6-0FE4-7F68-5AB3-3882B8A99AE5}"/>
              </a:ext>
            </a:extLst>
          </p:cNvPr>
          <p:cNvSpPr txBox="1"/>
          <p:nvPr/>
        </p:nvSpPr>
        <p:spPr>
          <a:xfrm>
            <a:off x="5013588" y="6180524"/>
            <a:ext cx="69923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암호화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F51AC3B-4643-3F92-3034-681362BC9198}"/>
              </a:ext>
            </a:extLst>
          </p:cNvPr>
          <p:cNvSpPr txBox="1"/>
          <p:nvPr/>
        </p:nvSpPr>
        <p:spPr>
          <a:xfrm>
            <a:off x="9039198" y="6010658"/>
            <a:ext cx="90601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확장 마스터</a:t>
            </a:r>
          </a:p>
        </p:txBody>
      </p:sp>
      <p:pic>
        <p:nvPicPr>
          <p:cNvPr id="44" name="グラフィックス 43" descr="インターネット 単色塗りつぶし">
            <a:extLst>
              <a:ext uri="{FF2B5EF4-FFF2-40B4-BE49-F238E27FC236}">
                <a16:creationId xmlns:a16="http://schemas.microsoft.com/office/drawing/2014/main" id="{FACF71A2-C9C3-DAB2-FA85-DC13F36351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66784" y="4529286"/>
            <a:ext cx="792000" cy="792000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49F6B22-212C-A911-2CE8-403FAAFACE64}"/>
              </a:ext>
            </a:extLst>
          </p:cNvPr>
          <p:cNvSpPr txBox="1"/>
          <p:nvPr/>
        </p:nvSpPr>
        <p:spPr>
          <a:xfrm>
            <a:off x="6743278" y="4385270"/>
            <a:ext cx="82586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ja-JP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NW </a:t>
            </a:r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터미널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29D5465-3691-F490-8CCB-939EC0BD14E8}"/>
              </a:ext>
            </a:extLst>
          </p:cNvPr>
          <p:cNvSpPr txBox="1"/>
          <p:nvPr/>
        </p:nvSpPr>
        <p:spPr>
          <a:xfrm>
            <a:off x="8137190" y="5017224"/>
            <a:ext cx="126669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결과 업로드</a:t>
            </a: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4B4A3BA1-31FB-CCF2-AC74-F22F0E2E45B3}"/>
              </a:ext>
            </a:extLst>
          </p:cNvPr>
          <p:cNvCxnSpPr>
            <a:cxnSpLocks/>
          </p:cNvCxnSpPr>
          <p:nvPr/>
        </p:nvCxnSpPr>
        <p:spPr>
          <a:xfrm>
            <a:off x="4222998" y="5047948"/>
            <a:ext cx="2304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グラフィックス 50" descr="USB メモリ 単色塗りつぶし">
            <a:extLst>
              <a:ext uri="{FF2B5EF4-FFF2-40B4-BE49-F238E27FC236}">
                <a16:creationId xmlns:a16="http://schemas.microsoft.com/office/drawing/2014/main" id="{48B06DE6-2108-67F1-1A2D-AD1C317AAB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V="1">
            <a:off x="5209256" y="4727980"/>
            <a:ext cx="399897" cy="399897"/>
          </a:xfrm>
          <a:prstGeom prst="rect">
            <a:avLst/>
          </a:prstGeom>
        </p:spPr>
      </p:pic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D2CB4DD-FBE0-57E8-4503-F56384E5D302}"/>
              </a:ext>
            </a:extLst>
          </p:cNvPr>
          <p:cNvCxnSpPr>
            <a:cxnSpLocks/>
          </p:cNvCxnSpPr>
          <p:nvPr/>
        </p:nvCxnSpPr>
        <p:spPr>
          <a:xfrm>
            <a:off x="7823398" y="5004968"/>
            <a:ext cx="17996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C4D05F8-FA8B-85BC-A96C-4F49A71E08CA}"/>
              </a:ext>
            </a:extLst>
          </p:cNvPr>
          <p:cNvSpPr txBox="1"/>
          <p:nvPr/>
        </p:nvSpPr>
        <p:spPr>
          <a:xfrm>
            <a:off x="8079291" y="6712005"/>
            <a:ext cx="126669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결과 업로드</a:t>
            </a: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81A34F22-553D-C62C-081D-9E17470CD909}"/>
              </a:ext>
            </a:extLst>
          </p:cNvPr>
          <p:cNvCxnSpPr>
            <a:cxnSpLocks/>
          </p:cNvCxnSpPr>
          <p:nvPr/>
        </p:nvCxnSpPr>
        <p:spPr>
          <a:xfrm>
            <a:off x="6089357" y="3560979"/>
            <a:ext cx="540000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グラフィックス 57" descr="USB メモリ 単色塗りつぶし">
            <a:extLst>
              <a:ext uri="{FF2B5EF4-FFF2-40B4-BE49-F238E27FC236}">
                <a16:creationId xmlns:a16="http://schemas.microsoft.com/office/drawing/2014/main" id="{848C447C-16C1-C3A1-00A8-88D6B3C15A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V="1">
            <a:off x="6157444" y="3237032"/>
            <a:ext cx="399897" cy="399897"/>
          </a:xfrm>
          <a:prstGeom prst="rect">
            <a:avLst/>
          </a:prstGeom>
        </p:spPr>
      </p:pic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8553218-D60A-54E4-E441-C96D7EF6D042}"/>
              </a:ext>
            </a:extLst>
          </p:cNvPr>
          <p:cNvSpPr txBox="1"/>
          <p:nvPr/>
        </p:nvSpPr>
        <p:spPr>
          <a:xfrm>
            <a:off x="8075666" y="3551736"/>
            <a:ext cx="126669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결과 업로드</a:t>
            </a:r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B58CA7A4-4B42-99CA-374D-D275600271DA}"/>
              </a:ext>
            </a:extLst>
          </p:cNvPr>
          <p:cNvCxnSpPr>
            <a:cxnSpLocks/>
          </p:cNvCxnSpPr>
          <p:nvPr/>
        </p:nvCxnSpPr>
        <p:spPr>
          <a:xfrm>
            <a:off x="7761874" y="3555715"/>
            <a:ext cx="1799625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620B732-CC34-9350-0021-2CE8ABF140DD}"/>
              </a:ext>
            </a:extLst>
          </p:cNvPr>
          <p:cNvGrpSpPr/>
          <p:nvPr/>
        </p:nvGrpSpPr>
        <p:grpSpPr>
          <a:xfrm>
            <a:off x="137514" y="4241254"/>
            <a:ext cx="1080000" cy="1376927"/>
            <a:chOff x="292905" y="1622662"/>
            <a:chExt cx="1487643" cy="1684754"/>
          </a:xfrm>
        </p:grpSpPr>
        <p:pic>
          <p:nvPicPr>
            <p:cNvPr id="88" name="グラフィックス 87" descr="ドキュメント 枠線">
              <a:extLst>
                <a:ext uri="{FF2B5EF4-FFF2-40B4-BE49-F238E27FC236}">
                  <a16:creationId xmlns:a16="http://schemas.microsoft.com/office/drawing/2014/main" id="{8AD120A0-60A2-6C46-08D6-616C54EAA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292852" y="1622662"/>
              <a:ext cx="399917" cy="399917"/>
            </a:xfrm>
            <a:prstGeom prst="rect">
              <a:avLst/>
            </a:prstGeom>
          </p:spPr>
        </p:pic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85AE15D-EE05-02BA-B1B1-0221703D3D40}"/>
                </a:ext>
              </a:extLst>
            </p:cNvPr>
            <p:cNvGrpSpPr/>
            <p:nvPr/>
          </p:nvGrpSpPr>
          <p:grpSpPr>
            <a:xfrm>
              <a:off x="292905" y="1676184"/>
              <a:ext cx="1449182" cy="1631232"/>
              <a:chOff x="1430487" y="1637704"/>
              <a:chExt cx="1304536" cy="1468414"/>
            </a:xfrm>
          </p:grpSpPr>
          <p:pic>
            <p:nvPicPr>
              <p:cNvPr id="91" name="グラフィックス 90" descr="ノート PC 枠線">
                <a:extLst>
                  <a:ext uri="{FF2B5EF4-FFF2-40B4-BE49-F238E27FC236}">
                    <a16:creationId xmlns:a16="http://schemas.microsoft.com/office/drawing/2014/main" id="{24C78A98-6AD7-9FF7-FD10-AC7F63FFEC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676537" y="1637704"/>
                <a:ext cx="810000" cy="810000"/>
              </a:xfrm>
              <a:prstGeom prst="rect">
                <a:avLst/>
              </a:prstGeom>
            </p:spPr>
          </p:pic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533BC96F-3CB1-31C4-661E-02A55ED83F4D}"/>
                  </a:ext>
                </a:extLst>
              </p:cNvPr>
              <p:cNvSpPr txBox="1"/>
              <p:nvPr/>
            </p:nvSpPr>
            <p:spPr>
              <a:xfrm>
                <a:off x="1439809" y="2326640"/>
                <a:ext cx="1283455" cy="77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의사 회계 </a:t>
                </a:r>
                <a:br xmlns:a="http://schemas.openxmlformats.org/drawingml/2006/main">
                  <a:rPr lang="en-US" altLang="ja-JP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시스템</a:t>
                </a:r>
                <a:endParaRPr xmlns:a="http://schemas.openxmlformats.org/drawingml/2006/main" lang="en-US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(레세콘)</a:t>
                </a: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C601782-4A87-5A27-10EC-2D949EE455CB}"/>
                  </a:ext>
                </a:extLst>
              </p:cNvPr>
              <p:cNvSpPr/>
              <p:nvPr/>
            </p:nvSpPr>
            <p:spPr>
              <a:xfrm>
                <a:off x="1430487" y="1661613"/>
                <a:ext cx="1304536" cy="1080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000"/>
              </a:p>
            </p:txBody>
          </p:sp>
        </p:grp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8B417AC6-5048-515C-9B66-B0320A217C5A}"/>
                </a:ext>
              </a:extLst>
            </p:cNvPr>
            <p:cNvSpPr txBox="1"/>
            <p:nvPr/>
          </p:nvSpPr>
          <p:spPr>
            <a:xfrm>
              <a:off x="1252812" y="1914847"/>
              <a:ext cx="527736" cy="297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 xmlns:a="http://schemas.openxmlformats.org/drawingml/2006/main">
                <a:rPr lang="ko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UKE</a:t>
              </a:r>
              <a:endParaRPr xmlns:a="http://schemas.openxmlformats.org/drawingml/2006/main"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1FD3604B-C286-AB98-CDC6-5714C5114EDD}"/>
              </a:ext>
            </a:extLst>
          </p:cNvPr>
          <p:cNvCxnSpPr>
            <a:cxnSpLocks/>
          </p:cNvCxnSpPr>
          <p:nvPr/>
        </p:nvCxnSpPr>
        <p:spPr>
          <a:xfrm>
            <a:off x="2566814" y="4817318"/>
            <a:ext cx="28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グラフィックス 106" descr="USB メモリ 単色塗りつぶし">
            <a:extLst>
              <a:ext uri="{FF2B5EF4-FFF2-40B4-BE49-F238E27FC236}">
                <a16:creationId xmlns:a16="http://schemas.microsoft.com/office/drawing/2014/main" id="{018A89A9-E1D7-2D4F-79A9-2683227324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V="1">
            <a:off x="2686648" y="3264122"/>
            <a:ext cx="399897" cy="399897"/>
          </a:xfrm>
          <a:prstGeom prst="rect">
            <a:avLst/>
          </a:prstGeom>
        </p:spPr>
      </p:pic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43B1BD7-05A7-405F-D872-AA73942DBFD1}"/>
              </a:ext>
            </a:extLst>
          </p:cNvPr>
          <p:cNvSpPr txBox="1"/>
          <p:nvPr/>
        </p:nvSpPr>
        <p:spPr>
          <a:xfrm>
            <a:off x="1643787" y="5920926"/>
            <a:ext cx="69923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복합화</a:t>
            </a: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8C3A6AFA-4BAA-AEA5-C21E-10A4F75C5288}"/>
              </a:ext>
            </a:extLst>
          </p:cNvPr>
          <p:cNvGrpSpPr/>
          <p:nvPr/>
        </p:nvGrpSpPr>
        <p:grpSpPr>
          <a:xfrm>
            <a:off x="6635398" y="5655899"/>
            <a:ext cx="1188000" cy="1609691"/>
            <a:chOff x="3539715" y="4391153"/>
            <a:chExt cx="1260000" cy="1936037"/>
          </a:xfrm>
        </p:grpSpPr>
        <p:pic>
          <p:nvPicPr>
            <p:cNvPr id="110" name="グラフィックス 109" descr="インターネット 単色塗りつぶし">
              <a:extLst>
                <a:ext uri="{FF2B5EF4-FFF2-40B4-BE49-F238E27FC236}">
                  <a16:creationId xmlns:a16="http://schemas.microsoft.com/office/drawing/2014/main" id="{ED921A3B-CC24-E689-095E-C8E25A9F5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754052" y="4851290"/>
              <a:ext cx="809958" cy="809958"/>
            </a:xfrm>
            <a:prstGeom prst="rect">
              <a:avLst/>
            </a:prstGeom>
          </p:spPr>
        </p:pic>
        <p:pic>
          <p:nvPicPr>
            <p:cNvPr id="111" name="グラフィックス 110" descr="インターネット 単色塗りつぶし">
              <a:extLst>
                <a:ext uri="{FF2B5EF4-FFF2-40B4-BE49-F238E27FC236}">
                  <a16:creationId xmlns:a16="http://schemas.microsoft.com/office/drawing/2014/main" id="{310B6217-EBFC-9B0C-C9B8-D4A5BC34D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754052" y="5517232"/>
              <a:ext cx="809958" cy="809958"/>
            </a:xfrm>
            <a:prstGeom prst="rect">
              <a:avLst/>
            </a:prstGeom>
          </p:spPr>
        </p:pic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FD4B459F-888D-FDC5-91D5-2F1B26651F82}"/>
                </a:ext>
              </a:extLst>
            </p:cNvPr>
            <p:cNvSpPr txBox="1"/>
            <p:nvPr/>
          </p:nvSpPr>
          <p:spPr>
            <a:xfrm>
              <a:off x="3730505" y="4391153"/>
              <a:ext cx="743435" cy="267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 xmlns:a="http://schemas.openxmlformats.org/drawingml/2006/main">
                <a:rPr lang="ko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NW </a:t>
              </a:r>
              <a:r xmlns:a="http://schemas.openxmlformats.org/drawingml/2006/main">
                <a:rPr lang="ko" altLang="en-US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터미널</a:t>
              </a:r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17AE8323-7CAF-C892-D02C-630390807E15}"/>
                </a:ext>
              </a:extLst>
            </p:cNvPr>
            <p:cNvSpPr/>
            <p:nvPr/>
          </p:nvSpPr>
          <p:spPr>
            <a:xfrm>
              <a:off x="3539715" y="4725320"/>
              <a:ext cx="1260000" cy="1584000"/>
            </a:xfrm>
            <a:prstGeom prst="rect">
              <a:avLst/>
            </a:prstGeom>
            <a:noFill/>
            <a:ln w="12700">
              <a:prstDash val="lgDashDot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</p:grpSp>
      <p:pic>
        <p:nvPicPr>
          <p:cNvPr id="115" name="グラフィックス 114" descr="USB メモリ 単色塗りつぶし">
            <a:extLst>
              <a:ext uri="{FF2B5EF4-FFF2-40B4-BE49-F238E27FC236}">
                <a16:creationId xmlns:a16="http://schemas.microsoft.com/office/drawing/2014/main" id="{81331F52-9ABF-F9DC-3C31-D07190A649E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V="1">
            <a:off x="3602174" y="6002243"/>
            <a:ext cx="399897" cy="399897"/>
          </a:xfrm>
          <a:prstGeom prst="rect">
            <a:avLst/>
          </a:prstGeom>
        </p:spPr>
      </p:pic>
      <p:cxnSp>
        <p:nvCxnSpPr>
          <p:cNvPr id="116" name="直線矢印コネクタ 115">
            <a:extLst>
              <a:ext uri="{FF2B5EF4-FFF2-40B4-BE49-F238E27FC236}">
                <a16:creationId xmlns:a16="http://schemas.microsoft.com/office/drawing/2014/main" id="{5C2716EC-E6B2-07D2-FE6F-C7E2F6275724}"/>
              </a:ext>
            </a:extLst>
          </p:cNvPr>
          <p:cNvCxnSpPr>
            <a:cxnSpLocks/>
          </p:cNvCxnSpPr>
          <p:nvPr/>
        </p:nvCxnSpPr>
        <p:spPr>
          <a:xfrm>
            <a:off x="7919332" y="6712005"/>
            <a:ext cx="1679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>
            <a:extLst>
              <a:ext uri="{FF2B5EF4-FFF2-40B4-BE49-F238E27FC236}">
                <a16:creationId xmlns:a16="http://schemas.microsoft.com/office/drawing/2014/main" id="{B3665B16-C27B-AC59-3D2F-44EB8BE842CA}"/>
              </a:ext>
            </a:extLst>
          </p:cNvPr>
          <p:cNvCxnSpPr>
            <a:cxnSpLocks/>
          </p:cNvCxnSpPr>
          <p:nvPr/>
        </p:nvCxnSpPr>
        <p:spPr>
          <a:xfrm>
            <a:off x="9040677" y="6308112"/>
            <a:ext cx="55988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3D4D564-0012-DD04-D961-8ED55D188E10}"/>
              </a:ext>
            </a:extLst>
          </p:cNvPr>
          <p:cNvSpPr txBox="1"/>
          <p:nvPr/>
        </p:nvSpPr>
        <p:spPr>
          <a:xfrm>
            <a:off x="8234745" y="5732048"/>
            <a:ext cx="6687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구름</a:t>
            </a:r>
          </a:p>
        </p:txBody>
      </p: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CFC5AC7C-F0AA-ED45-4046-08B7D86CDCAE}"/>
              </a:ext>
            </a:extLst>
          </p:cNvPr>
          <p:cNvCxnSpPr>
            <a:cxnSpLocks/>
          </p:cNvCxnSpPr>
          <p:nvPr/>
        </p:nvCxnSpPr>
        <p:spPr>
          <a:xfrm>
            <a:off x="1126686" y="4817318"/>
            <a:ext cx="28800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8E96947B-78AF-EEC7-A441-4AFF5B554CEC}"/>
              </a:ext>
            </a:extLst>
          </p:cNvPr>
          <p:cNvGrpSpPr/>
          <p:nvPr/>
        </p:nvGrpSpPr>
        <p:grpSpPr>
          <a:xfrm>
            <a:off x="2962990" y="4241254"/>
            <a:ext cx="1188000" cy="1345484"/>
            <a:chOff x="3669888" y="2520655"/>
            <a:chExt cx="1260000" cy="1600035"/>
          </a:xfrm>
        </p:grpSpPr>
        <p:pic>
          <p:nvPicPr>
            <p:cNvPr id="121" name="グラフィックス 120" descr="ノート PC 単色塗りつぶし">
              <a:extLst>
                <a:ext uri="{FF2B5EF4-FFF2-40B4-BE49-F238E27FC236}">
                  <a16:creationId xmlns:a16="http://schemas.microsoft.com/office/drawing/2014/main" id="{4434C29E-EC68-C8AD-5E26-342101774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78548" y="3303028"/>
              <a:ext cx="810048" cy="810048"/>
            </a:xfrm>
            <a:prstGeom prst="rect">
              <a:avLst/>
            </a:prstGeom>
          </p:spPr>
        </p:pic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2A52B10D-6B68-07AC-C6C8-D553A78FC6A5}"/>
                </a:ext>
              </a:extLst>
            </p:cNvPr>
            <p:cNvSpPr txBox="1"/>
            <p:nvPr/>
          </p:nvSpPr>
          <p:spPr>
            <a:xfrm>
              <a:off x="3754529" y="2520655"/>
              <a:ext cx="1079944" cy="2677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xmlns:a="http://schemas.openxmlformats.org/drawingml/2006/main" algn="ctr"/>
              <a:r xmlns:a="http://schemas.openxmlformats.org/drawingml/2006/main">
                <a:rPr lang="ko" altLang="en-US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점검 단말</a:t>
              </a:r>
            </a:p>
          </p:txBody>
        </p:sp>
        <p:pic>
          <p:nvPicPr>
            <p:cNvPr id="123" name="グラフィックス 122" descr="ノート PC 単色塗りつぶし">
              <a:extLst>
                <a:ext uri="{FF2B5EF4-FFF2-40B4-BE49-F238E27FC236}">
                  <a16:creationId xmlns:a16="http://schemas.microsoft.com/office/drawing/2014/main" id="{09071D9D-137A-C590-9BC2-A5EF3FA78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78548" y="2707965"/>
              <a:ext cx="810048" cy="810048"/>
            </a:xfrm>
            <a:prstGeom prst="rect">
              <a:avLst/>
            </a:prstGeom>
          </p:spPr>
        </p:pic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9127039C-1DA8-FF12-2D4E-5BB5D73170BE}"/>
                </a:ext>
              </a:extLst>
            </p:cNvPr>
            <p:cNvSpPr/>
            <p:nvPr/>
          </p:nvSpPr>
          <p:spPr>
            <a:xfrm>
              <a:off x="3669888" y="2536690"/>
              <a:ext cx="1260000" cy="1584000"/>
            </a:xfrm>
            <a:prstGeom prst="rect">
              <a:avLst/>
            </a:prstGeom>
            <a:noFill/>
            <a:ln w="12700">
              <a:prstDash val="lgDashDot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</p:grp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D6C9740C-1606-BB27-8177-2572B665372E}"/>
              </a:ext>
            </a:extLst>
          </p:cNvPr>
          <p:cNvSpPr/>
          <p:nvPr/>
        </p:nvSpPr>
        <p:spPr>
          <a:xfrm>
            <a:off x="240766" y="2369046"/>
            <a:ext cx="4104000" cy="252000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333" dirty="0"/>
              <a:t>원내 환경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DF431D02-1F63-577C-F628-13CEBBDC16E1}"/>
              </a:ext>
            </a:extLst>
          </p:cNvPr>
          <p:cNvSpPr/>
          <p:nvPr/>
        </p:nvSpPr>
        <p:spPr>
          <a:xfrm>
            <a:off x="4587240" y="2369046"/>
            <a:ext cx="1599667" cy="252000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333" dirty="0"/>
              <a:t>비 </a:t>
            </a:r>
            <a:r xmlns:a="http://schemas.openxmlformats.org/drawingml/2006/main">
              <a:rPr lang="ko" altLang="ja-JP" sz="1333" dirty="0"/>
              <a:t>NW </a:t>
            </a:r>
            <a:r xmlns:a="http://schemas.openxmlformats.org/drawingml/2006/main">
              <a:rPr lang="ko" altLang="en-US" sz="1333" dirty="0"/>
              <a:t>환경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D7A90BDB-40B1-7081-0FCC-C365FF0F2E7A}"/>
              </a:ext>
            </a:extLst>
          </p:cNvPr>
          <p:cNvSpPr/>
          <p:nvPr/>
        </p:nvSpPr>
        <p:spPr>
          <a:xfrm>
            <a:off x="6429381" y="2369046"/>
            <a:ext cx="2916000" cy="252000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ja-JP" sz="1333" dirty="0"/>
              <a:t>NW </a:t>
            </a:r>
            <a:r xmlns:a="http://schemas.openxmlformats.org/drawingml/2006/main">
              <a:rPr lang="ko" altLang="en-US" sz="1333" dirty="0"/>
              <a:t>환경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14BEEFC-5F0E-2304-D726-6C6CAC1EB440}"/>
              </a:ext>
            </a:extLst>
          </p:cNvPr>
          <p:cNvSpPr txBox="1"/>
          <p:nvPr/>
        </p:nvSpPr>
        <p:spPr>
          <a:xfrm>
            <a:off x="2422798" y="3589155"/>
            <a:ext cx="92525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ja-JP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UKE </a:t>
            </a:r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데이터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C1FB8186-FDD9-E7C0-08DC-5A7003048A46}"/>
              </a:ext>
            </a:extLst>
          </p:cNvPr>
          <p:cNvSpPr txBox="1"/>
          <p:nvPr/>
        </p:nvSpPr>
        <p:spPr>
          <a:xfrm>
            <a:off x="5981277" y="3588471"/>
            <a:ext cx="87075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청구 결과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E8DC975E-7851-59F6-26C4-42BAA1829773}"/>
              </a:ext>
            </a:extLst>
          </p:cNvPr>
          <p:cNvSpPr txBox="1"/>
          <p:nvPr/>
        </p:nvSpPr>
        <p:spPr>
          <a:xfrm>
            <a:off x="4942706" y="5167936"/>
            <a:ext cx="87075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청구 결과</a:t>
            </a:r>
          </a:p>
        </p:txBody>
      </p: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A647CFDF-1F16-DF9E-BD31-1098D36B94F0}"/>
              </a:ext>
            </a:extLst>
          </p:cNvPr>
          <p:cNvCxnSpPr>
            <a:cxnSpLocks/>
          </p:cNvCxnSpPr>
          <p:nvPr/>
        </p:nvCxnSpPr>
        <p:spPr>
          <a:xfrm>
            <a:off x="7895406" y="6308112"/>
            <a:ext cx="239950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2DBD83D-10A8-0A2F-544B-3345C6357E25}"/>
              </a:ext>
            </a:extLst>
          </p:cNvPr>
          <p:cNvSpPr txBox="1"/>
          <p:nvPr/>
        </p:nvSpPr>
        <p:spPr>
          <a:xfrm>
            <a:off x="3297745" y="5825430"/>
            <a:ext cx="92525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ja-JP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UKE </a:t>
            </a:r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데이터</a:t>
            </a:r>
          </a:p>
        </p:txBody>
      </p: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4DB3C4CA-61D2-3E04-2E98-786620DE15F1}"/>
              </a:ext>
            </a:extLst>
          </p:cNvPr>
          <p:cNvCxnSpPr>
            <a:cxnSpLocks/>
          </p:cNvCxnSpPr>
          <p:nvPr/>
        </p:nvCxnSpPr>
        <p:spPr>
          <a:xfrm flipH="1">
            <a:off x="7761874" y="3311760"/>
            <a:ext cx="1799625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7A587E76-4BE9-AF98-683D-037A9B644DAE}"/>
              </a:ext>
            </a:extLst>
          </p:cNvPr>
          <p:cNvCxnSpPr>
            <a:cxnSpLocks/>
          </p:cNvCxnSpPr>
          <p:nvPr/>
        </p:nvCxnSpPr>
        <p:spPr>
          <a:xfrm flipH="1">
            <a:off x="6089357" y="3317024"/>
            <a:ext cx="540000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DF5699D5-DF2B-0331-D1DB-C054182BBDCD}"/>
              </a:ext>
            </a:extLst>
          </p:cNvPr>
          <p:cNvSpPr txBox="1"/>
          <p:nvPr/>
        </p:nvSpPr>
        <p:spPr>
          <a:xfrm>
            <a:off x="5981277" y="3017671"/>
            <a:ext cx="90601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확장 마스터</a:t>
            </a: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0BD2DA3E-0FF9-B55C-8023-4DBF04B2CDE3}"/>
              </a:ext>
            </a:extLst>
          </p:cNvPr>
          <p:cNvSpPr txBox="1"/>
          <p:nvPr/>
        </p:nvSpPr>
        <p:spPr>
          <a:xfrm>
            <a:off x="8216254" y="3012407"/>
            <a:ext cx="90601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확장 마스터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D7DCF671-35FC-1D29-FFDE-666FC670BC1B}"/>
              </a:ext>
            </a:extLst>
          </p:cNvPr>
          <p:cNvSpPr txBox="1"/>
          <p:nvPr/>
        </p:nvSpPr>
        <p:spPr>
          <a:xfrm>
            <a:off x="8137189" y="4457278"/>
            <a:ext cx="90601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확장 마스터</a:t>
            </a:r>
          </a:p>
        </p:txBody>
      </p:sp>
      <p:cxnSp>
        <p:nvCxnSpPr>
          <p:cNvPr id="148" name="直線矢印コネクタ 147">
            <a:extLst>
              <a:ext uri="{FF2B5EF4-FFF2-40B4-BE49-F238E27FC236}">
                <a16:creationId xmlns:a16="http://schemas.microsoft.com/office/drawing/2014/main" id="{5E469233-47F1-4C45-1404-17C31E77DA37}"/>
              </a:ext>
            </a:extLst>
          </p:cNvPr>
          <p:cNvCxnSpPr>
            <a:cxnSpLocks/>
          </p:cNvCxnSpPr>
          <p:nvPr/>
        </p:nvCxnSpPr>
        <p:spPr>
          <a:xfrm>
            <a:off x="7823398" y="4764991"/>
            <a:ext cx="1799625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矢印コネクタ 148">
            <a:extLst>
              <a:ext uri="{FF2B5EF4-FFF2-40B4-BE49-F238E27FC236}">
                <a16:creationId xmlns:a16="http://schemas.microsoft.com/office/drawing/2014/main" id="{EA493596-966A-FD83-BA0B-7EF9BA93505B}"/>
              </a:ext>
            </a:extLst>
          </p:cNvPr>
          <p:cNvCxnSpPr>
            <a:cxnSpLocks/>
          </p:cNvCxnSpPr>
          <p:nvPr/>
        </p:nvCxnSpPr>
        <p:spPr>
          <a:xfrm>
            <a:off x="4222998" y="4807971"/>
            <a:ext cx="2304000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1505D290-2CA2-7575-A629-EEB0D55EB546}"/>
              </a:ext>
            </a:extLst>
          </p:cNvPr>
          <p:cNvSpPr txBox="1"/>
          <p:nvPr/>
        </p:nvSpPr>
        <p:spPr>
          <a:xfrm>
            <a:off x="4910195" y="4500257"/>
            <a:ext cx="90601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확장 마스터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48FFBFC-A9E5-724E-8083-92E2DCF45A5B}"/>
              </a:ext>
            </a:extLst>
          </p:cNvPr>
          <p:cNvGrpSpPr/>
          <p:nvPr/>
        </p:nvGrpSpPr>
        <p:grpSpPr>
          <a:xfrm>
            <a:off x="137514" y="2720311"/>
            <a:ext cx="1080000" cy="1376927"/>
            <a:chOff x="292905" y="1622662"/>
            <a:chExt cx="1487643" cy="1684754"/>
          </a:xfrm>
        </p:grpSpPr>
        <p:pic>
          <p:nvPicPr>
            <p:cNvPr id="152" name="グラフィックス 151" descr="ドキュメント 枠線">
              <a:extLst>
                <a:ext uri="{FF2B5EF4-FFF2-40B4-BE49-F238E27FC236}">
                  <a16:creationId xmlns:a16="http://schemas.microsoft.com/office/drawing/2014/main" id="{E3BC9FC3-BCAF-86E2-4445-A33E5DF94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292852" y="1622662"/>
              <a:ext cx="399917" cy="399917"/>
            </a:xfrm>
            <a:prstGeom prst="rect">
              <a:avLst/>
            </a:prstGeom>
          </p:spPr>
        </p:pic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2AA1D142-DF30-ED29-B940-2DF22F242A96}"/>
                </a:ext>
              </a:extLst>
            </p:cNvPr>
            <p:cNvGrpSpPr/>
            <p:nvPr/>
          </p:nvGrpSpPr>
          <p:grpSpPr>
            <a:xfrm>
              <a:off x="292905" y="1676184"/>
              <a:ext cx="1449182" cy="1631232"/>
              <a:chOff x="1430487" y="1637704"/>
              <a:chExt cx="1304536" cy="1468414"/>
            </a:xfrm>
          </p:grpSpPr>
          <p:pic>
            <p:nvPicPr>
              <p:cNvPr id="155" name="グラフィックス 154" descr="ノート PC 枠線">
                <a:extLst>
                  <a:ext uri="{FF2B5EF4-FFF2-40B4-BE49-F238E27FC236}">
                    <a16:creationId xmlns:a16="http://schemas.microsoft.com/office/drawing/2014/main" id="{209683DA-31A5-9C2E-391A-B68561A06F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676537" y="1637704"/>
                <a:ext cx="810000" cy="810000"/>
              </a:xfrm>
              <a:prstGeom prst="rect">
                <a:avLst/>
              </a:prstGeom>
            </p:spPr>
          </p:pic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8DF43D79-FB3E-5322-51A5-0AC323BE523C}"/>
                  </a:ext>
                </a:extLst>
              </p:cNvPr>
              <p:cNvSpPr txBox="1"/>
              <p:nvPr/>
            </p:nvSpPr>
            <p:spPr>
              <a:xfrm>
                <a:off x="1439809" y="2326640"/>
                <a:ext cx="1283455" cy="77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의사 회계 </a:t>
                </a:r>
                <a:br xmlns:a="http://schemas.openxmlformats.org/drawingml/2006/main">
                  <a:rPr lang="en-US" altLang="ja-JP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시스템</a:t>
                </a:r>
                <a:endParaRPr xmlns:a="http://schemas.openxmlformats.org/drawingml/2006/main" lang="en-US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(레세콘)</a:t>
                </a: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D9F2E8E7-261B-CCB6-F199-62DBEBF923F3}"/>
                  </a:ext>
                </a:extLst>
              </p:cNvPr>
              <p:cNvSpPr/>
              <p:nvPr/>
            </p:nvSpPr>
            <p:spPr>
              <a:xfrm>
                <a:off x="1430487" y="1661613"/>
                <a:ext cx="1304536" cy="1080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000"/>
              </a:p>
            </p:txBody>
          </p:sp>
        </p:grp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C304BDDF-A86C-994D-9FCC-4426E7110AD1}"/>
                </a:ext>
              </a:extLst>
            </p:cNvPr>
            <p:cNvSpPr txBox="1"/>
            <p:nvPr/>
          </p:nvSpPr>
          <p:spPr>
            <a:xfrm>
              <a:off x="1252812" y="1914847"/>
              <a:ext cx="527736" cy="297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 xmlns:a="http://schemas.openxmlformats.org/drawingml/2006/main">
                <a:rPr lang="ko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UKE</a:t>
              </a:r>
              <a:endParaRPr xmlns:a="http://schemas.openxmlformats.org/drawingml/2006/main"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C56D499-4C70-2DF3-DDCA-EC0143B144FB}"/>
              </a:ext>
            </a:extLst>
          </p:cNvPr>
          <p:cNvGrpSpPr/>
          <p:nvPr/>
        </p:nvGrpSpPr>
        <p:grpSpPr>
          <a:xfrm>
            <a:off x="137514" y="5772336"/>
            <a:ext cx="1080000" cy="1376927"/>
            <a:chOff x="292905" y="1622662"/>
            <a:chExt cx="1487643" cy="1684754"/>
          </a:xfrm>
        </p:grpSpPr>
        <p:pic>
          <p:nvPicPr>
            <p:cNvPr id="159" name="グラフィックス 158" descr="ドキュメント 枠線">
              <a:extLst>
                <a:ext uri="{FF2B5EF4-FFF2-40B4-BE49-F238E27FC236}">
                  <a16:creationId xmlns:a16="http://schemas.microsoft.com/office/drawing/2014/main" id="{B9CF4E6E-B6ED-F194-D99C-92392D70B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292852" y="1622662"/>
              <a:ext cx="399917" cy="399917"/>
            </a:xfrm>
            <a:prstGeom prst="rect">
              <a:avLst/>
            </a:prstGeom>
          </p:spPr>
        </p:pic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9A77B057-6BDF-3CD4-B179-EA5AD0515F24}"/>
                </a:ext>
              </a:extLst>
            </p:cNvPr>
            <p:cNvGrpSpPr/>
            <p:nvPr/>
          </p:nvGrpSpPr>
          <p:grpSpPr>
            <a:xfrm>
              <a:off x="292905" y="1676184"/>
              <a:ext cx="1449182" cy="1631232"/>
              <a:chOff x="1430487" y="1637704"/>
              <a:chExt cx="1304536" cy="1468414"/>
            </a:xfrm>
          </p:grpSpPr>
          <p:pic>
            <p:nvPicPr>
              <p:cNvPr id="162" name="グラフィックス 161" descr="ノート PC 枠線">
                <a:extLst>
                  <a:ext uri="{FF2B5EF4-FFF2-40B4-BE49-F238E27FC236}">
                    <a16:creationId xmlns:a16="http://schemas.microsoft.com/office/drawing/2014/main" id="{A01BBAB6-BBF1-47C1-41CA-67D3CC3C2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676537" y="1637704"/>
                <a:ext cx="810000" cy="810000"/>
              </a:xfrm>
              <a:prstGeom prst="rect">
                <a:avLst/>
              </a:prstGeom>
            </p:spPr>
          </p:pic>
          <p:sp>
            <p:nvSpPr>
              <p:cNvPr id="163" name="テキスト ボックス 162">
                <a:extLst>
                  <a:ext uri="{FF2B5EF4-FFF2-40B4-BE49-F238E27FC236}">
                    <a16:creationId xmlns:a16="http://schemas.microsoft.com/office/drawing/2014/main" id="{33718985-9807-4E1D-9CAE-29F46F9E014D}"/>
                  </a:ext>
                </a:extLst>
              </p:cNvPr>
              <p:cNvSpPr txBox="1"/>
              <p:nvPr/>
            </p:nvSpPr>
            <p:spPr>
              <a:xfrm>
                <a:off x="1439809" y="2326640"/>
                <a:ext cx="1283455" cy="779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의사 회계 </a:t>
                </a:r>
                <a:br xmlns:a="http://schemas.openxmlformats.org/drawingml/2006/main">
                  <a:rPr lang="en-US" altLang="ja-JP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시스템</a:t>
                </a:r>
                <a:endParaRPr xmlns:a="http://schemas.openxmlformats.org/drawingml/2006/main" lang="en-US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xmlns:a="http://schemas.openxmlformats.org/drawingml/2006/main" algn="ctr"/>
                <a:r xmlns:a="http://schemas.openxmlformats.org/drawingml/2006/main">
                  <a:rPr lang="ko" altLang="en-US" sz="1333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(레세콘)</a:t>
                </a:r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A3FEBD50-61C1-C4D2-1B6D-A83DC888737A}"/>
                  </a:ext>
                </a:extLst>
              </p:cNvPr>
              <p:cNvSpPr/>
              <p:nvPr/>
            </p:nvSpPr>
            <p:spPr>
              <a:xfrm>
                <a:off x="1430487" y="1661613"/>
                <a:ext cx="1304536" cy="1080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000"/>
              </a:p>
            </p:txBody>
          </p:sp>
        </p:grp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DA29A19E-E534-0759-5D2A-4881DE69919A}"/>
                </a:ext>
              </a:extLst>
            </p:cNvPr>
            <p:cNvSpPr txBox="1"/>
            <p:nvPr/>
          </p:nvSpPr>
          <p:spPr>
            <a:xfrm>
              <a:off x="1252812" y="1914847"/>
              <a:ext cx="527736" cy="297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 xmlns:a="http://schemas.openxmlformats.org/drawingml/2006/main">
                <a:rPr lang="ko" altLang="ja-JP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UKE</a:t>
              </a:r>
              <a:endParaRPr xmlns:a="http://schemas.openxmlformats.org/drawingml/2006/main"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C398F4B-5F3A-8CDA-C9FD-F143E4D1668A}"/>
              </a:ext>
            </a:extLst>
          </p:cNvPr>
          <p:cNvGrpSpPr/>
          <p:nvPr/>
        </p:nvGrpSpPr>
        <p:grpSpPr>
          <a:xfrm>
            <a:off x="4763190" y="2724375"/>
            <a:ext cx="1188000" cy="1345484"/>
            <a:chOff x="3669888" y="2520655"/>
            <a:chExt cx="1260000" cy="1600035"/>
          </a:xfrm>
        </p:grpSpPr>
        <p:pic>
          <p:nvPicPr>
            <p:cNvPr id="168" name="グラフィックス 167" descr="ノート PC 単色塗りつぶし">
              <a:extLst>
                <a:ext uri="{FF2B5EF4-FFF2-40B4-BE49-F238E27FC236}">
                  <a16:creationId xmlns:a16="http://schemas.microsoft.com/office/drawing/2014/main" id="{DB648C1A-0F49-66A7-94FE-5AC2A1122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78548" y="3303028"/>
              <a:ext cx="810048" cy="810048"/>
            </a:xfrm>
            <a:prstGeom prst="rect">
              <a:avLst/>
            </a:prstGeom>
          </p:spPr>
        </p:pic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EB13B72E-7B46-97F4-EBB3-7CFD20667876}"/>
                </a:ext>
              </a:extLst>
            </p:cNvPr>
            <p:cNvSpPr txBox="1"/>
            <p:nvPr/>
          </p:nvSpPr>
          <p:spPr>
            <a:xfrm>
              <a:off x="3754529" y="2520655"/>
              <a:ext cx="1079944" cy="2677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xmlns:a="http://schemas.openxmlformats.org/drawingml/2006/main" algn="ctr"/>
              <a:r xmlns:a="http://schemas.openxmlformats.org/drawingml/2006/main">
                <a:rPr lang="ko" altLang="en-US" sz="1333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점검 단말</a:t>
              </a:r>
            </a:p>
          </p:txBody>
        </p:sp>
        <p:pic>
          <p:nvPicPr>
            <p:cNvPr id="170" name="グラフィックス 169" descr="ノート PC 単色塗りつぶし">
              <a:extLst>
                <a:ext uri="{FF2B5EF4-FFF2-40B4-BE49-F238E27FC236}">
                  <a16:creationId xmlns:a16="http://schemas.microsoft.com/office/drawing/2014/main" id="{DC46AB82-DF0A-6F6E-A1F2-549F02287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78548" y="2707965"/>
              <a:ext cx="810048" cy="810048"/>
            </a:xfrm>
            <a:prstGeom prst="rect">
              <a:avLst/>
            </a:prstGeom>
          </p:spPr>
        </p:pic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DE86799D-BE58-414B-63DE-109C80B79A1F}"/>
                </a:ext>
              </a:extLst>
            </p:cNvPr>
            <p:cNvSpPr/>
            <p:nvPr/>
          </p:nvSpPr>
          <p:spPr>
            <a:xfrm>
              <a:off x="3669888" y="2536690"/>
              <a:ext cx="1260000" cy="1584000"/>
            </a:xfrm>
            <a:prstGeom prst="rect">
              <a:avLst/>
            </a:prstGeom>
            <a:noFill/>
            <a:ln w="12700">
              <a:prstDash val="lgDashDot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</p:grp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0349911-D554-1E91-2DF4-83AE1D507015}"/>
              </a:ext>
            </a:extLst>
          </p:cNvPr>
          <p:cNvSpPr txBox="1"/>
          <p:nvPr/>
        </p:nvSpPr>
        <p:spPr>
          <a:xfrm>
            <a:off x="7991340" y="6360475"/>
            <a:ext cx="143500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클라우드에서 확인</a:t>
            </a:r>
          </a:p>
        </p:txBody>
      </p:sp>
      <p:pic>
        <p:nvPicPr>
          <p:cNvPr id="173" name="グラフィックス 172" descr="建物 単色塗りつぶし">
            <a:extLst>
              <a:ext uri="{FF2B5EF4-FFF2-40B4-BE49-F238E27FC236}">
                <a16:creationId xmlns:a16="http://schemas.microsoft.com/office/drawing/2014/main" id="{2C055313-09D5-EFBF-2AF6-96745141B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47822" y="6001347"/>
            <a:ext cx="792000" cy="792000"/>
          </a:xfrm>
          <a:prstGeom prst="rect">
            <a:avLst/>
          </a:prstGeom>
        </p:spPr>
      </p:pic>
      <p:pic>
        <p:nvPicPr>
          <p:cNvPr id="174" name="グラフィックス 173" descr="コンピューター 単色塗りつぶし">
            <a:extLst>
              <a:ext uri="{FF2B5EF4-FFF2-40B4-BE49-F238E27FC236}">
                <a16:creationId xmlns:a16="http://schemas.microsoft.com/office/drawing/2014/main" id="{B42C86E4-A073-ED94-7ABE-C7F1EB0DF4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7830" y="6003289"/>
            <a:ext cx="792000" cy="792000"/>
          </a:xfrm>
          <a:prstGeom prst="rect">
            <a:avLst/>
          </a:prstGeom>
        </p:spPr>
      </p:pic>
      <p:pic>
        <p:nvPicPr>
          <p:cNvPr id="176" name="グラフィックス 175" descr="インターネット 単色塗りつぶし">
            <a:extLst>
              <a:ext uri="{FF2B5EF4-FFF2-40B4-BE49-F238E27FC236}">
                <a16:creationId xmlns:a16="http://schemas.microsoft.com/office/drawing/2014/main" id="{6696D65A-85BE-650A-868A-4FB0705E2B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66784" y="3100409"/>
            <a:ext cx="792000" cy="792000"/>
          </a:xfrm>
          <a:prstGeom prst="rect">
            <a:avLst/>
          </a:prstGeom>
        </p:spPr>
      </p:pic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299CA25E-E914-0693-5B60-52F64146E197}"/>
              </a:ext>
            </a:extLst>
          </p:cNvPr>
          <p:cNvSpPr txBox="1"/>
          <p:nvPr/>
        </p:nvSpPr>
        <p:spPr>
          <a:xfrm>
            <a:off x="6743278" y="2956393"/>
            <a:ext cx="82586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ja-JP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NW </a:t>
            </a:r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터미널</a:t>
            </a: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26E01582-AEFF-8CB4-6665-1BE7B1272449}"/>
              </a:ext>
            </a:extLst>
          </p:cNvPr>
          <p:cNvSpPr/>
          <p:nvPr/>
        </p:nvSpPr>
        <p:spPr>
          <a:xfrm>
            <a:off x="9587854" y="2369046"/>
            <a:ext cx="2340000" cy="252000"/>
          </a:xfrm>
          <a:prstGeom prst="rect">
            <a:avLst/>
          </a:prstGeom>
          <a:solidFill>
            <a:srgbClr val="F39800"/>
          </a:solidFill>
          <a:ln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algn="ctr"/>
            <a:r xmlns:a="http://schemas.openxmlformats.org/drawingml/2006/main">
              <a:rPr lang="ko" altLang="en-US" sz="1333" dirty="0"/>
              <a:t>본부</a:t>
            </a:r>
          </a:p>
        </p:txBody>
      </p:sp>
      <p:pic>
        <p:nvPicPr>
          <p:cNvPr id="179" name="グラフィックス 178" descr="建物 単色塗りつぶし">
            <a:extLst>
              <a:ext uri="{FF2B5EF4-FFF2-40B4-BE49-F238E27FC236}">
                <a16:creationId xmlns:a16="http://schemas.microsoft.com/office/drawing/2014/main" id="{38682024-1ACE-EE88-2B12-2BEE934FF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47822" y="3082561"/>
            <a:ext cx="792000" cy="792000"/>
          </a:xfrm>
          <a:prstGeom prst="rect">
            <a:avLst/>
          </a:prstGeom>
        </p:spPr>
      </p:pic>
      <p:pic>
        <p:nvPicPr>
          <p:cNvPr id="180" name="グラフィックス 179" descr="コンピューター 単色塗りつぶし">
            <a:extLst>
              <a:ext uri="{FF2B5EF4-FFF2-40B4-BE49-F238E27FC236}">
                <a16:creationId xmlns:a16="http://schemas.microsoft.com/office/drawing/2014/main" id="{92C17570-7662-C997-0A49-2EE1D06E12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27830" y="3084503"/>
            <a:ext cx="792000" cy="792000"/>
          </a:xfrm>
          <a:prstGeom prst="rect">
            <a:avLst/>
          </a:prstGeom>
        </p:spPr>
      </p:pic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245C30B7-4BBB-E160-487E-944F729C877E}"/>
              </a:ext>
            </a:extLst>
          </p:cNvPr>
          <p:cNvSpPr/>
          <p:nvPr/>
        </p:nvSpPr>
        <p:spPr>
          <a:xfrm>
            <a:off x="9587854" y="2765118"/>
            <a:ext cx="2340000" cy="252000"/>
          </a:xfrm>
          <a:prstGeom prst="rect">
            <a:avLst/>
          </a:prstGeom>
          <a:noFill/>
          <a:ln w="12700"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marL="380898" indent="-380898">
              <a:buFont typeface="+mj-lt"/>
              <a:buAutoNum type="alphaUcParenR"/>
            </a:pPr>
            <a:r xmlns:a="http://schemas.openxmlformats.org/drawingml/2006/main">
              <a:rPr lang="ko" altLang="en-US" sz="1200" dirty="0">
                <a:solidFill>
                  <a:schemeClr val="tx1"/>
                </a:solidFill>
              </a:rPr>
              <a:t>독립형</a:t>
            </a:r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26EB9F93-512A-AED1-1975-1DCDB5DB410D}"/>
              </a:ext>
            </a:extLst>
          </p:cNvPr>
          <p:cNvSpPr/>
          <p:nvPr/>
        </p:nvSpPr>
        <p:spPr>
          <a:xfrm>
            <a:off x="9587854" y="4133270"/>
            <a:ext cx="2340000" cy="252000"/>
          </a:xfrm>
          <a:prstGeom prst="rect">
            <a:avLst/>
          </a:prstGeom>
          <a:noFill/>
          <a:ln w="12700"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marL="380898" indent="-380898">
              <a:buFont typeface="+mj-lt"/>
              <a:buAutoNum type="alphaUcParenR" startAt="2"/>
            </a:pPr>
            <a:r xmlns:a="http://schemas.openxmlformats.org/drawingml/2006/main">
              <a:rPr lang="ko" altLang="en-US" sz="1200" dirty="0">
                <a:solidFill>
                  <a:schemeClr val="tx1"/>
                </a:solidFill>
              </a:rPr>
              <a:t>쿠라사바</a:t>
            </a: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E0DDF8D9-97C1-E809-974F-ABFF6280672A}"/>
              </a:ext>
            </a:extLst>
          </p:cNvPr>
          <p:cNvSpPr/>
          <p:nvPr/>
        </p:nvSpPr>
        <p:spPr>
          <a:xfrm>
            <a:off x="9587854" y="5717446"/>
            <a:ext cx="2340000" cy="252000"/>
          </a:xfrm>
          <a:prstGeom prst="rect">
            <a:avLst/>
          </a:prstGeom>
          <a:noFill/>
          <a:ln w="12700">
            <a:solidFill>
              <a:srgbClr val="F398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xmlns:a="http://schemas.openxmlformats.org/drawingml/2006/main" marL="380898" indent="-380898">
              <a:buFont typeface="+mj-lt"/>
              <a:buAutoNum type="alphaUcParenR" startAt="3"/>
            </a:pPr>
            <a:r xmlns:a="http://schemas.openxmlformats.org/drawingml/2006/main">
              <a:rPr lang="ko" altLang="en-US" sz="1200" dirty="0">
                <a:solidFill>
                  <a:schemeClr val="tx1"/>
                </a:solidFill>
              </a:rPr>
              <a:t>구름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04C11E9-16C1-26AB-A4A7-02DA66D3C6BC}"/>
              </a:ext>
            </a:extLst>
          </p:cNvPr>
          <p:cNvCxnSpPr>
            <a:cxnSpLocks/>
          </p:cNvCxnSpPr>
          <p:nvPr/>
        </p:nvCxnSpPr>
        <p:spPr>
          <a:xfrm>
            <a:off x="263854" y="4097238"/>
            <a:ext cx="1166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1190493-575C-6044-E74B-022CA645FA6E}"/>
              </a:ext>
            </a:extLst>
          </p:cNvPr>
          <p:cNvCxnSpPr>
            <a:cxnSpLocks/>
          </p:cNvCxnSpPr>
          <p:nvPr/>
        </p:nvCxnSpPr>
        <p:spPr>
          <a:xfrm>
            <a:off x="263854" y="5681414"/>
            <a:ext cx="1166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1090A1-F846-29D6-420B-060192C81950}"/>
              </a:ext>
            </a:extLst>
          </p:cNvPr>
          <p:cNvSpPr txBox="1"/>
          <p:nvPr/>
        </p:nvSpPr>
        <p:spPr>
          <a:xfrm>
            <a:off x="6777510" y="5892728"/>
            <a:ext cx="87075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점검 단말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B3DEDB3-E0AD-F42D-9C0E-401EB30768A5}"/>
              </a:ext>
            </a:extLst>
          </p:cNvPr>
          <p:cNvCxnSpPr>
            <a:cxnSpLocks/>
          </p:cNvCxnSpPr>
          <p:nvPr/>
        </p:nvCxnSpPr>
        <p:spPr>
          <a:xfrm>
            <a:off x="1342678" y="6617518"/>
            <a:ext cx="5148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1E8894-6EBE-3B28-B3CE-069EF93370D2}"/>
              </a:ext>
            </a:extLst>
          </p:cNvPr>
          <p:cNvSpPr txBox="1"/>
          <p:nvPr/>
        </p:nvSpPr>
        <p:spPr>
          <a:xfrm>
            <a:off x="3401966" y="6613435"/>
            <a:ext cx="87075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 xmlns:a="http://schemas.openxmlformats.org/drawingml/2006/main">
              <a:rPr lang="ko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청구 결과</a:t>
            </a:r>
          </a:p>
        </p:txBody>
      </p:sp>
    </p:spTree>
    <p:extLst>
      <p:ext uri="{BB962C8B-B14F-4D97-AF65-F5344CB8AC3E}">
        <p14:creationId xmlns:p14="http://schemas.microsoft.com/office/powerpoint/2010/main" val="976669448"/>
      </p:ext>
    </p:extLst>
  </p:cSld>
  <p:clrMapOvr>
    <a:masterClrMapping/>
  </p:clrMapOvr>
</p:sld>
</file>

<file path=ppt/theme/theme1.xml><?xml version="1.0" encoding="utf-8"?>
<a:theme xmlns:a="http://schemas.openxmlformats.org/drawingml/2006/main" name="SolastoTemplate_v1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astoTemplate_v1.1_Confidentialなし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2B52EDC4C1A7A43A250DE47F54C4D15" ma:contentTypeVersion="8" ma:contentTypeDescription="新しいドキュメントを作成します。" ma:contentTypeScope="" ma:versionID="ac3ea8ab0fe710ff8a2634f22695c52e">
  <xsd:schema xmlns:xsd="http://www.w3.org/2001/XMLSchema" xmlns:xs="http://www.w3.org/2001/XMLSchema" xmlns:p="http://schemas.microsoft.com/office/2006/metadata/properties" xmlns:ns2="1c500f31-ca73-49a4-89ec-ff16bd16593b" targetNamespace="http://schemas.microsoft.com/office/2006/metadata/properties" ma:root="true" ma:fieldsID="f9cf6e1c7991af55506104aec8a1adcb" ns2:_="">
    <xsd:import namespace="1c500f31-ca73-49a4-89ec-ff16bd1659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00f31-ca73-49a4-89ec-ff16bd1659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C9D97D-B95B-4685-B342-F098A7280859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1c500f31-ca73-49a4-89ec-ff16bd16593b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E93E75-C3E5-4BE0-95C0-86B021658D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82E9A3-2221-4EEA-BB71-AEEDCB5B08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00f31-ca73-49a4-89ec-ff16bd1659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3753</TotalTime>
  <Words>2323</Words>
  <Application>Microsoft Office PowerPoint</Application>
  <PresentationFormat>Custom</PresentationFormat>
  <Paragraphs>335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SolastoTemplate_v1.1</vt:lpstr>
      <vt:lpstr>SolastoTemplate_v1.1_Confidentialなし</vt:lpstr>
      <vt:lpstr>次期レセプトシステム構築　提案依頼書　要求事項</vt:lpstr>
      <vt:lpstr>改訂履歴</vt:lpstr>
      <vt:lpstr>目次</vt:lpstr>
      <vt:lpstr>1.業務要求</vt:lpstr>
      <vt:lpstr>1.業務要求</vt:lpstr>
      <vt:lpstr>2.機能要求</vt:lpstr>
      <vt:lpstr>2.機能要求</vt:lpstr>
      <vt:lpstr>2.機能要求</vt:lpstr>
      <vt:lpstr>3.非機能要求</vt:lpstr>
      <vt:lpstr>3.非機能要求</vt:lpstr>
      <vt:lpstr>3.非機能要求</vt:lpstr>
      <vt:lpstr>3.非機能要求</vt:lpstr>
      <vt:lpstr>4.移行について</vt:lpstr>
      <vt:lpstr>4.移行について</vt:lpstr>
      <vt:lpstr>4.移行について</vt:lpstr>
      <vt:lpstr>5.サポート体制について</vt:lpstr>
      <vt:lpstr>6.セキュリティについて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新勤怠システム構築　提案依頼書　要求事項</dc:title>
  <dc:creator/>
  <cp:lastModifiedBy>宮本 大悟</cp:lastModifiedBy>
  <cp:revision>42</cp:revision>
  <dcterms:created xsi:type="dcterms:W3CDTF">2019-03-28T04:24:02Z</dcterms:created>
  <dcterms:modified xsi:type="dcterms:W3CDTF">2025-04-16T12:14:23Z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0x010100C2B52EDC4C1A7A43A250DE47F54C4D15</vt:lpwstr>
  </property>
</Properties>
</file>