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3" r:id="rId5"/>
    <p:sldId id="264" r:id="rId6"/>
  </p:sldIdLst>
  <p:sldSz cx="14630400" cy="8229600"/>
  <p:notesSz cx="14630400" cy="8229600"/>
  <p:embeddedFontLst>
    <p:embeddedFont>
      <p:font typeface="Meiryo" panose="020B0604030504040204" pitchFamily="34" charset="-128"/>
      <p:regular r:id="rId8"/>
      <p:bold r:id="rId9"/>
      <p:italic r:id="rId10"/>
      <p:boldItalic r:id="rId11"/>
    </p:embeddedFont>
    <p:embeddedFont>
      <p:font typeface="Alexandria Semi Bold" panose="020B0600000101010101" charset="-7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egoe UI Symbol" panose="020B0502040204020203" pitchFamily="34" charset="0"/>
      <p:regular r:id="rId17"/>
    </p:embeddedFont>
    <p:embeddedFont>
      <p:font typeface="맑은 고딕" panose="020B0503020000020004" pitchFamily="50" charset="-127"/>
      <p:regular r:id="rId18"/>
      <p:bold r:id="rId19"/>
    </p:embeddedFont>
    <p:embeddedFont>
      <p:font typeface="Sora Light" panose="020B0600000101010101" charset="0"/>
      <p:regular r:id="rId20"/>
    </p:embeddedFont>
    <p:embeddedFont>
      <p:font typeface="HY울릉도M" panose="02030600000101010101" pitchFamily="18" charset="-127"/>
      <p:regular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7" autoAdjust="0"/>
    <p:restoredTop sz="87517" autoAdjust="0"/>
  </p:normalViewPr>
  <p:slideViewPr>
    <p:cSldViewPr snapToGrid="0" snapToObjects="1">
      <p:cViewPr varScale="1">
        <p:scale>
          <a:sx n="81" d="100"/>
          <a:sy n="81" d="100"/>
        </p:scale>
        <p:origin x="14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18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17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16191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8" name="Google Shape;19;p5"/>
          <p:cNvSpPr/>
          <p:nvPr userDrawn="1"/>
        </p:nvSpPr>
        <p:spPr>
          <a:xfrm>
            <a:off x="32657" y="7982577"/>
            <a:ext cx="48573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Copyright</a:t>
            </a:r>
            <a:r>
              <a:rPr lang="ko-KR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Ⓒ</a:t>
            </a:r>
            <a:r>
              <a:rPr lang="ko-KR" altLang="en-US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２０２５</a:t>
            </a:r>
            <a:r>
              <a:rPr lang="ko-KR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ko-KR" altLang="en-US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ＤＸ－ＣＡＲＥ</a:t>
            </a:r>
            <a:r>
              <a:rPr lang="ko-KR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All </a:t>
            </a:r>
            <a:r>
              <a:rPr lang="ko-KR" sz="9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right</a:t>
            </a: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ko-KR" sz="9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reserved</a:t>
            </a: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9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15" y="7869318"/>
            <a:ext cx="1756895" cy="3512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15" y="7869318"/>
            <a:ext cx="1756895" cy="351278"/>
          </a:xfrm>
          <a:prstGeom prst="rect">
            <a:avLst/>
          </a:prstGeom>
        </p:spPr>
      </p:pic>
      <p:sp>
        <p:nvSpPr>
          <p:cNvPr id="6" name="Google Shape;16;p5"/>
          <p:cNvSpPr/>
          <p:nvPr userDrawn="1"/>
        </p:nvSpPr>
        <p:spPr>
          <a:xfrm>
            <a:off x="1" y="-13604"/>
            <a:ext cx="14630399" cy="468000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7;p5"/>
          <p:cNvSpPr/>
          <p:nvPr userDrawn="1"/>
        </p:nvSpPr>
        <p:spPr>
          <a:xfrm>
            <a:off x="0" y="417779"/>
            <a:ext cx="14616000" cy="56368"/>
          </a:xfrm>
          <a:prstGeom prst="rect">
            <a:avLst/>
          </a:prstGeom>
          <a:solidFill>
            <a:srgbClr val="9BE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9;p5"/>
          <p:cNvSpPr/>
          <p:nvPr userDrawn="1"/>
        </p:nvSpPr>
        <p:spPr>
          <a:xfrm>
            <a:off x="32657" y="7982577"/>
            <a:ext cx="48573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Copyright</a:t>
            </a:r>
            <a:r>
              <a:rPr lang="ko-KR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Ⓒ</a:t>
            </a:r>
            <a:r>
              <a:rPr lang="ko-KR" altLang="en-US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２０２５</a:t>
            </a:r>
            <a:r>
              <a:rPr lang="ko-KR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ko-KR" altLang="en-US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ＤＸ－ＣＡＲＥ</a:t>
            </a:r>
            <a:r>
              <a:rPr lang="ko-KR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All </a:t>
            </a:r>
            <a:r>
              <a:rPr lang="ko-KR" sz="9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right</a:t>
            </a: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ko-KR" sz="9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reserved</a:t>
            </a: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9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15" y="7869318"/>
            <a:ext cx="1756895" cy="351278"/>
          </a:xfrm>
          <a:prstGeom prst="rect">
            <a:avLst/>
          </a:prstGeom>
        </p:spPr>
      </p:pic>
      <p:sp>
        <p:nvSpPr>
          <p:cNvPr id="6" name="Google Shape;16;p5"/>
          <p:cNvSpPr/>
          <p:nvPr userDrawn="1"/>
        </p:nvSpPr>
        <p:spPr>
          <a:xfrm>
            <a:off x="1" y="-13604"/>
            <a:ext cx="14630399" cy="468000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7;p5"/>
          <p:cNvSpPr/>
          <p:nvPr userDrawn="1"/>
        </p:nvSpPr>
        <p:spPr>
          <a:xfrm>
            <a:off x="0" y="417779"/>
            <a:ext cx="14616000" cy="56368"/>
          </a:xfrm>
          <a:prstGeom prst="rect">
            <a:avLst/>
          </a:prstGeom>
          <a:solidFill>
            <a:srgbClr val="9BE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9;p5"/>
          <p:cNvSpPr/>
          <p:nvPr userDrawn="1"/>
        </p:nvSpPr>
        <p:spPr>
          <a:xfrm>
            <a:off x="32657" y="7982577"/>
            <a:ext cx="48573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Copyright</a:t>
            </a:r>
            <a:r>
              <a:rPr lang="ko-KR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Ⓒ</a:t>
            </a:r>
            <a:r>
              <a:rPr lang="ko-KR" altLang="en-US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２０２５</a:t>
            </a:r>
            <a:r>
              <a:rPr lang="ko-KR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ko-KR" altLang="en-US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ＤＸ－ＣＡＲＥ</a:t>
            </a:r>
            <a:r>
              <a:rPr lang="ko-KR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All </a:t>
            </a:r>
            <a:r>
              <a:rPr lang="ko-KR" sz="9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right</a:t>
            </a: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ko-KR" sz="9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reserved</a:t>
            </a: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9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15" y="7869318"/>
            <a:ext cx="1756895" cy="351278"/>
          </a:xfrm>
          <a:prstGeom prst="rect">
            <a:avLst/>
          </a:prstGeom>
        </p:spPr>
      </p:pic>
      <p:sp>
        <p:nvSpPr>
          <p:cNvPr id="6" name="Google Shape;16;p5"/>
          <p:cNvSpPr/>
          <p:nvPr userDrawn="1"/>
        </p:nvSpPr>
        <p:spPr>
          <a:xfrm>
            <a:off x="1" y="-13604"/>
            <a:ext cx="14630399" cy="468000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7;p5"/>
          <p:cNvSpPr/>
          <p:nvPr userDrawn="1"/>
        </p:nvSpPr>
        <p:spPr>
          <a:xfrm>
            <a:off x="0" y="417779"/>
            <a:ext cx="14616000" cy="56368"/>
          </a:xfrm>
          <a:prstGeom prst="rect">
            <a:avLst/>
          </a:prstGeom>
          <a:solidFill>
            <a:srgbClr val="9BE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9;p5"/>
          <p:cNvSpPr/>
          <p:nvPr userDrawn="1"/>
        </p:nvSpPr>
        <p:spPr>
          <a:xfrm>
            <a:off x="32657" y="7982577"/>
            <a:ext cx="48573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Copyright</a:t>
            </a:r>
            <a:r>
              <a:rPr lang="ko-KR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Ⓒ</a:t>
            </a:r>
            <a:r>
              <a:rPr lang="ko-KR" altLang="en-US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２０２５</a:t>
            </a:r>
            <a:r>
              <a:rPr lang="ko-KR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ko-KR" altLang="en-US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ＤＸ－ＣＡＲＥ</a:t>
            </a:r>
            <a:r>
              <a:rPr lang="ko-KR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All </a:t>
            </a:r>
            <a:r>
              <a:rPr lang="ko-KR" sz="9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right</a:t>
            </a: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ko-KR" sz="9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reserved</a:t>
            </a: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9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15" y="7869318"/>
            <a:ext cx="1756895" cy="351278"/>
          </a:xfrm>
          <a:prstGeom prst="rect">
            <a:avLst/>
          </a:prstGeom>
        </p:spPr>
      </p:pic>
      <p:sp>
        <p:nvSpPr>
          <p:cNvPr id="6" name="Google Shape;16;p5"/>
          <p:cNvSpPr/>
          <p:nvPr userDrawn="1"/>
        </p:nvSpPr>
        <p:spPr>
          <a:xfrm>
            <a:off x="1" y="-13604"/>
            <a:ext cx="14630399" cy="468000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7;p5"/>
          <p:cNvSpPr/>
          <p:nvPr userDrawn="1"/>
        </p:nvSpPr>
        <p:spPr>
          <a:xfrm>
            <a:off x="0" y="417779"/>
            <a:ext cx="14616000" cy="56368"/>
          </a:xfrm>
          <a:prstGeom prst="rect">
            <a:avLst/>
          </a:prstGeom>
          <a:solidFill>
            <a:srgbClr val="9BE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9;p5"/>
          <p:cNvSpPr/>
          <p:nvPr userDrawn="1"/>
        </p:nvSpPr>
        <p:spPr>
          <a:xfrm>
            <a:off x="32657" y="7982577"/>
            <a:ext cx="48573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Copyright</a:t>
            </a:r>
            <a:r>
              <a:rPr lang="ko-KR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Ⓒ</a:t>
            </a:r>
            <a:r>
              <a:rPr lang="ko-KR" altLang="en-US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２０２５</a:t>
            </a:r>
            <a:r>
              <a:rPr lang="ko-KR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ko-KR" altLang="en-US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ＤＸ－ＣＡＲＥ</a:t>
            </a:r>
            <a:r>
              <a:rPr lang="ko-KR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All </a:t>
            </a:r>
            <a:r>
              <a:rPr lang="ko-KR" sz="9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right</a:t>
            </a: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ko-KR" sz="9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reserved</a:t>
            </a: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9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15" y="7869318"/>
            <a:ext cx="1756895" cy="351278"/>
          </a:xfrm>
          <a:prstGeom prst="rect">
            <a:avLst/>
          </a:prstGeom>
        </p:spPr>
      </p:pic>
      <p:sp>
        <p:nvSpPr>
          <p:cNvPr id="6" name="Google Shape;16;p5"/>
          <p:cNvSpPr/>
          <p:nvPr userDrawn="1"/>
        </p:nvSpPr>
        <p:spPr>
          <a:xfrm>
            <a:off x="1" y="-13604"/>
            <a:ext cx="14630399" cy="468000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7;p5"/>
          <p:cNvSpPr/>
          <p:nvPr userDrawn="1"/>
        </p:nvSpPr>
        <p:spPr>
          <a:xfrm>
            <a:off x="0" y="417779"/>
            <a:ext cx="14616000" cy="56368"/>
          </a:xfrm>
          <a:prstGeom prst="rect">
            <a:avLst/>
          </a:prstGeom>
          <a:solidFill>
            <a:srgbClr val="9BE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9;p5"/>
          <p:cNvSpPr/>
          <p:nvPr userDrawn="1"/>
        </p:nvSpPr>
        <p:spPr>
          <a:xfrm>
            <a:off x="32657" y="7982577"/>
            <a:ext cx="48573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Copyright</a:t>
            </a:r>
            <a:r>
              <a:rPr lang="ko-KR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Ⓒ</a:t>
            </a:r>
            <a:r>
              <a:rPr lang="ko-KR" altLang="en-US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２０２５</a:t>
            </a:r>
            <a:r>
              <a:rPr lang="ko-KR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ko-KR" altLang="en-US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ＤＸ－ＣＡＲＥ</a:t>
            </a:r>
            <a:r>
              <a:rPr lang="ko-KR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All </a:t>
            </a:r>
            <a:r>
              <a:rPr lang="ko-KR" sz="9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right</a:t>
            </a: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ko-KR" sz="9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reserved</a:t>
            </a: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9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15" y="7869318"/>
            <a:ext cx="1756895" cy="3512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15" y="7869318"/>
            <a:ext cx="1756895" cy="351278"/>
          </a:xfrm>
          <a:prstGeom prst="rect">
            <a:avLst/>
          </a:prstGeom>
        </p:spPr>
      </p:pic>
      <p:sp>
        <p:nvSpPr>
          <p:cNvPr id="6" name="Google Shape;16;p5"/>
          <p:cNvSpPr/>
          <p:nvPr userDrawn="1"/>
        </p:nvSpPr>
        <p:spPr>
          <a:xfrm>
            <a:off x="1" y="-13604"/>
            <a:ext cx="14630399" cy="468000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7;p5"/>
          <p:cNvSpPr/>
          <p:nvPr userDrawn="1"/>
        </p:nvSpPr>
        <p:spPr>
          <a:xfrm>
            <a:off x="0" y="417779"/>
            <a:ext cx="14616000" cy="56368"/>
          </a:xfrm>
          <a:prstGeom prst="rect">
            <a:avLst/>
          </a:prstGeom>
          <a:solidFill>
            <a:srgbClr val="9BE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9;p5"/>
          <p:cNvSpPr/>
          <p:nvPr userDrawn="1"/>
        </p:nvSpPr>
        <p:spPr>
          <a:xfrm>
            <a:off x="32657" y="7982577"/>
            <a:ext cx="48573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Copyright</a:t>
            </a:r>
            <a:r>
              <a:rPr lang="ko-KR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Ⓒ</a:t>
            </a:r>
            <a:r>
              <a:rPr lang="ko-KR" altLang="en-US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２０２５</a:t>
            </a:r>
            <a:r>
              <a:rPr lang="ko-KR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ko-KR" altLang="en-US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ＤＸ－ＣＡＲＥ</a:t>
            </a:r>
            <a:r>
              <a:rPr lang="ko-KR" sz="9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All </a:t>
            </a:r>
            <a:r>
              <a:rPr lang="ko-KR" sz="9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right</a:t>
            </a: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ko-KR" sz="9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reserved</a:t>
            </a:r>
            <a:r>
              <a:rPr lang="ko-KR" sz="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9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2398395"/>
            <a:ext cx="7627382" cy="2138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 smtClean="0">
                <a:solidFill>
                  <a:srgbClr val="1F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RCLS</a:t>
            </a:r>
            <a:r>
              <a:rPr lang="ko-KR" altLang="en-US" sz="4450" dirty="0" smtClean="0">
                <a:solidFill>
                  <a:srgbClr val="1F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와</a:t>
            </a:r>
            <a:r>
              <a:rPr lang="en-US" sz="4450" dirty="0" smtClean="0">
                <a:solidFill>
                  <a:srgbClr val="1F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4450" dirty="0" err="1" smtClean="0">
                <a:solidFill>
                  <a:srgbClr val="1F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레세콘</a:t>
            </a:r>
            <a:r>
              <a:rPr lang="en-US" altLang="ko-KR" sz="4450" dirty="0" smtClean="0">
                <a:solidFill>
                  <a:srgbClr val="1F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S/W</a:t>
            </a:r>
            <a:r>
              <a:rPr lang="ko-KR" altLang="en-US" sz="4450" dirty="0" smtClean="0">
                <a:solidFill>
                  <a:srgbClr val="1F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의 연계 </a:t>
            </a:r>
            <a:r>
              <a:rPr lang="ko-KR" altLang="en-US" sz="4450" dirty="0" err="1" smtClean="0">
                <a:solidFill>
                  <a:srgbClr val="1F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방안및</a:t>
            </a:r>
            <a:r>
              <a:rPr lang="ko-KR" altLang="en-US" sz="4450" dirty="0" smtClean="0">
                <a:solidFill>
                  <a:srgbClr val="1F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450" dirty="0" smtClean="0">
                <a:solidFill>
                  <a:srgbClr val="1F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RCLS </a:t>
            </a:r>
            <a:r>
              <a:rPr lang="ko-KR" altLang="en-US" sz="4450" dirty="0" smtClean="0">
                <a:solidFill>
                  <a:srgbClr val="1F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기능개선 제안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09965" y="4536519"/>
            <a:ext cx="7975725" cy="171353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r>
              <a:rPr lang="ko-KR" altLang="en-US" sz="1700" dirty="0" smtClean="0">
                <a:solidFill>
                  <a:srgbClr val="3B3535"/>
                </a:solidFill>
                <a:latin typeface="Segoe UI Symbol" panose="020B0502040204020203" pitchFamily="34" charset="0"/>
                <a:cs typeface="Arial" panose="020B0604020202020204" pitchFamily="34" charset="0"/>
              </a:rPr>
              <a:t>▶</a:t>
            </a:r>
            <a:r>
              <a:rPr lang="ko-KR" altLang="en-US" sz="1700" dirty="0" err="1" smtClean="0">
                <a:solidFill>
                  <a:srgbClr val="3B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레세프트</a:t>
            </a:r>
            <a:r>
              <a:rPr lang="ko-KR" altLang="en-US" sz="1700" dirty="0" smtClean="0">
                <a:solidFill>
                  <a:srgbClr val="3B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점검 소프트웨어인 </a:t>
            </a:r>
            <a:r>
              <a:rPr lang="en-US" altLang="ko-KR" sz="1700" dirty="0" smtClean="0">
                <a:solidFill>
                  <a:srgbClr val="3B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RCLS</a:t>
            </a:r>
            <a:r>
              <a:rPr lang="ko-KR" altLang="en-US" sz="1700" dirty="0" smtClean="0">
                <a:solidFill>
                  <a:srgbClr val="3B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와 </a:t>
            </a:r>
            <a:r>
              <a:rPr lang="ko-KR" altLang="en-US" sz="1700" dirty="0" err="1" smtClean="0">
                <a:solidFill>
                  <a:srgbClr val="3B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레세콘</a:t>
            </a:r>
            <a:r>
              <a:rPr lang="en-US" altLang="ko-KR" sz="1700" dirty="0" smtClean="0">
                <a:solidFill>
                  <a:srgbClr val="3B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S/W</a:t>
            </a:r>
            <a:r>
              <a:rPr lang="ko-KR" altLang="en-US" sz="1700" dirty="0" smtClean="0">
                <a:solidFill>
                  <a:srgbClr val="3B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와의 </a:t>
            </a:r>
            <a:r>
              <a:rPr lang="en-US" altLang="ko-KR" sz="1700" dirty="0" smtClean="0">
                <a:solidFill>
                  <a:srgbClr val="3B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I/F </a:t>
            </a:r>
            <a:r>
              <a:rPr lang="ko-KR" altLang="en-US" sz="1700" dirty="0" smtClean="0">
                <a:solidFill>
                  <a:srgbClr val="3B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방안을 검토</a:t>
            </a:r>
            <a:endParaRPr lang="en-US" altLang="ko-KR" sz="1700" dirty="0" smtClean="0">
              <a:solidFill>
                <a:srgbClr val="3B3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700" dirty="0" smtClean="0">
              <a:solidFill>
                <a:srgbClr val="3B3535"/>
              </a:solidFill>
              <a:latin typeface="Segoe UI Symbol" panose="020B0502040204020203" pitchFamily="34" charset="0"/>
              <a:cs typeface="Arial" panose="020B0604020202020204" pitchFamily="34" charset="0"/>
            </a:endParaRPr>
          </a:p>
          <a:p>
            <a:r>
              <a:rPr lang="ko-KR" altLang="en-US" sz="1700" dirty="0" smtClean="0">
                <a:solidFill>
                  <a:srgbClr val="3B3535"/>
                </a:solidFill>
                <a:latin typeface="Segoe UI Symbol" panose="020B0502040204020203" pitchFamily="34" charset="0"/>
                <a:cs typeface="Arial" panose="020B0604020202020204" pitchFamily="34" charset="0"/>
              </a:rPr>
              <a:t>▶의료기관 컨설팅 </a:t>
            </a:r>
            <a:r>
              <a:rPr lang="ko-KR" altLang="en-US" sz="1700" dirty="0" err="1" smtClean="0">
                <a:solidFill>
                  <a:srgbClr val="3B3535"/>
                </a:solidFill>
                <a:latin typeface="Segoe UI Symbol" panose="020B0502040204020203" pitchFamily="34" charset="0"/>
                <a:cs typeface="Arial" panose="020B0604020202020204" pitchFamily="34" charset="0"/>
              </a:rPr>
              <a:t>벤더사의</a:t>
            </a:r>
            <a:r>
              <a:rPr lang="ko-KR" altLang="en-US" sz="1700" dirty="0" smtClean="0">
                <a:solidFill>
                  <a:srgbClr val="3B3535"/>
                </a:solidFill>
                <a:latin typeface="Segoe UI Symbol" panose="020B0502040204020203" pitchFamily="34" charset="0"/>
                <a:cs typeface="Arial" panose="020B0604020202020204" pitchFamily="34" charset="0"/>
              </a:rPr>
              <a:t> 손쉬운</a:t>
            </a:r>
            <a:r>
              <a:rPr lang="ko-KR" altLang="en-US" sz="1700" dirty="0" smtClean="0">
                <a:solidFill>
                  <a:srgbClr val="3B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700" dirty="0" smtClean="0">
                <a:solidFill>
                  <a:srgbClr val="3B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I/F </a:t>
            </a:r>
            <a:r>
              <a:rPr lang="ko-KR" altLang="en-US" sz="1700" dirty="0" smtClean="0">
                <a:solidFill>
                  <a:srgbClr val="3B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제공을 목적</a:t>
            </a:r>
            <a:r>
              <a:rPr lang="en-US" altLang="ko-KR" sz="1700" dirty="0" smtClean="0">
                <a:solidFill>
                  <a:srgbClr val="3B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70866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시스템 구성 요소 소개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4709" y="1746290"/>
            <a:ext cx="7627382" cy="1281232"/>
          </a:xfrm>
          <a:prstGeom prst="roundRect">
            <a:avLst>
              <a:gd name="adj" fmla="val 710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 anchor="ctr"/>
          <a:lstStyle/>
          <a:p>
            <a:r>
              <a:rPr lang="en-US" altLang="ko-KR" sz="2400" dirty="0" smtClean="0"/>
              <a:t>RCLS</a:t>
            </a:r>
          </a:p>
          <a:p>
            <a:r>
              <a:rPr lang="ko-KR" alt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레세프트</a:t>
            </a:r>
            <a:r>
              <a:rPr lang="ko-KR" alt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점검</a:t>
            </a:r>
            <a:r>
              <a:rPr lang="en-US" altLang="ko-KR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시스템</a:t>
            </a:r>
            <a:r>
              <a:rPr lang="en-US" altLang="ko-KR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, </a:t>
            </a:r>
            <a:r>
              <a:rPr lang="en-US" altLang="ko-KR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클라우드</a:t>
            </a:r>
            <a:r>
              <a:rPr lang="en-US" altLang="ko-KR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altLang="ko-KR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상에서</a:t>
            </a:r>
            <a:r>
              <a:rPr lang="en-US" altLang="ko-KR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altLang="ko-KR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운영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" name="Shape 4"/>
          <p:cNvSpPr/>
          <p:nvPr/>
        </p:nvSpPr>
        <p:spPr>
          <a:xfrm>
            <a:off x="6244709" y="3568556"/>
            <a:ext cx="7627382" cy="1281232"/>
          </a:xfrm>
          <a:prstGeom prst="roundRect">
            <a:avLst>
              <a:gd name="adj" fmla="val 710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 anchor="ctr"/>
          <a:lstStyle/>
          <a:p>
            <a:pPr>
              <a:lnSpc>
                <a:spcPts val="2800"/>
              </a:lnSpc>
            </a:pPr>
            <a:r>
              <a:rPr lang="ko-KR" altLang="en-US" sz="2400" b="1" dirty="0" err="1" smtClean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레세콘</a:t>
            </a:r>
            <a:r>
              <a:rPr lang="en-US" altLang="ko-KR" sz="2400" b="1" dirty="0" smtClean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(</a:t>
            </a:r>
            <a:r>
              <a:rPr lang="ko-KR" altLang="en-US" sz="2400" b="1" dirty="0" smtClean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기타</a:t>
            </a:r>
            <a:r>
              <a:rPr lang="en-US" altLang="ko-KR" sz="2400" b="1" dirty="0" smtClean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)</a:t>
            </a:r>
            <a:r>
              <a:rPr lang="ko-KR" altLang="en-US" sz="2400" b="1" dirty="0" smtClean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</a:t>
            </a:r>
            <a:r>
              <a:rPr lang="ko-KR" altLang="en-US" sz="2400" b="1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사용자 </a:t>
            </a:r>
            <a:r>
              <a:rPr lang="ko-KR" altLang="en-US" sz="2400" b="1" dirty="0" smtClean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인터페이스</a:t>
            </a:r>
            <a:endParaRPr lang="en-US" altLang="ko-KR" sz="2400" b="1" dirty="0" smtClean="0">
              <a:solidFill>
                <a:srgbClr val="3B3535"/>
              </a:solidFill>
              <a:latin typeface="Alexandria Semi Bold" pitchFamily="34" charset="0"/>
              <a:ea typeface="Alexandria Semi Bold" pitchFamily="34" charset="-122"/>
              <a:cs typeface="Alexandria Semi Bold" pitchFamily="34" charset="-120"/>
            </a:endParaRPr>
          </a:p>
          <a:p>
            <a:pPr>
              <a:lnSpc>
                <a:spcPts val="2800"/>
              </a:lnSpc>
            </a:pPr>
            <a:r>
              <a:rPr lang="ko-KR" altLang="en-US" dirty="0" err="1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당사제공</a:t>
            </a:r>
            <a:r>
              <a:rPr lang="ko-KR" altLang="en-US" dirty="0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　</a:t>
            </a:r>
            <a:r>
              <a:rPr lang="en-US" altLang="ko-KR" dirty="0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API</a:t>
            </a:r>
            <a:r>
              <a:rPr lang="ko-KR" altLang="en-US" dirty="0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／</a:t>
            </a:r>
            <a:r>
              <a:rPr lang="ko-KR" altLang="en-US" dirty="0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altLang="ko-KR" dirty="0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Broker</a:t>
            </a:r>
            <a:r>
              <a:rPr lang="ko-KR" altLang="en-US" dirty="0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를 이용한 </a:t>
            </a:r>
            <a:r>
              <a:rPr lang="en-US" altLang="ko-KR" dirty="0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I/F.</a:t>
            </a:r>
            <a:endParaRPr lang="en-US" altLang="ko-KR" dirty="0"/>
          </a:p>
        </p:txBody>
      </p:sp>
      <p:sp>
        <p:nvSpPr>
          <p:cNvPr id="13" name="Shape 10"/>
          <p:cNvSpPr/>
          <p:nvPr/>
        </p:nvSpPr>
        <p:spPr>
          <a:xfrm>
            <a:off x="6244709" y="5390822"/>
            <a:ext cx="7627382" cy="1685092"/>
          </a:xfrm>
          <a:prstGeom prst="roundRect">
            <a:avLst>
              <a:gd name="adj" fmla="val 710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 anchor="ctr"/>
          <a:lstStyle/>
          <a:p>
            <a:pPr>
              <a:lnSpc>
                <a:spcPts val="2800"/>
              </a:lnSpc>
            </a:pPr>
            <a:endParaRPr lang="en-US" altLang="ko-KR" dirty="0" smtClean="0">
              <a:solidFill>
                <a:srgbClr val="3B3535"/>
              </a:solidFill>
              <a:latin typeface="Alexandria Semi Bold" pitchFamily="34" charset="0"/>
              <a:ea typeface="Alexandria Semi Bold" pitchFamily="34" charset="-122"/>
              <a:cs typeface="Alexandria Semi Bold" pitchFamily="34" charset="-120"/>
            </a:endParaRPr>
          </a:p>
          <a:p>
            <a:pPr>
              <a:lnSpc>
                <a:spcPts val="2800"/>
              </a:lnSpc>
            </a:pPr>
            <a:endParaRPr lang="en-US" altLang="ko-KR" dirty="0">
              <a:solidFill>
                <a:srgbClr val="3B3535"/>
              </a:solidFill>
              <a:latin typeface="Alexandria Semi Bold" pitchFamily="34" charset="0"/>
              <a:ea typeface="Alexandria Semi Bold" pitchFamily="34" charset="-122"/>
              <a:cs typeface="Alexandria Semi Bold" pitchFamily="34" charset="-120"/>
            </a:endParaRPr>
          </a:p>
          <a:p>
            <a:pPr>
              <a:lnSpc>
                <a:spcPts val="2800"/>
              </a:lnSpc>
            </a:pPr>
            <a:endParaRPr lang="en-US" altLang="ko-KR" dirty="0" smtClean="0">
              <a:solidFill>
                <a:srgbClr val="3B3535"/>
              </a:solidFill>
              <a:latin typeface="Alexandria Semi Bold" pitchFamily="34" charset="0"/>
              <a:ea typeface="Alexandria Semi Bold" pitchFamily="34" charset="-122"/>
              <a:cs typeface="Alexandria Semi Bold" pitchFamily="34" charset="-120"/>
            </a:endParaRPr>
          </a:p>
          <a:p>
            <a:pPr>
              <a:lnSpc>
                <a:spcPts val="2800"/>
              </a:lnSpc>
            </a:pPr>
            <a:r>
              <a:rPr lang="ko-KR" altLang="en-US" sz="2400" b="1" dirty="0" err="1" smtClean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레세콘</a:t>
            </a:r>
            <a:r>
              <a:rPr lang="en-US" altLang="ko-KR" sz="2400" b="1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(ORCA) </a:t>
            </a:r>
            <a:r>
              <a:rPr lang="en-US" altLang="ko-KR" sz="2400" b="1" dirty="0" err="1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사용자</a:t>
            </a:r>
            <a:r>
              <a:rPr lang="en-US" altLang="ko-KR" sz="2400" b="1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</a:t>
            </a:r>
            <a:r>
              <a:rPr lang="en-US" altLang="ko-KR" sz="2400" b="1" dirty="0" err="1" smtClean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인터페이스</a:t>
            </a:r>
            <a:endParaRPr lang="en-US" altLang="ko-KR" sz="2400" b="1" dirty="0" smtClean="0">
              <a:solidFill>
                <a:srgbClr val="3B3535"/>
              </a:solidFill>
              <a:latin typeface="Alexandria Semi Bold" pitchFamily="34" charset="0"/>
              <a:ea typeface="Alexandria Semi Bold" pitchFamily="34" charset="-122"/>
              <a:cs typeface="Alexandria Semi Bold" pitchFamily="34" charset="-120"/>
            </a:endParaRPr>
          </a:p>
          <a:p>
            <a:pPr>
              <a:lnSpc>
                <a:spcPts val="2800"/>
              </a:lnSpc>
            </a:pPr>
            <a:r>
              <a:rPr lang="ko-KR" alt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ＯＲＣＡ　</a:t>
            </a:r>
            <a:r>
              <a:rPr lang="ko-KR" alt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ＡＰＩ를</a:t>
            </a:r>
            <a:r>
              <a:rPr lang="ko-KR" alt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　통한　</a:t>
            </a:r>
            <a:r>
              <a:rPr lang="ko-KR" alt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ＵＫＥ파일</a:t>
            </a:r>
            <a:r>
              <a:rPr lang="ko-KR" alt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　</a:t>
            </a:r>
            <a:r>
              <a:rPr lang="ko-KR" altLang="en-US" dirty="0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읽기</a:t>
            </a:r>
            <a:endParaRPr lang="en-US" altLang="ko-KR" dirty="0" smtClean="0">
              <a:solidFill>
                <a:srgbClr val="3B3535"/>
              </a:solidFill>
              <a:latin typeface="Sora Light" pitchFamily="34" charset="0"/>
              <a:ea typeface="Sora Light" pitchFamily="34" charset="-122"/>
              <a:cs typeface="Sora Light" pitchFamily="34" charset="-120"/>
            </a:endParaRPr>
          </a:p>
          <a:p>
            <a:pPr>
              <a:lnSpc>
                <a:spcPts val="2800"/>
              </a:lnSpc>
            </a:pPr>
            <a:r>
              <a:rPr lang="ko-KR" alt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ＯＲＣＡ　</a:t>
            </a:r>
            <a:r>
              <a:rPr lang="ko-KR" altLang="en-US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ＡＰＩ를</a:t>
            </a:r>
            <a:r>
              <a:rPr lang="ko-KR" alt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　통한　</a:t>
            </a:r>
            <a:r>
              <a:rPr lang="ko-KR" altLang="en-US" dirty="0" smtClean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점검</a:t>
            </a:r>
            <a:r>
              <a:rPr lang="en-US" altLang="ko-KR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결과</a:t>
            </a:r>
            <a:r>
              <a:rPr lang="ko-KR" altLang="en-US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　전달</a:t>
            </a:r>
            <a:r>
              <a:rPr lang="en-US" altLang="ko-KR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</a:t>
            </a:r>
            <a:endParaRPr lang="en-US" altLang="ko-KR" dirty="0"/>
          </a:p>
          <a:p>
            <a:pPr>
              <a:lnSpc>
                <a:spcPts val="2800"/>
              </a:lnSpc>
            </a:pPr>
            <a:endParaRPr lang="en-US" altLang="ko-KR" dirty="0">
              <a:solidFill>
                <a:srgbClr val="3B3535"/>
              </a:solidFill>
              <a:latin typeface="Sora Light" pitchFamily="34" charset="0"/>
              <a:ea typeface="Sora Light" pitchFamily="34" charset="-122"/>
              <a:cs typeface="Sora Light" pitchFamily="34" charset="-120"/>
            </a:endParaRPr>
          </a:p>
          <a:p>
            <a:pPr>
              <a:lnSpc>
                <a:spcPts val="2800"/>
              </a:lnSpc>
            </a:pPr>
            <a:endParaRPr lang="en-US" altLang="ko-KR" dirty="0" smtClean="0"/>
          </a:p>
          <a:p>
            <a:pPr>
              <a:lnSpc>
                <a:spcPts val="2800"/>
              </a:lnSpc>
            </a:pP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310765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000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데이터 흐름 다이어그램</a:t>
            </a: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09" y="4145280"/>
            <a:ext cx="3278386" cy="86653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74884" y="5336738"/>
            <a:ext cx="284523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000" b="1" dirty="0" err="1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청구</a:t>
            </a:r>
            <a:r>
              <a:rPr lang="en-US" sz="2000" b="1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 </a:t>
            </a:r>
            <a:r>
              <a:rPr lang="en-US" sz="2000" b="1" dirty="0" err="1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데이터</a:t>
            </a:r>
            <a:r>
              <a:rPr lang="en-US" sz="2000" b="1" dirty="0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 </a:t>
            </a:r>
            <a:r>
              <a:rPr lang="en-US" sz="2000" b="1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전송</a:t>
            </a:r>
          </a:p>
        </p:txBody>
      </p:sp>
      <p:sp>
        <p:nvSpPr>
          <p:cNvPr id="6" name="Text 2"/>
          <p:cNvSpPr/>
          <p:nvPr/>
        </p:nvSpPr>
        <p:spPr>
          <a:xfrm>
            <a:off x="974884" y="5822870"/>
            <a:ext cx="2845237" cy="1492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2700"/>
              </a:lnSpc>
              <a:buNone/>
            </a:pPr>
            <a:r>
              <a:rPr lang="en-US" sz="1400" dirty="0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▶ </a:t>
            </a:r>
            <a:r>
              <a:rPr lang="en-US" dirty="0" err="1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ORCA에서</a:t>
            </a:r>
            <a:r>
              <a:rPr lang="en-US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 </a:t>
            </a:r>
            <a:r>
              <a:rPr lang="ko-KR" altLang="en-US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제공한 </a:t>
            </a:r>
            <a:r>
              <a:rPr lang="en-US" altLang="ko-KR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API</a:t>
            </a:r>
            <a:r>
              <a:rPr lang="ko-KR" altLang="en-US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를 </a:t>
            </a:r>
            <a:r>
              <a:rPr lang="en-US" dirty="0" err="1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통해</a:t>
            </a:r>
            <a:r>
              <a:rPr lang="en-US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RCLS로</a:t>
            </a:r>
            <a:r>
              <a:rPr lang="en-US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전달</a:t>
            </a:r>
            <a:endParaRPr lang="en-US" dirty="0">
              <a:solidFill>
                <a:srgbClr val="3B3535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ora Light" pitchFamily="34" charset="-120"/>
            </a:endParaRPr>
          </a:p>
          <a:p>
            <a:pPr>
              <a:lnSpc>
                <a:spcPts val="2700"/>
              </a:lnSpc>
            </a:pPr>
            <a:r>
              <a:rPr lang="en-US" altLang="ko-KR" dirty="0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▶ </a:t>
            </a:r>
            <a:r>
              <a:rPr lang="ko-KR" altLang="en-US" dirty="0" err="1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당사제공</a:t>
            </a:r>
            <a:r>
              <a:rPr lang="ko-KR" altLang="en-US" dirty="0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 </a:t>
            </a:r>
            <a:r>
              <a:rPr lang="en-US" altLang="ko-KR" dirty="0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API</a:t>
            </a:r>
            <a:r>
              <a:rPr lang="ko-KR" altLang="en-US" dirty="0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／</a:t>
            </a:r>
            <a:r>
              <a:rPr lang="en-US" altLang="ko-KR" dirty="0" err="1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Borker</a:t>
            </a:r>
            <a:r>
              <a:rPr lang="ko-KR" altLang="en-US" dirty="0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를 이용 </a:t>
            </a:r>
            <a:r>
              <a:rPr lang="en-US" altLang="ko-KR" dirty="0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RCLS</a:t>
            </a:r>
            <a:r>
              <a:rPr lang="ko-KR" altLang="en-US" dirty="0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로 전달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695" y="4145280"/>
            <a:ext cx="3278505" cy="86653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253270" y="5336738"/>
            <a:ext cx="284535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700"/>
              </a:lnSpc>
              <a:buNone/>
            </a:pPr>
            <a:r>
              <a:rPr lang="en-US" sz="2000" b="1" dirty="0" err="1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데이터</a:t>
            </a:r>
            <a:r>
              <a:rPr lang="en-US" sz="2000" b="1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 </a:t>
            </a:r>
            <a:r>
              <a:rPr lang="ko-KR" altLang="en-US" sz="2000" b="1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업로드</a:t>
            </a:r>
            <a:r>
              <a:rPr lang="en-US" sz="2000" b="1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 및 </a:t>
            </a:r>
            <a:r>
              <a:rPr lang="ko-KR" altLang="en-US" sz="2000" b="1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점검</a:t>
            </a:r>
            <a:endParaRPr lang="en-US" sz="2000" b="1" dirty="0">
              <a:solidFill>
                <a:srgbClr val="3B3535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ora Light" pitchFamily="34" charset="-120"/>
            </a:endParaRPr>
          </a:p>
        </p:txBody>
      </p:sp>
      <p:sp>
        <p:nvSpPr>
          <p:cNvPr id="9" name="Text 4"/>
          <p:cNvSpPr/>
          <p:nvPr/>
        </p:nvSpPr>
        <p:spPr>
          <a:xfrm>
            <a:off x="4253270" y="5822871"/>
            <a:ext cx="284535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RCLS가 진료행위 및 처방내역 적정성 점검</a:t>
            </a: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145280"/>
            <a:ext cx="3278386" cy="86653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026735" y="5371504"/>
            <a:ext cx="284523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점검 결과 반환</a:t>
            </a:r>
          </a:p>
        </p:txBody>
      </p:sp>
      <p:sp>
        <p:nvSpPr>
          <p:cNvPr id="12" name="Text 6"/>
          <p:cNvSpPr/>
          <p:nvPr/>
        </p:nvSpPr>
        <p:spPr>
          <a:xfrm>
            <a:off x="11026735" y="5857637"/>
            <a:ext cx="284523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2700"/>
              </a:lnSpc>
              <a:buNone/>
            </a:pPr>
            <a:r>
              <a:rPr lang="en-US" altLang="ko-KR" sz="1400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▶ </a:t>
            </a:r>
            <a:r>
              <a:rPr lang="en-US" altLang="ko-KR" dirty="0" err="1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ORCA에서</a:t>
            </a:r>
            <a:r>
              <a:rPr lang="en-US" altLang="ko-KR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 </a:t>
            </a:r>
            <a:r>
              <a:rPr lang="ko-KR" altLang="en-US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제공한 </a:t>
            </a:r>
            <a:r>
              <a:rPr lang="en-US" altLang="ko-KR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API</a:t>
            </a:r>
            <a:r>
              <a:rPr lang="ko-KR" altLang="en-US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를 </a:t>
            </a:r>
            <a:r>
              <a:rPr lang="en-US" altLang="ko-KR" dirty="0" err="1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통해</a:t>
            </a:r>
            <a:r>
              <a:rPr lang="en-US" altLang="ko-KR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 </a:t>
            </a:r>
            <a:r>
              <a:rPr lang="en-US" altLang="ko-KR" dirty="0" err="1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ORCA로</a:t>
            </a:r>
            <a:r>
              <a:rPr lang="en-US" altLang="ko-KR" dirty="0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 </a:t>
            </a:r>
            <a:r>
              <a:rPr lang="en-US" altLang="ko-KR" dirty="0" err="1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전달</a:t>
            </a:r>
            <a:endParaRPr lang="en-US" altLang="ko-KR" dirty="0">
              <a:solidFill>
                <a:srgbClr val="3B3535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ora Light" pitchFamily="34" charset="-120"/>
            </a:endParaRPr>
          </a:p>
          <a:p>
            <a:pPr>
              <a:lnSpc>
                <a:spcPts val="2700"/>
              </a:lnSpc>
            </a:pPr>
            <a:r>
              <a:rPr lang="en-US" altLang="ko-KR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▶ </a:t>
            </a:r>
            <a:r>
              <a:rPr lang="ko-KR" altLang="en-US" dirty="0" err="1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당사제공</a:t>
            </a:r>
            <a:r>
              <a:rPr lang="ko-KR" altLang="en-US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 </a:t>
            </a:r>
            <a:r>
              <a:rPr lang="en-US" altLang="ko-KR" dirty="0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API/</a:t>
            </a:r>
            <a:r>
              <a:rPr lang="en-US" altLang="ko-KR" dirty="0" err="1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Borker</a:t>
            </a:r>
            <a:r>
              <a:rPr lang="ko-KR" altLang="en-US" dirty="0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를 </a:t>
            </a:r>
            <a:r>
              <a:rPr lang="ko-KR" altLang="en-US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이용 </a:t>
            </a:r>
            <a:r>
              <a:rPr lang="ko-KR" altLang="en-US" dirty="0" err="1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결과반환</a:t>
            </a:r>
            <a:endParaRPr lang="en-US" altLang="ko-KR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3586" y="4145280"/>
            <a:ext cx="3278505" cy="86653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748230" y="5371504"/>
            <a:ext cx="284535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700"/>
              </a:lnSpc>
              <a:buNone/>
            </a:pPr>
            <a:r>
              <a:rPr lang="ko-KR" altLang="en-US" sz="2000" b="1" dirty="0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점검 </a:t>
            </a:r>
            <a:r>
              <a:rPr lang="en-US" sz="2000" b="1" dirty="0" err="1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결과</a:t>
            </a:r>
            <a:r>
              <a:rPr lang="en-US" sz="2000" b="1" dirty="0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 </a:t>
            </a:r>
            <a:r>
              <a:rPr lang="ko-KR" altLang="en-US" sz="2000" b="1" dirty="0" err="1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리포트제공</a:t>
            </a:r>
            <a:endParaRPr lang="en-US" sz="2000" b="1" dirty="0">
              <a:solidFill>
                <a:srgbClr val="3B3535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ora Light" pitchFamily="34" charset="-12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7748230" y="5857637"/>
            <a:ext cx="284535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2700"/>
              </a:lnSpc>
              <a:buNone/>
            </a:pPr>
            <a:r>
              <a:rPr lang="ko-KR" altLang="en-US" dirty="0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점검</a:t>
            </a:r>
            <a:r>
              <a:rPr lang="en-US" dirty="0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 </a:t>
            </a:r>
            <a:r>
              <a:rPr lang="en-US" dirty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결과 저장 및 </a:t>
            </a:r>
            <a:r>
              <a:rPr lang="ko-KR" altLang="en-US" dirty="0" smtClean="0">
                <a:solidFill>
                  <a:srgbClr val="3B3535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리포트 제공</a:t>
            </a:r>
            <a:endParaRPr lang="en-US" dirty="0">
              <a:solidFill>
                <a:srgbClr val="3B3535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ora Light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직사각형 71"/>
          <p:cNvSpPr/>
          <p:nvPr/>
        </p:nvSpPr>
        <p:spPr>
          <a:xfrm>
            <a:off x="439821" y="3670699"/>
            <a:ext cx="13929606" cy="4165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7" name="Group 1186"/>
          <p:cNvGrpSpPr>
            <a:grpSpLocks/>
          </p:cNvGrpSpPr>
          <p:nvPr/>
        </p:nvGrpSpPr>
        <p:grpSpPr bwMode="auto">
          <a:xfrm>
            <a:off x="453063" y="3884242"/>
            <a:ext cx="3155579" cy="1935674"/>
            <a:chOff x="217" y="2853"/>
            <a:chExt cx="1860" cy="1040"/>
          </a:xfrm>
        </p:grpSpPr>
        <p:sp>
          <p:nvSpPr>
            <p:cNvPr id="98" name="AutoShape 1187"/>
            <p:cNvSpPr>
              <a:spLocks noChangeArrowheads="1"/>
            </p:cNvSpPr>
            <p:nvPr/>
          </p:nvSpPr>
          <p:spPr bwMode="auto">
            <a:xfrm>
              <a:off x="234" y="2853"/>
              <a:ext cx="1843" cy="128"/>
            </a:xfrm>
            <a:prstGeom prst="roundRect">
              <a:avLst>
                <a:gd name="adj" fmla="val 24519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12700" algn="ctr">
              <a:solidFill>
                <a:srgbClr val="4382C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2700" dir="54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ko-KR" altLang="en-US" sz="900" dirty="0">
                <a:latin typeface="+mj-ea"/>
                <a:ea typeface="+mj-ea"/>
              </a:endParaRPr>
            </a:p>
          </p:txBody>
        </p:sp>
        <p:sp>
          <p:nvSpPr>
            <p:cNvPr id="99" name="Rectangle 1188"/>
            <p:cNvSpPr>
              <a:spLocks noChangeArrowheads="1"/>
            </p:cNvSpPr>
            <p:nvPr/>
          </p:nvSpPr>
          <p:spPr bwMode="auto">
            <a:xfrm>
              <a:off x="241" y="2960"/>
              <a:ext cx="1836" cy="93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382C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900" dirty="0">
                <a:latin typeface="+mj-ea"/>
                <a:ea typeface="+mj-ea"/>
              </a:endParaRPr>
            </a:p>
          </p:txBody>
        </p:sp>
        <p:sp>
          <p:nvSpPr>
            <p:cNvPr id="100" name="Text Box 1199"/>
            <p:cNvSpPr txBox="1">
              <a:spLocks noChangeArrowheads="1"/>
            </p:cNvSpPr>
            <p:nvPr/>
          </p:nvSpPr>
          <p:spPr bwMode="auto">
            <a:xfrm>
              <a:off x="217" y="2853"/>
              <a:ext cx="1061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ko-KR" altLang="en-US" sz="900" dirty="0" smtClean="0">
                  <a:solidFill>
                    <a:schemeClr val="bg1"/>
                  </a:solidFill>
                  <a:latin typeface="+mj-ea"/>
                  <a:ea typeface="+mj-ea"/>
                </a:rPr>
                <a:t>기타　</a:t>
              </a:r>
              <a:r>
                <a:rPr lang="ko-KR" altLang="en-US" sz="900" dirty="0" err="1" smtClean="0">
                  <a:solidFill>
                    <a:schemeClr val="bg1"/>
                  </a:solidFill>
                  <a:latin typeface="+mj-ea"/>
                  <a:ea typeface="+mj-ea"/>
                </a:rPr>
                <a:t>레세콘</a:t>
              </a:r>
              <a:r>
                <a:rPr lang="ko-KR" altLang="en-US" sz="900" dirty="0" smtClean="0">
                  <a:solidFill>
                    <a:schemeClr val="bg1"/>
                  </a:solidFill>
                  <a:latin typeface="+mj-ea"/>
                  <a:ea typeface="+mj-ea"/>
                </a:rPr>
                <a:t>　사용　의료기관</a:t>
              </a:r>
              <a:endParaRPr lang="ko-KR" altLang="en-US" sz="9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" name="Group 1218"/>
          <p:cNvGrpSpPr>
            <a:grpSpLocks/>
          </p:cNvGrpSpPr>
          <p:nvPr/>
        </p:nvGrpSpPr>
        <p:grpSpPr bwMode="auto">
          <a:xfrm>
            <a:off x="418705" y="671937"/>
            <a:ext cx="3038475" cy="374650"/>
            <a:chOff x="4068" y="1163"/>
            <a:chExt cx="1909" cy="242"/>
          </a:xfrm>
        </p:grpSpPr>
        <p:sp>
          <p:nvSpPr>
            <p:cNvPr id="3" name="AutoShape 1219"/>
            <p:cNvSpPr>
              <a:spLocks noChangeArrowheads="1"/>
            </p:cNvSpPr>
            <p:nvPr/>
          </p:nvSpPr>
          <p:spPr bwMode="auto">
            <a:xfrm>
              <a:off x="4068" y="1163"/>
              <a:ext cx="1909" cy="24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ffectLst>
              <a:outerShdw dist="12700" dir="54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sz="900" dirty="0">
                <a:latin typeface="+mj-ea"/>
                <a:ea typeface="+mj-ea"/>
              </a:endParaRPr>
            </a:p>
          </p:txBody>
        </p:sp>
        <p:grpSp>
          <p:nvGrpSpPr>
            <p:cNvPr id="4" name="Group 1220"/>
            <p:cNvGrpSpPr>
              <a:grpSpLocks/>
            </p:cNvGrpSpPr>
            <p:nvPr/>
          </p:nvGrpSpPr>
          <p:grpSpPr bwMode="auto">
            <a:xfrm>
              <a:off x="4087" y="1180"/>
              <a:ext cx="1871" cy="207"/>
              <a:chOff x="3999" y="1091"/>
              <a:chExt cx="1960" cy="207"/>
            </a:xfrm>
          </p:grpSpPr>
          <p:sp>
            <p:nvSpPr>
              <p:cNvPr id="6" name="AutoShape 1221"/>
              <p:cNvSpPr>
                <a:spLocks noChangeArrowheads="1"/>
              </p:cNvSpPr>
              <p:nvPr/>
            </p:nvSpPr>
            <p:spPr bwMode="auto">
              <a:xfrm>
                <a:off x="3999" y="1091"/>
                <a:ext cx="1960" cy="207"/>
              </a:xfrm>
              <a:prstGeom prst="roundRect">
                <a:avLst>
                  <a:gd name="adj" fmla="val 0"/>
                </a:avLst>
              </a:prstGeom>
              <a:solidFill>
                <a:srgbClr val="0075B0"/>
              </a:solidFill>
              <a:ln w="9525" algn="ctr">
                <a:solidFill>
                  <a:srgbClr val="1B365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2700" dir="5400000" algn="ctr" rotWithShape="0">
                        <a:schemeClr val="bg1"/>
                      </a:outerShdw>
                    </a:effectLst>
                  </a14:hiddenEffects>
                </a:ext>
              </a:extLst>
            </p:spPr>
            <p:txBody>
              <a:bodyPr rot="10800000" vert="eaVert" anchor="ctr"/>
              <a:lstStyle/>
              <a:p>
                <a:endParaRPr lang="ko-KR" altLang="en-US" sz="900" dirty="0">
                  <a:latin typeface="+mj-ea"/>
                  <a:ea typeface="+mj-ea"/>
                </a:endParaRPr>
              </a:p>
            </p:txBody>
          </p:sp>
          <p:sp>
            <p:nvSpPr>
              <p:cNvPr id="7" name="AutoShape 1222"/>
              <p:cNvSpPr>
                <a:spLocks noChangeArrowheads="1"/>
              </p:cNvSpPr>
              <p:nvPr/>
            </p:nvSpPr>
            <p:spPr bwMode="auto">
              <a:xfrm>
                <a:off x="4008" y="1102"/>
                <a:ext cx="1942" cy="68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rgbClr val="0075B0">
                      <a:gamma/>
                      <a:tint val="69804"/>
                      <a:invGamma/>
                    </a:srgbClr>
                  </a:gs>
                  <a:gs pos="100000">
                    <a:srgbClr val="0075B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2C588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2700" dir="5400000" algn="ctr" rotWithShape="0">
                        <a:schemeClr val="bg1"/>
                      </a:outerShdw>
                    </a:effectLst>
                  </a14:hiddenEffects>
                </a:ext>
              </a:extLst>
            </p:spPr>
            <p:txBody>
              <a:bodyPr rot="10800000" vert="eaVert" anchor="ctr"/>
              <a:lstStyle/>
              <a:p>
                <a:endParaRPr lang="ko-KR" altLang="en-US" sz="1050" dirty="0">
                  <a:latin typeface="+mj-ea"/>
                  <a:ea typeface="+mj-ea"/>
                </a:endParaRPr>
              </a:p>
            </p:txBody>
          </p:sp>
        </p:grpSp>
        <p:sp>
          <p:nvSpPr>
            <p:cNvPr id="5" name="Text Box 1223"/>
            <p:cNvSpPr txBox="1">
              <a:spLocks noChangeArrowheads="1"/>
            </p:cNvSpPr>
            <p:nvPr/>
          </p:nvSpPr>
          <p:spPr bwMode="auto">
            <a:xfrm>
              <a:off x="4742" y="1213"/>
              <a:ext cx="564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6D2E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3D96C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latinLnBrk="0"/>
              <a:r>
                <a:rPr lang="ko-KR" altLang="en-US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ＡＳ－ＩＳ</a:t>
              </a:r>
              <a:endParaRPr lang="ko-KR" altLang="en-US" sz="1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Group 202"/>
          <p:cNvGrpSpPr>
            <a:grpSpLocks/>
          </p:cNvGrpSpPr>
          <p:nvPr/>
        </p:nvGrpSpPr>
        <p:grpSpPr bwMode="auto">
          <a:xfrm>
            <a:off x="623074" y="1333316"/>
            <a:ext cx="881063" cy="1664871"/>
            <a:chOff x="242" y="963"/>
            <a:chExt cx="555" cy="1220"/>
          </a:xfrm>
        </p:grpSpPr>
        <p:sp>
          <p:nvSpPr>
            <p:cNvPr id="9" name="AutoShape 203"/>
            <p:cNvSpPr>
              <a:spLocks noChangeArrowheads="1"/>
            </p:cNvSpPr>
            <p:nvPr/>
          </p:nvSpPr>
          <p:spPr bwMode="auto">
            <a:xfrm>
              <a:off x="242" y="963"/>
              <a:ext cx="555" cy="1220"/>
            </a:xfrm>
            <a:prstGeom prst="roundRect">
              <a:avLst>
                <a:gd name="adj" fmla="val 9241"/>
              </a:avLst>
            </a:prstGeom>
            <a:gradFill rotWithShape="1">
              <a:gsLst>
                <a:gs pos="0">
                  <a:srgbClr val="8696A2">
                    <a:gamma/>
                    <a:tint val="47451"/>
                    <a:invGamma/>
                  </a:srgbClr>
                </a:gs>
                <a:gs pos="100000">
                  <a:srgbClr val="8696A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900" dirty="0">
                <a:latin typeface="+mj-ea"/>
                <a:ea typeface="+mj-ea"/>
              </a:endParaRPr>
            </a:p>
          </p:txBody>
        </p:sp>
        <p:sp>
          <p:nvSpPr>
            <p:cNvPr id="10" name="AutoShape 204"/>
            <p:cNvSpPr>
              <a:spLocks noChangeArrowheads="1"/>
            </p:cNvSpPr>
            <p:nvPr/>
          </p:nvSpPr>
          <p:spPr bwMode="auto">
            <a:xfrm>
              <a:off x="258" y="1228"/>
              <a:ext cx="523" cy="937"/>
            </a:xfrm>
            <a:prstGeom prst="roundRect">
              <a:avLst>
                <a:gd name="adj" fmla="val 1509"/>
              </a:avLst>
            </a:prstGeom>
            <a:solidFill>
              <a:schemeClr val="bg1"/>
            </a:solidFill>
            <a:ln w="9525">
              <a:solidFill>
                <a:srgbClr val="92A1A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marL="88900" indent="-8890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lnSpc>
                  <a:spcPct val="90000"/>
                </a:lnSpc>
              </a:pPr>
              <a:endParaRPr lang="ko-KR" altLang="ko-KR" sz="9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/>
          </p:nvSpPr>
          <p:spPr bwMode="auto">
            <a:xfrm>
              <a:off x="411" y="1058"/>
              <a:ext cx="218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latinLnBrk="0"/>
              <a:r>
                <a:rPr lang="ko-KR" altLang="en-US" sz="900" dirty="0" err="1" smtClean="0">
                  <a:solidFill>
                    <a:srgbClr val="000000"/>
                  </a:solidFill>
                  <a:latin typeface="+mj-ea"/>
                  <a:ea typeface="+mj-ea"/>
                </a:rPr>
                <a:t>레세콘</a:t>
              </a:r>
              <a:endParaRPr lang="ko-KR" altLang="en-US" sz="900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grpSp>
          <p:nvGrpSpPr>
            <p:cNvPr id="12" name="Group 206"/>
            <p:cNvGrpSpPr>
              <a:grpSpLocks/>
            </p:cNvGrpSpPr>
            <p:nvPr/>
          </p:nvGrpSpPr>
          <p:grpSpPr bwMode="auto">
            <a:xfrm>
              <a:off x="351" y="1267"/>
              <a:ext cx="322" cy="430"/>
              <a:chOff x="351" y="1267"/>
              <a:chExt cx="322" cy="430"/>
            </a:xfrm>
          </p:grpSpPr>
          <p:grpSp>
            <p:nvGrpSpPr>
              <p:cNvPr id="18" name="Group 207"/>
              <p:cNvGrpSpPr>
                <a:grpSpLocks/>
              </p:cNvGrpSpPr>
              <p:nvPr/>
            </p:nvGrpSpPr>
            <p:grpSpPr bwMode="auto">
              <a:xfrm>
                <a:off x="351" y="1267"/>
                <a:ext cx="322" cy="320"/>
                <a:chOff x="1662" y="4592"/>
                <a:chExt cx="545" cy="453"/>
              </a:xfrm>
            </p:grpSpPr>
            <p:pic>
              <p:nvPicPr>
                <p:cNvPr id="20" name="Picture 208" descr="받침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724" t="23492" r="35947" b="47621"/>
                <a:stretch>
                  <a:fillRect/>
                </a:stretch>
              </p:blipFill>
              <p:spPr bwMode="gray">
                <a:xfrm>
                  <a:off x="1662" y="4790"/>
                  <a:ext cx="545" cy="2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209" descr="b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731" y="4592"/>
                  <a:ext cx="451" cy="3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210"/>
              <p:cNvSpPr txBox="1">
                <a:spLocks noChangeArrowheads="1"/>
              </p:cNvSpPr>
              <p:nvPr/>
            </p:nvSpPr>
            <p:spPr bwMode="gray">
              <a:xfrm>
                <a:off x="391" y="1559"/>
                <a:ext cx="260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8001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 latinLnBrk="0">
                  <a:lnSpc>
                    <a:spcPct val="90000"/>
                  </a:lnSpc>
                </a:pPr>
                <a:r>
                  <a:rPr lang="ko-KR" altLang="en-US" sz="900" dirty="0" smtClean="0">
                    <a:latin typeface="+mj-ea"/>
                    <a:ea typeface="+mj-ea"/>
                  </a:rPr>
                  <a:t>병원</a:t>
                </a:r>
                <a:endParaRPr lang="ko-KR" altLang="en-US" sz="900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13" name="Group 211"/>
            <p:cNvGrpSpPr>
              <a:grpSpLocks/>
            </p:cNvGrpSpPr>
            <p:nvPr/>
          </p:nvGrpSpPr>
          <p:grpSpPr bwMode="auto">
            <a:xfrm>
              <a:off x="358" y="1697"/>
              <a:ext cx="335" cy="441"/>
              <a:chOff x="358" y="1681"/>
              <a:chExt cx="335" cy="441"/>
            </a:xfrm>
          </p:grpSpPr>
          <p:grpSp>
            <p:nvGrpSpPr>
              <p:cNvPr id="14" name="Group 212"/>
              <p:cNvGrpSpPr>
                <a:grpSpLocks/>
              </p:cNvGrpSpPr>
              <p:nvPr/>
            </p:nvGrpSpPr>
            <p:grpSpPr bwMode="auto">
              <a:xfrm>
                <a:off x="358" y="1681"/>
                <a:ext cx="321" cy="319"/>
                <a:chOff x="1662" y="4592"/>
                <a:chExt cx="545" cy="453"/>
              </a:xfrm>
            </p:grpSpPr>
            <p:pic>
              <p:nvPicPr>
                <p:cNvPr id="16" name="Picture 213" descr="받침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724" t="23492" r="35947" b="47621"/>
                <a:stretch>
                  <a:fillRect/>
                </a:stretch>
              </p:blipFill>
              <p:spPr bwMode="gray">
                <a:xfrm>
                  <a:off x="1662" y="4790"/>
                  <a:ext cx="545" cy="2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214" descr="b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731" y="4592"/>
                  <a:ext cx="451" cy="3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5" name="Text Box 215"/>
              <p:cNvSpPr txBox="1">
                <a:spLocks noChangeArrowheads="1"/>
              </p:cNvSpPr>
              <p:nvPr/>
            </p:nvSpPr>
            <p:spPr bwMode="gray">
              <a:xfrm>
                <a:off x="360" y="1984"/>
                <a:ext cx="333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8001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 latinLnBrk="0">
                  <a:lnSpc>
                    <a:spcPct val="90000"/>
                  </a:lnSpc>
                </a:pPr>
                <a:r>
                  <a:rPr lang="ko-KR" altLang="en-US" sz="900" dirty="0" smtClean="0">
                    <a:latin typeface="+mj-ea"/>
                    <a:ea typeface="+mj-ea"/>
                  </a:rPr>
                  <a:t>클리닉</a:t>
                </a:r>
                <a:endParaRPr lang="ko-KR" altLang="en-US" sz="900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23" name="AutoShape 1152"/>
          <p:cNvSpPr>
            <a:spLocks noChangeArrowheads="1"/>
          </p:cNvSpPr>
          <p:nvPr/>
        </p:nvSpPr>
        <p:spPr bwMode="auto">
          <a:xfrm>
            <a:off x="3953574" y="1335099"/>
            <a:ext cx="1431535" cy="300637"/>
          </a:xfrm>
          <a:prstGeom prst="roundRect">
            <a:avLst>
              <a:gd name="adj" fmla="val 24519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12700" algn="ctr">
            <a:solidFill>
              <a:srgbClr val="4382C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ko-KR" altLang="en-US" sz="900">
              <a:latin typeface="+mj-ea"/>
              <a:ea typeface="+mj-ea"/>
            </a:endParaRPr>
          </a:p>
        </p:txBody>
      </p:sp>
      <p:sp>
        <p:nvSpPr>
          <p:cNvPr id="24" name="Text Box 1153"/>
          <p:cNvSpPr txBox="1">
            <a:spLocks noChangeArrowheads="1"/>
          </p:cNvSpPr>
          <p:nvPr/>
        </p:nvSpPr>
        <p:spPr bwMode="auto">
          <a:xfrm>
            <a:off x="4346177" y="1369227"/>
            <a:ext cx="6463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ko-KR" altLang="en-US" sz="900" dirty="0" smtClean="0">
                <a:solidFill>
                  <a:schemeClr val="bg1"/>
                </a:solidFill>
                <a:latin typeface="+mj-ea"/>
                <a:ea typeface="+mj-ea"/>
              </a:rPr>
              <a:t>ＲＣＬＳ</a:t>
            </a:r>
            <a:endParaRPr lang="ko-KR" altLang="en-US" sz="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Rectangle 1154"/>
          <p:cNvSpPr>
            <a:spLocks noChangeArrowheads="1"/>
          </p:cNvSpPr>
          <p:nvPr/>
        </p:nvSpPr>
        <p:spPr bwMode="auto">
          <a:xfrm>
            <a:off x="3961509" y="1583047"/>
            <a:ext cx="1415664" cy="1415140"/>
          </a:xfrm>
          <a:prstGeom prst="rect">
            <a:avLst/>
          </a:prstGeom>
          <a:solidFill>
            <a:schemeClr val="bg1"/>
          </a:solidFill>
          <a:ln w="19050">
            <a:solidFill>
              <a:srgbClr val="4382C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sz="900">
              <a:latin typeface="+mj-ea"/>
              <a:ea typeface="+mj-ea"/>
            </a:endParaRPr>
          </a:p>
        </p:txBody>
      </p:sp>
      <p:sp>
        <p:nvSpPr>
          <p:cNvPr id="26" name="AutoShape 1155" descr="00"/>
          <p:cNvSpPr>
            <a:spLocks noChangeArrowheads="1"/>
          </p:cNvSpPr>
          <p:nvPr/>
        </p:nvSpPr>
        <p:spPr bwMode="auto">
          <a:xfrm>
            <a:off x="3996425" y="1710120"/>
            <a:ext cx="1345833" cy="288240"/>
          </a:xfrm>
          <a:prstGeom prst="roundRect">
            <a:avLst>
              <a:gd name="adj" fmla="val 11421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12700" algn="ctr">
            <a:solidFill>
              <a:srgbClr val="67ABE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latinLnBrk="0" hangingPunct="0">
              <a:lnSpc>
                <a:spcPct val="105000"/>
              </a:lnSpc>
            </a:pPr>
            <a:r>
              <a:rPr lang="ko-KR" altLang="en-US" sz="900" dirty="0" smtClean="0">
                <a:latin typeface="+mj-ea"/>
                <a:ea typeface="+mj-ea"/>
              </a:rPr>
              <a:t>접수</a:t>
            </a:r>
            <a:endParaRPr kumimoji="0" lang="ko-KR" altLang="en-US" sz="900" dirty="0">
              <a:latin typeface="+mj-ea"/>
              <a:ea typeface="+mj-ea"/>
            </a:endParaRPr>
          </a:p>
        </p:txBody>
      </p:sp>
      <p:sp>
        <p:nvSpPr>
          <p:cNvPr id="27" name="위로 구부러진 화살표 26"/>
          <p:cNvSpPr/>
          <p:nvPr/>
        </p:nvSpPr>
        <p:spPr>
          <a:xfrm>
            <a:off x="2708880" y="2003664"/>
            <a:ext cx="1285565" cy="605843"/>
          </a:xfrm>
          <a:prstGeom prst="curvedUp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아래로 구부러진 화살표 27"/>
          <p:cNvSpPr/>
          <p:nvPr/>
        </p:nvSpPr>
        <p:spPr>
          <a:xfrm>
            <a:off x="1488283" y="1403184"/>
            <a:ext cx="915504" cy="594468"/>
          </a:xfrm>
          <a:prstGeom prst="curved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AutoShape 1155" descr="00"/>
          <p:cNvSpPr>
            <a:spLocks noChangeArrowheads="1"/>
          </p:cNvSpPr>
          <p:nvPr/>
        </p:nvSpPr>
        <p:spPr bwMode="auto">
          <a:xfrm>
            <a:off x="3995715" y="2590120"/>
            <a:ext cx="1345833" cy="288240"/>
          </a:xfrm>
          <a:prstGeom prst="roundRect">
            <a:avLst>
              <a:gd name="adj" fmla="val 11421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12700" algn="ctr">
            <a:solidFill>
              <a:srgbClr val="67ABE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latinLnBrk="0" hangingPunct="0">
              <a:lnSpc>
                <a:spcPct val="105000"/>
              </a:lnSpc>
            </a:pPr>
            <a:r>
              <a:rPr lang="ko-KR" altLang="en-US" sz="900" dirty="0" smtClean="0">
                <a:latin typeface="+mj-ea"/>
                <a:ea typeface="+mj-ea"/>
              </a:rPr>
              <a:t>점검 결과</a:t>
            </a:r>
            <a:endParaRPr kumimoji="0" lang="ko-KR" altLang="en-US" sz="900" dirty="0">
              <a:latin typeface="+mj-ea"/>
              <a:ea typeface="+mj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3273" y="1176992"/>
            <a:ext cx="1124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latin typeface="Segoe UI Symbol" panose="020B0502040204020203" pitchFamily="34" charset="0"/>
              </a:rPr>
              <a:t>①</a:t>
            </a:r>
            <a:r>
              <a:rPr lang="en-US" altLang="ko-KR" sz="1000" dirty="0" smtClean="0"/>
              <a:t>UKE</a:t>
            </a:r>
            <a:r>
              <a:rPr lang="ko-KR" altLang="en-US" sz="1000" dirty="0" smtClean="0"/>
              <a:t> 파일 생성</a:t>
            </a:r>
            <a:endParaRPr lang="ko-KR" alt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2757224" y="2689311"/>
            <a:ext cx="1095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latin typeface="Segoe UI Symbol" panose="020B0502040204020203" pitchFamily="34" charset="0"/>
              </a:rPr>
              <a:t>②</a:t>
            </a:r>
            <a:r>
              <a:rPr lang="en-US" altLang="ko-KR" sz="1000" dirty="0" smtClean="0"/>
              <a:t>UKE </a:t>
            </a:r>
            <a:r>
              <a:rPr lang="ko-KR" altLang="en-US" sz="1000" dirty="0" smtClean="0"/>
              <a:t>파일 선택</a:t>
            </a:r>
            <a:endParaRPr lang="ko-KR" altLang="en-US" sz="1000" dirty="0"/>
          </a:p>
        </p:txBody>
      </p:sp>
      <p:pic>
        <p:nvPicPr>
          <p:cNvPr id="33" name="Picture 490" descr="OF21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96" y="1922605"/>
            <a:ext cx="625475" cy="57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318087" y="2079567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/>
              <a:t>폴더</a:t>
            </a:r>
            <a:endParaRPr lang="ko-KR" altLang="en-US" sz="1100"/>
          </a:p>
        </p:txBody>
      </p:sp>
      <p:sp>
        <p:nvSpPr>
          <p:cNvPr id="35" name="AutoShape 1155" descr="00"/>
          <p:cNvSpPr>
            <a:spLocks noChangeArrowheads="1"/>
          </p:cNvSpPr>
          <p:nvPr/>
        </p:nvSpPr>
        <p:spPr bwMode="auto">
          <a:xfrm>
            <a:off x="3994445" y="2147525"/>
            <a:ext cx="1345833" cy="288240"/>
          </a:xfrm>
          <a:prstGeom prst="roundRect">
            <a:avLst>
              <a:gd name="adj" fmla="val 11421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12700" algn="ctr">
            <a:solidFill>
              <a:srgbClr val="67ABE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latinLnBrk="0" hangingPunct="0">
              <a:lnSpc>
                <a:spcPct val="105000"/>
              </a:lnSpc>
            </a:pPr>
            <a:r>
              <a:rPr lang="ko-KR" altLang="en-US" sz="900" dirty="0" smtClean="0">
                <a:latin typeface="+mj-ea"/>
                <a:ea typeface="+mj-ea"/>
              </a:rPr>
              <a:t>점검</a:t>
            </a:r>
            <a:endParaRPr kumimoji="0" lang="ko-KR" altLang="en-US" sz="900" dirty="0">
              <a:latin typeface="+mj-ea"/>
              <a:ea typeface="+mj-ea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39540" y="1030033"/>
            <a:ext cx="13929606" cy="21288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5872396" y="1292111"/>
            <a:ext cx="7986108" cy="162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latinLnBrk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5000"/>
            </a:pPr>
            <a:r>
              <a:rPr lang="ko-KR" altLang="en-US" sz="1400" dirty="0" err="1" smtClean="0">
                <a:latin typeface="Segoe UI Symbol" panose="020B0502040204020203" pitchFamily="34" charset="0"/>
              </a:rPr>
              <a:t>처리흐름</a:t>
            </a:r>
            <a:endParaRPr lang="en-US" altLang="ko-KR" sz="1400" dirty="0" smtClean="0">
              <a:latin typeface="Segoe UI Symbol" panose="020B0502040204020203" pitchFamily="34" charset="0"/>
            </a:endParaRPr>
          </a:p>
          <a:p>
            <a:pPr latinLnBrk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Segoe UI Symbol" panose="020B0502040204020203" pitchFamily="34" charset="0"/>
              </a:rPr>
              <a:t>① 사용자가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레세콘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SW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로 부터 로컬 폴더에 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UKE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파일을 생성합니다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.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</a:t>
            </a:r>
            <a:endParaRPr lang="ko-KR" altLang="en-US" sz="1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latinLnBrk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Segoe UI Symbol" panose="020B0502040204020203" pitchFamily="34" charset="0"/>
              </a:rPr>
              <a:t>② 사용자가 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RCLS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에서 로컬 폴더로 부터 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UKE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파일을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선택후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전송 합니다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.</a:t>
            </a:r>
          </a:p>
          <a:p>
            <a:pPr marL="0" indent="0" latinLnBrk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5000"/>
            </a:pPr>
            <a:r>
              <a:rPr lang="ko-KR" altLang="en-US" sz="1400" dirty="0" smtClean="0">
                <a:latin typeface="Segoe UI Symbol" panose="020B0502040204020203" pitchFamily="34" charset="0"/>
              </a:rPr>
              <a:t>　　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(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국보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,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사보등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개별 처리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)</a:t>
            </a:r>
          </a:p>
          <a:p>
            <a:pPr latinLnBrk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Segoe UI Symbol" panose="020B0502040204020203" pitchFamily="34" charset="0"/>
              </a:rPr>
              <a:t>③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업로드및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점검을 수행 합니다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.</a:t>
            </a:r>
          </a:p>
          <a:p>
            <a:pPr latinLnBrk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Segoe UI Symbol" panose="020B0502040204020203" pitchFamily="34" charset="0"/>
              </a:rPr>
              <a:t>④ 점검 결과를 표시 합니다</a:t>
            </a:r>
            <a:r>
              <a:rPr lang="en-US" altLang="ko-KR" sz="1400" dirty="0">
                <a:latin typeface="Segoe UI Symbol" panose="020B0502040204020203" pitchFamily="34" charset="0"/>
              </a:rPr>
              <a:t>.</a:t>
            </a:r>
            <a:endParaRPr lang="ko-KR" altLang="en-US" sz="1400" dirty="0">
              <a:latin typeface="Segoe UI Symbol" panose="020B0502040204020203" pitchFamily="34" charset="0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25228" y="1355979"/>
            <a:ext cx="2036958" cy="139247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7C8A9DA-37AC-1CDA-00DA-370CDB52F94A}"/>
              </a:ext>
            </a:extLst>
          </p:cNvPr>
          <p:cNvSpPr txBox="1"/>
          <p:nvPr/>
        </p:nvSpPr>
        <p:spPr>
          <a:xfrm>
            <a:off x="305073" y="40713"/>
            <a:ext cx="364792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Meiryo" pitchFamily="34" charset="-128"/>
              </a:rPr>
              <a:t>1. RCLS</a:t>
            </a:r>
            <a:r>
              <a:rPr lang="en-US" altLang="ko-KR" sz="2400" b="1" baseline="30000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Meiryo" pitchFamily="34" charset="-128"/>
              </a:rPr>
              <a:t>+</a:t>
            </a:r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  <a:latin typeface="+mn-ea"/>
                <a:cs typeface="Meiryo" pitchFamily="34" charset="-128"/>
              </a:rPr>
              <a:t> </a:t>
            </a:r>
            <a:r>
              <a:rPr lang="ko-KR" altLang="en-US" sz="16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Meiryo" pitchFamily="34" charset="-128"/>
              </a:rPr>
              <a:t>와 </a:t>
            </a:r>
            <a:r>
              <a:rPr lang="ko-KR" alt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+mn-ea"/>
                <a:cs typeface="Meiryo" pitchFamily="34" charset="-128"/>
              </a:rPr>
              <a:t>레세콘</a:t>
            </a:r>
            <a:r>
              <a:rPr lang="en-US" altLang="ko-KR" sz="16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Meiryo" pitchFamily="34" charset="-128"/>
              </a:rPr>
              <a:t>SW</a:t>
            </a:r>
            <a:r>
              <a:rPr lang="ko-KR" altLang="en-US" sz="16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Meiryo" pitchFamily="34" charset="-128"/>
              </a:rPr>
              <a:t>의 </a:t>
            </a:r>
            <a:r>
              <a:rPr lang="en-US" altLang="ko-KR" sz="16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Meiryo" pitchFamily="34" charset="-128"/>
              </a:rPr>
              <a:t>I/F </a:t>
            </a:r>
            <a:r>
              <a:rPr lang="ko-KR" altLang="en-US" sz="16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Meiryo" pitchFamily="34" charset="-128"/>
              </a:rPr>
              <a:t>개선안</a:t>
            </a:r>
            <a:r>
              <a:rPr lang="en-US" altLang="ko-KR" sz="16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Meiryo" pitchFamily="34" charset="-128"/>
              </a:rPr>
              <a:t> </a:t>
            </a:r>
            <a:endParaRPr lang="ko-KR" altLang="ko-KR" sz="1600" b="1" dirty="0">
              <a:effectLst/>
              <a:latin typeface="Meiryo" panose="020B0604030504040204" pitchFamily="34" charset="-128"/>
              <a:ea typeface="굴림" panose="020B0600000101010101" pitchFamily="50" charset="-127"/>
              <a:cs typeface="굴림" panose="020B0600000101010101" pitchFamily="50" charset="-127"/>
            </a:endParaRPr>
          </a:p>
        </p:txBody>
      </p:sp>
      <p:grpSp>
        <p:nvGrpSpPr>
          <p:cNvPr id="40" name="Group 1218"/>
          <p:cNvGrpSpPr>
            <a:grpSpLocks/>
          </p:cNvGrpSpPr>
          <p:nvPr/>
        </p:nvGrpSpPr>
        <p:grpSpPr bwMode="auto">
          <a:xfrm>
            <a:off x="418705" y="3308259"/>
            <a:ext cx="3038475" cy="374650"/>
            <a:chOff x="4068" y="1163"/>
            <a:chExt cx="1909" cy="242"/>
          </a:xfrm>
        </p:grpSpPr>
        <p:sp>
          <p:nvSpPr>
            <p:cNvPr id="41" name="AutoShape 1219"/>
            <p:cNvSpPr>
              <a:spLocks noChangeArrowheads="1"/>
            </p:cNvSpPr>
            <p:nvPr/>
          </p:nvSpPr>
          <p:spPr bwMode="auto">
            <a:xfrm>
              <a:off x="4068" y="1163"/>
              <a:ext cx="1909" cy="24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ffectLst>
              <a:outerShdw dist="12700" dir="54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sz="900">
                <a:latin typeface="+mj-ea"/>
                <a:ea typeface="+mj-ea"/>
              </a:endParaRPr>
            </a:p>
          </p:txBody>
        </p:sp>
        <p:grpSp>
          <p:nvGrpSpPr>
            <p:cNvPr id="42" name="Group 1220"/>
            <p:cNvGrpSpPr>
              <a:grpSpLocks/>
            </p:cNvGrpSpPr>
            <p:nvPr/>
          </p:nvGrpSpPr>
          <p:grpSpPr bwMode="auto">
            <a:xfrm>
              <a:off x="4087" y="1180"/>
              <a:ext cx="1871" cy="207"/>
              <a:chOff x="3999" y="1091"/>
              <a:chExt cx="1960" cy="207"/>
            </a:xfrm>
          </p:grpSpPr>
          <p:sp>
            <p:nvSpPr>
              <p:cNvPr id="44" name="AutoShape 1221"/>
              <p:cNvSpPr>
                <a:spLocks noChangeArrowheads="1"/>
              </p:cNvSpPr>
              <p:nvPr/>
            </p:nvSpPr>
            <p:spPr bwMode="auto">
              <a:xfrm>
                <a:off x="3999" y="1091"/>
                <a:ext cx="1960" cy="207"/>
              </a:xfrm>
              <a:prstGeom prst="roundRect">
                <a:avLst>
                  <a:gd name="adj" fmla="val 0"/>
                </a:avLst>
              </a:prstGeom>
              <a:solidFill>
                <a:srgbClr val="0075B0"/>
              </a:solidFill>
              <a:ln w="9525" algn="ctr">
                <a:solidFill>
                  <a:srgbClr val="1B365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2700" dir="5400000" algn="ctr" rotWithShape="0">
                        <a:schemeClr val="bg1"/>
                      </a:outerShdw>
                    </a:effectLst>
                  </a14:hiddenEffects>
                </a:ext>
              </a:extLst>
            </p:spPr>
            <p:txBody>
              <a:bodyPr rot="10800000" vert="eaVert" anchor="ctr"/>
              <a:lstStyle/>
              <a:p>
                <a:endParaRPr lang="ko-KR" altLang="en-US" sz="900">
                  <a:latin typeface="+mj-ea"/>
                  <a:ea typeface="+mj-ea"/>
                </a:endParaRPr>
              </a:p>
            </p:txBody>
          </p:sp>
          <p:sp>
            <p:nvSpPr>
              <p:cNvPr id="45" name="AutoShape 1222"/>
              <p:cNvSpPr>
                <a:spLocks noChangeArrowheads="1"/>
              </p:cNvSpPr>
              <p:nvPr/>
            </p:nvSpPr>
            <p:spPr bwMode="auto">
              <a:xfrm>
                <a:off x="4008" y="1102"/>
                <a:ext cx="1942" cy="68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rgbClr val="0075B0">
                      <a:gamma/>
                      <a:tint val="69804"/>
                      <a:invGamma/>
                    </a:srgbClr>
                  </a:gs>
                  <a:gs pos="100000">
                    <a:srgbClr val="0075B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2C588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2700" dir="5400000" algn="ctr" rotWithShape="0">
                        <a:schemeClr val="bg1"/>
                      </a:outerShdw>
                    </a:effectLst>
                  </a14:hiddenEffects>
                </a:ext>
              </a:extLst>
            </p:spPr>
            <p:txBody>
              <a:bodyPr rot="10800000" vert="eaVert" anchor="ctr"/>
              <a:lstStyle/>
              <a:p>
                <a:endParaRPr lang="ko-KR" altLang="en-US" sz="1050">
                  <a:latin typeface="+mj-ea"/>
                  <a:ea typeface="+mj-ea"/>
                </a:endParaRPr>
              </a:p>
            </p:txBody>
          </p:sp>
        </p:grpSp>
        <p:sp>
          <p:nvSpPr>
            <p:cNvPr id="43" name="Text Box 1223"/>
            <p:cNvSpPr txBox="1">
              <a:spLocks noChangeArrowheads="1"/>
            </p:cNvSpPr>
            <p:nvPr/>
          </p:nvSpPr>
          <p:spPr bwMode="auto">
            <a:xfrm>
              <a:off x="4860" y="1213"/>
              <a:ext cx="327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6D2E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3D96C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latinLnBrk="0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TO-BE</a:t>
              </a:r>
              <a:endParaRPr lang="ko-KR" altLang="en-US" sz="1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Group 202"/>
          <p:cNvGrpSpPr>
            <a:grpSpLocks/>
          </p:cNvGrpSpPr>
          <p:nvPr/>
        </p:nvGrpSpPr>
        <p:grpSpPr bwMode="auto">
          <a:xfrm>
            <a:off x="575574" y="4253655"/>
            <a:ext cx="881063" cy="1494290"/>
            <a:chOff x="242" y="963"/>
            <a:chExt cx="555" cy="1190"/>
          </a:xfrm>
        </p:grpSpPr>
        <p:sp>
          <p:nvSpPr>
            <p:cNvPr id="47" name="AutoShape 203"/>
            <p:cNvSpPr>
              <a:spLocks noChangeArrowheads="1"/>
            </p:cNvSpPr>
            <p:nvPr/>
          </p:nvSpPr>
          <p:spPr bwMode="auto">
            <a:xfrm>
              <a:off x="242" y="963"/>
              <a:ext cx="555" cy="1190"/>
            </a:xfrm>
            <a:prstGeom prst="roundRect">
              <a:avLst>
                <a:gd name="adj" fmla="val 9241"/>
              </a:avLst>
            </a:prstGeom>
            <a:gradFill rotWithShape="1">
              <a:gsLst>
                <a:gs pos="0">
                  <a:srgbClr val="8696A2">
                    <a:gamma/>
                    <a:tint val="47451"/>
                    <a:invGamma/>
                  </a:srgbClr>
                </a:gs>
                <a:gs pos="100000">
                  <a:srgbClr val="8696A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900">
                <a:latin typeface="+mj-ea"/>
                <a:ea typeface="+mj-ea"/>
              </a:endParaRPr>
            </a:p>
          </p:txBody>
        </p:sp>
        <p:sp>
          <p:nvSpPr>
            <p:cNvPr id="48" name="AutoShape 204"/>
            <p:cNvSpPr>
              <a:spLocks noChangeArrowheads="1"/>
            </p:cNvSpPr>
            <p:nvPr/>
          </p:nvSpPr>
          <p:spPr bwMode="auto">
            <a:xfrm>
              <a:off x="251" y="1183"/>
              <a:ext cx="523" cy="937"/>
            </a:xfrm>
            <a:prstGeom prst="roundRect">
              <a:avLst>
                <a:gd name="adj" fmla="val 1509"/>
              </a:avLst>
            </a:prstGeom>
            <a:solidFill>
              <a:schemeClr val="bg1"/>
            </a:solidFill>
            <a:ln w="9525">
              <a:solidFill>
                <a:srgbClr val="92A1A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marL="88900" indent="-8890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latinLnBrk="0">
                <a:lnSpc>
                  <a:spcPct val="90000"/>
                </a:lnSpc>
              </a:pPr>
              <a:endParaRPr lang="ko-KR" altLang="ko-KR" sz="9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Rectangle 205"/>
            <p:cNvSpPr>
              <a:spLocks noChangeArrowheads="1"/>
            </p:cNvSpPr>
            <p:nvPr/>
          </p:nvSpPr>
          <p:spPr bwMode="auto">
            <a:xfrm>
              <a:off x="411" y="1058"/>
              <a:ext cx="218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latinLnBrk="0"/>
              <a:r>
                <a:rPr lang="ko-KR" altLang="en-US" sz="900" dirty="0" err="1" smtClean="0">
                  <a:solidFill>
                    <a:srgbClr val="000000"/>
                  </a:solidFill>
                  <a:latin typeface="+mj-ea"/>
                  <a:ea typeface="+mj-ea"/>
                </a:rPr>
                <a:t>레세콘</a:t>
              </a:r>
              <a:endParaRPr lang="ko-KR" altLang="en-US" sz="900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grpSp>
          <p:nvGrpSpPr>
            <p:cNvPr id="50" name="Group 206"/>
            <p:cNvGrpSpPr>
              <a:grpSpLocks/>
            </p:cNvGrpSpPr>
            <p:nvPr/>
          </p:nvGrpSpPr>
          <p:grpSpPr bwMode="auto">
            <a:xfrm>
              <a:off x="351" y="1182"/>
              <a:ext cx="322" cy="488"/>
              <a:chOff x="351" y="1182"/>
              <a:chExt cx="322" cy="488"/>
            </a:xfrm>
          </p:grpSpPr>
          <p:grpSp>
            <p:nvGrpSpPr>
              <p:cNvPr id="56" name="Group 207"/>
              <p:cNvGrpSpPr>
                <a:grpSpLocks/>
              </p:cNvGrpSpPr>
              <p:nvPr/>
            </p:nvGrpSpPr>
            <p:grpSpPr bwMode="auto">
              <a:xfrm>
                <a:off x="351" y="1182"/>
                <a:ext cx="322" cy="367"/>
                <a:chOff x="1662" y="4520"/>
                <a:chExt cx="545" cy="525"/>
              </a:xfrm>
            </p:grpSpPr>
            <p:pic>
              <p:nvPicPr>
                <p:cNvPr id="58" name="Picture 208" descr="받침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724" t="23492" r="35947" b="47621"/>
                <a:stretch>
                  <a:fillRect/>
                </a:stretch>
              </p:blipFill>
              <p:spPr bwMode="gray">
                <a:xfrm>
                  <a:off x="1662" y="4790"/>
                  <a:ext cx="545" cy="2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9" name="Picture 209" descr="b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731" y="4520"/>
                  <a:ext cx="451" cy="3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7" name="Text Box 210"/>
              <p:cNvSpPr txBox="1">
                <a:spLocks noChangeArrowheads="1"/>
              </p:cNvSpPr>
              <p:nvPr/>
            </p:nvSpPr>
            <p:spPr bwMode="gray">
              <a:xfrm>
                <a:off x="377" y="1532"/>
                <a:ext cx="260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8001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 latinLnBrk="0">
                  <a:lnSpc>
                    <a:spcPct val="90000"/>
                  </a:lnSpc>
                </a:pPr>
                <a:r>
                  <a:rPr lang="ko-KR" altLang="en-US" sz="900" dirty="0" smtClean="0">
                    <a:latin typeface="+mj-ea"/>
                    <a:ea typeface="+mj-ea"/>
                  </a:rPr>
                  <a:t>병원</a:t>
                </a:r>
                <a:endParaRPr lang="ko-KR" altLang="en-US" sz="900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51" name="Group 211"/>
            <p:cNvGrpSpPr>
              <a:grpSpLocks/>
            </p:cNvGrpSpPr>
            <p:nvPr/>
          </p:nvGrpSpPr>
          <p:grpSpPr bwMode="auto">
            <a:xfrm>
              <a:off x="358" y="1659"/>
              <a:ext cx="335" cy="461"/>
              <a:chOff x="358" y="1643"/>
              <a:chExt cx="335" cy="461"/>
            </a:xfrm>
          </p:grpSpPr>
          <p:grpSp>
            <p:nvGrpSpPr>
              <p:cNvPr id="52" name="Group 212"/>
              <p:cNvGrpSpPr>
                <a:grpSpLocks/>
              </p:cNvGrpSpPr>
              <p:nvPr/>
            </p:nvGrpSpPr>
            <p:grpSpPr bwMode="auto">
              <a:xfrm>
                <a:off x="358" y="1643"/>
                <a:ext cx="321" cy="343"/>
                <a:chOff x="1662" y="4556"/>
                <a:chExt cx="545" cy="489"/>
              </a:xfrm>
            </p:grpSpPr>
            <p:pic>
              <p:nvPicPr>
                <p:cNvPr id="54" name="Picture 213" descr="받침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724" t="23492" r="35947" b="47621"/>
                <a:stretch>
                  <a:fillRect/>
                </a:stretch>
              </p:blipFill>
              <p:spPr bwMode="gray">
                <a:xfrm>
                  <a:off x="1662" y="4790"/>
                  <a:ext cx="545" cy="2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214" descr="b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731" y="4556"/>
                  <a:ext cx="451" cy="3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3" name="Text Box 215"/>
              <p:cNvSpPr txBox="1">
                <a:spLocks noChangeArrowheads="1"/>
              </p:cNvSpPr>
              <p:nvPr/>
            </p:nvSpPr>
            <p:spPr bwMode="gray">
              <a:xfrm>
                <a:off x="360" y="1966"/>
                <a:ext cx="333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99FF"/>
                        </a:gs>
                        <a:gs pos="100000">
                          <a:srgbClr val="FF99FF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8001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 latinLnBrk="0">
                  <a:lnSpc>
                    <a:spcPct val="90000"/>
                  </a:lnSpc>
                </a:pPr>
                <a:r>
                  <a:rPr lang="ko-KR" altLang="en-US" sz="900" dirty="0" smtClean="0">
                    <a:latin typeface="+mj-ea"/>
                    <a:ea typeface="+mj-ea"/>
                  </a:rPr>
                  <a:t>클리닉</a:t>
                </a:r>
                <a:endParaRPr lang="ko-KR" altLang="en-US" sz="900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60" name="AutoShape 1152"/>
          <p:cNvSpPr>
            <a:spLocks noChangeArrowheads="1"/>
          </p:cNvSpPr>
          <p:nvPr/>
        </p:nvSpPr>
        <p:spPr bwMode="auto">
          <a:xfrm>
            <a:off x="3929826" y="4102046"/>
            <a:ext cx="1431535" cy="300637"/>
          </a:xfrm>
          <a:prstGeom prst="roundRect">
            <a:avLst>
              <a:gd name="adj" fmla="val 24519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12700" algn="ctr">
            <a:solidFill>
              <a:srgbClr val="4382C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ko-KR" altLang="en-US" sz="900">
              <a:latin typeface="+mj-ea"/>
              <a:ea typeface="+mj-ea"/>
            </a:endParaRPr>
          </a:p>
        </p:txBody>
      </p:sp>
      <p:sp>
        <p:nvSpPr>
          <p:cNvPr id="61" name="Text Box 1153"/>
          <p:cNvSpPr txBox="1">
            <a:spLocks noChangeArrowheads="1"/>
          </p:cNvSpPr>
          <p:nvPr/>
        </p:nvSpPr>
        <p:spPr bwMode="auto">
          <a:xfrm>
            <a:off x="4322429" y="4136174"/>
            <a:ext cx="6463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ko-KR" altLang="en-US" sz="900" dirty="0" smtClean="0">
                <a:solidFill>
                  <a:schemeClr val="bg1"/>
                </a:solidFill>
                <a:latin typeface="+mj-ea"/>
                <a:ea typeface="+mj-ea"/>
              </a:rPr>
              <a:t>ＲＣＬＳ</a:t>
            </a:r>
            <a:endParaRPr lang="ko-KR" altLang="en-US" sz="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2" name="Rectangle 1154"/>
          <p:cNvSpPr>
            <a:spLocks noChangeArrowheads="1"/>
          </p:cNvSpPr>
          <p:nvPr/>
        </p:nvSpPr>
        <p:spPr bwMode="auto">
          <a:xfrm>
            <a:off x="3937761" y="4349994"/>
            <a:ext cx="1415664" cy="1415140"/>
          </a:xfrm>
          <a:prstGeom prst="rect">
            <a:avLst/>
          </a:prstGeom>
          <a:solidFill>
            <a:schemeClr val="bg1"/>
          </a:solidFill>
          <a:ln w="19050">
            <a:solidFill>
              <a:srgbClr val="4382C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sz="900">
              <a:latin typeface="+mj-ea"/>
              <a:ea typeface="+mj-ea"/>
            </a:endParaRPr>
          </a:p>
        </p:txBody>
      </p:sp>
      <p:sp>
        <p:nvSpPr>
          <p:cNvPr id="63" name="AutoShape 1155" descr="00"/>
          <p:cNvSpPr>
            <a:spLocks noChangeArrowheads="1"/>
          </p:cNvSpPr>
          <p:nvPr/>
        </p:nvSpPr>
        <p:spPr bwMode="auto">
          <a:xfrm>
            <a:off x="3972677" y="4477067"/>
            <a:ext cx="1345833" cy="288240"/>
          </a:xfrm>
          <a:prstGeom prst="roundRect">
            <a:avLst>
              <a:gd name="adj" fmla="val 11421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12700" algn="ctr">
            <a:solidFill>
              <a:srgbClr val="67ABE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latinLnBrk="0" hangingPunct="0">
              <a:lnSpc>
                <a:spcPct val="105000"/>
              </a:lnSpc>
            </a:pPr>
            <a:r>
              <a:rPr lang="ko-KR" altLang="en-US" sz="900" dirty="0" smtClean="0">
                <a:latin typeface="+mj-ea"/>
                <a:ea typeface="+mj-ea"/>
              </a:rPr>
              <a:t>접수</a:t>
            </a:r>
            <a:endParaRPr kumimoji="0" lang="ko-KR" altLang="en-US" sz="900" dirty="0">
              <a:latin typeface="+mj-ea"/>
              <a:ea typeface="+mj-ea"/>
            </a:endParaRPr>
          </a:p>
        </p:txBody>
      </p:sp>
      <p:sp>
        <p:nvSpPr>
          <p:cNvPr id="65" name="아래로 구부러진 화살표 64"/>
          <p:cNvSpPr/>
          <p:nvPr/>
        </p:nvSpPr>
        <p:spPr>
          <a:xfrm>
            <a:off x="1440783" y="4193881"/>
            <a:ext cx="915504" cy="594468"/>
          </a:xfrm>
          <a:prstGeom prst="curved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AutoShape 1155" descr="00"/>
          <p:cNvSpPr>
            <a:spLocks noChangeArrowheads="1"/>
          </p:cNvSpPr>
          <p:nvPr/>
        </p:nvSpPr>
        <p:spPr bwMode="auto">
          <a:xfrm>
            <a:off x="3971967" y="5357067"/>
            <a:ext cx="1345833" cy="288240"/>
          </a:xfrm>
          <a:prstGeom prst="roundRect">
            <a:avLst>
              <a:gd name="adj" fmla="val 11421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12700" algn="ctr">
            <a:solidFill>
              <a:srgbClr val="67ABE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latinLnBrk="0" hangingPunct="0">
              <a:lnSpc>
                <a:spcPct val="105000"/>
              </a:lnSpc>
            </a:pPr>
            <a:r>
              <a:rPr lang="ko-KR" altLang="en-US" sz="900" dirty="0" smtClean="0">
                <a:latin typeface="+mj-ea"/>
                <a:ea typeface="+mj-ea"/>
              </a:rPr>
              <a:t>점검 결과</a:t>
            </a:r>
            <a:endParaRPr kumimoji="0" lang="ko-KR" altLang="en-US" sz="900" dirty="0">
              <a:latin typeface="+mj-ea"/>
              <a:ea typeface="+mj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91507" y="5250158"/>
            <a:ext cx="1124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latin typeface="Segoe UI Symbol" panose="020B0502040204020203" pitchFamily="34" charset="0"/>
              </a:rPr>
              <a:t>①</a:t>
            </a:r>
            <a:r>
              <a:rPr lang="en-US" altLang="ko-KR" sz="1000" dirty="0" smtClean="0"/>
              <a:t>UKE</a:t>
            </a:r>
            <a:r>
              <a:rPr lang="ko-KR" altLang="en-US" sz="1000" dirty="0" smtClean="0"/>
              <a:t> 파일 생성</a:t>
            </a:r>
            <a:endParaRPr lang="ko-KR" altLang="en-US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2546293" y="4210992"/>
            <a:ext cx="1066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latin typeface="Segoe UI Symbol" panose="020B0502040204020203" pitchFamily="34" charset="0"/>
              </a:rPr>
              <a:t>②</a:t>
            </a:r>
            <a:r>
              <a:rPr lang="en-US" altLang="ko-KR" sz="1000" dirty="0" smtClean="0"/>
              <a:t>UKE</a:t>
            </a:r>
            <a:r>
              <a:rPr lang="ko-KR" altLang="en-US" sz="1000" dirty="0" smtClean="0"/>
              <a:t>파일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전송</a:t>
            </a:r>
            <a:endParaRPr lang="ko-KR" altLang="en-US" sz="1000" dirty="0"/>
          </a:p>
        </p:txBody>
      </p:sp>
      <p:pic>
        <p:nvPicPr>
          <p:cNvPr id="69" name="Picture 490" descr="OF21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35" y="4713302"/>
            <a:ext cx="625475" cy="57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1918873" y="4884834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폴더</a:t>
            </a:r>
            <a:endParaRPr lang="ko-KR" altLang="en-US" sz="1100" dirty="0"/>
          </a:p>
        </p:txBody>
      </p:sp>
      <p:sp>
        <p:nvSpPr>
          <p:cNvPr id="71" name="AutoShape 1155" descr="00"/>
          <p:cNvSpPr>
            <a:spLocks noChangeArrowheads="1"/>
          </p:cNvSpPr>
          <p:nvPr/>
        </p:nvSpPr>
        <p:spPr bwMode="auto">
          <a:xfrm>
            <a:off x="3970697" y="4914472"/>
            <a:ext cx="1345833" cy="288240"/>
          </a:xfrm>
          <a:prstGeom prst="roundRect">
            <a:avLst>
              <a:gd name="adj" fmla="val 11421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12700" algn="ctr">
            <a:solidFill>
              <a:srgbClr val="67ABE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latinLnBrk="0" hangingPunct="0">
              <a:lnSpc>
                <a:spcPct val="105000"/>
              </a:lnSpc>
            </a:pPr>
            <a:r>
              <a:rPr lang="ko-KR" altLang="en-US" sz="900" dirty="0" smtClean="0">
                <a:latin typeface="+mj-ea"/>
                <a:ea typeface="+mj-ea"/>
              </a:rPr>
              <a:t>점검</a:t>
            </a:r>
            <a:endParaRPr kumimoji="0" lang="ko-KR" altLang="en-US" sz="900" dirty="0">
              <a:latin typeface="+mj-ea"/>
              <a:ea typeface="+mj-ea"/>
            </a:endParaRPr>
          </a:p>
        </p:txBody>
      </p:sp>
      <p:sp>
        <p:nvSpPr>
          <p:cNvPr id="73" name="Text Box 36"/>
          <p:cNvSpPr txBox="1">
            <a:spLocks noChangeArrowheads="1"/>
          </p:cNvSpPr>
          <p:nvPr/>
        </p:nvSpPr>
        <p:spPr bwMode="auto">
          <a:xfrm>
            <a:off x="5824895" y="4082808"/>
            <a:ext cx="8354243" cy="136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latinLnBrk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5000"/>
            </a:pPr>
            <a:r>
              <a:rPr lang="ko-KR" altLang="en-US" sz="1400" dirty="0" err="1">
                <a:latin typeface="Segoe UI Symbol" panose="020B0502040204020203" pitchFamily="34" charset="0"/>
              </a:rPr>
              <a:t>처리흐름</a:t>
            </a:r>
            <a:endParaRPr lang="en-US" altLang="ko-KR" sz="1400" dirty="0">
              <a:latin typeface="Segoe UI Symbol" panose="020B0502040204020203" pitchFamily="34" charset="0"/>
            </a:endParaRPr>
          </a:p>
          <a:p>
            <a:pPr latinLnBrk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Segoe UI Symbol" panose="020B0502040204020203" pitchFamily="34" charset="0"/>
              </a:rPr>
              <a:t>① 사용자가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레세콘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SW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로 부터 로컬 폴더에 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UKE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파일을 생성합니다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.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</a:t>
            </a:r>
            <a:endParaRPr lang="ko-KR" altLang="en-US" sz="1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latinLnBrk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Segoe UI Symbol" panose="020B0502040204020203" pitchFamily="34" charset="0"/>
              </a:rPr>
              <a:t>② 로컬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PC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에 설치한 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RCLS-Broker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를 통하여 로컬 폴더로 부터 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UKE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파일을 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RCLS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에 자동 전송합니다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. </a:t>
            </a:r>
          </a:p>
          <a:p>
            <a:pPr latinLnBrk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Segoe UI Symbol" panose="020B0502040204020203" pitchFamily="34" charset="0"/>
              </a:rPr>
              <a:t>③</a:t>
            </a:r>
            <a:r>
              <a:rPr lang="en-US" altLang="ko-KR" sz="14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업로드및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점검을 수행 합니다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.</a:t>
            </a:r>
          </a:p>
          <a:p>
            <a:pPr latinLnBrk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Segoe UI Symbol" panose="020B0502040204020203" pitchFamily="34" charset="0"/>
              </a:rPr>
              <a:t>④</a:t>
            </a:r>
            <a:r>
              <a:rPr lang="en-US" altLang="ko-KR" sz="14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ko-KR" altLang="en-US" sz="1400" dirty="0">
                <a:latin typeface="Segoe UI Symbol" panose="020B0502040204020203" pitchFamily="34" charset="0"/>
              </a:rPr>
              <a:t>점검 결과를 표시 또는 </a:t>
            </a:r>
            <a:r>
              <a:rPr lang="en-US" altLang="ko-KR" sz="1400" dirty="0">
                <a:latin typeface="Segoe UI Symbol" panose="020B0502040204020203" pitchFamily="34" charset="0"/>
              </a:rPr>
              <a:t>RCLS-Broker</a:t>
            </a:r>
            <a:r>
              <a:rPr lang="ko-KR" altLang="en-US" sz="1400" dirty="0">
                <a:latin typeface="Segoe UI Symbol" panose="020B0502040204020203" pitchFamily="34" charset="0"/>
              </a:rPr>
              <a:t>를 통하여 자동으로 내려 받습니다</a:t>
            </a:r>
            <a:r>
              <a:rPr lang="en-US" altLang="ko-KR" sz="1400" dirty="0">
                <a:latin typeface="Segoe UI Symbol" panose="020B0502040204020203" pitchFamily="34" charset="0"/>
              </a:rPr>
              <a:t>.</a:t>
            </a:r>
          </a:p>
        </p:txBody>
      </p:sp>
      <p:sp>
        <p:nvSpPr>
          <p:cNvPr id="75" name="Rectangle 1135" descr="00"/>
          <p:cNvSpPr>
            <a:spLocks noChangeArrowheads="1"/>
          </p:cNvSpPr>
          <p:nvPr/>
        </p:nvSpPr>
        <p:spPr bwMode="auto">
          <a:xfrm>
            <a:off x="2857787" y="4521427"/>
            <a:ext cx="474533" cy="103690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2700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370013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0"/>
              </a:spcBef>
              <a:buSzPct val="80000"/>
              <a:buFontTx/>
              <a:buNone/>
            </a:pPr>
            <a:r>
              <a:rPr lang="en-US" altLang="ko-KR" sz="900" b="1" dirty="0" smtClean="0">
                <a:latin typeface="+mj-ea"/>
                <a:ea typeface="+mj-ea"/>
              </a:rPr>
              <a:t>RCLS</a:t>
            </a:r>
          </a:p>
          <a:p>
            <a:pPr algn="ctr" latinLnBrk="0">
              <a:spcBef>
                <a:spcPct val="0"/>
              </a:spcBef>
              <a:buSzPct val="80000"/>
              <a:buFontTx/>
              <a:buNone/>
            </a:pPr>
            <a:r>
              <a:rPr lang="en-US" altLang="ko-KR" sz="900" b="1" dirty="0" err="1" smtClean="0">
                <a:latin typeface="+mj-ea"/>
                <a:ea typeface="+mj-ea"/>
              </a:rPr>
              <a:t>Borker</a:t>
            </a:r>
            <a:endParaRPr lang="en-US" altLang="ko-KR" sz="900" b="1" dirty="0" smtClean="0">
              <a:latin typeface="+mj-ea"/>
              <a:ea typeface="+mj-ea"/>
            </a:endParaRPr>
          </a:p>
          <a:p>
            <a:pPr algn="ctr" latinLnBrk="0">
              <a:spcBef>
                <a:spcPct val="0"/>
              </a:spcBef>
              <a:buSzPct val="80000"/>
              <a:buFontTx/>
              <a:buNone/>
            </a:pPr>
            <a:r>
              <a:rPr lang="en-US" altLang="ko-KR" sz="900" b="1" dirty="0" smtClean="0">
                <a:latin typeface="+mj-ea"/>
                <a:ea typeface="+mj-ea"/>
              </a:rPr>
              <a:t>S/W</a:t>
            </a:r>
            <a:endParaRPr lang="en-US" altLang="ko-KR" sz="900" b="1" dirty="0">
              <a:latin typeface="+mj-ea"/>
              <a:ea typeface="+mj-ea"/>
            </a:endParaRPr>
          </a:p>
        </p:txBody>
      </p:sp>
      <p:grpSp>
        <p:nvGrpSpPr>
          <p:cNvPr id="82" name="Group 1186"/>
          <p:cNvGrpSpPr>
            <a:grpSpLocks/>
          </p:cNvGrpSpPr>
          <p:nvPr/>
        </p:nvGrpSpPr>
        <p:grpSpPr bwMode="auto">
          <a:xfrm>
            <a:off x="460589" y="6034932"/>
            <a:ext cx="3148054" cy="1697213"/>
            <a:chOff x="216" y="2853"/>
            <a:chExt cx="1861" cy="1095"/>
          </a:xfrm>
        </p:grpSpPr>
        <p:sp>
          <p:nvSpPr>
            <p:cNvPr id="83" name="AutoShape 1187"/>
            <p:cNvSpPr>
              <a:spLocks noChangeArrowheads="1"/>
            </p:cNvSpPr>
            <p:nvPr/>
          </p:nvSpPr>
          <p:spPr bwMode="auto">
            <a:xfrm>
              <a:off x="234" y="2853"/>
              <a:ext cx="1843" cy="194"/>
            </a:xfrm>
            <a:prstGeom prst="roundRect">
              <a:avLst>
                <a:gd name="adj" fmla="val 24519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12700" algn="ctr">
              <a:solidFill>
                <a:srgbClr val="4382C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2700" dir="54000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ko-KR" altLang="en-US" sz="900">
                <a:latin typeface="+mj-ea"/>
                <a:ea typeface="+mj-ea"/>
              </a:endParaRPr>
            </a:p>
          </p:txBody>
        </p:sp>
        <p:sp>
          <p:nvSpPr>
            <p:cNvPr id="84" name="Rectangle 1188"/>
            <p:cNvSpPr>
              <a:spLocks noChangeArrowheads="1"/>
            </p:cNvSpPr>
            <p:nvPr/>
          </p:nvSpPr>
          <p:spPr bwMode="auto">
            <a:xfrm>
              <a:off x="241" y="3013"/>
              <a:ext cx="1836" cy="9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382C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900">
                <a:latin typeface="+mj-ea"/>
                <a:ea typeface="+mj-ea"/>
              </a:endParaRPr>
            </a:p>
          </p:txBody>
        </p:sp>
        <p:sp>
          <p:nvSpPr>
            <p:cNvPr id="89" name="Text Box 1199"/>
            <p:cNvSpPr txBox="1">
              <a:spLocks noChangeArrowheads="1"/>
            </p:cNvSpPr>
            <p:nvPr/>
          </p:nvSpPr>
          <p:spPr bwMode="auto">
            <a:xfrm>
              <a:off x="216" y="2859"/>
              <a:ext cx="877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ko-KR" sz="900" dirty="0" err="1" smtClean="0">
                  <a:solidFill>
                    <a:schemeClr val="bg1"/>
                  </a:solidFill>
                  <a:latin typeface="+mj-ea"/>
                  <a:ea typeface="+mj-ea"/>
                </a:rPr>
                <a:t>webORCA</a:t>
              </a:r>
              <a:r>
                <a:rPr lang="en-US" altLang="ko-KR" sz="900" dirty="0" smtClean="0">
                  <a:solidFill>
                    <a:schemeClr val="bg1"/>
                  </a:solidFill>
                  <a:latin typeface="+mj-ea"/>
                  <a:ea typeface="+mj-ea"/>
                </a:rPr>
                <a:t> </a:t>
              </a:r>
              <a:r>
                <a:rPr lang="ko-KR" altLang="en-US" sz="900" dirty="0" smtClean="0">
                  <a:solidFill>
                    <a:schemeClr val="bg1"/>
                  </a:solidFill>
                  <a:latin typeface="+mj-ea"/>
                  <a:ea typeface="+mj-ea"/>
                </a:rPr>
                <a:t>사용 의료기관</a:t>
              </a:r>
              <a:endParaRPr lang="ko-KR" altLang="en-US" sz="9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8" name="그룹 117"/>
          <p:cNvGrpSpPr/>
          <p:nvPr/>
        </p:nvGrpSpPr>
        <p:grpSpPr>
          <a:xfrm>
            <a:off x="553664" y="6361137"/>
            <a:ext cx="915233" cy="1258217"/>
            <a:chOff x="589287" y="6301762"/>
            <a:chExt cx="915233" cy="1258217"/>
          </a:xfrm>
        </p:grpSpPr>
        <p:grpSp>
          <p:nvGrpSpPr>
            <p:cNvPr id="101" name="Group 202"/>
            <p:cNvGrpSpPr>
              <a:grpSpLocks/>
            </p:cNvGrpSpPr>
            <p:nvPr/>
          </p:nvGrpSpPr>
          <p:grpSpPr bwMode="auto">
            <a:xfrm>
              <a:off x="623457" y="6301762"/>
              <a:ext cx="881063" cy="1258217"/>
              <a:chOff x="242" y="963"/>
              <a:chExt cx="555" cy="1002"/>
            </a:xfrm>
          </p:grpSpPr>
          <p:sp>
            <p:nvSpPr>
              <p:cNvPr id="102" name="AutoShape 203"/>
              <p:cNvSpPr>
                <a:spLocks noChangeArrowheads="1"/>
              </p:cNvSpPr>
              <p:nvPr/>
            </p:nvSpPr>
            <p:spPr bwMode="auto">
              <a:xfrm>
                <a:off x="242" y="963"/>
                <a:ext cx="555" cy="1002"/>
              </a:xfrm>
              <a:prstGeom prst="roundRect">
                <a:avLst>
                  <a:gd name="adj" fmla="val 9241"/>
                </a:avLst>
              </a:prstGeom>
              <a:gradFill rotWithShape="1">
                <a:gsLst>
                  <a:gs pos="0">
                    <a:srgbClr val="8696A2">
                      <a:gamma/>
                      <a:tint val="47451"/>
                      <a:invGamma/>
                    </a:srgbClr>
                  </a:gs>
                  <a:gs pos="100000">
                    <a:srgbClr val="8696A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900">
                  <a:latin typeface="+mj-ea"/>
                  <a:ea typeface="+mj-ea"/>
                </a:endParaRPr>
              </a:p>
            </p:txBody>
          </p:sp>
          <p:sp>
            <p:nvSpPr>
              <p:cNvPr id="103" name="AutoShape 204"/>
              <p:cNvSpPr>
                <a:spLocks noChangeArrowheads="1"/>
              </p:cNvSpPr>
              <p:nvPr/>
            </p:nvSpPr>
            <p:spPr bwMode="auto">
              <a:xfrm>
                <a:off x="251" y="1183"/>
                <a:ext cx="523" cy="664"/>
              </a:xfrm>
              <a:prstGeom prst="roundRect">
                <a:avLst>
                  <a:gd name="adj" fmla="val 1509"/>
                </a:avLst>
              </a:prstGeom>
              <a:solidFill>
                <a:schemeClr val="bg1"/>
              </a:solidFill>
              <a:ln w="9525">
                <a:solidFill>
                  <a:srgbClr val="92A1A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marL="88900" indent="-8890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latinLnBrk="0">
                  <a:lnSpc>
                    <a:spcPct val="90000"/>
                  </a:lnSpc>
                </a:pPr>
                <a:endParaRPr lang="ko-KR" altLang="ko-KR" sz="9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4" name="Rectangle 205"/>
              <p:cNvSpPr>
                <a:spLocks noChangeArrowheads="1"/>
              </p:cNvSpPr>
              <p:nvPr/>
            </p:nvSpPr>
            <p:spPr bwMode="auto">
              <a:xfrm>
                <a:off x="354" y="1046"/>
                <a:ext cx="331" cy="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CC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 latinLnBrk="0"/>
                <a:r>
                  <a:rPr lang="en-US" altLang="ko-KR" sz="900" dirty="0" err="1" smtClean="0">
                    <a:solidFill>
                      <a:srgbClr val="000000"/>
                    </a:solidFill>
                    <a:latin typeface="+mj-ea"/>
                    <a:ea typeface="+mj-ea"/>
                  </a:rPr>
                  <a:t>webORCA</a:t>
                </a:r>
                <a:endParaRPr lang="ko-KR" altLang="en-US" sz="900" dirty="0"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15" name="AutoShape 1193"/>
            <p:cNvSpPr>
              <a:spLocks noChangeArrowheads="1"/>
            </p:cNvSpPr>
            <p:nvPr/>
          </p:nvSpPr>
          <p:spPr bwMode="auto">
            <a:xfrm>
              <a:off x="715037" y="6858851"/>
              <a:ext cx="693961" cy="378148"/>
            </a:xfrm>
            <a:prstGeom prst="can">
              <a:avLst>
                <a:gd name="adj" fmla="val 46410"/>
              </a:avLst>
            </a:prstGeom>
            <a:solidFill>
              <a:schemeClr val="bg2"/>
            </a:solidFill>
            <a:ln w="12700">
              <a:solidFill>
                <a:srgbClr val="33689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900">
                <a:latin typeface="+mj-ea"/>
                <a:ea typeface="+mj-ea"/>
              </a:endParaRPr>
            </a:p>
          </p:txBody>
        </p:sp>
        <p:sp>
          <p:nvSpPr>
            <p:cNvPr id="116" name="Rectangle 1197"/>
            <p:cNvSpPr>
              <a:spLocks noChangeArrowheads="1"/>
            </p:cNvSpPr>
            <p:nvPr/>
          </p:nvSpPr>
          <p:spPr bwMode="auto">
            <a:xfrm>
              <a:off x="589287" y="6902209"/>
              <a:ext cx="909092" cy="263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AC68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latinLnBrk="0">
                <a:lnSpc>
                  <a:spcPct val="95000"/>
                </a:lnSpc>
                <a:buSzPct val="80000"/>
              </a:pPr>
              <a:r>
                <a:rPr lang="en-US" altLang="ko-KR" sz="900" dirty="0" smtClean="0">
                  <a:latin typeface="+mj-ea"/>
                  <a:ea typeface="+mj-ea"/>
                </a:rPr>
                <a:t>ORCA</a:t>
              </a:r>
            </a:p>
            <a:p>
              <a:pPr algn="ctr" latinLnBrk="0">
                <a:lnSpc>
                  <a:spcPct val="95000"/>
                </a:lnSpc>
                <a:buSzPct val="80000"/>
              </a:pPr>
              <a:r>
                <a:rPr lang="en-US" altLang="ko-KR" sz="900" dirty="0" smtClean="0">
                  <a:latin typeface="+mj-ea"/>
                  <a:ea typeface="+mj-ea"/>
                </a:rPr>
                <a:t>DB</a:t>
              </a:r>
              <a:endParaRPr lang="en-US" altLang="ko-KR" sz="900" dirty="0">
                <a:latin typeface="+mj-ea"/>
                <a:ea typeface="+mj-ea"/>
              </a:endParaRPr>
            </a:p>
          </p:txBody>
        </p:sp>
      </p:grpSp>
      <p:sp>
        <p:nvSpPr>
          <p:cNvPr id="119" name="직사각형 118"/>
          <p:cNvSpPr/>
          <p:nvPr/>
        </p:nvSpPr>
        <p:spPr>
          <a:xfrm>
            <a:off x="2394839" y="6719178"/>
            <a:ext cx="602791" cy="6772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ysClr val="windowText" lastClr="000000"/>
                </a:solidFill>
              </a:rPr>
              <a:t>ORCA</a:t>
            </a:r>
          </a:p>
          <a:p>
            <a:pPr algn="ctr"/>
            <a:r>
              <a:rPr lang="en-US" altLang="ko-KR" sz="1200" dirty="0" smtClean="0">
                <a:solidFill>
                  <a:sysClr val="windowText" lastClr="000000"/>
                </a:solidFill>
              </a:rPr>
              <a:t>API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cxnSp>
        <p:nvCxnSpPr>
          <p:cNvPr id="128" name="꺾인 연결선 127"/>
          <p:cNvCxnSpPr>
            <a:endCxn id="147" idx="1"/>
          </p:cNvCxnSpPr>
          <p:nvPr/>
        </p:nvCxnSpPr>
        <p:spPr>
          <a:xfrm>
            <a:off x="2997630" y="7294063"/>
            <a:ext cx="972358" cy="176447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꺾인 연결선 128"/>
          <p:cNvCxnSpPr/>
          <p:nvPr/>
        </p:nvCxnSpPr>
        <p:spPr>
          <a:xfrm flipV="1">
            <a:off x="2997630" y="6590510"/>
            <a:ext cx="940133" cy="246464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utoShape 1152"/>
          <p:cNvSpPr>
            <a:spLocks noChangeArrowheads="1"/>
          </p:cNvSpPr>
          <p:nvPr/>
        </p:nvSpPr>
        <p:spPr bwMode="auto">
          <a:xfrm>
            <a:off x="3927847" y="6071369"/>
            <a:ext cx="1431535" cy="300637"/>
          </a:xfrm>
          <a:prstGeom prst="roundRect">
            <a:avLst>
              <a:gd name="adj" fmla="val 24519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12700" algn="ctr">
            <a:solidFill>
              <a:srgbClr val="4382C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ko-KR" altLang="en-US" sz="900">
              <a:latin typeface="+mj-ea"/>
              <a:ea typeface="+mj-ea"/>
            </a:endParaRPr>
          </a:p>
        </p:txBody>
      </p:sp>
      <p:sp>
        <p:nvSpPr>
          <p:cNvPr id="144" name="Text Box 1153"/>
          <p:cNvSpPr txBox="1">
            <a:spLocks noChangeArrowheads="1"/>
          </p:cNvSpPr>
          <p:nvPr/>
        </p:nvSpPr>
        <p:spPr bwMode="auto">
          <a:xfrm>
            <a:off x="4320450" y="6105497"/>
            <a:ext cx="6463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ko-KR" altLang="en-US" sz="900" dirty="0" smtClean="0">
                <a:solidFill>
                  <a:schemeClr val="bg1"/>
                </a:solidFill>
                <a:latin typeface="+mj-ea"/>
                <a:ea typeface="+mj-ea"/>
              </a:rPr>
              <a:t>ＲＣＬＳ</a:t>
            </a:r>
            <a:endParaRPr lang="ko-KR" altLang="en-US" sz="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5" name="Rectangle 1154"/>
          <p:cNvSpPr>
            <a:spLocks noChangeArrowheads="1"/>
          </p:cNvSpPr>
          <p:nvPr/>
        </p:nvSpPr>
        <p:spPr bwMode="auto">
          <a:xfrm>
            <a:off x="3935782" y="6319317"/>
            <a:ext cx="1415664" cy="1415140"/>
          </a:xfrm>
          <a:prstGeom prst="rect">
            <a:avLst/>
          </a:prstGeom>
          <a:solidFill>
            <a:schemeClr val="bg1"/>
          </a:solidFill>
          <a:ln w="19050">
            <a:solidFill>
              <a:srgbClr val="4382C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sz="900">
              <a:latin typeface="+mj-ea"/>
              <a:ea typeface="+mj-ea"/>
            </a:endParaRPr>
          </a:p>
        </p:txBody>
      </p:sp>
      <p:sp>
        <p:nvSpPr>
          <p:cNvPr id="146" name="AutoShape 1155" descr="00"/>
          <p:cNvSpPr>
            <a:spLocks noChangeArrowheads="1"/>
          </p:cNvSpPr>
          <p:nvPr/>
        </p:nvSpPr>
        <p:spPr bwMode="auto">
          <a:xfrm>
            <a:off x="3970698" y="6446390"/>
            <a:ext cx="1345833" cy="288240"/>
          </a:xfrm>
          <a:prstGeom prst="roundRect">
            <a:avLst>
              <a:gd name="adj" fmla="val 11421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12700" algn="ctr">
            <a:solidFill>
              <a:srgbClr val="67ABE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latinLnBrk="0" hangingPunct="0">
              <a:lnSpc>
                <a:spcPct val="105000"/>
              </a:lnSpc>
            </a:pPr>
            <a:r>
              <a:rPr lang="ko-KR" altLang="en-US" sz="900" dirty="0" smtClean="0">
                <a:latin typeface="+mj-ea"/>
                <a:ea typeface="+mj-ea"/>
              </a:rPr>
              <a:t>접수</a:t>
            </a:r>
            <a:endParaRPr kumimoji="0" lang="ko-KR" altLang="en-US" sz="900" dirty="0">
              <a:latin typeface="+mj-ea"/>
              <a:ea typeface="+mj-ea"/>
            </a:endParaRPr>
          </a:p>
        </p:txBody>
      </p:sp>
      <p:sp>
        <p:nvSpPr>
          <p:cNvPr id="147" name="AutoShape 1155" descr="00"/>
          <p:cNvSpPr>
            <a:spLocks noChangeArrowheads="1"/>
          </p:cNvSpPr>
          <p:nvPr/>
        </p:nvSpPr>
        <p:spPr bwMode="auto">
          <a:xfrm>
            <a:off x="3969988" y="7326390"/>
            <a:ext cx="1345833" cy="288240"/>
          </a:xfrm>
          <a:prstGeom prst="roundRect">
            <a:avLst>
              <a:gd name="adj" fmla="val 11421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12700" algn="ctr">
            <a:solidFill>
              <a:srgbClr val="67ABE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latinLnBrk="0" hangingPunct="0">
              <a:lnSpc>
                <a:spcPct val="105000"/>
              </a:lnSpc>
            </a:pPr>
            <a:r>
              <a:rPr lang="ko-KR" altLang="en-US" sz="900" dirty="0" smtClean="0">
                <a:latin typeface="+mj-ea"/>
                <a:ea typeface="+mj-ea"/>
              </a:rPr>
              <a:t>점검 결과</a:t>
            </a:r>
            <a:endParaRPr kumimoji="0" lang="ko-KR" altLang="en-US" sz="900" dirty="0">
              <a:latin typeface="+mj-ea"/>
              <a:ea typeface="+mj-ea"/>
            </a:endParaRPr>
          </a:p>
        </p:txBody>
      </p:sp>
      <p:sp>
        <p:nvSpPr>
          <p:cNvPr id="148" name="AutoShape 1155" descr="00"/>
          <p:cNvSpPr>
            <a:spLocks noChangeArrowheads="1"/>
          </p:cNvSpPr>
          <p:nvPr/>
        </p:nvSpPr>
        <p:spPr bwMode="auto">
          <a:xfrm>
            <a:off x="3968718" y="6883795"/>
            <a:ext cx="1345833" cy="288240"/>
          </a:xfrm>
          <a:prstGeom prst="roundRect">
            <a:avLst>
              <a:gd name="adj" fmla="val 11421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12700" algn="ctr">
            <a:solidFill>
              <a:srgbClr val="67ABE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latinLnBrk="0" hangingPunct="0">
              <a:lnSpc>
                <a:spcPct val="105000"/>
              </a:lnSpc>
            </a:pPr>
            <a:r>
              <a:rPr lang="ko-KR" altLang="en-US" sz="900" dirty="0" smtClean="0">
                <a:latin typeface="+mj-ea"/>
                <a:ea typeface="+mj-ea"/>
              </a:rPr>
              <a:t>점검</a:t>
            </a:r>
            <a:endParaRPr kumimoji="0" lang="ko-KR" altLang="en-US" sz="900" dirty="0">
              <a:latin typeface="+mj-ea"/>
              <a:ea typeface="+mj-ea"/>
            </a:endParaRPr>
          </a:p>
        </p:txBody>
      </p:sp>
      <p:sp>
        <p:nvSpPr>
          <p:cNvPr id="153" name="왼쪽/오른쪽 화살표 152"/>
          <p:cNvSpPr/>
          <p:nvPr/>
        </p:nvSpPr>
        <p:spPr>
          <a:xfrm>
            <a:off x="3351662" y="4493502"/>
            <a:ext cx="587592" cy="229877"/>
          </a:xfrm>
          <a:prstGeom prst="left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왼쪽/오른쪽 화살표 153"/>
          <p:cNvSpPr/>
          <p:nvPr/>
        </p:nvSpPr>
        <p:spPr>
          <a:xfrm>
            <a:off x="2449645" y="4834335"/>
            <a:ext cx="412220" cy="219977"/>
          </a:xfrm>
          <a:prstGeom prst="left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왼쪽/오른쪽 화살표 154"/>
          <p:cNvSpPr/>
          <p:nvPr/>
        </p:nvSpPr>
        <p:spPr>
          <a:xfrm>
            <a:off x="1462755" y="6968199"/>
            <a:ext cx="922911" cy="219977"/>
          </a:xfrm>
          <a:prstGeom prst="left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Text Box 36"/>
          <p:cNvSpPr txBox="1">
            <a:spLocks noChangeArrowheads="1"/>
          </p:cNvSpPr>
          <p:nvPr/>
        </p:nvSpPr>
        <p:spPr bwMode="auto">
          <a:xfrm>
            <a:off x="5867382" y="6101215"/>
            <a:ext cx="7986108" cy="136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latinLnBrk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5000"/>
            </a:pPr>
            <a:r>
              <a:rPr lang="ko-KR" altLang="en-US" sz="1400" dirty="0" err="1" smtClean="0">
                <a:latin typeface="Segoe UI Symbol" panose="020B0502040204020203" pitchFamily="34" charset="0"/>
              </a:rPr>
              <a:t>처리흐름</a:t>
            </a:r>
            <a:endParaRPr lang="en-US" altLang="ko-KR" sz="1400" dirty="0" smtClean="0">
              <a:latin typeface="Segoe UI Symbol" panose="020B0502040204020203" pitchFamily="34" charset="0"/>
            </a:endParaRPr>
          </a:p>
          <a:p>
            <a:pPr latinLnBrk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Segoe UI Symbol" panose="020B0502040204020203" pitchFamily="34" charset="0"/>
              </a:rPr>
              <a:t>① 사용자가 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RCLS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에서 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ORCA API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호출하여  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UKE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파일을 가져옵니다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.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</a:t>
            </a:r>
            <a:endParaRPr lang="ko-KR" altLang="en-US" sz="1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latinLnBrk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ü"/>
            </a:pPr>
            <a:r>
              <a:rPr lang="ko-KR" altLang="en-US" sz="1400" dirty="0" smtClean="0">
                <a:latin typeface="Segoe UI Symbol" panose="020B0502040204020203" pitchFamily="34" charset="0"/>
              </a:rPr>
              <a:t>② </a:t>
            </a:r>
            <a:r>
              <a:rPr lang="ko-KR" altLang="en-US" sz="1400" dirty="0" err="1">
                <a:latin typeface="Segoe UI Symbol" panose="020B0502040204020203" pitchFamily="34" charset="0"/>
              </a:rPr>
              <a:t>업로드및</a:t>
            </a:r>
            <a:r>
              <a:rPr lang="ko-KR" altLang="en-US" sz="1400" dirty="0">
                <a:latin typeface="Segoe UI Symbol" panose="020B0502040204020203" pitchFamily="34" charset="0"/>
              </a:rPr>
              <a:t> 점검을 수행 합니다</a:t>
            </a:r>
            <a:r>
              <a:rPr lang="en-US" altLang="ko-KR" sz="1400" dirty="0">
                <a:latin typeface="Segoe UI Symbol" panose="020B0502040204020203" pitchFamily="34" charset="0"/>
              </a:rPr>
              <a:t>. </a:t>
            </a:r>
            <a:endParaRPr lang="en-US" altLang="ko-KR" sz="1400" dirty="0" smtClean="0">
              <a:latin typeface="Segoe UI Symbol" panose="020B0502040204020203" pitchFamily="34" charset="0"/>
            </a:endParaRPr>
          </a:p>
          <a:p>
            <a:pPr latinLnBrk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Segoe UI Symbol" panose="020B0502040204020203" pitchFamily="34" charset="0"/>
              </a:rPr>
              <a:t>③ 사용자가 </a:t>
            </a:r>
            <a:r>
              <a:rPr lang="en-US" altLang="ko-KR" sz="1400" dirty="0">
                <a:latin typeface="Segoe UI Symbol" panose="020B0502040204020203" pitchFamily="34" charset="0"/>
              </a:rPr>
              <a:t>RCLS</a:t>
            </a:r>
            <a:r>
              <a:rPr lang="ko-KR" altLang="en-US" sz="1400" dirty="0">
                <a:latin typeface="Segoe UI Symbol" panose="020B0502040204020203" pitchFamily="34" charset="0"/>
              </a:rPr>
              <a:t>에서 </a:t>
            </a:r>
            <a:r>
              <a:rPr lang="en-US" altLang="ko-KR" sz="1400" dirty="0">
                <a:latin typeface="Segoe UI Symbol" panose="020B0502040204020203" pitchFamily="34" charset="0"/>
              </a:rPr>
              <a:t>ORCA API</a:t>
            </a:r>
            <a:r>
              <a:rPr lang="ko-KR" altLang="en-US" sz="1400" dirty="0">
                <a:latin typeface="Segoe UI Symbol" panose="020B0502040204020203" pitchFamily="34" charset="0"/>
              </a:rPr>
              <a:t>호출하여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점검 </a:t>
            </a:r>
            <a:r>
              <a:rPr lang="ko-KR" altLang="en-US" sz="1400" dirty="0">
                <a:latin typeface="Segoe UI Symbol" panose="020B0502040204020203" pitchFamily="34" charset="0"/>
              </a:rPr>
              <a:t>결과를 </a:t>
            </a:r>
            <a:r>
              <a:rPr lang="en-US" altLang="ko-KR" sz="1400" dirty="0" err="1" smtClean="0">
                <a:latin typeface="Segoe UI Symbol" panose="020B0502040204020203" pitchFamily="34" charset="0"/>
              </a:rPr>
              <a:t>webORCA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로 전달 </a:t>
            </a:r>
            <a:endParaRPr lang="en-US" altLang="ko-KR" sz="1400" dirty="0" smtClean="0">
              <a:latin typeface="Segoe UI Symbol" panose="020B0502040204020203" pitchFamily="34" charset="0"/>
            </a:endParaRPr>
          </a:p>
          <a:p>
            <a:pPr marL="0" indent="0" latinLnBrk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5000"/>
            </a:pPr>
            <a:r>
              <a:rPr lang="en-US" altLang="ko-KR" sz="1400" dirty="0" smtClean="0">
                <a:latin typeface="Segoe UI Symbol" panose="020B0502040204020203" pitchFamily="34" charset="0"/>
              </a:rPr>
              <a:t>       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합니다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. (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단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,ORCA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에서 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API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지원시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가능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)</a:t>
            </a:r>
            <a:endParaRPr lang="ko-KR" altLang="en-US" sz="1400" dirty="0">
              <a:latin typeface="Segoe UI Symbol" panose="020B0502040204020203" pitchFamily="34" charset="0"/>
            </a:endParaRPr>
          </a:p>
        </p:txBody>
      </p:sp>
      <p:pic>
        <p:nvPicPr>
          <p:cNvPr id="160" name="그림 1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01787" y="6398098"/>
            <a:ext cx="1750683" cy="1334273"/>
          </a:xfrm>
          <a:prstGeom prst="rect">
            <a:avLst/>
          </a:prstGeom>
        </p:spPr>
      </p:pic>
      <p:sp>
        <p:nvSpPr>
          <p:cNvPr id="161" name="TextBox 160"/>
          <p:cNvSpPr txBox="1"/>
          <p:nvPr/>
        </p:nvSpPr>
        <p:spPr>
          <a:xfrm>
            <a:off x="2283994" y="6337569"/>
            <a:ext cx="13805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latin typeface="Segoe UI Symbol" panose="020B0502040204020203" pitchFamily="34" charset="0"/>
              </a:rPr>
              <a:t>①</a:t>
            </a:r>
            <a:r>
              <a:rPr lang="en-US" altLang="ko-KR" sz="1000" dirty="0" smtClean="0"/>
              <a:t>UKE</a:t>
            </a:r>
            <a:r>
              <a:rPr lang="ko-KR" altLang="en-US" sz="1000" dirty="0" smtClean="0"/>
              <a:t> 파일 생성 호출</a:t>
            </a:r>
            <a:endParaRPr lang="ko-KR" altLang="en-US" sz="1000" dirty="0"/>
          </a:p>
        </p:txBody>
      </p:sp>
      <p:sp>
        <p:nvSpPr>
          <p:cNvPr id="162" name="Line 193"/>
          <p:cNvSpPr>
            <a:spLocks noChangeShapeType="1"/>
          </p:cNvSpPr>
          <p:nvPr/>
        </p:nvSpPr>
        <p:spPr bwMode="auto">
          <a:xfrm>
            <a:off x="493324" y="5917948"/>
            <a:ext cx="138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3" tIns="44450" rIns="87313" bIns="44450" anchor="ctr"/>
          <a:lstStyle/>
          <a:p>
            <a:endParaRPr lang="ko-KR" altLang="en-US"/>
          </a:p>
        </p:txBody>
      </p:sp>
      <p:sp>
        <p:nvSpPr>
          <p:cNvPr id="163" name="TextBox 162"/>
          <p:cNvSpPr txBox="1"/>
          <p:nvPr/>
        </p:nvSpPr>
        <p:spPr>
          <a:xfrm>
            <a:off x="2445905" y="7464665"/>
            <a:ext cx="1188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latin typeface="Segoe UI Symbol" panose="020B0502040204020203" pitchFamily="34" charset="0"/>
              </a:rPr>
              <a:t>③ 결과 내역 전달</a:t>
            </a:r>
            <a:endParaRPr lang="ko-KR" altLang="en-US" sz="1000" dirty="0"/>
          </a:p>
        </p:txBody>
      </p:sp>
      <p:sp>
        <p:nvSpPr>
          <p:cNvPr id="164" name="왼쪽/오른쪽 화살표 163"/>
          <p:cNvSpPr/>
          <p:nvPr/>
        </p:nvSpPr>
        <p:spPr>
          <a:xfrm>
            <a:off x="3363305" y="5360166"/>
            <a:ext cx="587592" cy="229877"/>
          </a:xfrm>
          <a:prstGeom prst="left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직사각형 165"/>
          <p:cNvSpPr/>
          <p:nvPr/>
        </p:nvSpPr>
        <p:spPr>
          <a:xfrm>
            <a:off x="9337284" y="3895298"/>
            <a:ext cx="4521220" cy="39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당사제공</a:t>
            </a:r>
            <a:r>
              <a:rPr lang="ko-KR" altLang="en-US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j-ea"/>
              </a:rPr>
              <a:t>독립 </a:t>
            </a:r>
            <a:r>
              <a:rPr lang="ko-KR" altLang="en-US" dirty="0" err="1">
                <a:solidFill>
                  <a:schemeClr val="bg1"/>
                </a:solidFill>
                <a:latin typeface="+mj-ea"/>
              </a:rPr>
              <a:t>실행형</a:t>
            </a:r>
            <a:r>
              <a:rPr lang="ko-KR" altLang="en-US" dirty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+mj-ea"/>
              </a:rPr>
              <a:t>RCLS I/F</a:t>
            </a:r>
            <a:r>
              <a:rPr lang="ko-KR" altLang="en-US" dirty="0">
                <a:solidFill>
                  <a:schemeClr val="bg1"/>
                </a:solidFill>
                <a:latin typeface="+mj-ea"/>
              </a:rPr>
              <a:t>용 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</a:rPr>
              <a:t>Broker</a:t>
            </a:r>
            <a:endParaRPr lang="ko-KR" altLang="en-US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67" name="직사각형 166"/>
          <p:cNvSpPr/>
          <p:nvPr/>
        </p:nvSpPr>
        <p:spPr>
          <a:xfrm>
            <a:off x="9337284" y="5958070"/>
            <a:ext cx="4521220" cy="39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레세콘</a:t>
            </a:r>
            <a:r>
              <a:rPr lang="en-US" altLang="ko-KR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(ORCA)</a:t>
            </a:r>
            <a:r>
              <a:rPr lang="ko-KR" altLang="en-US" dirty="0" smtClean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ora Light" pitchFamily="34" charset="-120"/>
              </a:rPr>
              <a:t>제공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</a:rPr>
              <a:t>API I/F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</a:rPr>
              <a:t>연계</a:t>
            </a:r>
            <a:endParaRPr lang="ko-KR" altLang="en-US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524322" y="5588973"/>
            <a:ext cx="1152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latin typeface="Segoe UI Symbol" panose="020B0502040204020203" pitchFamily="34" charset="0"/>
              </a:rPr>
              <a:t>④점검 결과 다운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027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378224" y="755904"/>
            <a:ext cx="13996143" cy="7083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749050" y="854250"/>
            <a:ext cx="1476375" cy="27894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C8A9DA-37AC-1CDA-00DA-370CDB52F94A}"/>
              </a:ext>
            </a:extLst>
          </p:cNvPr>
          <p:cNvSpPr txBox="1"/>
          <p:nvPr/>
        </p:nvSpPr>
        <p:spPr>
          <a:xfrm>
            <a:off x="305073" y="96475"/>
            <a:ext cx="243765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  <a:latin typeface="+mn-ea"/>
                <a:cs typeface="Meiryo" pitchFamily="34" charset="-128"/>
              </a:rPr>
              <a:t>2</a:t>
            </a:r>
            <a:r>
              <a:rPr lang="en-US" altLang="ko-KR" sz="16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Meiryo" pitchFamily="34" charset="-128"/>
              </a:rPr>
              <a:t>. RCLS</a:t>
            </a:r>
            <a:r>
              <a:rPr lang="en-US" altLang="ko-KR" sz="2400" b="1" baseline="30000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Meiryo" pitchFamily="34" charset="-128"/>
              </a:rPr>
              <a:t>+</a:t>
            </a:r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  <a:latin typeface="+mn-ea"/>
                <a:cs typeface="Meiryo" pitchFamily="34" charset="-128"/>
              </a:rPr>
              <a:t> </a:t>
            </a:r>
            <a:r>
              <a:rPr lang="ko-KR" altLang="en-US" sz="16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Meiryo" pitchFamily="34" charset="-128"/>
              </a:rPr>
              <a:t>기능개선 제안</a:t>
            </a:r>
            <a:endParaRPr lang="ko-KR" altLang="ko-KR" sz="1600" b="1" dirty="0">
              <a:effectLst/>
              <a:latin typeface="Meiryo" panose="020B0604030504040204" pitchFamily="34" charset="-128"/>
              <a:ea typeface="굴림" panose="020B0600000101010101" pitchFamily="50" charset="-127"/>
              <a:cs typeface="굴림" panose="020B0600000101010101" pitchFamily="50" charset="-127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94529" y="987188"/>
            <a:ext cx="1325563" cy="52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667" tIns="48834" rIns="97667" bIns="48834" anchor="ctr">
            <a:spAutoFit/>
          </a:bodyPr>
          <a:lstStyle>
            <a:lvl1pPr defTabSz="814388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611188" defTabSz="814388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220788" defTabSz="814388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831975" defTabSz="814388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441575" defTabSz="814388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898775" defTabSz="8143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3355975" defTabSz="8143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813175" defTabSz="8143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4270375" defTabSz="8143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0" latinLnBrk="0" hangingPunct="0"/>
            <a:r>
              <a:rPr kumimoji="0" lang="en-US" altLang="ko-KR" sz="1400" b="1" dirty="0">
                <a:latin typeface="+mn-ea"/>
                <a:ea typeface="+mn-ea"/>
              </a:rPr>
              <a:t>UKE </a:t>
            </a:r>
            <a:r>
              <a:rPr kumimoji="0" lang="ko-KR" altLang="en-US" sz="1400" b="1" dirty="0">
                <a:latin typeface="+mn-ea"/>
                <a:ea typeface="+mn-ea"/>
              </a:rPr>
              <a:t>파일 읽기 및 확인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281024" y="842366"/>
            <a:ext cx="11826861" cy="28104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▶ </a:t>
            </a:r>
            <a:r>
              <a:rPr lang="ko-KR" altLang="en-US" sz="1400" dirty="0" smtClean="0">
                <a:latin typeface="+mn-ea"/>
              </a:rPr>
              <a:t>国保</a:t>
            </a:r>
            <a:r>
              <a:rPr lang="ko-KR" altLang="en-US" sz="1400" dirty="0">
                <a:latin typeface="+mn-ea"/>
              </a:rPr>
              <a:t>・社保、出来高・</a:t>
            </a:r>
            <a:r>
              <a:rPr lang="en-US" altLang="ko-KR" sz="1400" dirty="0">
                <a:latin typeface="+mn-ea"/>
              </a:rPr>
              <a:t>DPC</a:t>
            </a:r>
            <a:r>
              <a:rPr lang="ko-KR" altLang="en-US" sz="1400" dirty="0">
                <a:latin typeface="+mn-ea"/>
              </a:rPr>
              <a:t>의 </a:t>
            </a:r>
            <a:r>
              <a:rPr lang="ko-KR" altLang="en-US" sz="1400" dirty="0" smtClean="0">
                <a:latin typeface="+mn-ea"/>
              </a:rPr>
              <a:t>각각의 </a:t>
            </a:r>
            <a:r>
              <a:rPr lang="en-US" altLang="ko-KR" sz="1400" dirty="0" smtClean="0">
                <a:latin typeface="+mn-ea"/>
              </a:rPr>
              <a:t>UKE</a:t>
            </a:r>
            <a:r>
              <a:rPr lang="ko-KR" altLang="en-US" sz="1400" dirty="0" smtClean="0">
                <a:latin typeface="+mn-ea"/>
              </a:rPr>
              <a:t>파일을  동시 로드 </a:t>
            </a:r>
            <a:r>
              <a:rPr lang="ko-KR" altLang="en-US" sz="1400" dirty="0">
                <a:latin typeface="+mn-ea"/>
              </a:rPr>
              <a:t>및 체크 </a:t>
            </a:r>
            <a:r>
              <a:rPr lang="ko-KR" altLang="en-US" sz="1400" dirty="0" smtClean="0">
                <a:latin typeface="+mn-ea"/>
              </a:rPr>
              <a:t>실행 합니다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▶ </a:t>
            </a:r>
            <a:r>
              <a:rPr lang="ko-KR" altLang="en-US" sz="1400" dirty="0" smtClean="0">
                <a:latin typeface="+mn-ea"/>
              </a:rPr>
              <a:t>지정된 </a:t>
            </a:r>
            <a:r>
              <a:rPr lang="ko-KR" altLang="en-US" sz="1400" dirty="0">
                <a:latin typeface="+mn-ea"/>
              </a:rPr>
              <a:t>장소에 </a:t>
            </a:r>
            <a:r>
              <a:rPr lang="en-US" altLang="ko-KR" sz="1400" dirty="0">
                <a:latin typeface="+mn-ea"/>
              </a:rPr>
              <a:t>UKE</a:t>
            </a:r>
            <a:r>
              <a:rPr lang="ko-KR" altLang="en-US" sz="1400" dirty="0">
                <a:latin typeface="+mn-ea"/>
              </a:rPr>
              <a:t>를 </a:t>
            </a:r>
            <a:r>
              <a:rPr lang="ko-KR" altLang="en-US" sz="1400" dirty="0" err="1">
                <a:latin typeface="+mn-ea"/>
              </a:rPr>
              <a:t>격납하는</a:t>
            </a:r>
            <a:r>
              <a:rPr lang="ko-KR" altLang="en-US" sz="1400" dirty="0">
                <a:latin typeface="+mn-ea"/>
              </a:rPr>
              <a:t> 것으로 미리 설정을 결정한 체크가 기동해 자동적으로 </a:t>
            </a:r>
            <a:r>
              <a:rPr lang="ko-KR" altLang="en-US" sz="1400" dirty="0" smtClean="0">
                <a:latin typeface="+mn-ea"/>
              </a:rPr>
              <a:t>완료 합니다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▶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읽어들인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</a:t>
            </a:r>
            <a:r>
              <a:rPr lang="en-US" altLang="ko-KR" sz="1400" dirty="0">
                <a:latin typeface="Segoe UI Symbol" panose="020B0502040204020203" pitchFamily="34" charset="0"/>
              </a:rPr>
              <a:t>UKE</a:t>
            </a:r>
            <a:r>
              <a:rPr lang="ko-KR" altLang="en-US" sz="1400" dirty="0">
                <a:latin typeface="Segoe UI Symbol" panose="020B0502040204020203" pitchFamily="34" charset="0"/>
              </a:rPr>
              <a:t>의 내용을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레세프트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</a:t>
            </a:r>
            <a:r>
              <a:rPr lang="ko-KR" altLang="en-US" sz="1400" dirty="0">
                <a:latin typeface="Segoe UI Symbol" panose="020B0502040204020203" pitchFamily="34" charset="0"/>
              </a:rPr>
              <a:t>형식으로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표시 할 수 있게 합니다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. (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단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,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제출용이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아니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뷰어용만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허용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▶ </a:t>
            </a:r>
            <a:r>
              <a:rPr lang="ko-KR" altLang="en-US" sz="1400" dirty="0" err="1">
                <a:latin typeface="Segoe UI Symbol" panose="020B0502040204020203" pitchFamily="34" charset="0"/>
              </a:rPr>
              <a:t>읽어들인</a:t>
            </a:r>
            <a:r>
              <a:rPr lang="ko-KR" altLang="en-US" sz="1400" dirty="0">
                <a:latin typeface="Segoe UI Symbol" panose="020B0502040204020203" pitchFamily="34" charset="0"/>
              </a:rPr>
              <a:t> </a:t>
            </a:r>
            <a:r>
              <a:rPr lang="en-US" altLang="ko-KR" sz="1400" dirty="0">
                <a:latin typeface="Segoe UI Symbol" panose="020B0502040204020203" pitchFamily="34" charset="0"/>
              </a:rPr>
              <a:t>UKE</a:t>
            </a:r>
            <a:r>
              <a:rPr lang="ko-KR" altLang="en-US" sz="1400" dirty="0">
                <a:latin typeface="Segoe UI Symbol" panose="020B0502040204020203" pitchFamily="34" charset="0"/>
              </a:rPr>
              <a:t>를 시스템내에서 일람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표시및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</a:t>
            </a:r>
            <a:r>
              <a:rPr lang="en-US" altLang="ko-KR" sz="1400" dirty="0">
                <a:latin typeface="Segoe UI Symbol" panose="020B0502040204020203" pitchFamily="34" charset="0"/>
              </a:rPr>
              <a:t>Excel </a:t>
            </a:r>
            <a:r>
              <a:rPr lang="ko-KR" altLang="en-US" sz="1400" dirty="0">
                <a:latin typeface="Segoe UI Symbol" panose="020B0502040204020203" pitchFamily="34" charset="0"/>
              </a:rPr>
              <a:t>출력을 할 수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있다</a:t>
            </a:r>
            <a:r>
              <a:rPr lang="en-US" altLang="ko-KR" sz="1400" dirty="0">
                <a:latin typeface="+mn-ea"/>
              </a:rPr>
              <a:t>.</a:t>
            </a:r>
            <a:endParaRPr lang="en-US" altLang="ko-KR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▶ </a:t>
            </a:r>
            <a:r>
              <a:rPr lang="ko-KR" altLang="en-US" sz="1400" dirty="0">
                <a:latin typeface="Segoe UI Symbol" panose="020B0502040204020203" pitchFamily="34" charset="0"/>
              </a:rPr>
              <a:t>환자 일부 부담금</a:t>
            </a:r>
            <a:r>
              <a:rPr lang="en-US" altLang="ko-KR" sz="1400" dirty="0">
                <a:latin typeface="Segoe UI Symbol" panose="020B0502040204020203" pitchFamily="34" charset="0"/>
              </a:rPr>
              <a:t>,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공비의 </a:t>
            </a:r>
            <a:r>
              <a:rPr lang="ko-KR" altLang="en-US" sz="1400" dirty="0">
                <a:latin typeface="Segoe UI Symbol" panose="020B0502040204020203" pitchFamily="34" charset="0"/>
              </a:rPr>
              <a:t>환자 </a:t>
            </a:r>
            <a:r>
              <a:rPr lang="ko-KR" altLang="en-US" sz="1400" dirty="0" err="1">
                <a:latin typeface="Segoe UI Symbol" panose="020B0502040204020203" pitchFamily="34" charset="0"/>
              </a:rPr>
              <a:t>부담금란의</a:t>
            </a:r>
            <a:r>
              <a:rPr lang="ko-KR" altLang="en-US" sz="1400" dirty="0">
                <a:latin typeface="Segoe UI Symbol" panose="020B0502040204020203" pitchFamily="34" charset="0"/>
              </a:rPr>
              <a:t> 금액을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체크 합니다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.(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단 </a:t>
            </a:r>
            <a:r>
              <a:rPr lang="ko-KR" altLang="en-US" sz="1400" dirty="0">
                <a:latin typeface="Segoe UI Symbol" panose="020B0502040204020203" pitchFamily="34" charset="0"/>
              </a:rPr>
              <a:t>환자 부담금 계산시 필요한 </a:t>
            </a:r>
            <a:r>
              <a:rPr lang="ko-KR" altLang="en-US" sz="1400" dirty="0" err="1">
                <a:latin typeface="Segoe UI Symbol" panose="020B0502040204020203" pitchFamily="34" charset="0"/>
              </a:rPr>
              <a:t>환자정보가</a:t>
            </a:r>
            <a:r>
              <a:rPr lang="ko-KR" altLang="en-US" sz="1400" dirty="0">
                <a:latin typeface="Segoe UI Symbol" panose="020B0502040204020203" pitchFamily="34" charset="0"/>
              </a:rPr>
              <a:t> </a:t>
            </a:r>
            <a:r>
              <a:rPr lang="ko-KR" altLang="en-US" sz="1400" dirty="0" err="1">
                <a:latin typeface="Segoe UI Symbol" panose="020B0502040204020203" pitchFamily="34" charset="0"/>
              </a:rPr>
              <a:t>충족시</a:t>
            </a:r>
            <a:r>
              <a:rPr lang="ko-KR" altLang="en-US" sz="1400" dirty="0">
                <a:latin typeface="Segoe UI Symbol" panose="020B0502040204020203" pitchFamily="34" charset="0"/>
              </a:rPr>
              <a:t>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가능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▶ 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DPC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레세프트의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상세 </a:t>
            </a:r>
            <a:r>
              <a:rPr lang="ko-KR" altLang="en-US" sz="1400" dirty="0">
                <a:latin typeface="Segoe UI Symbol" panose="020B0502040204020203" pitchFamily="34" charset="0"/>
              </a:rPr>
              <a:t>불명 코드의 지적 은 현재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점검중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Segoe UI Symbol" panose="020B0502040204020203" pitchFamily="34" charset="0"/>
              </a:rPr>
              <a:t> 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   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</a:t>
            </a:r>
            <a:r>
              <a:rPr lang="ko-KR" altLang="en-US" sz="1400" dirty="0">
                <a:latin typeface="Segoe UI Symbol" panose="020B0502040204020203" pitchFamily="34" charset="0"/>
              </a:rPr>
              <a:t>분기의 선택 누설</a:t>
            </a:r>
            <a:r>
              <a:rPr lang="en-US" altLang="ko-KR" sz="1400" dirty="0">
                <a:latin typeface="Segoe UI Symbol" panose="020B0502040204020203" pitchFamily="34" charset="0"/>
              </a:rPr>
              <a:t>,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의료 </a:t>
            </a:r>
            <a:r>
              <a:rPr lang="ko-KR" altLang="en-US" sz="1400" dirty="0">
                <a:latin typeface="Segoe UI Symbol" panose="020B0502040204020203" pitchFamily="34" charset="0"/>
              </a:rPr>
              <a:t>자원 병명의 타당성 검증</a:t>
            </a:r>
            <a:r>
              <a:rPr lang="en-US" altLang="ko-KR" sz="1400" dirty="0">
                <a:latin typeface="Segoe UI Symbol" panose="020B0502040204020203" pitchFamily="34" charset="0"/>
              </a:rPr>
              <a:t>, </a:t>
            </a:r>
            <a:r>
              <a:rPr lang="ko-KR" altLang="en-US" sz="1400" dirty="0" err="1">
                <a:latin typeface="Segoe UI Symbol" panose="020B0502040204020203" pitchFamily="34" charset="0"/>
              </a:rPr>
              <a:t>부상병명의</a:t>
            </a:r>
            <a:r>
              <a:rPr lang="ko-KR" altLang="en-US" sz="1400" dirty="0">
                <a:latin typeface="Segoe UI Symbol" panose="020B0502040204020203" pitchFamily="34" charset="0"/>
              </a:rPr>
              <a:t> </a:t>
            </a:r>
            <a:r>
              <a:rPr lang="ko-KR" altLang="en-US" sz="1400" dirty="0" err="1">
                <a:latin typeface="Segoe UI Symbol" panose="020B0502040204020203" pitchFamily="34" charset="0"/>
              </a:rPr>
              <a:t>제안등의</a:t>
            </a:r>
            <a:r>
              <a:rPr lang="ko-KR" altLang="en-US" sz="1400" dirty="0">
                <a:latin typeface="Segoe UI Symbol" panose="020B0502040204020203" pitchFamily="34" charset="0"/>
              </a:rPr>
              <a:t>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체크 기능은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협의후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개발 검토</a:t>
            </a:r>
            <a:endParaRPr lang="en-US" altLang="ko-KR" sz="1400" dirty="0" smtClean="0">
              <a:latin typeface="Segoe UI Symbol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▶ 치과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레세프트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점검룰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보완 개발 </a:t>
            </a:r>
            <a:endParaRPr lang="en-US" altLang="ko-KR" sz="1400" dirty="0" smtClean="0">
              <a:latin typeface="Segoe UI Symbol" panose="020B0502040204020203" pitchFamily="34" charset="0"/>
            </a:endParaRPr>
          </a:p>
        </p:txBody>
      </p: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2162954" y="1096367"/>
            <a:ext cx="241300" cy="263525"/>
            <a:chOff x="1300" y="3780"/>
            <a:chExt cx="152" cy="166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1300" y="3780"/>
              <a:ext cx="152" cy="49"/>
              <a:chOff x="1291" y="1518"/>
              <a:chExt cx="231" cy="68"/>
            </a:xfrm>
          </p:grpSpPr>
          <p:sp>
            <p:nvSpPr>
              <p:cNvPr id="11" name="Arc 9"/>
              <p:cNvSpPr>
                <a:spLocks/>
              </p:cNvSpPr>
              <p:nvPr/>
            </p:nvSpPr>
            <p:spPr bwMode="auto">
              <a:xfrm rot="16200000" flipV="1">
                <a:off x="1378" y="1453"/>
                <a:ext cx="56" cy="186"/>
              </a:xfrm>
              <a:custGeom>
                <a:avLst/>
                <a:gdLst>
                  <a:gd name="G0" fmla="+- 771 0 0"/>
                  <a:gd name="G1" fmla="+- 21600 0 0"/>
                  <a:gd name="G2" fmla="+- 21600 0 0"/>
                  <a:gd name="T0" fmla="*/ 771 w 22371"/>
                  <a:gd name="T1" fmla="*/ 0 h 43200"/>
                  <a:gd name="T2" fmla="*/ 0 w 22371"/>
                  <a:gd name="T3" fmla="*/ 43186 h 43200"/>
                  <a:gd name="T4" fmla="*/ 771 w 22371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71" h="43200" fill="none" extrusionOk="0">
                    <a:moveTo>
                      <a:pt x="771" y="0"/>
                    </a:moveTo>
                    <a:cubicBezTo>
                      <a:pt x="12700" y="0"/>
                      <a:pt x="22371" y="9670"/>
                      <a:pt x="22371" y="21600"/>
                    </a:cubicBezTo>
                    <a:cubicBezTo>
                      <a:pt x="22371" y="33529"/>
                      <a:pt x="12700" y="43200"/>
                      <a:pt x="771" y="43200"/>
                    </a:cubicBezTo>
                    <a:cubicBezTo>
                      <a:pt x="513" y="43199"/>
                      <a:pt x="256" y="43195"/>
                      <a:pt x="-1" y="43186"/>
                    </a:cubicBezTo>
                  </a:path>
                  <a:path w="22371" h="43200" stroke="0" extrusionOk="0">
                    <a:moveTo>
                      <a:pt x="771" y="0"/>
                    </a:moveTo>
                    <a:cubicBezTo>
                      <a:pt x="12700" y="0"/>
                      <a:pt x="22371" y="9670"/>
                      <a:pt x="22371" y="21600"/>
                    </a:cubicBezTo>
                    <a:cubicBezTo>
                      <a:pt x="22371" y="33529"/>
                      <a:pt x="12700" y="43200"/>
                      <a:pt x="771" y="43200"/>
                    </a:cubicBezTo>
                    <a:cubicBezTo>
                      <a:pt x="513" y="43199"/>
                      <a:pt x="256" y="43195"/>
                      <a:pt x="-1" y="43186"/>
                    </a:cubicBezTo>
                    <a:lnTo>
                      <a:pt x="771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5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5C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2" name="Oval 10"/>
              <p:cNvSpPr>
                <a:spLocks noChangeArrowheads="1"/>
              </p:cNvSpPr>
              <p:nvPr/>
            </p:nvSpPr>
            <p:spPr bwMode="auto">
              <a:xfrm>
                <a:off x="1291" y="153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700000"/>
                  </a:gs>
                  <a:gs pos="50000">
                    <a:srgbClr val="700000">
                      <a:gamma/>
                      <a:tint val="33333"/>
                      <a:invGamma/>
                    </a:srgbClr>
                  </a:gs>
                  <a:gs pos="100000">
                    <a:srgbClr val="700000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17961" dir="2700000">
                  <a:srgbClr val="700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1472" y="153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700000"/>
                  </a:gs>
                  <a:gs pos="50000">
                    <a:srgbClr val="700000">
                      <a:gamma/>
                      <a:tint val="33333"/>
                      <a:invGamma/>
                    </a:srgbClr>
                  </a:gs>
                  <a:gs pos="100000">
                    <a:srgbClr val="700000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17961" dir="2700000">
                  <a:srgbClr val="700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300" y="3897"/>
              <a:ext cx="152" cy="49"/>
              <a:chOff x="1291" y="1518"/>
              <a:chExt cx="231" cy="68"/>
            </a:xfrm>
          </p:grpSpPr>
          <p:sp>
            <p:nvSpPr>
              <p:cNvPr id="8" name="Arc 13"/>
              <p:cNvSpPr>
                <a:spLocks/>
              </p:cNvSpPr>
              <p:nvPr/>
            </p:nvSpPr>
            <p:spPr bwMode="auto">
              <a:xfrm rot="16200000" flipV="1">
                <a:off x="1378" y="1453"/>
                <a:ext cx="56" cy="186"/>
              </a:xfrm>
              <a:custGeom>
                <a:avLst/>
                <a:gdLst>
                  <a:gd name="G0" fmla="+- 771 0 0"/>
                  <a:gd name="G1" fmla="+- 21600 0 0"/>
                  <a:gd name="G2" fmla="+- 21600 0 0"/>
                  <a:gd name="T0" fmla="*/ 771 w 22371"/>
                  <a:gd name="T1" fmla="*/ 0 h 43200"/>
                  <a:gd name="T2" fmla="*/ 0 w 22371"/>
                  <a:gd name="T3" fmla="*/ 43186 h 43200"/>
                  <a:gd name="T4" fmla="*/ 771 w 22371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71" h="43200" fill="none" extrusionOk="0">
                    <a:moveTo>
                      <a:pt x="771" y="0"/>
                    </a:moveTo>
                    <a:cubicBezTo>
                      <a:pt x="12700" y="0"/>
                      <a:pt x="22371" y="9670"/>
                      <a:pt x="22371" y="21600"/>
                    </a:cubicBezTo>
                    <a:cubicBezTo>
                      <a:pt x="22371" y="33529"/>
                      <a:pt x="12700" y="43200"/>
                      <a:pt x="771" y="43200"/>
                    </a:cubicBezTo>
                    <a:cubicBezTo>
                      <a:pt x="513" y="43199"/>
                      <a:pt x="256" y="43195"/>
                      <a:pt x="-1" y="43186"/>
                    </a:cubicBezTo>
                  </a:path>
                  <a:path w="22371" h="43200" stroke="0" extrusionOk="0">
                    <a:moveTo>
                      <a:pt x="771" y="0"/>
                    </a:moveTo>
                    <a:cubicBezTo>
                      <a:pt x="12700" y="0"/>
                      <a:pt x="22371" y="9670"/>
                      <a:pt x="22371" y="21600"/>
                    </a:cubicBezTo>
                    <a:cubicBezTo>
                      <a:pt x="22371" y="33529"/>
                      <a:pt x="12700" y="43200"/>
                      <a:pt x="771" y="43200"/>
                    </a:cubicBezTo>
                    <a:cubicBezTo>
                      <a:pt x="513" y="43199"/>
                      <a:pt x="256" y="43195"/>
                      <a:pt x="-1" y="43186"/>
                    </a:cubicBezTo>
                    <a:lnTo>
                      <a:pt x="771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5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5C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9" name="Oval 14"/>
              <p:cNvSpPr>
                <a:spLocks noChangeArrowheads="1"/>
              </p:cNvSpPr>
              <p:nvPr/>
            </p:nvSpPr>
            <p:spPr bwMode="auto">
              <a:xfrm>
                <a:off x="1291" y="153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700000"/>
                  </a:gs>
                  <a:gs pos="50000">
                    <a:srgbClr val="700000">
                      <a:gamma/>
                      <a:tint val="33333"/>
                      <a:invGamma/>
                    </a:srgbClr>
                  </a:gs>
                  <a:gs pos="100000">
                    <a:srgbClr val="700000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17961" dir="2700000">
                  <a:srgbClr val="700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10" name="Oval 15"/>
              <p:cNvSpPr>
                <a:spLocks noChangeArrowheads="1"/>
              </p:cNvSpPr>
              <p:nvPr/>
            </p:nvSpPr>
            <p:spPr bwMode="auto">
              <a:xfrm>
                <a:off x="1472" y="153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700000"/>
                  </a:gs>
                  <a:gs pos="50000">
                    <a:srgbClr val="700000">
                      <a:gamma/>
                      <a:tint val="33333"/>
                      <a:invGamma/>
                    </a:srgbClr>
                  </a:gs>
                  <a:gs pos="100000">
                    <a:srgbClr val="700000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17961" dir="2700000">
                  <a:srgbClr val="700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</p:grpSp>
      </p:grp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742954" y="3777877"/>
            <a:ext cx="1476375" cy="16729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2274928" y="3765993"/>
            <a:ext cx="11826861" cy="16847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Segoe UI Symbol" panose="020B0502040204020203" pitchFamily="34" charset="0"/>
              </a:rPr>
              <a:t>▶ 점검 </a:t>
            </a:r>
            <a:r>
              <a:rPr lang="ko-KR" altLang="en-US" sz="1400" dirty="0">
                <a:latin typeface="Segoe UI Symbol" panose="020B0502040204020203" pitchFamily="34" charset="0"/>
              </a:rPr>
              <a:t>결과 집계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보고서 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: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에러의 </a:t>
            </a:r>
            <a:r>
              <a:rPr lang="ko-KR" altLang="en-US" sz="1400" dirty="0">
                <a:latin typeface="Segoe UI Symbol" panose="020B0502040204020203" pitchFamily="34" charset="0"/>
              </a:rPr>
              <a:t>건수</a:t>
            </a:r>
            <a:r>
              <a:rPr lang="en-US" altLang="ko-KR" sz="1400" dirty="0">
                <a:latin typeface="Segoe UI Symbol" panose="020B0502040204020203" pitchFamily="34" charset="0"/>
              </a:rPr>
              <a:t>·</a:t>
            </a:r>
            <a:r>
              <a:rPr lang="ko-KR" altLang="en-US" sz="1400" dirty="0">
                <a:latin typeface="Segoe UI Symbol" panose="020B0502040204020203" pitchFamily="34" charset="0"/>
              </a:rPr>
              <a:t>항목</a:t>
            </a:r>
            <a:r>
              <a:rPr lang="en-US" altLang="ko-KR" sz="1400" dirty="0">
                <a:latin typeface="Segoe UI Symbol" panose="020B0502040204020203" pitchFamily="34" charset="0"/>
              </a:rPr>
              <a:t>·</a:t>
            </a:r>
            <a:r>
              <a:rPr lang="ko-KR" altLang="en-US" sz="1400" dirty="0">
                <a:latin typeface="Segoe UI Symbol" panose="020B0502040204020203" pitchFamily="34" charset="0"/>
              </a:rPr>
              <a:t>점수</a:t>
            </a:r>
            <a:r>
              <a:rPr lang="en-US" altLang="ko-KR" sz="1400" dirty="0">
                <a:latin typeface="Segoe UI Symbol" panose="020B0502040204020203" pitchFamily="34" charset="0"/>
              </a:rPr>
              <a:t>(</a:t>
            </a:r>
            <a:r>
              <a:rPr lang="ko-KR" altLang="en-US" sz="1400" dirty="0">
                <a:latin typeface="Segoe UI Symbol" panose="020B0502040204020203" pitchFamily="34" charset="0"/>
              </a:rPr>
              <a:t>점수 설정이 있는 것</a:t>
            </a:r>
            <a:r>
              <a:rPr lang="en-US" altLang="ko-KR" sz="1400" dirty="0">
                <a:latin typeface="Segoe UI Symbol" panose="020B0502040204020203" pitchFamily="34" charset="0"/>
              </a:rPr>
              <a:t>), </a:t>
            </a:r>
            <a:r>
              <a:rPr lang="ko-KR" altLang="en-US" sz="1400" dirty="0">
                <a:latin typeface="Segoe UI Symbol" panose="020B0502040204020203" pitchFamily="34" charset="0"/>
              </a:rPr>
              <a:t>총 청구 건수 및 에러 없음 건수의 비율을 확인 </a:t>
            </a:r>
            <a:endParaRPr lang="en-US" altLang="ko-KR" sz="1400" dirty="0" smtClean="0">
              <a:latin typeface="Segoe UI Symbol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Segoe UI Symbol" panose="020B0502040204020203" pitchFamily="34" charset="0"/>
              </a:rPr>
              <a:t>▶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현재 체크 </a:t>
            </a:r>
            <a:r>
              <a:rPr lang="ko-KR" altLang="en-US" sz="1400" dirty="0">
                <a:latin typeface="Segoe UI Symbol" panose="020B0502040204020203" pitchFamily="34" charset="0"/>
              </a:rPr>
              <a:t>결과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인쇄 기능에 리포트 형식만 제공하나 일계표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형식등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협의후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개발 검토  </a:t>
            </a:r>
            <a:endParaRPr lang="en-US" altLang="ko-KR" sz="1400" dirty="0" smtClean="0">
              <a:latin typeface="Segoe UI Symbol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Segoe UI Symbol" panose="020B0502040204020203" pitchFamily="34" charset="0"/>
              </a:rPr>
              <a:t>▶ 인쇄 조건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지정시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진료과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지정 기능 추가</a:t>
            </a:r>
            <a:endParaRPr lang="en-US" altLang="ko-KR" sz="1400" dirty="0" smtClean="0">
              <a:latin typeface="Segoe UI Symbol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Segoe UI Symbol" panose="020B0502040204020203" pitchFamily="34" charset="0"/>
              </a:rPr>
              <a:t>▶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환자의 종람</a:t>
            </a:r>
            <a:r>
              <a:rPr lang="en-US" altLang="ko-KR" sz="1400" dirty="0" smtClean="0">
                <a:latin typeface="Segoe UI Symbol" panose="020B0502040204020203" pitchFamily="34" charset="0"/>
              </a:rPr>
              <a:t>,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횡람의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레세프트를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 확인 </a:t>
            </a:r>
            <a:endParaRPr lang="en-US" altLang="ko-KR" sz="1400" dirty="0" smtClean="0">
              <a:latin typeface="Segoe UI Symbol" panose="020B0502040204020203" pitchFamily="34" charset="0"/>
            </a:endParaRPr>
          </a:p>
        </p:txBody>
      </p:sp>
      <p:grpSp>
        <p:nvGrpSpPr>
          <p:cNvPr id="20" name="Group 67"/>
          <p:cNvGrpSpPr>
            <a:grpSpLocks/>
          </p:cNvGrpSpPr>
          <p:nvPr/>
        </p:nvGrpSpPr>
        <p:grpSpPr bwMode="auto">
          <a:xfrm>
            <a:off x="2156858" y="4019994"/>
            <a:ext cx="241300" cy="263525"/>
            <a:chOff x="1300" y="3780"/>
            <a:chExt cx="152" cy="166"/>
          </a:xfrm>
        </p:grpSpPr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1300" y="3780"/>
              <a:ext cx="152" cy="49"/>
              <a:chOff x="1291" y="1518"/>
              <a:chExt cx="231" cy="68"/>
            </a:xfrm>
          </p:grpSpPr>
          <p:sp>
            <p:nvSpPr>
              <p:cNvPr id="26" name="Arc 9"/>
              <p:cNvSpPr>
                <a:spLocks/>
              </p:cNvSpPr>
              <p:nvPr/>
            </p:nvSpPr>
            <p:spPr bwMode="auto">
              <a:xfrm rot="16200000" flipV="1">
                <a:off x="1378" y="1453"/>
                <a:ext cx="56" cy="186"/>
              </a:xfrm>
              <a:custGeom>
                <a:avLst/>
                <a:gdLst>
                  <a:gd name="G0" fmla="+- 771 0 0"/>
                  <a:gd name="G1" fmla="+- 21600 0 0"/>
                  <a:gd name="G2" fmla="+- 21600 0 0"/>
                  <a:gd name="T0" fmla="*/ 771 w 22371"/>
                  <a:gd name="T1" fmla="*/ 0 h 43200"/>
                  <a:gd name="T2" fmla="*/ 0 w 22371"/>
                  <a:gd name="T3" fmla="*/ 43186 h 43200"/>
                  <a:gd name="T4" fmla="*/ 771 w 22371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71" h="43200" fill="none" extrusionOk="0">
                    <a:moveTo>
                      <a:pt x="771" y="0"/>
                    </a:moveTo>
                    <a:cubicBezTo>
                      <a:pt x="12700" y="0"/>
                      <a:pt x="22371" y="9670"/>
                      <a:pt x="22371" y="21600"/>
                    </a:cubicBezTo>
                    <a:cubicBezTo>
                      <a:pt x="22371" y="33529"/>
                      <a:pt x="12700" y="43200"/>
                      <a:pt x="771" y="43200"/>
                    </a:cubicBezTo>
                    <a:cubicBezTo>
                      <a:pt x="513" y="43199"/>
                      <a:pt x="256" y="43195"/>
                      <a:pt x="-1" y="43186"/>
                    </a:cubicBezTo>
                  </a:path>
                  <a:path w="22371" h="43200" stroke="0" extrusionOk="0">
                    <a:moveTo>
                      <a:pt x="771" y="0"/>
                    </a:moveTo>
                    <a:cubicBezTo>
                      <a:pt x="12700" y="0"/>
                      <a:pt x="22371" y="9670"/>
                      <a:pt x="22371" y="21600"/>
                    </a:cubicBezTo>
                    <a:cubicBezTo>
                      <a:pt x="22371" y="33529"/>
                      <a:pt x="12700" y="43200"/>
                      <a:pt x="771" y="43200"/>
                    </a:cubicBezTo>
                    <a:cubicBezTo>
                      <a:pt x="513" y="43199"/>
                      <a:pt x="256" y="43195"/>
                      <a:pt x="-1" y="43186"/>
                    </a:cubicBezTo>
                    <a:lnTo>
                      <a:pt x="771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5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5C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1291" y="153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700000"/>
                  </a:gs>
                  <a:gs pos="50000">
                    <a:srgbClr val="700000">
                      <a:gamma/>
                      <a:tint val="33333"/>
                      <a:invGamma/>
                    </a:srgbClr>
                  </a:gs>
                  <a:gs pos="100000">
                    <a:srgbClr val="700000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17961" dir="2700000">
                  <a:srgbClr val="700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8" name="Oval 11"/>
              <p:cNvSpPr>
                <a:spLocks noChangeArrowheads="1"/>
              </p:cNvSpPr>
              <p:nvPr/>
            </p:nvSpPr>
            <p:spPr bwMode="auto">
              <a:xfrm>
                <a:off x="1472" y="153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700000"/>
                  </a:gs>
                  <a:gs pos="50000">
                    <a:srgbClr val="700000">
                      <a:gamma/>
                      <a:tint val="33333"/>
                      <a:invGamma/>
                    </a:srgbClr>
                  </a:gs>
                  <a:gs pos="100000">
                    <a:srgbClr val="700000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17961" dir="2700000">
                  <a:srgbClr val="700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1300" y="3897"/>
              <a:ext cx="152" cy="49"/>
              <a:chOff x="1291" y="1518"/>
              <a:chExt cx="231" cy="68"/>
            </a:xfrm>
          </p:grpSpPr>
          <p:sp>
            <p:nvSpPr>
              <p:cNvPr id="23" name="Arc 13"/>
              <p:cNvSpPr>
                <a:spLocks/>
              </p:cNvSpPr>
              <p:nvPr/>
            </p:nvSpPr>
            <p:spPr bwMode="auto">
              <a:xfrm rot="16200000" flipV="1">
                <a:off x="1378" y="1453"/>
                <a:ext cx="56" cy="186"/>
              </a:xfrm>
              <a:custGeom>
                <a:avLst/>
                <a:gdLst>
                  <a:gd name="G0" fmla="+- 771 0 0"/>
                  <a:gd name="G1" fmla="+- 21600 0 0"/>
                  <a:gd name="G2" fmla="+- 21600 0 0"/>
                  <a:gd name="T0" fmla="*/ 771 w 22371"/>
                  <a:gd name="T1" fmla="*/ 0 h 43200"/>
                  <a:gd name="T2" fmla="*/ 0 w 22371"/>
                  <a:gd name="T3" fmla="*/ 43186 h 43200"/>
                  <a:gd name="T4" fmla="*/ 771 w 22371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71" h="43200" fill="none" extrusionOk="0">
                    <a:moveTo>
                      <a:pt x="771" y="0"/>
                    </a:moveTo>
                    <a:cubicBezTo>
                      <a:pt x="12700" y="0"/>
                      <a:pt x="22371" y="9670"/>
                      <a:pt x="22371" y="21600"/>
                    </a:cubicBezTo>
                    <a:cubicBezTo>
                      <a:pt x="22371" y="33529"/>
                      <a:pt x="12700" y="43200"/>
                      <a:pt x="771" y="43200"/>
                    </a:cubicBezTo>
                    <a:cubicBezTo>
                      <a:pt x="513" y="43199"/>
                      <a:pt x="256" y="43195"/>
                      <a:pt x="-1" y="43186"/>
                    </a:cubicBezTo>
                  </a:path>
                  <a:path w="22371" h="43200" stroke="0" extrusionOk="0">
                    <a:moveTo>
                      <a:pt x="771" y="0"/>
                    </a:moveTo>
                    <a:cubicBezTo>
                      <a:pt x="12700" y="0"/>
                      <a:pt x="22371" y="9670"/>
                      <a:pt x="22371" y="21600"/>
                    </a:cubicBezTo>
                    <a:cubicBezTo>
                      <a:pt x="22371" y="33529"/>
                      <a:pt x="12700" y="43200"/>
                      <a:pt x="771" y="43200"/>
                    </a:cubicBezTo>
                    <a:cubicBezTo>
                      <a:pt x="513" y="43199"/>
                      <a:pt x="256" y="43195"/>
                      <a:pt x="-1" y="43186"/>
                    </a:cubicBezTo>
                    <a:lnTo>
                      <a:pt x="771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5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5C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4" name="Oval 14"/>
              <p:cNvSpPr>
                <a:spLocks noChangeArrowheads="1"/>
              </p:cNvSpPr>
              <p:nvPr/>
            </p:nvSpPr>
            <p:spPr bwMode="auto">
              <a:xfrm>
                <a:off x="1291" y="153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700000"/>
                  </a:gs>
                  <a:gs pos="50000">
                    <a:srgbClr val="700000">
                      <a:gamma/>
                      <a:tint val="33333"/>
                      <a:invGamma/>
                    </a:srgbClr>
                  </a:gs>
                  <a:gs pos="100000">
                    <a:srgbClr val="700000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17961" dir="2700000">
                  <a:srgbClr val="700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25" name="Oval 15"/>
              <p:cNvSpPr>
                <a:spLocks noChangeArrowheads="1"/>
              </p:cNvSpPr>
              <p:nvPr/>
            </p:nvSpPr>
            <p:spPr bwMode="auto">
              <a:xfrm>
                <a:off x="1472" y="153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700000"/>
                  </a:gs>
                  <a:gs pos="50000">
                    <a:srgbClr val="700000">
                      <a:gamma/>
                      <a:tint val="33333"/>
                      <a:invGamma/>
                    </a:srgbClr>
                  </a:gs>
                  <a:gs pos="100000">
                    <a:srgbClr val="700000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17961" dir="2700000">
                  <a:srgbClr val="700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</p:grpSp>
      </p:grp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807270" y="3973008"/>
            <a:ext cx="1325563" cy="52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667" tIns="48834" rIns="97667" bIns="48834" anchor="ctr">
            <a:spAutoFit/>
          </a:bodyPr>
          <a:lstStyle>
            <a:lvl1pPr defTabSz="814388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611188" defTabSz="814388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220788" defTabSz="814388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831975" defTabSz="814388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441575" defTabSz="814388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898775" defTabSz="8143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3355975" defTabSz="8143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813175" defTabSz="8143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4270375" defTabSz="8143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0" latinLnBrk="0" hangingPunct="0"/>
            <a:r>
              <a:rPr kumimoji="0" lang="ko-KR" altLang="en-US" sz="1400" b="1" dirty="0">
                <a:latin typeface="+mn-ea"/>
                <a:ea typeface="+mn-ea"/>
              </a:rPr>
              <a:t>체크 결과 확인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749050" y="5580619"/>
            <a:ext cx="1476375" cy="88710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2281024" y="5568736"/>
            <a:ext cx="11826861" cy="8904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+mn-ea"/>
              </a:rPr>
              <a:t>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▶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체트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로직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확인 기능</a:t>
            </a:r>
            <a:endParaRPr lang="en-US" altLang="ko-KR" sz="1400" dirty="0" smtClean="0">
              <a:latin typeface="Segoe UI Symbol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Segoe UI Symbol" panose="020B0502040204020203" pitchFamily="34" charset="0"/>
              </a:rPr>
              <a:t>      체크 </a:t>
            </a:r>
            <a:r>
              <a:rPr lang="ko-KR" altLang="en-US" sz="1400" dirty="0" err="1">
                <a:latin typeface="Segoe UI Symbol" panose="020B0502040204020203" pitchFamily="34" charset="0"/>
              </a:rPr>
              <a:t>로직의</a:t>
            </a:r>
            <a:r>
              <a:rPr lang="ko-KR" altLang="en-US" sz="1400" dirty="0">
                <a:latin typeface="Segoe UI Symbol" panose="020B0502040204020203" pitchFamily="34" charset="0"/>
              </a:rPr>
              <a:t> 상세</a:t>
            </a:r>
            <a:r>
              <a:rPr lang="en-US" altLang="ko-KR" sz="1400" dirty="0">
                <a:latin typeface="Segoe UI Symbol" panose="020B0502040204020203" pitchFamily="34" charset="0"/>
              </a:rPr>
              <a:t>(</a:t>
            </a:r>
            <a:r>
              <a:rPr lang="ko-KR" altLang="en-US" sz="1400" dirty="0">
                <a:latin typeface="Segoe UI Symbol" panose="020B0502040204020203" pitchFamily="34" charset="0"/>
              </a:rPr>
              <a:t>적응상병명이나 첨부 문서의 정보</a:t>
            </a:r>
            <a:r>
              <a:rPr lang="en-US" altLang="ko-KR" sz="1400" dirty="0">
                <a:latin typeface="Segoe UI Symbol" panose="020B0502040204020203" pitchFamily="34" charset="0"/>
              </a:rPr>
              <a:t>, </a:t>
            </a:r>
            <a:r>
              <a:rPr lang="ko-KR" altLang="en-US" sz="1400" dirty="0">
                <a:latin typeface="Segoe UI Symbol" panose="020B0502040204020203" pitchFamily="34" charset="0"/>
              </a:rPr>
              <a:t>지불 기금의 체크 조건 등</a:t>
            </a:r>
            <a:r>
              <a:rPr lang="en-US" altLang="ko-KR" sz="1400" dirty="0">
                <a:latin typeface="Segoe UI Symbol" panose="020B0502040204020203" pitchFamily="34" charset="0"/>
              </a:rPr>
              <a:t>)</a:t>
            </a:r>
            <a:r>
              <a:rPr lang="ko-KR" altLang="en-US" sz="1400" dirty="0">
                <a:latin typeface="Segoe UI Symbol" panose="020B0502040204020203" pitchFamily="34" charset="0"/>
              </a:rPr>
              <a:t>을 확인할 수 있다</a:t>
            </a:r>
            <a:endParaRPr lang="en-US" altLang="ko-KR" sz="1400" dirty="0" smtClean="0">
              <a:latin typeface="Segoe UI Symbol" panose="020B0502040204020203" pitchFamily="34" charset="0"/>
            </a:endParaRPr>
          </a:p>
        </p:txBody>
      </p:sp>
      <p:grpSp>
        <p:nvGrpSpPr>
          <p:cNvPr id="34" name="Group 67"/>
          <p:cNvGrpSpPr>
            <a:grpSpLocks/>
          </p:cNvGrpSpPr>
          <p:nvPr/>
        </p:nvGrpSpPr>
        <p:grpSpPr bwMode="auto">
          <a:xfrm>
            <a:off x="2162954" y="5727737"/>
            <a:ext cx="241300" cy="263525"/>
            <a:chOff x="1300" y="3780"/>
            <a:chExt cx="152" cy="166"/>
          </a:xfrm>
        </p:grpSpPr>
        <p:grpSp>
          <p:nvGrpSpPr>
            <p:cNvPr id="35" name="Group 8"/>
            <p:cNvGrpSpPr>
              <a:grpSpLocks/>
            </p:cNvGrpSpPr>
            <p:nvPr/>
          </p:nvGrpSpPr>
          <p:grpSpPr bwMode="auto">
            <a:xfrm>
              <a:off x="1300" y="3780"/>
              <a:ext cx="152" cy="49"/>
              <a:chOff x="1291" y="1518"/>
              <a:chExt cx="231" cy="68"/>
            </a:xfrm>
          </p:grpSpPr>
          <p:sp>
            <p:nvSpPr>
              <p:cNvPr id="40" name="Arc 9"/>
              <p:cNvSpPr>
                <a:spLocks/>
              </p:cNvSpPr>
              <p:nvPr/>
            </p:nvSpPr>
            <p:spPr bwMode="auto">
              <a:xfrm rot="16200000" flipV="1">
                <a:off x="1378" y="1453"/>
                <a:ext cx="56" cy="186"/>
              </a:xfrm>
              <a:custGeom>
                <a:avLst/>
                <a:gdLst>
                  <a:gd name="G0" fmla="+- 771 0 0"/>
                  <a:gd name="G1" fmla="+- 21600 0 0"/>
                  <a:gd name="G2" fmla="+- 21600 0 0"/>
                  <a:gd name="T0" fmla="*/ 771 w 22371"/>
                  <a:gd name="T1" fmla="*/ 0 h 43200"/>
                  <a:gd name="T2" fmla="*/ 0 w 22371"/>
                  <a:gd name="T3" fmla="*/ 43186 h 43200"/>
                  <a:gd name="T4" fmla="*/ 771 w 22371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71" h="43200" fill="none" extrusionOk="0">
                    <a:moveTo>
                      <a:pt x="771" y="0"/>
                    </a:moveTo>
                    <a:cubicBezTo>
                      <a:pt x="12700" y="0"/>
                      <a:pt x="22371" y="9670"/>
                      <a:pt x="22371" y="21600"/>
                    </a:cubicBezTo>
                    <a:cubicBezTo>
                      <a:pt x="22371" y="33529"/>
                      <a:pt x="12700" y="43200"/>
                      <a:pt x="771" y="43200"/>
                    </a:cubicBezTo>
                    <a:cubicBezTo>
                      <a:pt x="513" y="43199"/>
                      <a:pt x="256" y="43195"/>
                      <a:pt x="-1" y="43186"/>
                    </a:cubicBezTo>
                  </a:path>
                  <a:path w="22371" h="43200" stroke="0" extrusionOk="0">
                    <a:moveTo>
                      <a:pt x="771" y="0"/>
                    </a:moveTo>
                    <a:cubicBezTo>
                      <a:pt x="12700" y="0"/>
                      <a:pt x="22371" y="9670"/>
                      <a:pt x="22371" y="21600"/>
                    </a:cubicBezTo>
                    <a:cubicBezTo>
                      <a:pt x="22371" y="33529"/>
                      <a:pt x="12700" y="43200"/>
                      <a:pt x="771" y="43200"/>
                    </a:cubicBezTo>
                    <a:cubicBezTo>
                      <a:pt x="513" y="43199"/>
                      <a:pt x="256" y="43195"/>
                      <a:pt x="-1" y="43186"/>
                    </a:cubicBezTo>
                    <a:lnTo>
                      <a:pt x="771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5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5C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1" name="Oval 10"/>
              <p:cNvSpPr>
                <a:spLocks noChangeArrowheads="1"/>
              </p:cNvSpPr>
              <p:nvPr/>
            </p:nvSpPr>
            <p:spPr bwMode="auto">
              <a:xfrm>
                <a:off x="1291" y="153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700000"/>
                  </a:gs>
                  <a:gs pos="50000">
                    <a:srgbClr val="700000">
                      <a:gamma/>
                      <a:tint val="33333"/>
                      <a:invGamma/>
                    </a:srgbClr>
                  </a:gs>
                  <a:gs pos="100000">
                    <a:srgbClr val="700000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17961" dir="2700000">
                  <a:srgbClr val="700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2" name="Oval 11"/>
              <p:cNvSpPr>
                <a:spLocks noChangeArrowheads="1"/>
              </p:cNvSpPr>
              <p:nvPr/>
            </p:nvSpPr>
            <p:spPr bwMode="auto">
              <a:xfrm>
                <a:off x="1472" y="153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700000"/>
                  </a:gs>
                  <a:gs pos="50000">
                    <a:srgbClr val="700000">
                      <a:gamma/>
                      <a:tint val="33333"/>
                      <a:invGamma/>
                    </a:srgbClr>
                  </a:gs>
                  <a:gs pos="100000">
                    <a:srgbClr val="700000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17961" dir="2700000">
                  <a:srgbClr val="700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36" name="Group 12"/>
            <p:cNvGrpSpPr>
              <a:grpSpLocks/>
            </p:cNvGrpSpPr>
            <p:nvPr/>
          </p:nvGrpSpPr>
          <p:grpSpPr bwMode="auto">
            <a:xfrm>
              <a:off x="1300" y="3897"/>
              <a:ext cx="152" cy="49"/>
              <a:chOff x="1291" y="1518"/>
              <a:chExt cx="231" cy="68"/>
            </a:xfrm>
          </p:grpSpPr>
          <p:sp>
            <p:nvSpPr>
              <p:cNvPr id="37" name="Arc 13"/>
              <p:cNvSpPr>
                <a:spLocks/>
              </p:cNvSpPr>
              <p:nvPr/>
            </p:nvSpPr>
            <p:spPr bwMode="auto">
              <a:xfrm rot="16200000" flipV="1">
                <a:off x="1378" y="1453"/>
                <a:ext cx="56" cy="186"/>
              </a:xfrm>
              <a:custGeom>
                <a:avLst/>
                <a:gdLst>
                  <a:gd name="G0" fmla="+- 771 0 0"/>
                  <a:gd name="G1" fmla="+- 21600 0 0"/>
                  <a:gd name="G2" fmla="+- 21600 0 0"/>
                  <a:gd name="T0" fmla="*/ 771 w 22371"/>
                  <a:gd name="T1" fmla="*/ 0 h 43200"/>
                  <a:gd name="T2" fmla="*/ 0 w 22371"/>
                  <a:gd name="T3" fmla="*/ 43186 h 43200"/>
                  <a:gd name="T4" fmla="*/ 771 w 22371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71" h="43200" fill="none" extrusionOk="0">
                    <a:moveTo>
                      <a:pt x="771" y="0"/>
                    </a:moveTo>
                    <a:cubicBezTo>
                      <a:pt x="12700" y="0"/>
                      <a:pt x="22371" y="9670"/>
                      <a:pt x="22371" y="21600"/>
                    </a:cubicBezTo>
                    <a:cubicBezTo>
                      <a:pt x="22371" y="33529"/>
                      <a:pt x="12700" y="43200"/>
                      <a:pt x="771" y="43200"/>
                    </a:cubicBezTo>
                    <a:cubicBezTo>
                      <a:pt x="513" y="43199"/>
                      <a:pt x="256" y="43195"/>
                      <a:pt x="-1" y="43186"/>
                    </a:cubicBezTo>
                  </a:path>
                  <a:path w="22371" h="43200" stroke="0" extrusionOk="0">
                    <a:moveTo>
                      <a:pt x="771" y="0"/>
                    </a:moveTo>
                    <a:cubicBezTo>
                      <a:pt x="12700" y="0"/>
                      <a:pt x="22371" y="9670"/>
                      <a:pt x="22371" y="21600"/>
                    </a:cubicBezTo>
                    <a:cubicBezTo>
                      <a:pt x="22371" y="33529"/>
                      <a:pt x="12700" y="43200"/>
                      <a:pt x="771" y="43200"/>
                    </a:cubicBezTo>
                    <a:cubicBezTo>
                      <a:pt x="513" y="43199"/>
                      <a:pt x="256" y="43195"/>
                      <a:pt x="-1" y="43186"/>
                    </a:cubicBezTo>
                    <a:lnTo>
                      <a:pt x="771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5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5C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8" name="Oval 14"/>
              <p:cNvSpPr>
                <a:spLocks noChangeArrowheads="1"/>
              </p:cNvSpPr>
              <p:nvPr/>
            </p:nvSpPr>
            <p:spPr bwMode="auto">
              <a:xfrm>
                <a:off x="1291" y="153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700000"/>
                  </a:gs>
                  <a:gs pos="50000">
                    <a:srgbClr val="700000">
                      <a:gamma/>
                      <a:tint val="33333"/>
                      <a:invGamma/>
                    </a:srgbClr>
                  </a:gs>
                  <a:gs pos="100000">
                    <a:srgbClr val="700000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17961" dir="2700000">
                  <a:srgbClr val="700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39" name="Oval 15"/>
              <p:cNvSpPr>
                <a:spLocks noChangeArrowheads="1"/>
              </p:cNvSpPr>
              <p:nvPr/>
            </p:nvSpPr>
            <p:spPr bwMode="auto">
              <a:xfrm>
                <a:off x="1472" y="153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700000"/>
                  </a:gs>
                  <a:gs pos="50000">
                    <a:srgbClr val="700000">
                      <a:gamma/>
                      <a:tint val="33333"/>
                      <a:invGamma/>
                    </a:srgbClr>
                  </a:gs>
                  <a:gs pos="100000">
                    <a:srgbClr val="700000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17961" dir="2700000">
                  <a:srgbClr val="700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</p:grpSp>
      </p:grpSp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742954" y="6568575"/>
            <a:ext cx="1476375" cy="1216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+mn-ea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2274928" y="6556691"/>
            <a:ext cx="11826861" cy="12216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Segoe UI Symbol" panose="020B0502040204020203" pitchFamily="34" charset="0"/>
              </a:rPr>
              <a:t>▶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증감점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 </a:t>
            </a:r>
            <a:r>
              <a:rPr lang="ko-KR" altLang="en-US" sz="1400" dirty="0" err="1">
                <a:latin typeface="Segoe UI Symbol" panose="020B0502040204020203" pitchFamily="34" charset="0"/>
              </a:rPr>
              <a:t>연락서를</a:t>
            </a:r>
            <a:r>
              <a:rPr lang="ko-KR" altLang="en-US" sz="1400" dirty="0">
                <a:latin typeface="Segoe UI Symbol" panose="020B0502040204020203" pitchFamily="34" charset="0"/>
              </a:rPr>
              <a:t> 취입 </a:t>
            </a:r>
            <a:r>
              <a:rPr lang="ko-KR" altLang="en-US" sz="1400" dirty="0" smtClean="0">
                <a:latin typeface="Segoe UI Symbol" panose="020B0502040204020203" pitchFamily="34" charset="0"/>
              </a:rPr>
              <a:t>하고 </a:t>
            </a:r>
            <a:r>
              <a:rPr lang="ko-KR" altLang="en-US" sz="1400" dirty="0" err="1" smtClean="0">
                <a:latin typeface="Segoe UI Symbol" panose="020B0502040204020203" pitchFamily="34" charset="0"/>
              </a:rPr>
              <a:t>일람화</a:t>
            </a:r>
            <a:endParaRPr lang="en-US" altLang="ko-KR" sz="1400" dirty="0" smtClean="0">
              <a:latin typeface="Segoe UI Symbol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Segoe UI Symbol" panose="020B0502040204020203" pitchFamily="34" charset="0"/>
              </a:rPr>
              <a:t>▶ 사정 결과 분석 기능</a:t>
            </a:r>
            <a:endParaRPr lang="en-US" altLang="ko-KR" sz="1400" dirty="0" smtClean="0">
              <a:latin typeface="Segoe UI Symbol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Segoe UI Symbol" panose="020B0502040204020203" pitchFamily="34" charset="0"/>
              </a:rPr>
              <a:t>▶ 반려 결과 분석 기능</a:t>
            </a:r>
            <a:endParaRPr lang="en-US" altLang="ko-KR" sz="1400" dirty="0" smtClean="0">
              <a:latin typeface="Segoe UI Symbol" panose="020B0502040204020203" pitchFamily="34" charset="0"/>
            </a:endParaRPr>
          </a:p>
        </p:txBody>
      </p:sp>
      <p:grpSp>
        <p:nvGrpSpPr>
          <p:cNvPr id="45" name="Group 67"/>
          <p:cNvGrpSpPr>
            <a:grpSpLocks/>
          </p:cNvGrpSpPr>
          <p:nvPr/>
        </p:nvGrpSpPr>
        <p:grpSpPr bwMode="auto">
          <a:xfrm>
            <a:off x="2156858" y="6703814"/>
            <a:ext cx="241300" cy="263525"/>
            <a:chOff x="1300" y="3780"/>
            <a:chExt cx="152" cy="166"/>
          </a:xfrm>
        </p:grpSpPr>
        <p:grpSp>
          <p:nvGrpSpPr>
            <p:cNvPr id="46" name="Group 8"/>
            <p:cNvGrpSpPr>
              <a:grpSpLocks/>
            </p:cNvGrpSpPr>
            <p:nvPr/>
          </p:nvGrpSpPr>
          <p:grpSpPr bwMode="auto">
            <a:xfrm>
              <a:off x="1300" y="3780"/>
              <a:ext cx="152" cy="49"/>
              <a:chOff x="1291" y="1518"/>
              <a:chExt cx="231" cy="68"/>
            </a:xfrm>
          </p:grpSpPr>
          <p:sp>
            <p:nvSpPr>
              <p:cNvPr id="51" name="Arc 9"/>
              <p:cNvSpPr>
                <a:spLocks/>
              </p:cNvSpPr>
              <p:nvPr/>
            </p:nvSpPr>
            <p:spPr bwMode="auto">
              <a:xfrm rot="16200000" flipV="1">
                <a:off x="1378" y="1453"/>
                <a:ext cx="56" cy="186"/>
              </a:xfrm>
              <a:custGeom>
                <a:avLst/>
                <a:gdLst>
                  <a:gd name="G0" fmla="+- 771 0 0"/>
                  <a:gd name="G1" fmla="+- 21600 0 0"/>
                  <a:gd name="G2" fmla="+- 21600 0 0"/>
                  <a:gd name="T0" fmla="*/ 771 w 22371"/>
                  <a:gd name="T1" fmla="*/ 0 h 43200"/>
                  <a:gd name="T2" fmla="*/ 0 w 22371"/>
                  <a:gd name="T3" fmla="*/ 43186 h 43200"/>
                  <a:gd name="T4" fmla="*/ 771 w 22371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71" h="43200" fill="none" extrusionOk="0">
                    <a:moveTo>
                      <a:pt x="771" y="0"/>
                    </a:moveTo>
                    <a:cubicBezTo>
                      <a:pt x="12700" y="0"/>
                      <a:pt x="22371" y="9670"/>
                      <a:pt x="22371" y="21600"/>
                    </a:cubicBezTo>
                    <a:cubicBezTo>
                      <a:pt x="22371" y="33529"/>
                      <a:pt x="12700" y="43200"/>
                      <a:pt x="771" y="43200"/>
                    </a:cubicBezTo>
                    <a:cubicBezTo>
                      <a:pt x="513" y="43199"/>
                      <a:pt x="256" y="43195"/>
                      <a:pt x="-1" y="43186"/>
                    </a:cubicBezTo>
                  </a:path>
                  <a:path w="22371" h="43200" stroke="0" extrusionOk="0">
                    <a:moveTo>
                      <a:pt x="771" y="0"/>
                    </a:moveTo>
                    <a:cubicBezTo>
                      <a:pt x="12700" y="0"/>
                      <a:pt x="22371" y="9670"/>
                      <a:pt x="22371" y="21600"/>
                    </a:cubicBezTo>
                    <a:cubicBezTo>
                      <a:pt x="22371" y="33529"/>
                      <a:pt x="12700" y="43200"/>
                      <a:pt x="771" y="43200"/>
                    </a:cubicBezTo>
                    <a:cubicBezTo>
                      <a:pt x="513" y="43199"/>
                      <a:pt x="256" y="43195"/>
                      <a:pt x="-1" y="43186"/>
                    </a:cubicBezTo>
                    <a:lnTo>
                      <a:pt x="771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5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5C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2" name="Oval 10"/>
              <p:cNvSpPr>
                <a:spLocks noChangeArrowheads="1"/>
              </p:cNvSpPr>
              <p:nvPr/>
            </p:nvSpPr>
            <p:spPr bwMode="auto">
              <a:xfrm>
                <a:off x="1291" y="153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700000"/>
                  </a:gs>
                  <a:gs pos="50000">
                    <a:srgbClr val="700000">
                      <a:gamma/>
                      <a:tint val="33333"/>
                      <a:invGamma/>
                    </a:srgbClr>
                  </a:gs>
                  <a:gs pos="100000">
                    <a:srgbClr val="700000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17961" dir="2700000">
                  <a:srgbClr val="700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3" name="Oval 11"/>
              <p:cNvSpPr>
                <a:spLocks noChangeArrowheads="1"/>
              </p:cNvSpPr>
              <p:nvPr/>
            </p:nvSpPr>
            <p:spPr bwMode="auto">
              <a:xfrm>
                <a:off x="1472" y="153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700000"/>
                  </a:gs>
                  <a:gs pos="50000">
                    <a:srgbClr val="700000">
                      <a:gamma/>
                      <a:tint val="33333"/>
                      <a:invGamma/>
                    </a:srgbClr>
                  </a:gs>
                  <a:gs pos="100000">
                    <a:srgbClr val="700000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17961" dir="2700000">
                  <a:srgbClr val="700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47" name="Group 12"/>
            <p:cNvGrpSpPr>
              <a:grpSpLocks/>
            </p:cNvGrpSpPr>
            <p:nvPr/>
          </p:nvGrpSpPr>
          <p:grpSpPr bwMode="auto">
            <a:xfrm>
              <a:off x="1300" y="3897"/>
              <a:ext cx="152" cy="49"/>
              <a:chOff x="1291" y="1518"/>
              <a:chExt cx="231" cy="68"/>
            </a:xfrm>
          </p:grpSpPr>
          <p:sp>
            <p:nvSpPr>
              <p:cNvPr id="48" name="Arc 13"/>
              <p:cNvSpPr>
                <a:spLocks/>
              </p:cNvSpPr>
              <p:nvPr/>
            </p:nvSpPr>
            <p:spPr bwMode="auto">
              <a:xfrm rot="16200000" flipV="1">
                <a:off x="1378" y="1453"/>
                <a:ext cx="56" cy="186"/>
              </a:xfrm>
              <a:custGeom>
                <a:avLst/>
                <a:gdLst>
                  <a:gd name="G0" fmla="+- 771 0 0"/>
                  <a:gd name="G1" fmla="+- 21600 0 0"/>
                  <a:gd name="G2" fmla="+- 21600 0 0"/>
                  <a:gd name="T0" fmla="*/ 771 w 22371"/>
                  <a:gd name="T1" fmla="*/ 0 h 43200"/>
                  <a:gd name="T2" fmla="*/ 0 w 22371"/>
                  <a:gd name="T3" fmla="*/ 43186 h 43200"/>
                  <a:gd name="T4" fmla="*/ 771 w 22371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71" h="43200" fill="none" extrusionOk="0">
                    <a:moveTo>
                      <a:pt x="771" y="0"/>
                    </a:moveTo>
                    <a:cubicBezTo>
                      <a:pt x="12700" y="0"/>
                      <a:pt x="22371" y="9670"/>
                      <a:pt x="22371" y="21600"/>
                    </a:cubicBezTo>
                    <a:cubicBezTo>
                      <a:pt x="22371" y="33529"/>
                      <a:pt x="12700" y="43200"/>
                      <a:pt x="771" y="43200"/>
                    </a:cubicBezTo>
                    <a:cubicBezTo>
                      <a:pt x="513" y="43199"/>
                      <a:pt x="256" y="43195"/>
                      <a:pt x="-1" y="43186"/>
                    </a:cubicBezTo>
                  </a:path>
                  <a:path w="22371" h="43200" stroke="0" extrusionOk="0">
                    <a:moveTo>
                      <a:pt x="771" y="0"/>
                    </a:moveTo>
                    <a:cubicBezTo>
                      <a:pt x="12700" y="0"/>
                      <a:pt x="22371" y="9670"/>
                      <a:pt x="22371" y="21600"/>
                    </a:cubicBezTo>
                    <a:cubicBezTo>
                      <a:pt x="22371" y="33529"/>
                      <a:pt x="12700" y="43200"/>
                      <a:pt x="771" y="43200"/>
                    </a:cubicBezTo>
                    <a:cubicBezTo>
                      <a:pt x="513" y="43199"/>
                      <a:pt x="256" y="43195"/>
                      <a:pt x="-1" y="43186"/>
                    </a:cubicBezTo>
                    <a:lnTo>
                      <a:pt x="771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5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5C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49" name="Oval 14"/>
              <p:cNvSpPr>
                <a:spLocks noChangeArrowheads="1"/>
              </p:cNvSpPr>
              <p:nvPr/>
            </p:nvSpPr>
            <p:spPr bwMode="auto">
              <a:xfrm>
                <a:off x="1291" y="153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700000"/>
                  </a:gs>
                  <a:gs pos="50000">
                    <a:srgbClr val="700000">
                      <a:gamma/>
                      <a:tint val="33333"/>
                      <a:invGamma/>
                    </a:srgbClr>
                  </a:gs>
                  <a:gs pos="100000">
                    <a:srgbClr val="700000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17961" dir="2700000">
                  <a:srgbClr val="700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  <p:sp>
            <p:nvSpPr>
              <p:cNvPr id="50" name="Oval 15"/>
              <p:cNvSpPr>
                <a:spLocks noChangeArrowheads="1"/>
              </p:cNvSpPr>
              <p:nvPr/>
            </p:nvSpPr>
            <p:spPr bwMode="auto">
              <a:xfrm>
                <a:off x="1472" y="153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700000"/>
                  </a:gs>
                  <a:gs pos="50000">
                    <a:srgbClr val="700000">
                      <a:gamma/>
                      <a:tint val="33333"/>
                      <a:invGamma/>
                    </a:srgbClr>
                  </a:gs>
                  <a:gs pos="100000">
                    <a:srgbClr val="700000"/>
                  </a:gs>
                </a:gsLst>
                <a:lin ang="2700000" scaled="1"/>
              </a:gradFill>
              <a:ln>
                <a:noFill/>
              </a:ln>
              <a:effectLst>
                <a:prstShdw prst="shdw17" dist="17961" dir="2700000">
                  <a:srgbClr val="700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>
                  <a:latin typeface="+mn-ea"/>
                </a:endParaRPr>
              </a:p>
            </p:txBody>
          </p:sp>
        </p:grpSp>
      </p:grp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807270" y="6800177"/>
            <a:ext cx="1325563" cy="31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667" tIns="48834" rIns="97667" bIns="48834" anchor="ctr">
            <a:spAutoFit/>
          </a:bodyPr>
          <a:lstStyle>
            <a:lvl1pPr defTabSz="814388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611188" defTabSz="814388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220788" defTabSz="814388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831975" defTabSz="814388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441575" defTabSz="814388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898775" defTabSz="8143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3355975" defTabSz="8143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813175" defTabSz="8143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4270375" defTabSz="8143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0" latinLnBrk="0" hangingPunct="0"/>
            <a:r>
              <a:rPr kumimoji="0" lang="ko-KR" altLang="en-US" sz="1400" b="1" dirty="0">
                <a:latin typeface="+mn-ea"/>
                <a:ea typeface="+mn-ea"/>
              </a:rPr>
              <a:t>사정</a:t>
            </a:r>
            <a:r>
              <a:rPr kumimoji="0" lang="en-US" altLang="ko-KR" sz="1400" b="1" dirty="0">
                <a:latin typeface="+mn-ea"/>
                <a:ea typeface="+mn-ea"/>
              </a:rPr>
              <a:t>·</a:t>
            </a:r>
            <a:r>
              <a:rPr kumimoji="0" lang="ko-KR" altLang="en-US" sz="1400" b="1" dirty="0">
                <a:latin typeface="+mn-ea"/>
                <a:ea typeface="+mn-ea"/>
              </a:rPr>
              <a:t>반려</a:t>
            </a: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794529" y="5655027"/>
            <a:ext cx="1325563" cy="31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667" tIns="48834" rIns="97667" bIns="48834" anchor="ctr">
            <a:spAutoFit/>
          </a:bodyPr>
          <a:lstStyle>
            <a:lvl1pPr defTabSz="814388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611188" defTabSz="814388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220788" defTabSz="814388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831975" defTabSz="814388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441575" defTabSz="814388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898775" defTabSz="8143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3355975" defTabSz="8143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813175" defTabSz="8143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4270375" defTabSz="8143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0" latinLnBrk="0" hangingPunct="0"/>
            <a:r>
              <a:rPr kumimoji="0" lang="ko-KR" altLang="en-US" sz="1400" b="1" dirty="0" err="1" smtClean="0">
                <a:latin typeface="+mn-ea"/>
                <a:ea typeface="+mn-ea"/>
              </a:rPr>
              <a:t>오류수정</a:t>
            </a:r>
            <a:endParaRPr kumimoji="0" lang="ko-KR" altLang="en-US" sz="14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81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4247</TotalTime>
  <Words>584</Words>
  <Application>Microsoft Office PowerPoint</Application>
  <PresentationFormat>사용자 지정</PresentationFormat>
  <Paragraphs>110</Paragraphs>
  <Slides>5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6" baseType="lpstr">
      <vt:lpstr>굴림</vt:lpstr>
      <vt:lpstr>Meiryo</vt:lpstr>
      <vt:lpstr>Alexandria Semi Bold</vt:lpstr>
      <vt:lpstr>Wingdings</vt:lpstr>
      <vt:lpstr>Calibri</vt:lpstr>
      <vt:lpstr>Segoe UI Symbol</vt:lpstr>
      <vt:lpstr>맑은 고딕</vt:lpstr>
      <vt:lpstr>Sora Light</vt:lpstr>
      <vt:lpstr>HY울릉도M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lakeLaptop</cp:lastModifiedBy>
  <cp:revision>98</cp:revision>
  <dcterms:created xsi:type="dcterms:W3CDTF">2025-05-01T04:07:23Z</dcterms:created>
  <dcterms:modified xsi:type="dcterms:W3CDTF">2025-05-06T09:24:07Z</dcterms:modified>
</cp:coreProperties>
</file>