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7" saveSubsetFonts="1" autoCompressPictures="0" bookmarkIdSeed="2">
  <p:sldMasterIdLst>
    <p:sldMasterId id="2147483672" r:id="rId1"/>
  </p:sldMasterIdLst>
  <p:notesMasterIdLst>
    <p:notesMasterId r:id="rId52"/>
  </p:notesMasterIdLst>
  <p:sldIdLst>
    <p:sldId id="279" r:id="rId2"/>
    <p:sldId id="282" r:id="rId3"/>
    <p:sldId id="380" r:id="rId4"/>
    <p:sldId id="283" r:id="rId5"/>
    <p:sldId id="284" r:id="rId6"/>
    <p:sldId id="290" r:id="rId7"/>
    <p:sldId id="291" r:id="rId8"/>
    <p:sldId id="292" r:id="rId9"/>
    <p:sldId id="319" r:id="rId10"/>
    <p:sldId id="330" r:id="rId11"/>
    <p:sldId id="331" r:id="rId12"/>
    <p:sldId id="332" r:id="rId13"/>
    <p:sldId id="333" r:id="rId14"/>
    <p:sldId id="334" r:id="rId15"/>
    <p:sldId id="335" r:id="rId16"/>
    <p:sldId id="336" r:id="rId17"/>
    <p:sldId id="408" r:id="rId18"/>
    <p:sldId id="409" r:id="rId19"/>
    <p:sldId id="410" r:id="rId20"/>
    <p:sldId id="337" r:id="rId21"/>
    <p:sldId id="293" r:id="rId22"/>
    <p:sldId id="286" r:id="rId23"/>
    <p:sldId id="384" r:id="rId24"/>
    <p:sldId id="385" r:id="rId25"/>
    <p:sldId id="386" r:id="rId26"/>
    <p:sldId id="287" r:id="rId27"/>
    <p:sldId id="288" r:id="rId28"/>
    <p:sldId id="381" r:id="rId29"/>
    <p:sldId id="382" r:id="rId30"/>
    <p:sldId id="289" r:id="rId31"/>
    <p:sldId id="387" r:id="rId32"/>
    <p:sldId id="388" r:id="rId33"/>
    <p:sldId id="389" r:id="rId34"/>
    <p:sldId id="391" r:id="rId35"/>
    <p:sldId id="392" r:id="rId36"/>
    <p:sldId id="390" r:id="rId37"/>
    <p:sldId id="393" r:id="rId38"/>
    <p:sldId id="395" r:id="rId39"/>
    <p:sldId id="394" r:id="rId40"/>
    <p:sldId id="396" r:id="rId41"/>
    <p:sldId id="397" r:id="rId42"/>
    <p:sldId id="398" r:id="rId43"/>
    <p:sldId id="399" r:id="rId44"/>
    <p:sldId id="401" r:id="rId45"/>
    <p:sldId id="402" r:id="rId46"/>
    <p:sldId id="400" r:id="rId47"/>
    <p:sldId id="403" r:id="rId48"/>
    <p:sldId id="405" r:id="rId49"/>
    <p:sldId id="404" r:id="rId50"/>
    <p:sldId id="406" r:id="rId51"/>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A50021"/>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65" autoAdjust="0"/>
    <p:restoredTop sz="97409" autoAdjust="0"/>
  </p:normalViewPr>
  <p:slideViewPr>
    <p:cSldViewPr snapToGrid="0">
      <p:cViewPr>
        <p:scale>
          <a:sx n="117" d="100"/>
          <a:sy n="117" d="100"/>
        </p:scale>
        <p:origin x="240"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2025/5/7</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3896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55</a:t>
            </a:fld>
            <a:endParaRPr kumimoji="1" lang="ja-JP" altLang="en-US"/>
          </a:p>
        </p:txBody>
      </p:sp>
    </p:spTree>
    <p:extLst>
      <p:ext uri="{BB962C8B-B14F-4D97-AF65-F5344CB8AC3E}">
        <p14:creationId xmlns:p14="http://schemas.microsoft.com/office/powerpoint/2010/main" val="2577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56</a:t>
            </a:fld>
            <a:endParaRPr kumimoji="1" lang="ja-JP" altLang="en-US"/>
          </a:p>
        </p:txBody>
      </p:sp>
    </p:spTree>
    <p:extLst>
      <p:ext uri="{BB962C8B-B14F-4D97-AF65-F5344CB8AC3E}">
        <p14:creationId xmlns:p14="http://schemas.microsoft.com/office/powerpoint/2010/main" val="5974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57</a:t>
            </a:fld>
            <a:endParaRPr kumimoji="1" lang="ja-JP" altLang="en-US"/>
          </a:p>
        </p:txBody>
      </p:sp>
    </p:spTree>
    <p:extLst>
      <p:ext uri="{BB962C8B-B14F-4D97-AF65-F5344CB8AC3E}">
        <p14:creationId xmlns:p14="http://schemas.microsoft.com/office/powerpoint/2010/main" val="29289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2.png"/><Relationship Id="rId7" Type="http://schemas.openxmlformats.org/officeDocument/2006/relationships/image" Target="../media/image36.pn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wdp"/><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microsoft.com/office/2007/relationships/hdphoto" Target="../media/hdphoto1.wdp"/><Relationship Id="rId12"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9.png"/><Relationship Id="rId5" Type="http://schemas.openxmlformats.org/officeDocument/2006/relationships/image" Target="../media/image62.jpeg"/><Relationship Id="rId10"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3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hyperlink" Target="https://www.ssk.or.jp/seikyushiharai/ssk_cc/ssk_cc_300320/index.html#cms0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jpeg"/></Relationships>
</file>

<file path=ppt/slides/_rels/slide2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slideLayout" Target="../slideLayouts/slideLayout1.xml"/><Relationship Id="rId4" Type="http://schemas.openxmlformats.org/officeDocument/2006/relationships/hyperlink" Target="https://www.mhlw.go.jp/content/12400000/000678301.xls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g"/><Relationship Id="rId7" Type="http://schemas.openxmlformats.org/officeDocument/2006/relationships/image" Target="../media/image109.pn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png"/><Relationship Id="rId4" Type="http://schemas.openxmlformats.org/officeDocument/2006/relationships/image" Target="../media/image106.jpg"/></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AB53E37B-5435-02E8-CF6B-632A548699D9}"/>
              </a:ext>
            </a:extLst>
          </p:cNvPr>
          <p:cNvPicPr>
            <a:picLocks noChangeAspect="1"/>
          </p:cNvPicPr>
          <p:nvPr/>
        </p:nvPicPr>
        <p:blipFill>
          <a:blip r:embed="rId3"/>
          <a:stretch>
            <a:fillRect/>
          </a:stretch>
        </p:blipFill>
        <p:spPr>
          <a:xfrm>
            <a:off x="1185218" y="6421998"/>
            <a:ext cx="4387252" cy="234521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33BCA62-CF12-7ABF-43EE-3F58C6207EC3}"/>
              </a:ext>
            </a:extLst>
          </p:cNvPr>
          <p:cNvSpPr txBox="1"/>
          <p:nvPr/>
        </p:nvSpPr>
        <p:spPr>
          <a:xfrm>
            <a:off x="1713215" y="504435"/>
            <a:ext cx="3773173" cy="369332"/>
          </a:xfrm>
          <a:prstGeom prst="rect">
            <a:avLst/>
          </a:prstGeom>
          <a:noFill/>
        </p:spPr>
        <p:txBody>
          <a:bodyPr wrap="square">
            <a:spAutoFit/>
          </a:bodyPr>
          <a:lstStyle/>
          <a:p>
            <a:pPr marL="148590" marR="45720" algn="ctr">
              <a:spcBef>
                <a:spcPts val="130"/>
              </a:spcBef>
            </a:pPr>
            <a:r>
              <a:rPr lang="ja-JP" altLang="ja-JP" sz="1800" b="1" kern="0" spc="-20" dirty="0">
                <a:effectLst/>
                <a:latin typeface="+mn-ea"/>
                <a:cs typeface="ＭＳ ゴシック" panose="020B0609070205080204" pitchFamily="49" charset="-128"/>
              </a:rPr>
              <a:t>第２章</a:t>
            </a:r>
            <a:r>
              <a:rPr lang="en-US" altLang="ja-JP" sz="1800" b="1" kern="0" spc="-20" dirty="0">
                <a:effectLst/>
                <a:latin typeface="+mn-ea"/>
                <a:cs typeface="ＭＳ ゴシック" panose="020B0609070205080204" pitchFamily="49" charset="-128"/>
              </a:rPr>
              <a:t>  </a:t>
            </a:r>
            <a:r>
              <a:rPr lang="ja-JP" altLang="en-US" sz="1800" b="1" kern="0" spc="-20" dirty="0">
                <a:effectLst/>
                <a:latin typeface="+mn-ea"/>
                <a:cs typeface="ＭＳ ゴシック" panose="020B0609070205080204" pitchFamily="49" charset="-128"/>
              </a:rPr>
              <a:t>レセプトチェック応用編</a:t>
            </a:r>
            <a:endParaRPr lang="ja-JP" altLang="ja-JP" sz="1800" b="1" kern="0" dirty="0">
              <a:effectLst/>
              <a:latin typeface="+mn-ea"/>
              <a:cs typeface="ＭＳ ゴシック" panose="020B0609070205080204" pitchFamily="49" charset="-128"/>
            </a:endParaRPr>
          </a:p>
        </p:txBody>
      </p:sp>
      <p:sp>
        <p:nvSpPr>
          <p:cNvPr id="4" name="正方形/長方形 3">
            <a:extLst>
              <a:ext uri="{FF2B5EF4-FFF2-40B4-BE49-F238E27FC236}">
                <a16:creationId xmlns:a16="http://schemas.microsoft.com/office/drawing/2014/main" id="{9FF52247-7FC2-F9A1-C4B7-C584BFC13E27}"/>
              </a:ext>
            </a:extLst>
          </p:cNvPr>
          <p:cNvSpPr/>
          <p:nvPr/>
        </p:nvSpPr>
        <p:spPr>
          <a:xfrm>
            <a:off x="729000" y="95258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D10A6B17-CEE2-3F28-BBD6-82A3A1C6E6B0}"/>
              </a:ext>
            </a:extLst>
          </p:cNvPr>
          <p:cNvSpPr txBox="1"/>
          <p:nvPr/>
        </p:nvSpPr>
        <p:spPr>
          <a:xfrm>
            <a:off x="250866" y="1372101"/>
            <a:ext cx="6255955" cy="731482"/>
          </a:xfrm>
          <a:prstGeom prst="rect">
            <a:avLst/>
          </a:prstGeom>
          <a:noFill/>
        </p:spPr>
        <p:txBody>
          <a:bodyPr wrap="square" rtlCol="0">
            <a:spAutoFit/>
          </a:bodyPr>
          <a:lstStyle/>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トのカルテ番号、患者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氏名の色</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について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合格は黒色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不一致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b="1"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点検不合格は</a:t>
            </a:r>
            <a:r>
              <a:rPr lang="ja-JP" altLang="ja-JP" sz="1100" b="1"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と精密点検不合格の混在は</a:t>
            </a:r>
            <a:r>
              <a:rPr lang="ja-JP" altLang="en-US" sz="1100" b="1" spc="-15" dirty="0">
                <a:solidFill>
                  <a:srgbClr val="A5002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赤色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spcBef>
                <a:spcPts val="9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リストは「詳細検索領域」の条件で切り替わります。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25" name="Rectangle 21">
            <a:extLst>
              <a:ext uri="{FF2B5EF4-FFF2-40B4-BE49-F238E27FC236}">
                <a16:creationId xmlns:a16="http://schemas.microsoft.com/office/drawing/2014/main" id="{A3F35CB0-119D-E4AF-A237-AC1E4E5931B1}"/>
              </a:ext>
            </a:extLst>
          </p:cNvPr>
          <p:cNvSpPr>
            <a:spLocks noChangeArrowheads="1"/>
          </p:cNvSpPr>
          <p:nvPr/>
        </p:nvSpPr>
        <p:spPr bwMode="auto">
          <a:xfrm>
            <a:off x="1458413" y="5372427"/>
            <a:ext cx="469872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「点検タブ」をクリックし、</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点検結果を</a:t>
            </a:r>
            <a:r>
              <a:rPr kumimoji="0" lang="ja-JP" altLang="en-US" sz="1100" b="0" i="0" u="none" strike="noStrike" cap="none" normalizeH="0" baseline="0" dirty="0">
                <a:ln>
                  <a:noFill/>
                </a:ln>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に切り替えると、</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精密点検不合格を含むレセプトのリストが表示されます。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「医療機関名タブ」をクリックすると元の詳細検索領域に戻ります。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3" name="Rectangle 24">
            <a:extLst>
              <a:ext uri="{FF2B5EF4-FFF2-40B4-BE49-F238E27FC236}">
                <a16:creationId xmlns:a16="http://schemas.microsoft.com/office/drawing/2014/main" id="{32A97FDA-2CE0-3F58-288A-0A1693903760}"/>
              </a:ext>
            </a:extLst>
          </p:cNvPr>
          <p:cNvSpPr>
            <a:spLocks noChangeArrowheads="1"/>
          </p:cNvSpPr>
          <p:nvPr/>
        </p:nvSpPr>
        <p:spPr bwMode="auto">
          <a:xfrm>
            <a:off x="834087" y="491294"/>
            <a:ext cx="897682" cy="738664"/>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画面点検</a:t>
            </a:r>
            <a:endParaRPr kumimoji="0" lang="ja-JP" altLang="en-US"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71ED25-6A63-3563-FB2C-F87C5751B39C}"/>
              </a:ext>
            </a:extLst>
          </p:cNvPr>
          <p:cNvSpPr txBox="1"/>
          <p:nvPr/>
        </p:nvSpPr>
        <p:spPr>
          <a:xfrm rot="10800000" flipH="1" flipV="1">
            <a:off x="1964880" y="6621608"/>
            <a:ext cx="385940"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②</a:t>
            </a:r>
            <a:endParaRPr lang="ja-JP" altLang="en-US" dirty="0"/>
          </a:p>
        </p:txBody>
      </p:sp>
      <p:sp>
        <p:nvSpPr>
          <p:cNvPr id="37" name="テキスト ボックス 36">
            <a:extLst>
              <a:ext uri="{FF2B5EF4-FFF2-40B4-BE49-F238E27FC236}">
                <a16:creationId xmlns:a16="http://schemas.microsoft.com/office/drawing/2014/main" id="{9FCE9B6B-CB07-FBA6-558E-1966E0BAEDDF}"/>
              </a:ext>
            </a:extLst>
          </p:cNvPr>
          <p:cNvSpPr txBox="1"/>
          <p:nvPr/>
        </p:nvSpPr>
        <p:spPr>
          <a:xfrm rot="10800000" flipH="1" flipV="1">
            <a:off x="962787" y="633416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③</a:t>
            </a:r>
            <a:endParaRPr lang="ja-JP" altLang="en-US" dirty="0"/>
          </a:p>
        </p:txBody>
      </p:sp>
      <p:grpSp>
        <p:nvGrpSpPr>
          <p:cNvPr id="14" name="그룹 13">
            <a:extLst>
              <a:ext uri="{FF2B5EF4-FFF2-40B4-BE49-F238E27FC236}">
                <a16:creationId xmlns:a16="http://schemas.microsoft.com/office/drawing/2014/main" id="{B6170ABF-10EE-E882-DF7E-C5CCA65159A8}"/>
              </a:ext>
            </a:extLst>
          </p:cNvPr>
          <p:cNvGrpSpPr/>
          <p:nvPr/>
        </p:nvGrpSpPr>
        <p:grpSpPr>
          <a:xfrm>
            <a:off x="888481" y="2341648"/>
            <a:ext cx="4597908" cy="3027195"/>
            <a:chOff x="888481" y="2747226"/>
            <a:chExt cx="4597908" cy="3027195"/>
          </a:xfrm>
        </p:grpSpPr>
        <p:grpSp>
          <p:nvGrpSpPr>
            <p:cNvPr id="9" name="グループ化 8">
              <a:extLst>
                <a:ext uri="{FF2B5EF4-FFF2-40B4-BE49-F238E27FC236}">
                  <a16:creationId xmlns:a16="http://schemas.microsoft.com/office/drawing/2014/main" id="{C08D3C0D-F234-C90E-39DA-1F623A52651A}"/>
                </a:ext>
              </a:extLst>
            </p:cNvPr>
            <p:cNvGrpSpPr/>
            <p:nvPr/>
          </p:nvGrpSpPr>
          <p:grpSpPr>
            <a:xfrm>
              <a:off x="888481" y="2747226"/>
              <a:ext cx="4597908" cy="3027195"/>
              <a:chOff x="1323281" y="3136058"/>
              <a:chExt cx="4597908" cy="3027195"/>
            </a:xfrm>
          </p:grpSpPr>
          <p:pic>
            <p:nvPicPr>
              <p:cNvPr id="2" name="図 1">
                <a:extLst>
                  <a:ext uri="{FF2B5EF4-FFF2-40B4-BE49-F238E27FC236}">
                    <a16:creationId xmlns:a16="http://schemas.microsoft.com/office/drawing/2014/main" id="{0C7E4DF8-C697-A7AB-6803-CE28300B550C}"/>
                  </a:ext>
                </a:extLst>
              </p:cNvPr>
              <p:cNvPicPr>
                <a:picLocks noChangeAspect="1"/>
              </p:cNvPicPr>
              <p:nvPr/>
            </p:nvPicPr>
            <p:blipFill>
              <a:blip r:embed="rId4"/>
              <a:srcRect t="12918"/>
              <a:stretch/>
            </p:blipFill>
            <p:spPr>
              <a:xfrm>
                <a:off x="1323281" y="3136058"/>
                <a:ext cx="4597908" cy="3027195"/>
              </a:xfrm>
              <a:prstGeom prst="rect">
                <a:avLst/>
              </a:prstGeom>
            </p:spPr>
          </p:pic>
          <p:sp>
            <p:nvSpPr>
              <p:cNvPr id="34" name="テキスト ボックス 33">
                <a:extLst>
                  <a:ext uri="{FF2B5EF4-FFF2-40B4-BE49-F238E27FC236}">
                    <a16:creationId xmlns:a16="http://schemas.microsoft.com/office/drawing/2014/main" id="{8307E411-D05A-A605-C5F4-BED91B23453B}"/>
                  </a:ext>
                </a:extLst>
              </p:cNvPr>
              <p:cNvSpPr txBox="1"/>
              <p:nvPr/>
            </p:nvSpPr>
            <p:spPr>
              <a:xfrm>
                <a:off x="3541354" y="4137886"/>
                <a:ext cx="707062"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精密</a:t>
                </a:r>
                <a:r>
                  <a:rPr kumimoji="1" lang="ja-JP" altLang="en-US" sz="1100" dirty="0">
                    <a:solidFill>
                      <a:srgbClr val="0070C0"/>
                    </a:solidFill>
                    <a:latin typeface="+mn-ea"/>
                  </a:rPr>
                  <a:t>（青）</a:t>
                </a:r>
              </a:p>
            </p:txBody>
          </p:sp>
          <p:sp>
            <p:nvSpPr>
              <p:cNvPr id="7" name="テキスト ボックス 6">
                <a:extLst>
                  <a:ext uri="{FF2B5EF4-FFF2-40B4-BE49-F238E27FC236}">
                    <a16:creationId xmlns:a16="http://schemas.microsoft.com/office/drawing/2014/main" id="{DE497EE6-8024-7442-81F2-503CA7239529}"/>
                  </a:ext>
                </a:extLst>
              </p:cNvPr>
              <p:cNvSpPr txBox="1"/>
              <p:nvPr/>
            </p:nvSpPr>
            <p:spPr>
              <a:xfrm>
                <a:off x="3532420" y="3852685"/>
                <a:ext cx="735106"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病名</a:t>
                </a:r>
                <a:r>
                  <a:rPr kumimoji="1" lang="ja-JP" altLang="en-US" sz="1100" dirty="0">
                    <a:solidFill>
                      <a:srgbClr val="00B050"/>
                    </a:solidFill>
                    <a:latin typeface="+mn-ea"/>
                  </a:rPr>
                  <a:t>（緑）</a:t>
                </a:r>
                <a:endParaRPr kumimoji="1" lang="en-US" altLang="ja-JP" sz="1100" dirty="0">
                  <a:solidFill>
                    <a:srgbClr val="00B050"/>
                  </a:solidFill>
                  <a:latin typeface="+mn-ea"/>
                </a:endParaRPr>
              </a:p>
            </p:txBody>
          </p:sp>
        </p:grpSp>
        <p:sp>
          <p:nvSpPr>
            <p:cNvPr id="38" name="テキスト ボックス 37">
              <a:extLst>
                <a:ext uri="{FF2B5EF4-FFF2-40B4-BE49-F238E27FC236}">
                  <a16:creationId xmlns:a16="http://schemas.microsoft.com/office/drawing/2014/main" id="{E97BFDFE-4C7B-2CBF-13CA-6661512285D2}"/>
                </a:ext>
              </a:extLst>
            </p:cNvPr>
            <p:cNvSpPr txBox="1"/>
            <p:nvPr/>
          </p:nvSpPr>
          <p:spPr>
            <a:xfrm rot="10800000" flipH="1" flipV="1">
              <a:off x="947015" y="523767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①</a:t>
              </a:r>
              <a:endParaRPr lang="ja-JP" altLang="en-US" dirty="0"/>
            </a:p>
          </p:txBody>
        </p:sp>
      </p:grpSp>
      <p:grpSp>
        <p:nvGrpSpPr>
          <p:cNvPr id="8" name="그룹 7">
            <a:extLst>
              <a:ext uri="{FF2B5EF4-FFF2-40B4-BE49-F238E27FC236}">
                <a16:creationId xmlns:a16="http://schemas.microsoft.com/office/drawing/2014/main" id="{2FB4FAC3-4130-A64B-C52E-037BC15BC04F}"/>
              </a:ext>
            </a:extLst>
          </p:cNvPr>
          <p:cNvGrpSpPr/>
          <p:nvPr/>
        </p:nvGrpSpPr>
        <p:grpSpPr>
          <a:xfrm>
            <a:off x="1413261" y="2597000"/>
            <a:ext cx="1214573" cy="1399525"/>
            <a:chOff x="1501332" y="1408578"/>
            <a:chExt cx="1214573" cy="1399525"/>
          </a:xfrm>
        </p:grpSpPr>
        <p:pic>
          <p:nvPicPr>
            <p:cNvPr id="12" name="그림 11">
              <a:extLst>
                <a:ext uri="{FF2B5EF4-FFF2-40B4-BE49-F238E27FC236}">
                  <a16:creationId xmlns:a16="http://schemas.microsoft.com/office/drawing/2014/main" id="{9A06174B-8C32-BEDA-1744-B972092ADDCE}"/>
                </a:ext>
              </a:extLst>
            </p:cNvPr>
            <p:cNvPicPr>
              <a:picLocks noChangeAspect="1"/>
            </p:cNvPicPr>
            <p:nvPr/>
          </p:nvPicPr>
          <p:blipFill>
            <a:blip r:embed="rId5"/>
            <a:stretch>
              <a:fillRect/>
            </a:stretch>
          </p:blipFill>
          <p:spPr>
            <a:xfrm>
              <a:off x="1501332" y="1408578"/>
              <a:ext cx="1214573" cy="1388083"/>
            </a:xfrm>
            <a:prstGeom prst="rect">
              <a:avLst/>
            </a:prstGeom>
          </p:spPr>
        </p:pic>
        <p:sp>
          <p:nvSpPr>
            <p:cNvPr id="13" name="직사각형 12">
              <a:extLst>
                <a:ext uri="{FF2B5EF4-FFF2-40B4-BE49-F238E27FC236}">
                  <a16:creationId xmlns:a16="http://schemas.microsoft.com/office/drawing/2014/main" id="{96031DC7-D548-881E-677B-8802616B74ED}"/>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object 13">
            <a:extLst>
              <a:ext uri="{FF2B5EF4-FFF2-40B4-BE49-F238E27FC236}">
                <a16:creationId xmlns:a16="http://schemas.microsoft.com/office/drawing/2014/main" id="{5F98A719-193F-847B-2650-BBEBCEF89970}"/>
              </a:ext>
            </a:extLst>
          </p:cNvPr>
          <p:cNvSpPr/>
          <p:nvPr/>
        </p:nvSpPr>
        <p:spPr>
          <a:xfrm>
            <a:off x="1321563" y="6452497"/>
            <a:ext cx="1052927" cy="17690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23" name="object 17">
            <a:extLst>
              <a:ext uri="{FF2B5EF4-FFF2-40B4-BE49-F238E27FC236}">
                <a16:creationId xmlns:a16="http://schemas.microsoft.com/office/drawing/2014/main" id="{0F4322C5-25DA-9C26-E8CD-7378F91AA368}"/>
              </a:ext>
            </a:extLst>
          </p:cNvPr>
          <p:cNvSpPr/>
          <p:nvPr/>
        </p:nvSpPr>
        <p:spPr>
          <a:xfrm>
            <a:off x="1836174" y="6045004"/>
            <a:ext cx="297409" cy="400119"/>
          </a:xfrm>
          <a:custGeom>
            <a:avLst/>
            <a:gdLst/>
            <a:ahLst/>
            <a:cxnLst/>
            <a:rect l="l" t="t" r="r" b="b"/>
            <a:pathLst>
              <a:path w="412114" h="661034">
                <a:moveTo>
                  <a:pt x="7493" y="575945"/>
                </a:moveTo>
                <a:lnTo>
                  <a:pt x="0" y="660908"/>
                </a:lnTo>
                <a:lnTo>
                  <a:pt x="72389" y="615950"/>
                </a:lnTo>
                <a:lnTo>
                  <a:pt x="65591" y="611759"/>
                </a:lnTo>
                <a:lnTo>
                  <a:pt x="41401" y="611759"/>
                </a:lnTo>
                <a:lnTo>
                  <a:pt x="25145" y="601853"/>
                </a:lnTo>
                <a:lnTo>
                  <a:pt x="31854" y="590962"/>
                </a:lnTo>
                <a:lnTo>
                  <a:pt x="7493" y="575945"/>
                </a:lnTo>
                <a:close/>
              </a:path>
              <a:path w="412114" h="661034">
                <a:moveTo>
                  <a:pt x="31854" y="590962"/>
                </a:moveTo>
                <a:lnTo>
                  <a:pt x="25145" y="601853"/>
                </a:lnTo>
                <a:lnTo>
                  <a:pt x="41401" y="611759"/>
                </a:lnTo>
                <a:lnTo>
                  <a:pt x="48058" y="600951"/>
                </a:lnTo>
                <a:lnTo>
                  <a:pt x="31854" y="590962"/>
                </a:lnTo>
                <a:close/>
              </a:path>
              <a:path w="412114" h="661034">
                <a:moveTo>
                  <a:pt x="48058" y="600951"/>
                </a:moveTo>
                <a:lnTo>
                  <a:pt x="41401" y="611759"/>
                </a:lnTo>
                <a:lnTo>
                  <a:pt x="65591" y="611759"/>
                </a:lnTo>
                <a:lnTo>
                  <a:pt x="48058" y="600951"/>
                </a:lnTo>
                <a:close/>
              </a:path>
              <a:path w="412114" h="661034">
                <a:moveTo>
                  <a:pt x="395858" y="0"/>
                </a:moveTo>
                <a:lnTo>
                  <a:pt x="31854" y="590962"/>
                </a:lnTo>
                <a:lnTo>
                  <a:pt x="48058" y="600951"/>
                </a:lnTo>
                <a:lnTo>
                  <a:pt x="412114" y="9906"/>
                </a:lnTo>
                <a:lnTo>
                  <a:pt x="395858" y="0"/>
                </a:lnTo>
                <a:close/>
              </a:path>
            </a:pathLst>
          </a:custGeom>
          <a:solidFill>
            <a:srgbClr val="FF0000"/>
          </a:solidFill>
        </p:spPr>
        <p:txBody>
          <a:bodyPr wrap="square" lIns="0" tIns="0" rIns="0" bIns="0" rtlCol="0"/>
          <a:lstStyle/>
          <a:p>
            <a:endParaRPr/>
          </a:p>
        </p:txBody>
      </p:sp>
      <p:sp>
        <p:nvSpPr>
          <p:cNvPr id="24" name="직사각형 23">
            <a:extLst>
              <a:ext uri="{FF2B5EF4-FFF2-40B4-BE49-F238E27FC236}">
                <a16:creationId xmlns:a16="http://schemas.microsoft.com/office/drawing/2014/main" id="{B3D054AB-FB1F-1C26-3434-AD4317299A96}"/>
              </a:ext>
            </a:extLst>
          </p:cNvPr>
          <p:cNvSpPr/>
          <p:nvPr/>
        </p:nvSpPr>
        <p:spPr>
          <a:xfrm>
            <a:off x="1473161" y="6500315"/>
            <a:ext cx="792828" cy="93533"/>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ko-KR" altLang="en-US" sz="800" dirty="0">
                <a:solidFill>
                  <a:schemeClr val="tx1"/>
                </a:solidFill>
              </a:rPr>
              <a:t> 医療機関名</a:t>
            </a:r>
            <a:r>
              <a:rPr lang="en-US" altLang="ko-KR" sz="800" dirty="0">
                <a:solidFill>
                  <a:schemeClr val="tx1"/>
                </a:solidFill>
              </a:rPr>
              <a:t> </a:t>
            </a:r>
            <a:endParaRPr lang="ko-KR" altLang="en-US" sz="800" dirty="0">
              <a:solidFill>
                <a:schemeClr val="tx1"/>
              </a:solidFill>
            </a:endParaRPr>
          </a:p>
        </p:txBody>
      </p:sp>
      <p:pic>
        <p:nvPicPr>
          <p:cNvPr id="27" name="그림 26">
            <a:extLst>
              <a:ext uri="{FF2B5EF4-FFF2-40B4-BE49-F238E27FC236}">
                <a16:creationId xmlns:a16="http://schemas.microsoft.com/office/drawing/2014/main" id="{43D682DC-FB04-9011-3149-F8E2AEFD7D33}"/>
              </a:ext>
            </a:extLst>
          </p:cNvPr>
          <p:cNvPicPr>
            <a:picLocks noChangeAspect="1"/>
          </p:cNvPicPr>
          <p:nvPr/>
        </p:nvPicPr>
        <p:blipFill>
          <a:blip r:embed="rId6"/>
          <a:stretch>
            <a:fillRect/>
          </a:stretch>
        </p:blipFill>
        <p:spPr>
          <a:xfrm>
            <a:off x="1348738" y="4921066"/>
            <a:ext cx="383031" cy="156450"/>
          </a:xfrm>
          <a:prstGeom prst="rect">
            <a:avLst/>
          </a:prstGeom>
        </p:spPr>
      </p:pic>
      <p:sp>
        <p:nvSpPr>
          <p:cNvPr id="28" name="object 13">
            <a:extLst>
              <a:ext uri="{FF2B5EF4-FFF2-40B4-BE49-F238E27FC236}">
                <a16:creationId xmlns:a16="http://schemas.microsoft.com/office/drawing/2014/main" id="{35C634D0-FF4F-DB4B-7633-9ECD865C567F}"/>
              </a:ext>
            </a:extLst>
          </p:cNvPr>
          <p:cNvSpPr/>
          <p:nvPr/>
        </p:nvSpPr>
        <p:spPr>
          <a:xfrm>
            <a:off x="2236493" y="6873927"/>
            <a:ext cx="336758" cy="14477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31" name="Rectangle 21">
            <a:extLst>
              <a:ext uri="{FF2B5EF4-FFF2-40B4-BE49-F238E27FC236}">
                <a16:creationId xmlns:a16="http://schemas.microsoft.com/office/drawing/2014/main" id="{706A1E8A-54B3-02F7-81FE-7E805B3C1A89}"/>
              </a:ext>
            </a:extLst>
          </p:cNvPr>
          <p:cNvSpPr>
            <a:spLocks noChangeArrowheads="1"/>
          </p:cNvSpPr>
          <p:nvPr/>
        </p:nvSpPr>
        <p:spPr bwMode="auto">
          <a:xfrm>
            <a:off x="2877811" y="8037523"/>
            <a:ext cx="327932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表示された項目の不合格レセプトリストを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ファイルでダウンロードが可能です。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2" name="テキスト ボックス 36">
            <a:extLst>
              <a:ext uri="{FF2B5EF4-FFF2-40B4-BE49-F238E27FC236}">
                <a16:creationId xmlns:a16="http://schemas.microsoft.com/office/drawing/2014/main" id="{0285CBF8-106E-6F74-B43E-046D18C99DB7}"/>
              </a:ext>
            </a:extLst>
          </p:cNvPr>
          <p:cNvSpPr txBox="1"/>
          <p:nvPr/>
        </p:nvSpPr>
        <p:spPr>
          <a:xfrm rot="10800000" flipH="1" flipV="1">
            <a:off x="1615742" y="8067473"/>
            <a:ext cx="329624"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④</a:t>
            </a:r>
            <a:endParaRPr lang="ja-JP" altLang="en-US" dirty="0"/>
          </a:p>
        </p:txBody>
      </p:sp>
      <p:sp>
        <p:nvSpPr>
          <p:cNvPr id="35" name="object 13">
            <a:extLst>
              <a:ext uri="{FF2B5EF4-FFF2-40B4-BE49-F238E27FC236}">
                <a16:creationId xmlns:a16="http://schemas.microsoft.com/office/drawing/2014/main" id="{C9F02397-B5B9-9198-6508-2DF4C465F019}"/>
              </a:ext>
            </a:extLst>
          </p:cNvPr>
          <p:cNvSpPr/>
          <p:nvPr/>
        </p:nvSpPr>
        <p:spPr>
          <a:xfrm>
            <a:off x="1380738" y="8009853"/>
            <a:ext cx="1239721" cy="369332"/>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5" name="テキスト ボックス 4">
            <a:extLst>
              <a:ext uri="{FF2B5EF4-FFF2-40B4-BE49-F238E27FC236}">
                <a16:creationId xmlns:a16="http://schemas.microsoft.com/office/drawing/2014/main" id="{6B1ADF58-6E73-DAF7-C7C1-C0186238CF5C}"/>
              </a:ext>
            </a:extLst>
          </p:cNvPr>
          <p:cNvSpPr txBox="1"/>
          <p:nvPr/>
        </p:nvSpPr>
        <p:spPr>
          <a:xfrm>
            <a:off x="2666817" y="3996201"/>
            <a:ext cx="1440161" cy="276999"/>
          </a:xfrm>
          <a:prstGeom prst="rect">
            <a:avLst/>
          </a:prstGeom>
          <a:solidFill>
            <a:schemeClr val="bg1"/>
          </a:solidFill>
        </p:spPr>
        <p:txBody>
          <a:bodyPr wrap="square" rtlCol="0">
            <a:spAutoFit/>
          </a:bodyPr>
          <a:lstStyle/>
          <a:p>
            <a:r>
              <a:rPr kumimoji="1" lang="ja-JP" altLang="en-US" sz="1200" dirty="0">
                <a:solidFill>
                  <a:srgbClr val="A50021"/>
                </a:solidFill>
              </a:rPr>
              <a:t>病名 </a:t>
            </a:r>
            <a:r>
              <a:rPr kumimoji="1" lang="en-US" altLang="ja-JP" sz="1200" dirty="0">
                <a:solidFill>
                  <a:srgbClr val="A50021"/>
                </a:solidFill>
              </a:rPr>
              <a:t>+</a:t>
            </a:r>
            <a:r>
              <a:rPr kumimoji="1" lang="ja-JP" altLang="en-US" sz="1200" dirty="0">
                <a:solidFill>
                  <a:srgbClr val="A50021"/>
                </a:solidFill>
              </a:rPr>
              <a:t> 精密（赤）</a:t>
            </a:r>
          </a:p>
        </p:txBody>
      </p:sp>
      <p:cxnSp>
        <p:nvCxnSpPr>
          <p:cNvPr id="11" name="直線矢印コネクタ 10">
            <a:extLst>
              <a:ext uri="{FF2B5EF4-FFF2-40B4-BE49-F238E27FC236}">
                <a16:creationId xmlns:a16="http://schemas.microsoft.com/office/drawing/2014/main" id="{9BB649B8-70C4-346B-20B1-A3B01F2336A5}"/>
              </a:ext>
            </a:extLst>
          </p:cNvPr>
          <p:cNvCxnSpPr/>
          <p:nvPr/>
        </p:nvCxnSpPr>
        <p:spPr>
          <a:xfrm>
            <a:off x="3870304" y="4108196"/>
            <a:ext cx="23667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62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a:extLst>
              <a:ext uri="{FF2B5EF4-FFF2-40B4-BE49-F238E27FC236}">
                <a16:creationId xmlns:a16="http://schemas.microsoft.com/office/drawing/2014/main" id="{DD3D5735-0D4F-B839-649C-A13F1E97DE2C}"/>
              </a:ext>
            </a:extLst>
          </p:cNvPr>
          <p:cNvGrpSpPr/>
          <p:nvPr/>
        </p:nvGrpSpPr>
        <p:grpSpPr>
          <a:xfrm>
            <a:off x="1350081" y="4606925"/>
            <a:ext cx="4333566" cy="3030864"/>
            <a:chOff x="1350081" y="4606925"/>
            <a:chExt cx="4333566" cy="3030864"/>
          </a:xfrm>
        </p:grpSpPr>
        <p:pic>
          <p:nvPicPr>
            <p:cNvPr id="9" name="그림 8">
              <a:extLst>
                <a:ext uri="{FF2B5EF4-FFF2-40B4-BE49-F238E27FC236}">
                  <a16:creationId xmlns:a16="http://schemas.microsoft.com/office/drawing/2014/main" id="{A17B16AC-6AEF-FF0B-2CD0-D89F61C97B82}"/>
                </a:ext>
              </a:extLst>
            </p:cNvPr>
            <p:cNvPicPr>
              <a:picLocks noChangeAspect="1"/>
            </p:cNvPicPr>
            <p:nvPr/>
          </p:nvPicPr>
          <p:blipFill>
            <a:blip r:embed="rId3"/>
            <a:stretch>
              <a:fillRect/>
            </a:stretch>
          </p:blipFill>
          <p:spPr>
            <a:xfrm>
              <a:off x="1350081" y="4606925"/>
              <a:ext cx="4333566" cy="3030864"/>
            </a:xfrm>
            <a:prstGeom prst="rect">
              <a:avLst/>
            </a:prstGeom>
          </p:spPr>
        </p:pic>
        <p:pic>
          <p:nvPicPr>
            <p:cNvPr id="5" name="그림 4">
              <a:extLst>
                <a:ext uri="{FF2B5EF4-FFF2-40B4-BE49-F238E27FC236}">
                  <a16:creationId xmlns:a16="http://schemas.microsoft.com/office/drawing/2014/main" id="{682F7B00-91DD-F61C-3450-9319FDA6AA8A}"/>
                </a:ext>
              </a:extLst>
            </p:cNvPr>
            <p:cNvPicPr>
              <a:picLocks noChangeAspect="1"/>
            </p:cNvPicPr>
            <p:nvPr/>
          </p:nvPicPr>
          <p:blipFill>
            <a:blip r:embed="rId4"/>
            <a:stretch>
              <a:fillRect/>
            </a:stretch>
          </p:blipFill>
          <p:spPr>
            <a:xfrm>
              <a:off x="2284002" y="4794908"/>
              <a:ext cx="2559461" cy="139443"/>
            </a:xfrm>
            <a:prstGeom prst="rect">
              <a:avLst/>
            </a:prstGeom>
          </p:spPr>
        </p:pic>
      </p:gr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56</a:t>
            </a:fld>
            <a:endParaRPr kumimoji="1" lang="ja-JP" altLang="en-US"/>
          </a:p>
        </p:txBody>
      </p:sp>
      <p:sp>
        <p:nvSpPr>
          <p:cNvPr id="2" name="正方形/長方形 1">
            <a:extLst>
              <a:ext uri="{FF2B5EF4-FFF2-40B4-BE49-F238E27FC236}">
                <a16:creationId xmlns:a16="http://schemas.microsoft.com/office/drawing/2014/main" id="{4EA0599E-2810-6911-30C5-ECA2CFE1AFE6}"/>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「適応症修正」画面</a:t>
            </a:r>
          </a:p>
        </p:txBody>
      </p:sp>
      <p:sp>
        <p:nvSpPr>
          <p:cNvPr id="3" name="テキスト ボックス 2">
            <a:extLst>
              <a:ext uri="{FF2B5EF4-FFF2-40B4-BE49-F238E27FC236}">
                <a16:creationId xmlns:a16="http://schemas.microsoft.com/office/drawing/2014/main" id="{85A2D8FC-3AEE-BE12-06E2-FB2A1D73ADC0}"/>
              </a:ext>
            </a:extLst>
          </p:cNvPr>
          <p:cNvSpPr txBox="1"/>
          <p:nvPr/>
        </p:nvSpPr>
        <p:spPr>
          <a:xfrm>
            <a:off x="189186" y="1119695"/>
            <a:ext cx="5866350" cy="475708"/>
          </a:xfrm>
          <a:prstGeom prst="rect">
            <a:avLst/>
          </a:prstGeom>
          <a:noFill/>
        </p:spPr>
        <p:txBody>
          <a:bodyPr wrap="none" rtlCol="0">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、チェックデータの追</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加や審査対象の変更以外に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も</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応じたチェックの設定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行うことができ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 name="image117.jpeg">
            <a:extLst>
              <a:ext uri="{FF2B5EF4-FFF2-40B4-BE49-F238E27FC236}">
                <a16:creationId xmlns:a16="http://schemas.microsoft.com/office/drawing/2014/main" id="{DAA2DF7C-A815-E591-51BA-FEADA22928E6}"/>
              </a:ext>
            </a:extLst>
          </p:cNvPr>
          <p:cNvPicPr>
            <a:picLocks noChangeAspect="1"/>
          </p:cNvPicPr>
          <p:nvPr/>
        </p:nvPicPr>
        <p:blipFill>
          <a:blip r:embed="rId5" cstate="print"/>
          <a:stretch>
            <a:fillRect/>
          </a:stretch>
        </p:blipFill>
        <p:spPr>
          <a:xfrm>
            <a:off x="1842489" y="2939492"/>
            <a:ext cx="2751455" cy="1112520"/>
          </a:xfrm>
          <a:prstGeom prst="rect">
            <a:avLst/>
          </a:prstGeom>
          <a:ln w="12700">
            <a:solidFill>
              <a:srgbClr val="FF0000"/>
            </a:solidFill>
          </a:ln>
          <a:effectLst>
            <a:outerShdw blurRad="50800" dist="50800" dir="5400000" algn="ctr" rotWithShape="0">
              <a:schemeClr val="bg1"/>
            </a:outerShdw>
          </a:effectLst>
        </p:spPr>
      </p:pic>
      <p:sp>
        <p:nvSpPr>
          <p:cNvPr id="6" name="テキスト ボックス 5">
            <a:extLst>
              <a:ext uri="{FF2B5EF4-FFF2-40B4-BE49-F238E27FC236}">
                <a16:creationId xmlns:a16="http://schemas.microsoft.com/office/drawing/2014/main" id="{C61CB52C-B809-A01D-261D-6ED67080D36E}"/>
              </a:ext>
            </a:extLst>
          </p:cNvPr>
          <p:cNvSpPr txBox="1"/>
          <p:nvPr/>
        </p:nvSpPr>
        <p:spPr>
          <a:xfrm>
            <a:off x="678246" y="4107532"/>
            <a:ext cx="5636829" cy="475708"/>
          </a:xfrm>
          <a:prstGeom prst="rect">
            <a:avLst/>
          </a:prstGeom>
          <a:noFill/>
        </p:spPr>
        <p:txBody>
          <a:bodyPr wrap="square" rtlCol="0">
            <a:spAutoFit/>
          </a:bodyPr>
          <a:lstStyle/>
          <a:p>
            <a:pPr marL="485140" marR="42926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「クラウド版レセプト点検サービス」はこのように２種類以上の病名が必要な薬剤のチェックを行うことができます。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0B74033-EBA4-3439-96D4-138CCACA91D6}"/>
              </a:ext>
            </a:extLst>
          </p:cNvPr>
          <p:cNvSpPr txBox="1"/>
          <p:nvPr/>
        </p:nvSpPr>
        <p:spPr>
          <a:xfrm>
            <a:off x="423954" y="7720195"/>
            <a:ext cx="6142264" cy="1043747"/>
          </a:xfrm>
          <a:prstGeom prst="rect">
            <a:avLst/>
          </a:prstGeom>
          <a:noFill/>
        </p:spPr>
        <p:txBody>
          <a:bodyPr wrap="square">
            <a:spAutoFit/>
          </a:bodyPr>
          <a:lstStyle/>
          <a:p>
            <a:pPr marL="485140" marR="429260" indent="-635">
              <a:lnSpc>
                <a:spcPct val="110000"/>
              </a:lnSpc>
              <a:spcBef>
                <a:spcPts val="565"/>
              </a:spcBef>
              <a:spcAft>
                <a:spcPts val="0"/>
              </a:spcAft>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において、「高コレステ，高脂血症，脂質異常， 脂質代謝異</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常」はグループ１（アトルバスタチン）の、「高血圧，狭心症」はグループ２（アムロジピン）のチェックデータです。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グループ１のチェック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ータを含む病名と、グ</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ープ２のチェックデー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タ</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名の両方がある場合に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格と判定されま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p:txBody>
      </p:sp>
      <p:sp>
        <p:nvSpPr>
          <p:cNvPr id="8" name="テキスト ボックス 2">
            <a:extLst>
              <a:ext uri="{FF2B5EF4-FFF2-40B4-BE49-F238E27FC236}">
                <a16:creationId xmlns:a16="http://schemas.microsoft.com/office/drawing/2014/main" id="{3A6A3D44-4E24-7610-F756-D68891B0AD83}"/>
              </a:ext>
            </a:extLst>
          </p:cNvPr>
          <p:cNvSpPr txBox="1"/>
          <p:nvPr/>
        </p:nvSpPr>
        <p:spPr>
          <a:xfrm>
            <a:off x="263013" y="2169159"/>
            <a:ext cx="5589351" cy="723275"/>
          </a:xfrm>
          <a:prstGeom prst="rect">
            <a:avLst/>
          </a:prstGeom>
          <a:noFill/>
        </p:spPr>
        <p:txBody>
          <a:bodyPr wrap="none" rtlCol="0">
            <a:spAutoFit/>
          </a:bodyPr>
          <a:lstStyle/>
          <a:p>
            <a:pPr marL="485140">
              <a:lnSpc>
                <a:spcPts val="1795"/>
              </a:lnSpc>
              <a:spcBef>
                <a:spcPts val="435"/>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１．複数病名チェック</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はアムロジピンとアトルバスタチンの配合剤です。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4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保険請求ではアムロジピンとアトルバスタチンの両方の適応病名が必要です。</a:t>
            </a:r>
            <a:endParaRPr kumimoji="1" lang="ja-JP" altLang="en-US" sz="1100" dirty="0">
              <a:latin typeface="游ゴシック" panose="020B0400000000000000" pitchFamily="50" charset="-128"/>
              <a:ea typeface="游ゴシック" panose="020B0400000000000000" pitchFamily="50" charset="-128"/>
            </a:endParaRPr>
          </a:p>
        </p:txBody>
      </p:sp>
      <p:sp>
        <p:nvSpPr>
          <p:cNvPr id="15" name="Google Shape;96;p1">
            <a:extLst>
              <a:ext uri="{FF2B5EF4-FFF2-40B4-BE49-F238E27FC236}">
                <a16:creationId xmlns:a16="http://schemas.microsoft.com/office/drawing/2014/main" id="{854AF7AF-DC04-E533-1B8C-6B97B1CE11C0}"/>
              </a:ext>
            </a:extLst>
          </p:cNvPr>
          <p:cNvSpPr txBox="1"/>
          <p:nvPr/>
        </p:nvSpPr>
        <p:spPr>
          <a:xfrm>
            <a:off x="784668" y="1663392"/>
            <a:ext cx="5482781"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チェックデータの追加などの学習機能</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は、</a:t>
            </a:r>
            <a:r>
              <a:rPr lang="en-US" altLang="ja-JP" sz="1100" spc="-5" dirty="0">
                <a:latin typeface="游ゴシック"/>
                <a:cs typeface="游ゴシック"/>
              </a:rPr>
              <a:t>(</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spc="-5" dirty="0">
                <a:latin typeface="游ゴシック"/>
                <a:cs typeface="游ゴシック"/>
              </a:rPr>
              <a:t>Page17~</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を参</a:t>
            </a:r>
            <a:r>
              <a:rPr lang="ja" altLang="en-US" sz="1100" dirty="0">
                <a:solidFill>
                  <a:schemeClr val="dk1"/>
                </a:solidFill>
                <a:latin typeface="游ゴシック" panose="020B0400000000000000" pitchFamily="50" charset="-128"/>
                <a:ea typeface="游ゴシック" panose="020B0400000000000000" pitchFamily="50" charset="-128"/>
                <a:sym typeface="Arial"/>
              </a:rPr>
              <a:t>照</a:t>
            </a:r>
            <a:r>
              <a:rPr lang="ja-JP" altLang="en-US" sz="1100" spc="-5" dirty="0">
                <a:latin typeface="游ゴシック"/>
                <a:cs typeface="游ゴシック"/>
              </a:rPr>
              <a:t>にしてください。</a:t>
            </a:r>
            <a:endParaRPr lang="ja-JP" altLang="en-US" sz="1100" dirty="0">
              <a:latin typeface="游ゴシック"/>
              <a:cs typeface="游ゴシック"/>
            </a:endParaRPr>
          </a:p>
        </p:txBody>
      </p:sp>
      <p:sp>
        <p:nvSpPr>
          <p:cNvPr id="11" name="テキスト ボックス 10">
            <a:extLst>
              <a:ext uri="{FF2B5EF4-FFF2-40B4-BE49-F238E27FC236}">
                <a16:creationId xmlns:a16="http://schemas.microsoft.com/office/drawing/2014/main" id="{4A35FEEF-54B2-38FC-B738-EFCD3A0D71DD}"/>
              </a:ext>
            </a:extLst>
          </p:cNvPr>
          <p:cNvSpPr txBox="1"/>
          <p:nvPr/>
        </p:nvSpPr>
        <p:spPr>
          <a:xfrm>
            <a:off x="837803" y="5439679"/>
            <a:ext cx="2298239" cy="446783"/>
          </a:xfrm>
          <a:prstGeom prst="rect">
            <a:avLst/>
          </a:prstGeom>
          <a:solidFill>
            <a:schemeClr val="bg1"/>
          </a:solidFill>
          <a:ln>
            <a:solidFill>
              <a:srgbClr val="FF0000"/>
            </a:solidFill>
          </a:ln>
        </p:spPr>
        <p:txBody>
          <a:bodyPr wrap="none" lIns="72000" tIns="72000" rIns="0" bIns="0" rtlCol="0">
            <a:norm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グループ１（アトルバスタチン）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B9235C08-4CDB-A6D3-A330-96BE7519607D}"/>
              </a:ext>
            </a:extLst>
          </p:cNvPr>
          <p:cNvSpPr txBox="1"/>
          <p:nvPr/>
        </p:nvSpPr>
        <p:spPr>
          <a:xfrm>
            <a:off x="832052" y="6000797"/>
            <a:ext cx="2298239" cy="446783"/>
          </a:xfrm>
          <a:prstGeom prst="rect">
            <a:avLst/>
          </a:prstGeom>
          <a:solidFill>
            <a:schemeClr val="bg1"/>
          </a:solidFill>
          <a:ln>
            <a:solidFill>
              <a:srgbClr val="0000FE"/>
            </a:solidFill>
          </a:ln>
        </p:spPr>
        <p:txBody>
          <a:bodyPr wrap="square" lIns="0" tIns="72000" rIns="0" bIns="0" rtlCol="0">
            <a:noAutofit/>
          </a:bodyPr>
          <a:lstStyle/>
          <a:p>
            <a:pPr marL="86360" marR="379095">
              <a:lnSpc>
                <a:spcPct val="93000"/>
              </a:lnSpc>
              <a:spcBef>
                <a:spcPts val="38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グループ２（アムロジピン）のチェックデータ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0">
            <a:extLst>
              <a:ext uri="{FF2B5EF4-FFF2-40B4-BE49-F238E27FC236}">
                <a16:creationId xmlns:a16="http://schemas.microsoft.com/office/drawing/2014/main" id="{FF415D42-5F1A-1113-2576-9665B2BE1210}"/>
              </a:ext>
            </a:extLst>
          </p:cNvPr>
          <p:cNvSpPr txBox="1"/>
          <p:nvPr/>
        </p:nvSpPr>
        <p:spPr>
          <a:xfrm>
            <a:off x="2873033" y="6748592"/>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pic>
        <p:nvPicPr>
          <p:cNvPr id="19" name="그림 18">
            <a:extLst>
              <a:ext uri="{FF2B5EF4-FFF2-40B4-BE49-F238E27FC236}">
                <a16:creationId xmlns:a16="http://schemas.microsoft.com/office/drawing/2014/main" id="{95884B12-7C62-49A1-176D-E3D55B01B489}"/>
              </a:ext>
            </a:extLst>
          </p:cNvPr>
          <p:cNvPicPr>
            <a:picLocks noChangeAspect="1"/>
          </p:cNvPicPr>
          <p:nvPr/>
        </p:nvPicPr>
        <p:blipFill>
          <a:blip r:embed="rId6"/>
          <a:stretch>
            <a:fillRect/>
          </a:stretch>
        </p:blipFill>
        <p:spPr>
          <a:xfrm>
            <a:off x="1402502" y="4773281"/>
            <a:ext cx="827470" cy="305129"/>
          </a:xfrm>
          <a:prstGeom prst="rect">
            <a:avLst/>
          </a:prstGeom>
        </p:spPr>
      </p:pic>
      <p:sp>
        <p:nvSpPr>
          <p:cNvPr id="20" name="모서리가 둥근 직사각형 19">
            <a:extLst>
              <a:ext uri="{FF2B5EF4-FFF2-40B4-BE49-F238E27FC236}">
                <a16:creationId xmlns:a16="http://schemas.microsoft.com/office/drawing/2014/main" id="{F6B27BFB-97B1-A011-AEEA-B3E14BEBA577}"/>
              </a:ext>
            </a:extLst>
          </p:cNvPr>
          <p:cNvSpPr/>
          <p:nvPr/>
        </p:nvSpPr>
        <p:spPr>
          <a:xfrm>
            <a:off x="3376800" y="5544400"/>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1" name="모서리가 둥근 직사각형 20">
            <a:extLst>
              <a:ext uri="{FF2B5EF4-FFF2-40B4-BE49-F238E27FC236}">
                <a16:creationId xmlns:a16="http://schemas.microsoft.com/office/drawing/2014/main" id="{50A0302B-A791-8E86-F420-859E52281770}"/>
              </a:ext>
            </a:extLst>
          </p:cNvPr>
          <p:cNvSpPr/>
          <p:nvPr/>
        </p:nvSpPr>
        <p:spPr>
          <a:xfrm>
            <a:off x="3371049" y="6025977"/>
            <a:ext cx="1166400" cy="278490"/>
          </a:xfrm>
          <a:prstGeom prst="roundRect">
            <a:avLst/>
          </a:prstGeom>
          <a:noFill/>
          <a:ln>
            <a:solidFill>
              <a:srgbClr val="000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3" name="직선 연결선[R] 22">
            <a:extLst>
              <a:ext uri="{FF2B5EF4-FFF2-40B4-BE49-F238E27FC236}">
                <a16:creationId xmlns:a16="http://schemas.microsoft.com/office/drawing/2014/main" id="{7E12B100-3BCB-08A7-87FE-500A45B8CF5A}"/>
              </a:ext>
            </a:extLst>
          </p:cNvPr>
          <p:cNvCxnSpPr>
            <a:stCxn id="11" idx="3"/>
          </p:cNvCxnSpPr>
          <p:nvPr/>
        </p:nvCxnSpPr>
        <p:spPr>
          <a:xfrm>
            <a:off x="3136042" y="5663071"/>
            <a:ext cx="249611" cy="101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직선 연결선[R] 24">
            <a:extLst>
              <a:ext uri="{FF2B5EF4-FFF2-40B4-BE49-F238E27FC236}">
                <a16:creationId xmlns:a16="http://schemas.microsoft.com/office/drawing/2014/main" id="{4B14E507-2FB8-071A-7D96-99D171D3659E}"/>
              </a:ext>
            </a:extLst>
          </p:cNvPr>
          <p:cNvCxnSpPr/>
          <p:nvPr/>
        </p:nvCxnSpPr>
        <p:spPr>
          <a:xfrm flipH="1">
            <a:off x="3136042" y="6162187"/>
            <a:ext cx="234610" cy="66005"/>
          </a:xfrm>
          <a:prstGeom prst="line">
            <a:avLst/>
          </a:prstGeom>
          <a:ln>
            <a:solidFill>
              <a:srgbClr val="0000FE"/>
            </a:solidFill>
          </a:ln>
        </p:spPr>
        <p:style>
          <a:lnRef idx="2">
            <a:schemeClr val="accent1"/>
          </a:lnRef>
          <a:fillRef idx="0">
            <a:schemeClr val="accent1"/>
          </a:fillRef>
          <a:effectRef idx="1">
            <a:schemeClr val="accent1"/>
          </a:effectRef>
          <a:fontRef idx="minor">
            <a:schemeClr val="tx1"/>
          </a:fontRef>
        </p:style>
      </p:cxnSp>
      <p:sp>
        <p:nvSpPr>
          <p:cNvPr id="29" name="모서리가 둥근 직사각형 28">
            <a:extLst>
              <a:ext uri="{FF2B5EF4-FFF2-40B4-BE49-F238E27FC236}">
                <a16:creationId xmlns:a16="http://schemas.microsoft.com/office/drawing/2014/main" id="{6FFB748E-05E7-E832-2FFF-9FEAC5495911}"/>
              </a:ext>
            </a:extLst>
          </p:cNvPr>
          <p:cNvSpPr/>
          <p:nvPr/>
        </p:nvSpPr>
        <p:spPr>
          <a:xfrm>
            <a:off x="4440210" y="6805396"/>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Tree>
    <p:extLst>
      <p:ext uri="{BB962C8B-B14F-4D97-AF65-F5344CB8AC3E}">
        <p14:creationId xmlns:p14="http://schemas.microsoft.com/office/powerpoint/2010/main" val="19860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57</a:t>
            </a:fld>
            <a:endParaRPr kumimoji="1" lang="ja-JP" altLang="en-US"/>
          </a:p>
        </p:txBody>
      </p:sp>
      <p:sp>
        <p:nvSpPr>
          <p:cNvPr id="2" name="テキスト ボックス 1">
            <a:extLst>
              <a:ext uri="{FF2B5EF4-FFF2-40B4-BE49-F238E27FC236}">
                <a16:creationId xmlns:a16="http://schemas.microsoft.com/office/drawing/2014/main" id="{AACE9C25-1702-A796-0CE1-534EA10C4572}"/>
              </a:ext>
            </a:extLst>
          </p:cNvPr>
          <p:cNvSpPr txBox="1"/>
          <p:nvPr/>
        </p:nvSpPr>
        <p:spPr>
          <a:xfrm>
            <a:off x="285601" y="873767"/>
            <a:ext cx="5889539" cy="1354217"/>
          </a:xfrm>
          <a:prstGeom prst="rect">
            <a:avLst/>
          </a:prstGeom>
          <a:noFill/>
        </p:spPr>
        <p:txBody>
          <a:bodyPr wrap="square" rtlCol="0">
            <a:spAutoFit/>
          </a:bodyPr>
          <a:lstStyle/>
          <a:p>
            <a:pPr marL="485140">
              <a:lnSpc>
                <a:spcPts val="1815"/>
              </a:lnSpc>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アーガメイト２０％ゼリー２５ｇ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の効能・効果は</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「急性および慢性腎不全に伴う高</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カリウム血症」です。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複数病名が設定されているので、「慢性腎不全」がな</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い場合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「高カリウム血症」の病名だけでは不合格</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0E496F4A-A9ED-41C0-703E-BDF076B03D50}"/>
              </a:ext>
            </a:extLst>
          </p:cNvPr>
          <p:cNvSpPr txBox="1"/>
          <p:nvPr/>
        </p:nvSpPr>
        <p:spPr>
          <a:xfrm>
            <a:off x="391886" y="4929611"/>
            <a:ext cx="5783254" cy="535852"/>
          </a:xfrm>
          <a:prstGeom prst="rect">
            <a:avLst/>
          </a:prstGeom>
          <a:noFill/>
        </p:spPr>
        <p:txBody>
          <a:bodyPr wrap="square" rtlCol="0">
            <a:spAutoFit/>
          </a:bodyPr>
          <a:lstStyle/>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複数病名のチェックをはずすと、</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どちらのグループを残すかのダイアログが表示さ</a:t>
            </a:r>
            <a:r>
              <a:rPr lang="ja-JP" altLang="ja-JP" sz="1100" spc="-20" dirty="0">
                <a:effectLst/>
                <a:ea typeface="游ゴシック" panose="020B0400000000000000" pitchFamily="50" charset="-128"/>
                <a:cs typeface="ＭＳ Ｐゴシック" panose="020B0600070205080204" pitchFamily="50" charset="-128"/>
              </a:rPr>
              <a:t>れます</a:t>
            </a:r>
            <a:r>
              <a:rPr lang="ja-JP" altLang="en-US" sz="1100" spc="-20" dirty="0">
                <a:ea typeface="游ゴシック" panose="020B0400000000000000" pitchFamily="50" charset="-128"/>
                <a:cs typeface="ＭＳ Ｐゴシック" panose="020B0600070205080204" pitchFamily="50" charset="-128"/>
              </a:rPr>
              <a:t>。</a:t>
            </a:r>
            <a:endParaRPr kumimoji="1" lang="ja-JP" altLang="en-US" sz="1100" dirty="0"/>
          </a:p>
        </p:txBody>
      </p:sp>
      <p:grpSp>
        <p:nvGrpSpPr>
          <p:cNvPr id="7" name="docshapegroup443">
            <a:extLst>
              <a:ext uri="{FF2B5EF4-FFF2-40B4-BE49-F238E27FC236}">
                <a16:creationId xmlns:a16="http://schemas.microsoft.com/office/drawing/2014/main" id="{3C22ADD3-2239-E48E-8D09-379F23DBE6B1}"/>
              </a:ext>
            </a:extLst>
          </p:cNvPr>
          <p:cNvGrpSpPr>
            <a:grpSpLocks/>
          </p:cNvGrpSpPr>
          <p:nvPr/>
        </p:nvGrpSpPr>
        <p:grpSpPr bwMode="auto">
          <a:xfrm>
            <a:off x="1208173" y="5219596"/>
            <a:ext cx="4321175" cy="1183640"/>
            <a:chOff x="2551" y="517"/>
            <a:chExt cx="6804" cy="1864"/>
          </a:xfrm>
        </p:grpSpPr>
        <p:pic>
          <p:nvPicPr>
            <p:cNvPr id="38914" name="docshape444">
              <a:extLst>
                <a:ext uri="{FF2B5EF4-FFF2-40B4-BE49-F238E27FC236}">
                  <a16:creationId xmlns:a16="http://schemas.microsoft.com/office/drawing/2014/main" id="{573EBE70-7AE1-48B7-6789-D8B971AC8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895"/>
              <a:ext cx="6804"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34EE28EC-B62F-4F55-C84D-55F16C9EFFCC}"/>
                </a:ext>
              </a:extLst>
            </p:cNvPr>
            <p:cNvSpPr>
              <a:spLocks noChangeShapeType="1"/>
            </p:cNvSpPr>
            <p:nvPr/>
          </p:nvSpPr>
          <p:spPr bwMode="auto">
            <a:xfrm flipH="1">
              <a:off x="7165" y="517"/>
              <a:ext cx="247" cy="73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52460ADD-5F32-6915-E11B-CDF21939A35A}"/>
              </a:ext>
            </a:extLst>
          </p:cNvPr>
          <p:cNvSpPr txBox="1"/>
          <p:nvPr/>
        </p:nvSpPr>
        <p:spPr>
          <a:xfrm>
            <a:off x="391886" y="6534287"/>
            <a:ext cx="5783254" cy="535852"/>
          </a:xfrm>
          <a:prstGeom prst="rect">
            <a:avLst/>
          </a:prstGeom>
          <a:noFill/>
        </p:spPr>
        <p:txBody>
          <a:bodyPr wrap="square" rtlCol="0">
            <a:spAutoFit/>
          </a:bodyPr>
          <a:lstStyle/>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グループ１を残し、［</a:t>
            </a:r>
            <a:r>
              <a:rPr lang="en-US" altLang="ja-JP" sz="1100" spc="-10" dirty="0">
                <a:effectLst/>
                <a:ea typeface="游ゴシック" panose="020B0400000000000000" pitchFamily="50" charset="-128"/>
                <a:cs typeface="ＭＳ Ｐゴシック" panose="020B0600070205080204" pitchFamily="50" charset="-128"/>
              </a:rPr>
              <a:t>OK</a:t>
            </a:r>
            <a:r>
              <a:rPr lang="ja-JP" altLang="en-US" sz="1100" spc="-10" dirty="0">
                <a:effectLst/>
                <a:ea typeface="游ゴシック" panose="020B0400000000000000" pitchFamily="50" charset="-128"/>
                <a:cs typeface="ＭＳ Ｐゴシック" panose="020B0600070205080204" pitchFamily="50" charset="-128"/>
              </a:rPr>
              <a:t>］をクリックすると、複数病名の設定が解除され</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「高カリウム血症」のチェックデータのみが残りました。</a:t>
            </a:r>
            <a:endParaRPr kumimoji="1" lang="ja-JP" altLang="en-US" sz="1100" dirty="0"/>
          </a:p>
        </p:txBody>
      </p:sp>
      <p:pic>
        <p:nvPicPr>
          <p:cNvPr id="10" name="image121.jpeg">
            <a:extLst>
              <a:ext uri="{FF2B5EF4-FFF2-40B4-BE49-F238E27FC236}">
                <a16:creationId xmlns:a16="http://schemas.microsoft.com/office/drawing/2014/main" id="{547EE395-922D-7E2A-65A6-6278467D41A4}"/>
              </a:ext>
            </a:extLst>
          </p:cNvPr>
          <p:cNvPicPr>
            <a:picLocks noChangeAspect="1"/>
          </p:cNvPicPr>
          <p:nvPr/>
        </p:nvPicPr>
        <p:blipFill>
          <a:blip r:embed="rId4" cstate="print"/>
          <a:stretch>
            <a:fillRect/>
          </a:stretch>
        </p:blipFill>
        <p:spPr>
          <a:xfrm>
            <a:off x="1245914" y="7285538"/>
            <a:ext cx="4331335" cy="945515"/>
          </a:xfrm>
          <a:prstGeom prst="rect">
            <a:avLst/>
          </a:prstGeom>
        </p:spPr>
      </p:pic>
      <p:sp>
        <p:nvSpPr>
          <p:cNvPr id="11" name="テキスト ボックス 10">
            <a:extLst>
              <a:ext uri="{FF2B5EF4-FFF2-40B4-BE49-F238E27FC236}">
                <a16:creationId xmlns:a16="http://schemas.microsoft.com/office/drawing/2014/main" id="{DF58B83E-8E8D-FA26-7D0F-D8122957CFB2}"/>
              </a:ext>
            </a:extLst>
          </p:cNvPr>
          <p:cNvSpPr txBox="1"/>
          <p:nvPr/>
        </p:nvSpPr>
        <p:spPr>
          <a:xfrm>
            <a:off x="834566" y="8523163"/>
            <a:ext cx="5068388" cy="261610"/>
          </a:xfrm>
          <a:prstGeom prst="rect">
            <a:avLst/>
          </a:prstGeom>
          <a:noFill/>
        </p:spPr>
        <p:txBody>
          <a:bodyPr wrap="square" rtlCol="0">
            <a:spAutoFit/>
          </a:bodyPr>
          <a:lstStyle/>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これで、「高カリウム血症」の病名だけでも合格と判定するようになります。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6" name="그림 25">
            <a:extLst>
              <a:ext uri="{FF2B5EF4-FFF2-40B4-BE49-F238E27FC236}">
                <a16:creationId xmlns:a16="http://schemas.microsoft.com/office/drawing/2014/main" id="{B4472D1E-A021-F5B6-C3B9-25C61B6A049C}"/>
              </a:ext>
            </a:extLst>
          </p:cNvPr>
          <p:cNvPicPr>
            <a:picLocks noChangeAspect="1"/>
          </p:cNvPicPr>
          <p:nvPr/>
        </p:nvPicPr>
        <p:blipFill>
          <a:blip r:embed="rId5"/>
          <a:stretch>
            <a:fillRect/>
          </a:stretch>
        </p:blipFill>
        <p:spPr>
          <a:xfrm>
            <a:off x="3322910" y="7956542"/>
            <a:ext cx="1008250" cy="269697"/>
          </a:xfrm>
          <a:prstGeom prst="rect">
            <a:avLst/>
          </a:prstGeom>
        </p:spPr>
      </p:pic>
      <p:grpSp>
        <p:nvGrpSpPr>
          <p:cNvPr id="4" name="그룹 3">
            <a:extLst>
              <a:ext uri="{FF2B5EF4-FFF2-40B4-BE49-F238E27FC236}">
                <a16:creationId xmlns:a16="http://schemas.microsoft.com/office/drawing/2014/main" id="{C99D637B-B251-B6F2-508E-50485F8580A2}"/>
              </a:ext>
            </a:extLst>
          </p:cNvPr>
          <p:cNvGrpSpPr/>
          <p:nvPr/>
        </p:nvGrpSpPr>
        <p:grpSpPr>
          <a:xfrm>
            <a:off x="834566" y="2039699"/>
            <a:ext cx="4690872" cy="2831236"/>
            <a:chOff x="834566" y="2039699"/>
            <a:chExt cx="4690872" cy="2831236"/>
          </a:xfrm>
        </p:grpSpPr>
        <p:pic>
          <p:nvPicPr>
            <p:cNvPr id="13" name="그림 12">
              <a:extLst>
                <a:ext uri="{FF2B5EF4-FFF2-40B4-BE49-F238E27FC236}">
                  <a16:creationId xmlns:a16="http://schemas.microsoft.com/office/drawing/2014/main" id="{3BD70AC4-83EB-02BF-969C-3F03BD66C015}"/>
                </a:ext>
              </a:extLst>
            </p:cNvPr>
            <p:cNvPicPr>
              <a:picLocks noChangeAspect="1"/>
            </p:cNvPicPr>
            <p:nvPr/>
          </p:nvPicPr>
          <p:blipFill>
            <a:blip r:embed="rId6"/>
            <a:stretch>
              <a:fillRect/>
            </a:stretch>
          </p:blipFill>
          <p:spPr>
            <a:xfrm>
              <a:off x="1244266" y="2039699"/>
              <a:ext cx="4281172" cy="2831236"/>
            </a:xfrm>
            <a:prstGeom prst="rect">
              <a:avLst/>
            </a:prstGeom>
          </p:spPr>
        </p:pic>
        <p:sp>
          <p:nvSpPr>
            <p:cNvPr id="12" name="テキスト ボックス 11">
              <a:extLst>
                <a:ext uri="{FF2B5EF4-FFF2-40B4-BE49-F238E27FC236}">
                  <a16:creationId xmlns:a16="http://schemas.microsoft.com/office/drawing/2014/main" id="{FF88CB39-0967-E354-7204-393DADF14070}"/>
                </a:ext>
              </a:extLst>
            </p:cNvPr>
            <p:cNvSpPr txBox="1"/>
            <p:nvPr/>
          </p:nvSpPr>
          <p:spPr>
            <a:xfrm>
              <a:off x="834566" y="3209556"/>
              <a:ext cx="2995741" cy="684974"/>
            </a:xfrm>
            <a:prstGeom prst="rect">
              <a:avLst/>
            </a:prstGeom>
            <a:solidFill>
              <a:schemeClr val="bg1"/>
            </a:solidFill>
            <a:ln w="12700">
              <a:solidFill>
                <a:srgbClr val="FF0000"/>
              </a:solidFill>
            </a:ln>
          </p:spPr>
          <p:txBody>
            <a:bodyPr wrap="square" lIns="0" tIns="72000" rIns="0" bIns="72000" rtlCol="0">
              <a:noAutofit/>
            </a:bodyPr>
            <a:lstStyle/>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グループ１に「高カリウム</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血症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グループ２に「腎不全」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のチェックデータが設定されています。</a:t>
              </a:r>
              <a:endParaRPr kumimoji="1" lang="ja-JP" altLang="en-US" sz="1100" dirty="0"/>
            </a:p>
          </p:txBody>
        </p:sp>
        <p:pic>
          <p:nvPicPr>
            <p:cNvPr id="14" name="그림 13">
              <a:extLst>
                <a:ext uri="{FF2B5EF4-FFF2-40B4-BE49-F238E27FC236}">
                  <a16:creationId xmlns:a16="http://schemas.microsoft.com/office/drawing/2014/main" id="{897030EC-C75B-E2D8-7BFB-47D26BD28AC7}"/>
                </a:ext>
              </a:extLst>
            </p:cNvPr>
            <p:cNvPicPr>
              <a:picLocks noChangeAspect="1"/>
            </p:cNvPicPr>
            <p:nvPr/>
          </p:nvPicPr>
          <p:blipFill>
            <a:blip r:embed="rId7"/>
            <a:stretch>
              <a:fillRect/>
            </a:stretch>
          </p:blipFill>
          <p:spPr>
            <a:xfrm>
              <a:off x="1322402" y="2053922"/>
              <a:ext cx="827470" cy="305129"/>
            </a:xfrm>
            <a:prstGeom prst="rect">
              <a:avLst/>
            </a:prstGeom>
          </p:spPr>
        </p:pic>
        <p:sp>
          <p:nvSpPr>
            <p:cNvPr id="17" name="모서리가 둥근 직사각형 16">
              <a:extLst>
                <a:ext uri="{FF2B5EF4-FFF2-40B4-BE49-F238E27FC236}">
                  <a16:creationId xmlns:a16="http://schemas.microsoft.com/office/drawing/2014/main" id="{BA3D5301-1835-A853-DF4F-8A3EC3DA2047}"/>
                </a:ext>
              </a:extLst>
            </p:cNvPr>
            <p:cNvSpPr/>
            <p:nvPr/>
          </p:nvSpPr>
          <p:spPr>
            <a:xfrm>
              <a:off x="3227948" y="2725286"/>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8" name="직선 연결선[R] 17">
              <a:extLst>
                <a:ext uri="{FF2B5EF4-FFF2-40B4-BE49-F238E27FC236}">
                  <a16:creationId xmlns:a16="http://schemas.microsoft.com/office/drawing/2014/main" id="{C4AD9320-BAA0-CF7A-1331-DBBBF5F78064}"/>
                </a:ext>
              </a:extLst>
            </p:cNvPr>
            <p:cNvCxnSpPr/>
            <p:nvPr/>
          </p:nvCxnSpPr>
          <p:spPr>
            <a:xfrm flipV="1">
              <a:off x="2488818" y="2945938"/>
              <a:ext cx="747983" cy="2583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テキスト ボックス 10">
              <a:extLst>
                <a:ext uri="{FF2B5EF4-FFF2-40B4-BE49-F238E27FC236}">
                  <a16:creationId xmlns:a16="http://schemas.microsoft.com/office/drawing/2014/main" id="{B5DBA12C-9E2F-C098-EC3E-56C793E468D2}"/>
                </a:ext>
              </a:extLst>
            </p:cNvPr>
            <p:cNvSpPr txBox="1"/>
            <p:nvPr/>
          </p:nvSpPr>
          <p:spPr>
            <a:xfrm>
              <a:off x="2742431" y="3991838"/>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sp>
          <p:nvSpPr>
            <p:cNvPr id="23" name="모서리가 둥근 직사각형 22">
              <a:extLst>
                <a:ext uri="{FF2B5EF4-FFF2-40B4-BE49-F238E27FC236}">
                  <a16:creationId xmlns:a16="http://schemas.microsoft.com/office/drawing/2014/main" id="{2A0668D7-ACF1-0AB5-DA2B-D3A77B169882}"/>
                </a:ext>
              </a:extLst>
            </p:cNvPr>
            <p:cNvSpPr/>
            <p:nvPr/>
          </p:nvSpPr>
          <p:spPr>
            <a:xfrm>
              <a:off x="4309608" y="4048642"/>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3" name="그림 2">
              <a:extLst>
                <a:ext uri="{FF2B5EF4-FFF2-40B4-BE49-F238E27FC236}">
                  <a16:creationId xmlns:a16="http://schemas.microsoft.com/office/drawing/2014/main" id="{4A6916DA-D5DD-FA15-857A-58C7D1BBFD5D}"/>
                </a:ext>
              </a:extLst>
            </p:cNvPr>
            <p:cNvPicPr>
              <a:picLocks noChangeAspect="1"/>
            </p:cNvPicPr>
            <p:nvPr/>
          </p:nvPicPr>
          <p:blipFill>
            <a:blip r:embed="rId8"/>
            <a:stretch>
              <a:fillRect/>
            </a:stretch>
          </p:blipFill>
          <p:spPr>
            <a:xfrm>
              <a:off x="2175628" y="2091810"/>
              <a:ext cx="2866449" cy="141304"/>
            </a:xfrm>
            <a:prstGeom prst="rect">
              <a:avLst/>
            </a:prstGeom>
          </p:spPr>
        </p:pic>
      </p:grpSp>
    </p:spTree>
    <p:extLst>
      <p:ext uri="{BB962C8B-B14F-4D97-AF65-F5344CB8AC3E}">
        <p14:creationId xmlns:p14="http://schemas.microsoft.com/office/powerpoint/2010/main" val="17480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58</a:t>
            </a:fld>
            <a:endParaRPr kumimoji="1" lang="ja-JP" altLang="en-US"/>
          </a:p>
        </p:txBody>
      </p:sp>
      <p:sp>
        <p:nvSpPr>
          <p:cNvPr id="2" name="テキスト ボックス 1">
            <a:extLst>
              <a:ext uri="{FF2B5EF4-FFF2-40B4-BE49-F238E27FC236}">
                <a16:creationId xmlns:a16="http://schemas.microsoft.com/office/drawing/2014/main" id="{BDD02121-8D2F-B59F-B34A-3B527BC872BA}"/>
              </a:ext>
            </a:extLst>
          </p:cNvPr>
          <p:cNvSpPr txBox="1"/>
          <p:nvPr/>
        </p:nvSpPr>
        <p:spPr>
          <a:xfrm>
            <a:off x="186501" y="605928"/>
            <a:ext cx="6279614" cy="677108"/>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を設定するためには、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複数病名にチェッ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クを入れたうえで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tabLst>
                <a:tab pos="789940" algn="l"/>
              </a:tabLst>
            </a:pPr>
            <a:r>
              <a:rPr lang="en-US" altLang="ja-JP" sz="1100" spc="-5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②</a:t>
            </a:r>
            <a:r>
              <a:rPr lang="en-US" altLang="ja-JP" sz="110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	</a:t>
            </a:r>
            <a:r>
              <a:rPr lang="ko-KR" altLang="en-US" sz="1100" spc="-5" dirty="0" err="1">
                <a:latin typeface="Yu Gothic" panose="020B0400000000000000" pitchFamily="34" charset="-128"/>
                <a:ea typeface="Yu Gothic" panose="020B0400000000000000" pitchFamily="34" charset="-128"/>
                <a:cs typeface="ＭＳ Ｐゴシック" panose="020B0600070205080204" pitchFamily="50" charset="-128"/>
              </a:rPr>
              <a:t>慢性腎臓病</a:t>
            </a:r>
            <a:r>
              <a:rPr lang="ja-JP" altLang="ja-JP" sz="1100" spc="-5">
                <a:effectLst/>
                <a:latin typeface="Yu Gothic" panose="020B0400000000000000" pitchFamily="34" charset="-128"/>
                <a:ea typeface="Yu Gothic" panose="020B0400000000000000" pitchFamily="34" charset="-128"/>
                <a:cs typeface="ＭＳ Ｐゴシック" panose="020B0600070205080204" pitchFamily="50" charset="-128"/>
              </a:rPr>
              <a:t>を</a:t>
            </a:r>
            <a:r>
              <a:rPr lang="ja-JP" altLang="ja-JP" sz="1100" spc="-5" dirty="0">
                <a:effectLst/>
                <a:latin typeface="Yu Gothic" panose="020B0400000000000000" pitchFamily="34" charset="-128"/>
                <a:ea typeface="Yu Gothic" panose="020B0400000000000000" pitchFamily="34" charset="-128"/>
                <a:cs typeface="ＭＳ Ｐゴシック" panose="020B0600070205080204" pitchFamily="50" charset="-128"/>
              </a:rPr>
              <a:t>ダブルクリックします。</a:t>
            </a:r>
            <a:endParaRPr kumimoji="1" lang="ja-JP" altLang="en-US" sz="11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2CBAEA51-2271-1BD3-7E97-D64368D5E6A2}"/>
              </a:ext>
            </a:extLst>
          </p:cNvPr>
          <p:cNvSpPr txBox="1"/>
          <p:nvPr/>
        </p:nvSpPr>
        <p:spPr>
          <a:xfrm>
            <a:off x="106899" y="4201644"/>
            <a:ext cx="6279614" cy="654282"/>
          </a:xfrm>
          <a:prstGeom prst="rect">
            <a:avLst/>
          </a:prstGeom>
          <a:noFill/>
        </p:spPr>
        <p:txBody>
          <a:bodyPr wrap="square" rtlCol="0">
            <a:spAutoFit/>
          </a:bodyPr>
          <a:lstStyle/>
          <a:p>
            <a:pPr marL="485140" marR="196532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どのグループに追加す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かのダイアログが表示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グループ２を選択して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mn-ea"/>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クリックする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p>
          <a:p>
            <a:endParaRPr kumimoji="1" lang="ja-JP" altLang="en-US" sz="1100" dirty="0"/>
          </a:p>
        </p:txBody>
      </p:sp>
      <p:sp>
        <p:nvSpPr>
          <p:cNvPr id="8" name="テキスト ボックス 7">
            <a:extLst>
              <a:ext uri="{FF2B5EF4-FFF2-40B4-BE49-F238E27FC236}">
                <a16:creationId xmlns:a16="http://schemas.microsoft.com/office/drawing/2014/main" id="{317B28E6-4416-4391-3BA3-E0DA7DEAC59E}"/>
              </a:ext>
            </a:extLst>
          </p:cNvPr>
          <p:cNvSpPr txBox="1"/>
          <p:nvPr/>
        </p:nvSpPr>
        <p:spPr>
          <a:xfrm>
            <a:off x="106899" y="6191188"/>
            <a:ext cx="6279614" cy="475515"/>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複数病名設定で、グループ１に「高カリウム血症」、</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グループ２に「慢性腎不全」のチェックデータが設定されます。</a:t>
            </a:r>
            <a:endParaRPr kumimoji="1" lang="ja-JP" altLang="en-US" sz="1100" dirty="0"/>
          </a:p>
        </p:txBody>
      </p:sp>
      <p:pic>
        <p:nvPicPr>
          <p:cNvPr id="14" name="그림 13">
            <a:extLst>
              <a:ext uri="{FF2B5EF4-FFF2-40B4-BE49-F238E27FC236}">
                <a16:creationId xmlns:a16="http://schemas.microsoft.com/office/drawing/2014/main" id="{663B06A5-D477-829B-B3D8-3B8F2BFD1890}"/>
              </a:ext>
            </a:extLst>
          </p:cNvPr>
          <p:cNvPicPr>
            <a:picLocks noChangeAspect="1"/>
          </p:cNvPicPr>
          <p:nvPr/>
        </p:nvPicPr>
        <p:blipFill>
          <a:blip r:embed="rId2"/>
          <a:stretch>
            <a:fillRect/>
          </a:stretch>
        </p:blipFill>
        <p:spPr>
          <a:xfrm>
            <a:off x="806542" y="4808784"/>
            <a:ext cx="4305648" cy="708307"/>
          </a:xfrm>
          <a:prstGeom prst="rect">
            <a:avLst/>
          </a:prstGeom>
        </p:spPr>
      </p:pic>
      <p:grpSp>
        <p:nvGrpSpPr>
          <p:cNvPr id="17" name="그룹 16">
            <a:extLst>
              <a:ext uri="{FF2B5EF4-FFF2-40B4-BE49-F238E27FC236}">
                <a16:creationId xmlns:a16="http://schemas.microsoft.com/office/drawing/2014/main" id="{A2F729EF-BFCF-B219-BB0D-6DB140723026}"/>
              </a:ext>
            </a:extLst>
          </p:cNvPr>
          <p:cNvGrpSpPr/>
          <p:nvPr/>
        </p:nvGrpSpPr>
        <p:grpSpPr>
          <a:xfrm>
            <a:off x="806542" y="1342713"/>
            <a:ext cx="4307294" cy="2862932"/>
            <a:chOff x="806542" y="1342713"/>
            <a:chExt cx="4307294" cy="2862932"/>
          </a:xfrm>
        </p:grpSpPr>
        <p:pic>
          <p:nvPicPr>
            <p:cNvPr id="3" name="그림 2">
              <a:extLst>
                <a:ext uri="{FF2B5EF4-FFF2-40B4-BE49-F238E27FC236}">
                  <a16:creationId xmlns:a16="http://schemas.microsoft.com/office/drawing/2014/main" id="{2DC942EE-C2B9-5CD7-3ECE-FC6BD4FC6287}"/>
                </a:ext>
              </a:extLst>
            </p:cNvPr>
            <p:cNvPicPr>
              <a:picLocks noChangeAspect="1"/>
            </p:cNvPicPr>
            <p:nvPr/>
          </p:nvPicPr>
          <p:blipFill>
            <a:blip r:embed="rId3"/>
            <a:stretch>
              <a:fillRect/>
            </a:stretch>
          </p:blipFill>
          <p:spPr>
            <a:xfrm>
              <a:off x="806542" y="1342713"/>
              <a:ext cx="4307294" cy="2862932"/>
            </a:xfrm>
            <a:prstGeom prst="rect">
              <a:avLst/>
            </a:prstGeom>
          </p:spPr>
        </p:pic>
        <p:sp>
          <p:nvSpPr>
            <p:cNvPr id="11" name="テキスト ボックス 10">
              <a:extLst>
                <a:ext uri="{FF2B5EF4-FFF2-40B4-BE49-F238E27FC236}">
                  <a16:creationId xmlns:a16="http://schemas.microsoft.com/office/drawing/2014/main" id="{A5AF7B49-2B7C-1A25-0254-881D13C5DCA2}"/>
                </a:ext>
              </a:extLst>
            </p:cNvPr>
            <p:cNvSpPr txBox="1"/>
            <p:nvPr/>
          </p:nvSpPr>
          <p:spPr>
            <a:xfrm>
              <a:off x="3538329" y="3049505"/>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2" name="テキスト ボックス 11">
              <a:extLst>
                <a:ext uri="{FF2B5EF4-FFF2-40B4-BE49-F238E27FC236}">
                  <a16:creationId xmlns:a16="http://schemas.microsoft.com/office/drawing/2014/main" id="{A6AD793C-C8D1-ED03-C8C5-85BFDD3AD708}"/>
                </a:ext>
              </a:extLst>
            </p:cNvPr>
            <p:cNvSpPr txBox="1"/>
            <p:nvPr/>
          </p:nvSpPr>
          <p:spPr>
            <a:xfrm>
              <a:off x="1344746" y="195553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5" name="모서리가 둥근 직사각형 4">
              <a:extLst>
                <a:ext uri="{FF2B5EF4-FFF2-40B4-BE49-F238E27FC236}">
                  <a16:creationId xmlns:a16="http://schemas.microsoft.com/office/drawing/2014/main" id="{1680E0F3-A2DA-9FD1-7600-868334CD2D89}"/>
                </a:ext>
              </a:extLst>
            </p:cNvPr>
            <p:cNvSpPr/>
            <p:nvPr/>
          </p:nvSpPr>
          <p:spPr>
            <a:xfrm>
              <a:off x="3866322" y="3110948"/>
              <a:ext cx="626165" cy="2156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모서리가 둥근 직사각형 12">
              <a:extLst>
                <a:ext uri="{FF2B5EF4-FFF2-40B4-BE49-F238E27FC236}">
                  <a16:creationId xmlns:a16="http://schemas.microsoft.com/office/drawing/2014/main" id="{B3A4F61A-CDF9-ED91-A9AD-E480AB0797AB}"/>
                </a:ext>
              </a:extLst>
            </p:cNvPr>
            <p:cNvSpPr/>
            <p:nvPr/>
          </p:nvSpPr>
          <p:spPr>
            <a:xfrm>
              <a:off x="1648287" y="1993445"/>
              <a:ext cx="1149273" cy="2627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4" name="그림 3">
              <a:extLst>
                <a:ext uri="{FF2B5EF4-FFF2-40B4-BE49-F238E27FC236}">
                  <a16:creationId xmlns:a16="http://schemas.microsoft.com/office/drawing/2014/main" id="{BED4680B-25F0-9BC5-5725-94EA0CC6CBDD}"/>
                </a:ext>
              </a:extLst>
            </p:cNvPr>
            <p:cNvPicPr>
              <a:picLocks noChangeAspect="1"/>
            </p:cNvPicPr>
            <p:nvPr/>
          </p:nvPicPr>
          <p:blipFill>
            <a:blip r:embed="rId4"/>
            <a:stretch>
              <a:fillRect/>
            </a:stretch>
          </p:blipFill>
          <p:spPr>
            <a:xfrm>
              <a:off x="1746356" y="1390306"/>
              <a:ext cx="3199793" cy="157737"/>
            </a:xfrm>
            <a:prstGeom prst="rect">
              <a:avLst/>
            </a:prstGeom>
          </p:spPr>
        </p:pic>
      </p:grpSp>
      <p:grpSp>
        <p:nvGrpSpPr>
          <p:cNvPr id="18" name="그룹 17">
            <a:extLst>
              <a:ext uri="{FF2B5EF4-FFF2-40B4-BE49-F238E27FC236}">
                <a16:creationId xmlns:a16="http://schemas.microsoft.com/office/drawing/2014/main" id="{ED7650B0-6746-8EF9-F8DD-810BBC0F43B9}"/>
              </a:ext>
            </a:extLst>
          </p:cNvPr>
          <p:cNvGrpSpPr/>
          <p:nvPr/>
        </p:nvGrpSpPr>
        <p:grpSpPr>
          <a:xfrm>
            <a:off x="819430" y="6852207"/>
            <a:ext cx="4308287" cy="1964199"/>
            <a:chOff x="819430" y="6852207"/>
            <a:chExt cx="4308287" cy="1964199"/>
          </a:xfrm>
        </p:grpSpPr>
        <p:pic>
          <p:nvPicPr>
            <p:cNvPr id="15" name="그림 14">
              <a:extLst>
                <a:ext uri="{FF2B5EF4-FFF2-40B4-BE49-F238E27FC236}">
                  <a16:creationId xmlns:a16="http://schemas.microsoft.com/office/drawing/2014/main" id="{12B330A3-A337-2D63-8C51-7490D006D9E6}"/>
                </a:ext>
              </a:extLst>
            </p:cNvPr>
            <p:cNvPicPr>
              <a:picLocks noChangeAspect="1"/>
            </p:cNvPicPr>
            <p:nvPr/>
          </p:nvPicPr>
          <p:blipFill>
            <a:blip r:embed="rId5"/>
            <a:stretch>
              <a:fillRect/>
            </a:stretch>
          </p:blipFill>
          <p:spPr>
            <a:xfrm>
              <a:off x="819430" y="6852207"/>
              <a:ext cx="4308287" cy="1964199"/>
            </a:xfrm>
            <a:prstGeom prst="rect">
              <a:avLst/>
            </a:prstGeom>
          </p:spPr>
        </p:pic>
        <p:sp>
          <p:nvSpPr>
            <p:cNvPr id="10" name="docshape454">
              <a:extLst>
                <a:ext uri="{FF2B5EF4-FFF2-40B4-BE49-F238E27FC236}">
                  <a16:creationId xmlns:a16="http://schemas.microsoft.com/office/drawing/2014/main" id="{00993AA5-2856-BA82-5806-39D6CEE132D0}"/>
                </a:ext>
              </a:extLst>
            </p:cNvPr>
            <p:cNvSpPr>
              <a:spLocks/>
            </p:cNvSpPr>
            <p:nvPr/>
          </p:nvSpPr>
          <p:spPr bwMode="auto">
            <a:xfrm>
              <a:off x="2797560" y="7592924"/>
              <a:ext cx="1163491" cy="363220"/>
            </a:xfrm>
            <a:custGeom>
              <a:avLst/>
              <a:gdLst>
                <a:gd name="T0" fmla="+- 0 5687 5687"/>
                <a:gd name="T1" fmla="*/ T0 w 1832"/>
                <a:gd name="T2" fmla="+- 0 1770 1675"/>
                <a:gd name="T3" fmla="*/ 1770 h 572"/>
                <a:gd name="T4" fmla="+- 0 5694 5687"/>
                <a:gd name="T5" fmla="*/ T4 w 1832"/>
                <a:gd name="T6" fmla="+- 0 1733 1675"/>
                <a:gd name="T7" fmla="*/ 1733 h 572"/>
                <a:gd name="T8" fmla="+- 0 5715 5687"/>
                <a:gd name="T9" fmla="*/ T8 w 1832"/>
                <a:gd name="T10" fmla="+- 0 1702 1675"/>
                <a:gd name="T11" fmla="*/ 1702 h 572"/>
                <a:gd name="T12" fmla="+- 0 5745 5687"/>
                <a:gd name="T13" fmla="*/ T12 w 1832"/>
                <a:gd name="T14" fmla="+- 0 1682 1675"/>
                <a:gd name="T15" fmla="*/ 1682 h 572"/>
                <a:gd name="T16" fmla="+- 0 5782 5687"/>
                <a:gd name="T17" fmla="*/ T16 w 1832"/>
                <a:gd name="T18" fmla="+- 0 1675 1675"/>
                <a:gd name="T19" fmla="*/ 1675 h 572"/>
                <a:gd name="T20" fmla="+- 0 7423 5687"/>
                <a:gd name="T21" fmla="*/ T20 w 1832"/>
                <a:gd name="T22" fmla="+- 0 1675 1675"/>
                <a:gd name="T23" fmla="*/ 1675 h 572"/>
                <a:gd name="T24" fmla="+- 0 7460 5687"/>
                <a:gd name="T25" fmla="*/ T24 w 1832"/>
                <a:gd name="T26" fmla="+- 0 1682 1675"/>
                <a:gd name="T27" fmla="*/ 1682 h 572"/>
                <a:gd name="T28" fmla="+- 0 7490 5687"/>
                <a:gd name="T29" fmla="*/ T28 w 1832"/>
                <a:gd name="T30" fmla="+- 0 1702 1675"/>
                <a:gd name="T31" fmla="*/ 1702 h 572"/>
                <a:gd name="T32" fmla="+- 0 7511 5687"/>
                <a:gd name="T33" fmla="*/ T32 w 1832"/>
                <a:gd name="T34" fmla="+- 0 1733 1675"/>
                <a:gd name="T35" fmla="*/ 1733 h 572"/>
                <a:gd name="T36" fmla="+- 0 7518 5687"/>
                <a:gd name="T37" fmla="*/ T36 w 1832"/>
                <a:gd name="T38" fmla="+- 0 1770 1675"/>
                <a:gd name="T39" fmla="*/ 1770 h 572"/>
                <a:gd name="T40" fmla="+- 0 7518 5687"/>
                <a:gd name="T41" fmla="*/ T40 w 1832"/>
                <a:gd name="T42" fmla="+- 0 2151 1675"/>
                <a:gd name="T43" fmla="*/ 2151 h 572"/>
                <a:gd name="T44" fmla="+- 0 7511 5687"/>
                <a:gd name="T45" fmla="*/ T44 w 1832"/>
                <a:gd name="T46" fmla="+- 0 2188 1675"/>
                <a:gd name="T47" fmla="*/ 2188 h 572"/>
                <a:gd name="T48" fmla="+- 0 7490 5687"/>
                <a:gd name="T49" fmla="*/ T48 w 1832"/>
                <a:gd name="T50" fmla="+- 0 2218 1675"/>
                <a:gd name="T51" fmla="*/ 2218 h 572"/>
                <a:gd name="T52" fmla="+- 0 7460 5687"/>
                <a:gd name="T53" fmla="*/ T52 w 1832"/>
                <a:gd name="T54" fmla="+- 0 2238 1675"/>
                <a:gd name="T55" fmla="*/ 2238 h 572"/>
                <a:gd name="T56" fmla="+- 0 7423 5687"/>
                <a:gd name="T57" fmla="*/ T56 w 1832"/>
                <a:gd name="T58" fmla="+- 0 2246 1675"/>
                <a:gd name="T59" fmla="*/ 2246 h 572"/>
                <a:gd name="T60" fmla="+- 0 5782 5687"/>
                <a:gd name="T61" fmla="*/ T60 w 1832"/>
                <a:gd name="T62" fmla="+- 0 2246 1675"/>
                <a:gd name="T63" fmla="*/ 2246 h 572"/>
                <a:gd name="T64" fmla="+- 0 5745 5687"/>
                <a:gd name="T65" fmla="*/ T64 w 1832"/>
                <a:gd name="T66" fmla="+- 0 2238 1675"/>
                <a:gd name="T67" fmla="*/ 2238 h 572"/>
                <a:gd name="T68" fmla="+- 0 5715 5687"/>
                <a:gd name="T69" fmla="*/ T68 w 1832"/>
                <a:gd name="T70" fmla="+- 0 2218 1675"/>
                <a:gd name="T71" fmla="*/ 2218 h 572"/>
                <a:gd name="T72" fmla="+- 0 5694 5687"/>
                <a:gd name="T73" fmla="*/ T72 w 1832"/>
                <a:gd name="T74" fmla="+- 0 2188 1675"/>
                <a:gd name="T75" fmla="*/ 2188 h 572"/>
                <a:gd name="T76" fmla="+- 0 5687 5687"/>
                <a:gd name="T77" fmla="*/ T76 w 1832"/>
                <a:gd name="T78" fmla="+- 0 2151 1675"/>
                <a:gd name="T79" fmla="*/ 2151 h 572"/>
                <a:gd name="T80" fmla="+- 0 5687 5687"/>
                <a:gd name="T81" fmla="*/ T80 w 1832"/>
                <a:gd name="T82" fmla="+- 0 1770 1675"/>
                <a:gd name="T83" fmla="*/ 1770 h 5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32" h="572">
                  <a:moveTo>
                    <a:pt x="0" y="95"/>
                  </a:moveTo>
                  <a:lnTo>
                    <a:pt x="7" y="58"/>
                  </a:lnTo>
                  <a:lnTo>
                    <a:pt x="28" y="27"/>
                  </a:lnTo>
                  <a:lnTo>
                    <a:pt x="58" y="7"/>
                  </a:lnTo>
                  <a:lnTo>
                    <a:pt x="95" y="0"/>
                  </a:lnTo>
                  <a:lnTo>
                    <a:pt x="1736" y="0"/>
                  </a:lnTo>
                  <a:lnTo>
                    <a:pt x="1773" y="7"/>
                  </a:lnTo>
                  <a:lnTo>
                    <a:pt x="1803" y="27"/>
                  </a:lnTo>
                  <a:lnTo>
                    <a:pt x="1824" y="58"/>
                  </a:lnTo>
                  <a:lnTo>
                    <a:pt x="1831" y="95"/>
                  </a:lnTo>
                  <a:lnTo>
                    <a:pt x="1831" y="476"/>
                  </a:lnTo>
                  <a:lnTo>
                    <a:pt x="1824" y="513"/>
                  </a:lnTo>
                  <a:lnTo>
                    <a:pt x="1803" y="543"/>
                  </a:lnTo>
                  <a:lnTo>
                    <a:pt x="1773" y="563"/>
                  </a:lnTo>
                  <a:lnTo>
                    <a:pt x="1736" y="571"/>
                  </a:lnTo>
                  <a:lnTo>
                    <a:pt x="95" y="571"/>
                  </a:lnTo>
                  <a:lnTo>
                    <a:pt x="58" y="563"/>
                  </a:lnTo>
                  <a:lnTo>
                    <a:pt x="28" y="543"/>
                  </a:lnTo>
                  <a:lnTo>
                    <a:pt x="7" y="513"/>
                  </a:lnTo>
                  <a:lnTo>
                    <a:pt x="0" y="476"/>
                  </a:lnTo>
                  <a:lnTo>
                    <a:pt x="0" y="9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그림 8">
              <a:extLst>
                <a:ext uri="{FF2B5EF4-FFF2-40B4-BE49-F238E27FC236}">
                  <a16:creationId xmlns:a16="http://schemas.microsoft.com/office/drawing/2014/main" id="{8C07B70E-7CB2-3ABF-5E3B-1A76689B9BDA}"/>
                </a:ext>
              </a:extLst>
            </p:cNvPr>
            <p:cNvPicPr>
              <a:picLocks noChangeAspect="1"/>
            </p:cNvPicPr>
            <p:nvPr/>
          </p:nvPicPr>
          <p:blipFill>
            <a:blip r:embed="rId4"/>
            <a:stretch>
              <a:fillRect/>
            </a:stretch>
          </p:blipFill>
          <p:spPr>
            <a:xfrm>
              <a:off x="1749270" y="6895806"/>
              <a:ext cx="3059622" cy="150827"/>
            </a:xfrm>
            <a:prstGeom prst="rect">
              <a:avLst/>
            </a:prstGeom>
          </p:spPr>
        </p:pic>
      </p:grpSp>
    </p:spTree>
    <p:extLst>
      <p:ext uri="{BB962C8B-B14F-4D97-AF65-F5344CB8AC3E}">
        <p14:creationId xmlns:p14="http://schemas.microsoft.com/office/powerpoint/2010/main" val="206797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62FFF12C-DF15-70EB-6CF3-969217ECF5C9}"/>
              </a:ext>
            </a:extLst>
          </p:cNvPr>
          <p:cNvPicPr>
            <a:picLocks noChangeAspect="1"/>
          </p:cNvPicPr>
          <p:nvPr/>
        </p:nvPicPr>
        <p:blipFill>
          <a:blip r:embed="rId2"/>
          <a:stretch>
            <a:fillRect/>
          </a:stretch>
        </p:blipFill>
        <p:spPr>
          <a:xfrm>
            <a:off x="1321563" y="2031562"/>
            <a:ext cx="4363805" cy="291649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59</a:t>
            </a:fld>
            <a:endParaRPr kumimoji="1" lang="ja-JP" altLang="en-US"/>
          </a:p>
        </p:txBody>
      </p:sp>
      <p:sp>
        <p:nvSpPr>
          <p:cNvPr id="2" name="テキスト ボックス 1">
            <a:extLst>
              <a:ext uri="{FF2B5EF4-FFF2-40B4-BE49-F238E27FC236}">
                <a16:creationId xmlns:a16="http://schemas.microsoft.com/office/drawing/2014/main" id="{CDE0EB22-5397-D03C-89B9-ED863BE78812}"/>
              </a:ext>
            </a:extLst>
          </p:cNvPr>
          <p:cNvSpPr txBox="1"/>
          <p:nvPr/>
        </p:nvSpPr>
        <p:spPr>
          <a:xfrm>
            <a:off x="589547" y="707507"/>
            <a:ext cx="6268453" cy="1359796"/>
          </a:xfrm>
          <a:prstGeom prst="rect">
            <a:avLst/>
          </a:prstGeom>
          <a:noFill/>
        </p:spPr>
        <p:txBody>
          <a:bodyPr wrap="square" rtlCol="0">
            <a:spAutoFit/>
          </a:bodyPr>
          <a:lstStyle/>
          <a:p>
            <a:pPr marL="485140">
              <a:lnSpc>
                <a:spcPts val="1675"/>
              </a:lnSpc>
            </a:pPr>
            <a:r>
              <a:rPr lang="en-US" altLang="ja-JP" sz="1100" b="1" spc="-10" dirty="0">
                <a:latin typeface="+mn-ea"/>
                <a:cs typeface="함초롬바탕" panose="02030604000101010101" pitchFamily="18" charset="-128"/>
              </a:rPr>
              <a:t>2.</a:t>
            </a:r>
            <a:r>
              <a:rPr lang="ja-JP" altLang="ja-JP" sz="1100" b="1" spc="-10" dirty="0">
                <a:effectLst/>
                <a:latin typeface="+mn-ea"/>
                <a:cs typeface="함초롬바탕" panose="02030604000101010101" pitchFamily="18" charset="-128"/>
              </a:rPr>
              <a:t>併用設定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鎮痛薬の</a:t>
            </a:r>
            <a:r>
              <a:rPr lang="ja-JP" altLang="ja-JP" sz="1100" b="1" spc="-15" dirty="0">
                <a:effectLst/>
                <a:latin typeface="+mn-ea"/>
                <a:cs typeface="ＭＳ Ｐゴシック" panose="020B0600070205080204" pitchFamily="50" charset="-128"/>
              </a:rPr>
              <a:t>ロキソプロフェン</a:t>
            </a:r>
            <a:r>
              <a:rPr lang="ja-JP" altLang="ja-JP" sz="1100" spc="-15" dirty="0">
                <a:effectLst/>
                <a:latin typeface="+mn-ea"/>
                <a:cs typeface="ＭＳ Ｐゴシック" panose="020B0600070205080204" pitchFamily="50" charset="-128"/>
              </a:rPr>
              <a:t>の消化器症状の予防に</a:t>
            </a:r>
            <a:r>
              <a:rPr lang="ja-JP" altLang="ja-JP" sz="1100" spc="-5" dirty="0">
                <a:effectLst/>
                <a:latin typeface="+mn-ea"/>
                <a:cs typeface="ＭＳ Ｐゴシック" panose="020B0600070205080204" pitchFamily="50" charset="-128"/>
              </a:rPr>
              <a:t>胃薬の</a:t>
            </a:r>
            <a:r>
              <a:rPr lang="ja-JP" altLang="ja-JP" sz="1100" b="1" spc="-5" dirty="0">
                <a:effectLst/>
                <a:latin typeface="+mn-ea"/>
                <a:cs typeface="ＭＳ Ｐゴシック" panose="020B0600070205080204" pitchFamily="50" charset="-128"/>
              </a:rPr>
              <a:t>ファモチジン</a:t>
            </a:r>
            <a:r>
              <a:rPr lang="ja-JP" altLang="ja-JP" sz="1100" spc="-15" dirty="0">
                <a:effectLst/>
                <a:latin typeface="+mn-ea"/>
                <a:cs typeface="ＭＳ Ｐゴシック" panose="020B0600070205080204" pitchFamily="50" charset="-128"/>
              </a:rPr>
              <a:t>を</a:t>
            </a:r>
            <a:endParaRPr lang="en-US" altLang="ja-JP" sz="1100" spc="-1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15" dirty="0">
                <a:effectLst/>
                <a:latin typeface="+mn-ea"/>
                <a:cs typeface="ＭＳ Ｐゴシック" panose="020B0600070205080204" pitchFamily="50" charset="-128"/>
              </a:rPr>
              <a:t>併</a:t>
            </a:r>
            <a:r>
              <a:rPr lang="ja-JP" altLang="ja-JP" sz="1100" dirty="0">
                <a:effectLst/>
                <a:latin typeface="+mn-ea"/>
                <a:cs typeface="ＭＳ Ｐゴシック" panose="020B0600070205080204" pitchFamily="50" charset="-128"/>
              </a:rPr>
              <a:t>用するよ</a:t>
            </a:r>
            <a:r>
              <a:rPr lang="ja-JP" altLang="ja-JP" sz="1100" spc="-5" dirty="0">
                <a:effectLst/>
                <a:latin typeface="+mn-ea"/>
                <a:cs typeface="ＭＳ Ｐゴシック" panose="020B0600070205080204" pitchFamily="50" charset="-128"/>
              </a:rPr>
              <a:t>うな場合</a:t>
            </a:r>
            <a:r>
              <a:rPr lang="ja-JP" altLang="ja-JP" sz="1100" spc="-15" dirty="0">
                <a:effectLst/>
                <a:latin typeface="+mn-ea"/>
                <a:cs typeface="ＭＳ Ｐゴシック" panose="020B0600070205080204" pitchFamily="50" charset="-128"/>
              </a:rPr>
              <a:t>、</a:t>
            </a:r>
            <a:r>
              <a:rPr lang="ja-JP" altLang="ja-JP" sz="1100" b="1" spc="-10" dirty="0">
                <a:effectLst/>
                <a:latin typeface="+mn-ea"/>
                <a:cs typeface="ＭＳ Ｐゴシック" panose="020B0600070205080204" pitchFamily="50" charset="-128"/>
              </a:rPr>
              <a:t>ファモチジン</a:t>
            </a:r>
            <a:r>
              <a:rPr lang="ja-JP" altLang="ja-JP" sz="1100" spc="-5" dirty="0">
                <a:effectLst/>
                <a:latin typeface="+mn-ea"/>
                <a:cs typeface="ＭＳ Ｐゴシック" panose="020B0600070205080204" pitchFamily="50" charset="-128"/>
              </a:rPr>
              <a:t>の併用薬として</a:t>
            </a:r>
            <a:r>
              <a:rPr lang="ja-JP" altLang="en-US" sz="1100" spc="-5" dirty="0">
                <a:effectLst/>
                <a:latin typeface="+mn-ea"/>
                <a:cs typeface="ＭＳ Ｐゴシック" panose="020B0600070205080204" pitchFamily="50" charset="-128"/>
              </a:rPr>
              <a:t>ロキソプロフェンを</a:t>
            </a:r>
            <a:r>
              <a:rPr lang="ja-JP" altLang="ja-JP" sz="1100" spc="-5" dirty="0">
                <a:effectLst/>
                <a:latin typeface="+mn-ea"/>
                <a:cs typeface="ＭＳ Ｐゴシック" panose="020B0600070205080204" pitchFamily="50" charset="-128"/>
              </a:rPr>
              <a:t>設定す</a:t>
            </a:r>
            <a:r>
              <a:rPr lang="ja-JP" altLang="ja-JP" sz="1100" spc="-15" dirty="0">
                <a:effectLst/>
                <a:latin typeface="+mn-ea"/>
                <a:cs typeface="ＭＳ Ｐゴシック" panose="020B0600070205080204" pitchFamily="50" charset="-128"/>
              </a:rPr>
              <a:t>る</a:t>
            </a:r>
            <a:r>
              <a:rPr lang="ja-JP" altLang="ja-JP" sz="1100" spc="-5" dirty="0">
                <a:effectLst/>
                <a:latin typeface="+mn-ea"/>
                <a:cs typeface="ＭＳ Ｐゴシック" panose="020B0600070205080204" pitchFamily="50" charset="-128"/>
              </a:rPr>
              <a:t>と、</a:t>
            </a:r>
            <a:endParaRPr lang="en-US" altLang="ja-JP" sz="1100" spc="-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胃炎などの病名が</a:t>
            </a:r>
            <a:r>
              <a:rPr lang="ja-JP" altLang="ja-JP" sz="1100" spc="-15" dirty="0">
                <a:effectLst/>
                <a:latin typeface="+mn-ea"/>
                <a:cs typeface="ＭＳ Ｐゴシック" panose="020B0600070205080204" pitchFamily="50" charset="-128"/>
              </a:rPr>
              <a:t>な</a:t>
            </a:r>
            <a:r>
              <a:rPr lang="ja-JP" altLang="ja-JP" sz="1100" dirty="0">
                <a:effectLst/>
                <a:latin typeface="+mn-ea"/>
                <a:cs typeface="ＭＳ Ｐゴシック" panose="020B0600070205080204" pitchFamily="50" charset="-128"/>
              </a:rPr>
              <a:t>くても合</a:t>
            </a:r>
            <a:r>
              <a:rPr lang="ja-JP" altLang="ja-JP" sz="1100" spc="-5" dirty="0">
                <a:effectLst/>
                <a:latin typeface="+mn-ea"/>
                <a:cs typeface="ＭＳ Ｐゴシック" panose="020B0600070205080204" pitchFamily="50" charset="-128"/>
              </a:rPr>
              <a:t>格と判定</a:t>
            </a:r>
            <a:r>
              <a:rPr lang="ja-JP" altLang="en-US" sz="1100" spc="-5" dirty="0">
                <a:effectLst/>
                <a:latin typeface="+mn-ea"/>
                <a:cs typeface="ＭＳ Ｐゴシック" panose="020B0600070205080204" pitchFamily="50" charset="-128"/>
              </a:rPr>
              <a:t>する</a:t>
            </a:r>
            <a:r>
              <a:rPr lang="ja-JP" altLang="ja-JP" sz="1100" spc="-5" dirty="0">
                <a:effectLst/>
                <a:latin typeface="+mn-ea"/>
                <a:cs typeface="ＭＳ Ｐゴシック" panose="020B0600070205080204" pitchFamily="50" charset="-128"/>
              </a:rPr>
              <a:t>よ</a:t>
            </a:r>
            <a:r>
              <a:rPr lang="ja-JP" altLang="ja-JP" sz="1100" spc="-15" dirty="0">
                <a:effectLst/>
                <a:latin typeface="+mn-ea"/>
                <a:cs typeface="ＭＳ Ｐゴシック" panose="020B0600070205080204" pitchFamily="50" charset="-128"/>
              </a:rPr>
              <a:t>う</a:t>
            </a:r>
            <a:r>
              <a:rPr lang="ja-JP" altLang="ja-JP" sz="1100" spc="-5" dirty="0">
                <a:effectLst/>
                <a:latin typeface="+mn-ea"/>
                <a:cs typeface="ＭＳ Ｐゴシック" panose="020B0600070205080204" pitchFamily="50" charset="-128"/>
              </a:rPr>
              <a:t>になりま</a:t>
            </a:r>
            <a:r>
              <a:rPr lang="ja-JP" altLang="ja-JP" sz="1100" dirty="0">
                <a:effectLst/>
                <a:latin typeface="+mn-ea"/>
                <a:cs typeface="ＭＳ Ｐゴシック" panose="020B0600070205080204" pitchFamily="50" charset="-128"/>
              </a:rPr>
              <a:t>す。</a:t>
            </a:r>
          </a:p>
          <a:p>
            <a:pPr marL="485140">
              <a:spcBef>
                <a:spcPts val="220"/>
              </a:spcBef>
              <a:spcAft>
                <a:spcPts val="0"/>
              </a:spcAft>
            </a:pPr>
            <a:r>
              <a:rPr lang="ja-JP" altLang="ja-JP" sz="1100" dirty="0">
                <a:effectLst/>
                <a:latin typeface="+mn-ea"/>
                <a:cs typeface="ＭＳ Ｐゴシック" panose="020B0600070205080204" pitchFamily="50" charset="-128"/>
              </a:rPr>
              <a:t>ファモチジンの「適応症修正」画面を開き、［併用設定］をクリックし</a:t>
            </a:r>
            <a:r>
              <a:rPr lang="ja-JP" altLang="ja-JP" sz="1100" spc="-20" dirty="0">
                <a:effectLst/>
                <a:latin typeface="+mn-ea"/>
                <a:cs typeface="ＭＳ Ｐゴシック" panose="020B0600070205080204" pitchFamily="50" charset="-128"/>
              </a:rPr>
              <a:t>ます。</a:t>
            </a:r>
            <a:endParaRPr lang="ja-JP" altLang="ja-JP" sz="1100" dirty="0">
              <a:effectLst/>
              <a:latin typeface="+mn-ea"/>
              <a:cs typeface="ＭＳ Ｐゴシック" panose="020B0600070205080204" pitchFamily="50" charset="-128"/>
            </a:endParaRPr>
          </a:p>
          <a:p>
            <a:endParaRPr kumimoji="1" lang="ja-JP" altLang="en-US" sz="1100" dirty="0">
              <a:latin typeface="+mn-ea"/>
            </a:endParaRPr>
          </a:p>
        </p:txBody>
      </p:sp>
      <p:sp>
        <p:nvSpPr>
          <p:cNvPr id="4" name="docshape457">
            <a:extLst>
              <a:ext uri="{FF2B5EF4-FFF2-40B4-BE49-F238E27FC236}">
                <a16:creationId xmlns:a16="http://schemas.microsoft.com/office/drawing/2014/main" id="{17AB7077-5D23-E492-41E1-6DFB3F18A889}"/>
              </a:ext>
            </a:extLst>
          </p:cNvPr>
          <p:cNvSpPr>
            <a:spLocks/>
          </p:cNvSpPr>
          <p:nvPr/>
        </p:nvSpPr>
        <p:spPr bwMode="auto">
          <a:xfrm>
            <a:off x="4501507" y="4336892"/>
            <a:ext cx="450281" cy="136538"/>
          </a:xfrm>
          <a:custGeom>
            <a:avLst/>
            <a:gdLst>
              <a:gd name="T0" fmla="+- 0 7352 7352"/>
              <a:gd name="T1" fmla="*/ T0 w 824"/>
              <a:gd name="T2" fmla="+- 0 4262 4208"/>
              <a:gd name="T3" fmla="*/ 4262 h 320"/>
              <a:gd name="T4" fmla="+- 0 7357 7352"/>
              <a:gd name="T5" fmla="*/ T4 w 824"/>
              <a:gd name="T6" fmla="+- 0 4241 4208"/>
              <a:gd name="T7" fmla="*/ 4241 h 320"/>
              <a:gd name="T8" fmla="+- 0 7368 7352"/>
              <a:gd name="T9" fmla="*/ T8 w 824"/>
              <a:gd name="T10" fmla="+- 0 4224 4208"/>
              <a:gd name="T11" fmla="*/ 4224 h 320"/>
              <a:gd name="T12" fmla="+- 0 7385 7352"/>
              <a:gd name="T13" fmla="*/ T12 w 824"/>
              <a:gd name="T14" fmla="+- 0 4213 4208"/>
              <a:gd name="T15" fmla="*/ 4213 h 320"/>
              <a:gd name="T16" fmla="+- 0 7406 7352"/>
              <a:gd name="T17" fmla="*/ T16 w 824"/>
              <a:gd name="T18" fmla="+- 0 4208 4208"/>
              <a:gd name="T19" fmla="*/ 4208 h 320"/>
              <a:gd name="T20" fmla="+- 0 8122 7352"/>
              <a:gd name="T21" fmla="*/ T20 w 824"/>
              <a:gd name="T22" fmla="+- 0 4208 4208"/>
              <a:gd name="T23" fmla="*/ 4208 h 320"/>
              <a:gd name="T24" fmla="+- 0 8143 7352"/>
              <a:gd name="T25" fmla="*/ T24 w 824"/>
              <a:gd name="T26" fmla="+- 0 4213 4208"/>
              <a:gd name="T27" fmla="*/ 4213 h 320"/>
              <a:gd name="T28" fmla="+- 0 8160 7352"/>
              <a:gd name="T29" fmla="*/ T28 w 824"/>
              <a:gd name="T30" fmla="+- 0 4224 4208"/>
              <a:gd name="T31" fmla="*/ 4224 h 320"/>
              <a:gd name="T32" fmla="+- 0 8171 7352"/>
              <a:gd name="T33" fmla="*/ T32 w 824"/>
              <a:gd name="T34" fmla="+- 0 4241 4208"/>
              <a:gd name="T35" fmla="*/ 4241 h 320"/>
              <a:gd name="T36" fmla="+- 0 8176 7352"/>
              <a:gd name="T37" fmla="*/ T36 w 824"/>
              <a:gd name="T38" fmla="+- 0 4262 4208"/>
              <a:gd name="T39" fmla="*/ 4262 h 320"/>
              <a:gd name="T40" fmla="+- 0 8176 7352"/>
              <a:gd name="T41" fmla="*/ T40 w 824"/>
              <a:gd name="T42" fmla="+- 0 4474 4208"/>
              <a:gd name="T43" fmla="*/ 4474 h 320"/>
              <a:gd name="T44" fmla="+- 0 8171 7352"/>
              <a:gd name="T45" fmla="*/ T44 w 824"/>
              <a:gd name="T46" fmla="+- 0 4495 4208"/>
              <a:gd name="T47" fmla="*/ 4495 h 320"/>
              <a:gd name="T48" fmla="+- 0 8160 7352"/>
              <a:gd name="T49" fmla="*/ T48 w 824"/>
              <a:gd name="T50" fmla="+- 0 4512 4208"/>
              <a:gd name="T51" fmla="*/ 4512 h 320"/>
              <a:gd name="T52" fmla="+- 0 8143 7352"/>
              <a:gd name="T53" fmla="*/ T52 w 824"/>
              <a:gd name="T54" fmla="+- 0 4523 4208"/>
              <a:gd name="T55" fmla="*/ 4523 h 320"/>
              <a:gd name="T56" fmla="+- 0 8122 7352"/>
              <a:gd name="T57" fmla="*/ T56 w 824"/>
              <a:gd name="T58" fmla="+- 0 4528 4208"/>
              <a:gd name="T59" fmla="*/ 4528 h 320"/>
              <a:gd name="T60" fmla="+- 0 7406 7352"/>
              <a:gd name="T61" fmla="*/ T60 w 824"/>
              <a:gd name="T62" fmla="+- 0 4528 4208"/>
              <a:gd name="T63" fmla="*/ 4528 h 320"/>
              <a:gd name="T64" fmla="+- 0 7385 7352"/>
              <a:gd name="T65" fmla="*/ T64 w 824"/>
              <a:gd name="T66" fmla="+- 0 4523 4208"/>
              <a:gd name="T67" fmla="*/ 4523 h 320"/>
              <a:gd name="T68" fmla="+- 0 7368 7352"/>
              <a:gd name="T69" fmla="*/ T68 w 824"/>
              <a:gd name="T70" fmla="+- 0 4512 4208"/>
              <a:gd name="T71" fmla="*/ 4512 h 320"/>
              <a:gd name="T72" fmla="+- 0 7357 7352"/>
              <a:gd name="T73" fmla="*/ T72 w 824"/>
              <a:gd name="T74" fmla="+- 0 4495 4208"/>
              <a:gd name="T75" fmla="*/ 4495 h 320"/>
              <a:gd name="T76" fmla="+- 0 7352 7352"/>
              <a:gd name="T77" fmla="*/ T76 w 824"/>
              <a:gd name="T78" fmla="+- 0 4474 4208"/>
              <a:gd name="T79" fmla="*/ 4474 h 320"/>
              <a:gd name="T80" fmla="+- 0 7352 7352"/>
              <a:gd name="T81" fmla="*/ T80 w 824"/>
              <a:gd name="T82" fmla="+- 0 4262 4208"/>
              <a:gd name="T83" fmla="*/ 4262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24" h="320">
                <a:moveTo>
                  <a:pt x="0" y="54"/>
                </a:moveTo>
                <a:lnTo>
                  <a:pt x="5" y="33"/>
                </a:lnTo>
                <a:lnTo>
                  <a:pt x="16" y="16"/>
                </a:lnTo>
                <a:lnTo>
                  <a:pt x="33" y="5"/>
                </a:lnTo>
                <a:lnTo>
                  <a:pt x="54" y="0"/>
                </a:lnTo>
                <a:lnTo>
                  <a:pt x="770" y="0"/>
                </a:lnTo>
                <a:lnTo>
                  <a:pt x="791" y="5"/>
                </a:lnTo>
                <a:lnTo>
                  <a:pt x="808" y="16"/>
                </a:lnTo>
                <a:lnTo>
                  <a:pt x="819" y="33"/>
                </a:lnTo>
                <a:lnTo>
                  <a:pt x="824" y="54"/>
                </a:lnTo>
                <a:lnTo>
                  <a:pt x="824" y="266"/>
                </a:lnTo>
                <a:lnTo>
                  <a:pt x="819" y="287"/>
                </a:lnTo>
                <a:lnTo>
                  <a:pt x="808" y="304"/>
                </a:lnTo>
                <a:lnTo>
                  <a:pt x="791" y="315"/>
                </a:lnTo>
                <a:lnTo>
                  <a:pt x="770" y="320"/>
                </a:lnTo>
                <a:lnTo>
                  <a:pt x="54" y="320"/>
                </a:lnTo>
                <a:lnTo>
                  <a:pt x="33" y="315"/>
                </a:lnTo>
                <a:lnTo>
                  <a:pt x="16" y="304"/>
                </a:lnTo>
                <a:lnTo>
                  <a:pt x="5" y="287"/>
                </a:lnTo>
                <a:lnTo>
                  <a:pt x="0" y="266"/>
                </a:lnTo>
                <a:lnTo>
                  <a:pt x="0"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733A56AF-78F1-AFE9-8F39-609194910828}"/>
              </a:ext>
            </a:extLst>
          </p:cNvPr>
          <p:cNvSpPr txBox="1"/>
          <p:nvPr/>
        </p:nvSpPr>
        <p:spPr>
          <a:xfrm>
            <a:off x="648063" y="5221062"/>
            <a:ext cx="5561871" cy="456535"/>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「併用設定」画面が表示されます。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を選択］</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3" name="그림 2">
            <a:extLst>
              <a:ext uri="{FF2B5EF4-FFF2-40B4-BE49-F238E27FC236}">
                <a16:creationId xmlns:a16="http://schemas.microsoft.com/office/drawing/2014/main" id="{705B20BC-B3C0-7E81-6CD6-92F062C3ADE7}"/>
              </a:ext>
            </a:extLst>
          </p:cNvPr>
          <p:cNvPicPr>
            <a:picLocks noChangeAspect="1"/>
          </p:cNvPicPr>
          <p:nvPr/>
        </p:nvPicPr>
        <p:blipFill>
          <a:blip r:embed="rId3"/>
          <a:stretch>
            <a:fillRect/>
          </a:stretch>
        </p:blipFill>
        <p:spPr>
          <a:xfrm>
            <a:off x="2268347" y="2105437"/>
            <a:ext cx="2894965" cy="142710"/>
          </a:xfrm>
          <a:prstGeom prst="rect">
            <a:avLst/>
          </a:prstGeom>
        </p:spPr>
      </p:pic>
      <p:grpSp>
        <p:nvGrpSpPr>
          <p:cNvPr id="10" name="그룹 9">
            <a:extLst>
              <a:ext uri="{FF2B5EF4-FFF2-40B4-BE49-F238E27FC236}">
                <a16:creationId xmlns:a16="http://schemas.microsoft.com/office/drawing/2014/main" id="{215CEAA6-C99D-A9D3-EAA7-40F5AFBCFE41}"/>
              </a:ext>
            </a:extLst>
          </p:cNvPr>
          <p:cNvGrpSpPr/>
          <p:nvPr/>
        </p:nvGrpSpPr>
        <p:grpSpPr>
          <a:xfrm>
            <a:off x="1306423" y="5770283"/>
            <a:ext cx="4295954" cy="2894718"/>
            <a:chOff x="1306423" y="5770283"/>
            <a:chExt cx="4295954" cy="2894718"/>
          </a:xfrm>
        </p:grpSpPr>
        <p:pic>
          <p:nvPicPr>
            <p:cNvPr id="9" name="그림 8">
              <a:extLst>
                <a:ext uri="{FF2B5EF4-FFF2-40B4-BE49-F238E27FC236}">
                  <a16:creationId xmlns:a16="http://schemas.microsoft.com/office/drawing/2014/main" id="{8287C45E-E5A8-3D96-8F32-4679F10FC1EA}"/>
                </a:ext>
              </a:extLst>
            </p:cNvPr>
            <p:cNvPicPr>
              <a:picLocks noChangeAspect="1"/>
            </p:cNvPicPr>
            <p:nvPr/>
          </p:nvPicPr>
          <p:blipFill>
            <a:blip r:embed="rId4"/>
            <a:stretch>
              <a:fillRect/>
            </a:stretch>
          </p:blipFill>
          <p:spPr>
            <a:xfrm>
              <a:off x="1306423" y="5770283"/>
              <a:ext cx="4295954" cy="2894718"/>
            </a:xfrm>
            <a:prstGeom prst="rect">
              <a:avLst/>
            </a:prstGeom>
          </p:spPr>
        </p:pic>
        <p:sp>
          <p:nvSpPr>
            <p:cNvPr id="18" name="docshape460">
              <a:extLst>
                <a:ext uri="{FF2B5EF4-FFF2-40B4-BE49-F238E27FC236}">
                  <a16:creationId xmlns:a16="http://schemas.microsoft.com/office/drawing/2014/main" id="{E7F0A21D-D423-CF23-03BC-A7C5F793108D}"/>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object 8">
              <a:extLst>
                <a:ext uri="{FF2B5EF4-FFF2-40B4-BE49-F238E27FC236}">
                  <a16:creationId xmlns:a16="http://schemas.microsoft.com/office/drawing/2014/main" id="{93745CD3-34BF-0C0A-CC9D-FDA70EE36D39}"/>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1" name="図 10">
              <a:extLst>
                <a:ext uri="{FF2B5EF4-FFF2-40B4-BE49-F238E27FC236}">
                  <a16:creationId xmlns:a16="http://schemas.microsoft.com/office/drawing/2014/main" id="{7DD29FB7-E691-5226-4EBD-1974AFA1F029}"/>
                </a:ext>
              </a:extLst>
            </p:cNvPr>
            <p:cNvPicPr>
              <a:picLocks noChangeAspect="1"/>
            </p:cNvPicPr>
            <p:nvPr/>
          </p:nvPicPr>
          <p:blipFill>
            <a:blip r:embed="rId5"/>
            <a:stretch>
              <a:fillRect/>
            </a:stretch>
          </p:blipFill>
          <p:spPr>
            <a:xfrm>
              <a:off x="2770378" y="6382782"/>
              <a:ext cx="259200" cy="92572"/>
            </a:xfrm>
            <a:prstGeom prst="rect">
              <a:avLst/>
            </a:prstGeom>
          </p:spPr>
        </p:pic>
        <p:pic>
          <p:nvPicPr>
            <p:cNvPr id="8" name="그림 7">
              <a:extLst>
                <a:ext uri="{FF2B5EF4-FFF2-40B4-BE49-F238E27FC236}">
                  <a16:creationId xmlns:a16="http://schemas.microsoft.com/office/drawing/2014/main" id="{C97DD409-9070-8C34-4BE4-4FB21C17624B}"/>
                </a:ext>
              </a:extLst>
            </p:cNvPr>
            <p:cNvPicPr>
              <a:picLocks noChangeAspect="1"/>
            </p:cNvPicPr>
            <p:nvPr/>
          </p:nvPicPr>
          <p:blipFill>
            <a:blip r:embed="rId6"/>
            <a:stretch>
              <a:fillRect/>
            </a:stretch>
          </p:blipFill>
          <p:spPr>
            <a:xfrm>
              <a:off x="2190430" y="5834476"/>
              <a:ext cx="2865664" cy="179407"/>
            </a:xfrm>
            <a:prstGeom prst="rect">
              <a:avLst/>
            </a:prstGeom>
          </p:spPr>
        </p:pic>
      </p:grpSp>
    </p:spTree>
    <p:extLst>
      <p:ext uri="{BB962C8B-B14F-4D97-AF65-F5344CB8AC3E}">
        <p14:creationId xmlns:p14="http://schemas.microsoft.com/office/powerpoint/2010/main" val="298256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629ED172-F0DF-7E6C-74A2-0C0448ECBC8B}"/>
              </a:ext>
            </a:extLst>
          </p:cNvPr>
          <p:cNvPicPr>
            <a:picLocks noChangeAspect="1"/>
          </p:cNvPicPr>
          <p:nvPr/>
        </p:nvPicPr>
        <p:blipFill>
          <a:blip r:embed="rId2"/>
          <a:stretch>
            <a:fillRect/>
          </a:stretch>
        </p:blipFill>
        <p:spPr>
          <a:xfrm>
            <a:off x="1386523" y="1509521"/>
            <a:ext cx="4198940" cy="202752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60</a:t>
            </a:fld>
            <a:endParaRPr kumimoji="1" lang="ja-JP" altLang="en-US"/>
          </a:p>
        </p:txBody>
      </p:sp>
      <p:sp>
        <p:nvSpPr>
          <p:cNvPr id="2" name="テキスト ボックス 1">
            <a:extLst>
              <a:ext uri="{FF2B5EF4-FFF2-40B4-BE49-F238E27FC236}">
                <a16:creationId xmlns:a16="http://schemas.microsoft.com/office/drawing/2014/main" id="{C115D912-87AB-9B9D-16E0-E68834B28F91}"/>
              </a:ext>
            </a:extLst>
          </p:cNvPr>
          <p:cNvSpPr txBox="1"/>
          <p:nvPr/>
        </p:nvSpPr>
        <p:spPr>
          <a:xfrm>
            <a:off x="678245" y="682836"/>
            <a:ext cx="5708267" cy="990015"/>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検索欄に「ロキソプロフェン」と入力して［検索］をクリックします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
              </a:spcBef>
              <a:spcAft>
                <a:spcPts val="0"/>
              </a:spcAft>
              <a:tabLst>
                <a:tab pos="77660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95"/>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2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350981FC-FDC6-1FB0-130A-9420B5BB5BDC}"/>
              </a:ext>
            </a:extLst>
          </p:cNvPr>
          <p:cNvSpPr txBox="1"/>
          <p:nvPr/>
        </p:nvSpPr>
        <p:spPr>
          <a:xfrm>
            <a:off x="678245" y="3601661"/>
            <a:ext cx="5708267" cy="456535"/>
          </a:xfrm>
          <a:prstGeom prst="rect">
            <a:avLst/>
          </a:prstGeom>
          <a:noFill/>
        </p:spPr>
        <p:txBody>
          <a:bodyPr wrap="square" rtlCol="0">
            <a:spAutoFit/>
          </a:bodyPr>
          <a:lstStyle/>
          <a:p>
            <a:pPr marL="485140">
              <a:spcBef>
                <a:spcPts val="205"/>
              </a:spcBef>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が設定されているのを確認したら、</a:t>
            </a:r>
          </a:p>
          <a:p>
            <a:pPr marL="485140">
              <a:spcBef>
                <a:spcPts val="205"/>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1D144BE8-07E7-561A-FD7F-17C04BD31A38}"/>
              </a:ext>
            </a:extLst>
          </p:cNvPr>
          <p:cNvSpPr txBox="1"/>
          <p:nvPr/>
        </p:nvSpPr>
        <p:spPr>
          <a:xfrm>
            <a:off x="574865" y="5965552"/>
            <a:ext cx="5708267" cy="606961"/>
          </a:xfrm>
          <a:prstGeom prst="rect">
            <a:avLst/>
          </a:prstGeom>
          <a:noFill/>
        </p:spPr>
        <p:txBody>
          <a:bodyPr wrap="square" rtlCol="0">
            <a:spAutoFit/>
          </a:bodyPr>
          <a:lstStyle/>
          <a:p>
            <a:pPr marL="485140" marR="429260">
              <a:lnSpc>
                <a:spcPct val="102000"/>
              </a:lnSpc>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Aft>
                <a:spcPts val="0"/>
              </a:spcAft>
            </a:pP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ファモチジ</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ン錠</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２</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ｇ「</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トーワ」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の併用薬として設定さ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ました。</a:t>
            </a:r>
          </a:p>
          <a:p>
            <a:endParaRPr kumimoji="1" lang="ja-JP" altLang="en-US" sz="1100" dirty="0"/>
          </a:p>
        </p:txBody>
      </p:sp>
      <p:sp>
        <p:nvSpPr>
          <p:cNvPr id="14" name="テキスト ボックス 13">
            <a:extLst>
              <a:ext uri="{FF2B5EF4-FFF2-40B4-BE49-F238E27FC236}">
                <a16:creationId xmlns:a16="http://schemas.microsoft.com/office/drawing/2014/main" id="{D35ADAB9-67FF-3B3B-67DE-D9345D2EA025}"/>
              </a:ext>
            </a:extLst>
          </p:cNvPr>
          <p:cNvSpPr txBox="1"/>
          <p:nvPr/>
        </p:nvSpPr>
        <p:spPr>
          <a:xfrm>
            <a:off x="5371234" y="1917460"/>
            <a:ext cx="379325"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E2B88F2F-98B2-37AD-11A9-E5C96848D01E}"/>
              </a:ext>
            </a:extLst>
          </p:cNvPr>
          <p:cNvSpPr txBox="1"/>
          <p:nvPr/>
        </p:nvSpPr>
        <p:spPr>
          <a:xfrm>
            <a:off x="1222052" y="2605650"/>
            <a:ext cx="303541" cy="338554"/>
          </a:xfrm>
          <a:prstGeom prst="rect">
            <a:avLst/>
          </a:prstGeom>
          <a:noFill/>
        </p:spPr>
        <p:txBody>
          <a:bodyPr wrap="square" rtlCol="0">
            <a:spAutoFit/>
          </a:bodyPr>
          <a:lstStyle/>
          <a:p>
            <a:r>
              <a:rPr kumimoji="1" lang="ja-JP" altLang="en-US" sz="1600" dirty="0">
                <a:solidFill>
                  <a:srgbClr val="FF0000"/>
                </a:solidFill>
              </a:rPr>
              <a:t>②</a:t>
            </a:r>
          </a:p>
        </p:txBody>
      </p:sp>
      <p:sp>
        <p:nvSpPr>
          <p:cNvPr id="22" name="テキスト ボックス 21">
            <a:extLst>
              <a:ext uri="{FF2B5EF4-FFF2-40B4-BE49-F238E27FC236}">
                <a16:creationId xmlns:a16="http://schemas.microsoft.com/office/drawing/2014/main" id="{1979FE9F-1933-3AE8-30E3-46677BF877D7}"/>
              </a:ext>
            </a:extLst>
          </p:cNvPr>
          <p:cNvSpPr txBox="1"/>
          <p:nvPr/>
        </p:nvSpPr>
        <p:spPr>
          <a:xfrm>
            <a:off x="4486090" y="2407811"/>
            <a:ext cx="268352" cy="246221"/>
          </a:xfrm>
          <a:prstGeom prst="rect">
            <a:avLst/>
          </a:prstGeom>
          <a:noFill/>
        </p:spPr>
        <p:txBody>
          <a:bodyPr wrap="square" lIns="0" tIns="0" rIns="0" bIns="0" rtlCol="0">
            <a:noAutofit/>
          </a:bodyPr>
          <a:lstStyle/>
          <a:p>
            <a:r>
              <a:rPr kumimoji="1" lang="ja-JP" altLang="en-US" sz="1600" dirty="0">
                <a:solidFill>
                  <a:srgbClr val="FF0000"/>
                </a:solidFill>
              </a:rPr>
              <a:t>③</a:t>
            </a:r>
          </a:p>
        </p:txBody>
      </p:sp>
      <p:sp>
        <p:nvSpPr>
          <p:cNvPr id="23" name="object 10">
            <a:extLst>
              <a:ext uri="{FF2B5EF4-FFF2-40B4-BE49-F238E27FC236}">
                <a16:creationId xmlns:a16="http://schemas.microsoft.com/office/drawing/2014/main" id="{F6AE12F7-C897-7A20-E261-5C52A84C2CC6}"/>
              </a:ext>
            </a:extLst>
          </p:cNvPr>
          <p:cNvSpPr/>
          <p:nvPr/>
        </p:nvSpPr>
        <p:spPr>
          <a:xfrm>
            <a:off x="3278232" y="1974497"/>
            <a:ext cx="2087169"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sp>
        <p:nvSpPr>
          <p:cNvPr id="24" name="타원 23">
            <a:extLst>
              <a:ext uri="{FF2B5EF4-FFF2-40B4-BE49-F238E27FC236}">
                <a16:creationId xmlns:a16="http://schemas.microsoft.com/office/drawing/2014/main" id="{9F36D105-29F5-49B4-45E9-13F051AE4B0B}"/>
              </a:ext>
            </a:extLst>
          </p:cNvPr>
          <p:cNvSpPr/>
          <p:nvPr/>
        </p:nvSpPr>
        <p:spPr>
          <a:xfrm>
            <a:off x="1514520" y="2660604"/>
            <a:ext cx="225379" cy="2095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bject 10">
            <a:extLst>
              <a:ext uri="{FF2B5EF4-FFF2-40B4-BE49-F238E27FC236}">
                <a16:creationId xmlns:a16="http://schemas.microsoft.com/office/drawing/2014/main" id="{1E17EF4C-8885-AA39-EFEE-2CE531821E04}"/>
              </a:ext>
            </a:extLst>
          </p:cNvPr>
          <p:cNvSpPr/>
          <p:nvPr/>
        </p:nvSpPr>
        <p:spPr>
          <a:xfrm>
            <a:off x="4387849" y="2197451"/>
            <a:ext cx="508001"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pic>
        <p:nvPicPr>
          <p:cNvPr id="10" name="그림 9">
            <a:extLst>
              <a:ext uri="{FF2B5EF4-FFF2-40B4-BE49-F238E27FC236}">
                <a16:creationId xmlns:a16="http://schemas.microsoft.com/office/drawing/2014/main" id="{C76078DE-0C1F-6FB0-209A-9C3F65DFE06A}"/>
              </a:ext>
            </a:extLst>
          </p:cNvPr>
          <p:cNvPicPr>
            <a:picLocks noChangeAspect="1"/>
          </p:cNvPicPr>
          <p:nvPr/>
        </p:nvPicPr>
        <p:blipFill>
          <a:blip r:embed="rId3"/>
          <a:stretch>
            <a:fillRect/>
          </a:stretch>
        </p:blipFill>
        <p:spPr>
          <a:xfrm flipV="1">
            <a:off x="1268409" y="6419692"/>
            <a:ext cx="4317053" cy="159267"/>
          </a:xfrm>
          <a:prstGeom prst="rect">
            <a:avLst/>
          </a:prstGeom>
        </p:spPr>
      </p:pic>
      <p:grpSp>
        <p:nvGrpSpPr>
          <p:cNvPr id="19" name="그룹 18">
            <a:extLst>
              <a:ext uri="{FF2B5EF4-FFF2-40B4-BE49-F238E27FC236}">
                <a16:creationId xmlns:a16="http://schemas.microsoft.com/office/drawing/2014/main" id="{91B4B4B5-5CEE-15E5-87CD-BB2FAC751042}"/>
              </a:ext>
            </a:extLst>
          </p:cNvPr>
          <p:cNvGrpSpPr/>
          <p:nvPr/>
        </p:nvGrpSpPr>
        <p:grpSpPr>
          <a:xfrm>
            <a:off x="1268409" y="6718128"/>
            <a:ext cx="4317540" cy="2194644"/>
            <a:chOff x="1268409" y="6718128"/>
            <a:chExt cx="4317540" cy="2194644"/>
          </a:xfrm>
        </p:grpSpPr>
        <p:pic>
          <p:nvPicPr>
            <p:cNvPr id="18" name="그림 17">
              <a:extLst>
                <a:ext uri="{FF2B5EF4-FFF2-40B4-BE49-F238E27FC236}">
                  <a16:creationId xmlns:a16="http://schemas.microsoft.com/office/drawing/2014/main" id="{A6EE629D-E5A3-9A6F-72EB-DD518F9411D3}"/>
                </a:ext>
              </a:extLst>
            </p:cNvPr>
            <p:cNvPicPr>
              <a:picLocks noChangeAspect="1"/>
            </p:cNvPicPr>
            <p:nvPr/>
          </p:nvPicPr>
          <p:blipFill>
            <a:blip r:embed="rId4"/>
            <a:stretch>
              <a:fillRect/>
            </a:stretch>
          </p:blipFill>
          <p:spPr>
            <a:xfrm>
              <a:off x="1268409" y="6718128"/>
              <a:ext cx="4317540" cy="2194644"/>
            </a:xfrm>
            <a:prstGeom prst="rect">
              <a:avLst/>
            </a:prstGeom>
          </p:spPr>
        </p:pic>
        <p:sp>
          <p:nvSpPr>
            <p:cNvPr id="12" name="docshape476">
              <a:extLst>
                <a:ext uri="{FF2B5EF4-FFF2-40B4-BE49-F238E27FC236}">
                  <a16:creationId xmlns:a16="http://schemas.microsoft.com/office/drawing/2014/main" id="{CC6A4A8F-44CA-BEC3-2B5B-57C7204CC602}"/>
                </a:ext>
              </a:extLst>
            </p:cNvPr>
            <p:cNvSpPr>
              <a:spLocks/>
            </p:cNvSpPr>
            <p:nvPr/>
          </p:nvSpPr>
          <p:spPr bwMode="auto">
            <a:xfrm>
              <a:off x="4234933" y="8204452"/>
              <a:ext cx="1149519" cy="250158"/>
            </a:xfrm>
            <a:custGeom>
              <a:avLst/>
              <a:gdLst>
                <a:gd name="T0" fmla="+- 0 7223 7223"/>
                <a:gd name="T1" fmla="*/ T0 w 1810"/>
                <a:gd name="T2" fmla="+- 0 3225 3153"/>
                <a:gd name="T3" fmla="*/ 3225 h 435"/>
                <a:gd name="T4" fmla="+- 0 7228 7223"/>
                <a:gd name="T5" fmla="*/ T4 w 1810"/>
                <a:gd name="T6" fmla="+- 0 3197 3153"/>
                <a:gd name="T7" fmla="*/ 3197 h 435"/>
                <a:gd name="T8" fmla="+- 0 7244 7223"/>
                <a:gd name="T9" fmla="*/ T8 w 1810"/>
                <a:gd name="T10" fmla="+- 0 3174 3153"/>
                <a:gd name="T11" fmla="*/ 3174 h 435"/>
                <a:gd name="T12" fmla="+- 0 7267 7223"/>
                <a:gd name="T13" fmla="*/ T12 w 1810"/>
                <a:gd name="T14" fmla="+- 0 3159 3153"/>
                <a:gd name="T15" fmla="*/ 3159 h 435"/>
                <a:gd name="T16" fmla="+- 0 7295 7223"/>
                <a:gd name="T17" fmla="*/ T16 w 1810"/>
                <a:gd name="T18" fmla="+- 0 3153 3153"/>
                <a:gd name="T19" fmla="*/ 3153 h 435"/>
                <a:gd name="T20" fmla="+- 0 8960 7223"/>
                <a:gd name="T21" fmla="*/ T20 w 1810"/>
                <a:gd name="T22" fmla="+- 0 3153 3153"/>
                <a:gd name="T23" fmla="*/ 3153 h 435"/>
                <a:gd name="T24" fmla="+- 0 8988 7223"/>
                <a:gd name="T25" fmla="*/ T24 w 1810"/>
                <a:gd name="T26" fmla="+- 0 3159 3153"/>
                <a:gd name="T27" fmla="*/ 3159 h 435"/>
                <a:gd name="T28" fmla="+- 0 9011 7223"/>
                <a:gd name="T29" fmla="*/ T28 w 1810"/>
                <a:gd name="T30" fmla="+- 0 3174 3153"/>
                <a:gd name="T31" fmla="*/ 3174 h 435"/>
                <a:gd name="T32" fmla="+- 0 9027 7223"/>
                <a:gd name="T33" fmla="*/ T32 w 1810"/>
                <a:gd name="T34" fmla="+- 0 3197 3153"/>
                <a:gd name="T35" fmla="*/ 3197 h 435"/>
                <a:gd name="T36" fmla="+- 0 9032 7223"/>
                <a:gd name="T37" fmla="*/ T36 w 1810"/>
                <a:gd name="T38" fmla="+- 0 3225 3153"/>
                <a:gd name="T39" fmla="*/ 3225 h 435"/>
                <a:gd name="T40" fmla="+- 0 9032 7223"/>
                <a:gd name="T41" fmla="*/ T40 w 1810"/>
                <a:gd name="T42" fmla="+- 0 3515 3153"/>
                <a:gd name="T43" fmla="*/ 3515 h 435"/>
                <a:gd name="T44" fmla="+- 0 9027 7223"/>
                <a:gd name="T45" fmla="*/ T44 w 1810"/>
                <a:gd name="T46" fmla="+- 0 3543 3153"/>
                <a:gd name="T47" fmla="*/ 3543 h 435"/>
                <a:gd name="T48" fmla="+- 0 9011 7223"/>
                <a:gd name="T49" fmla="*/ T48 w 1810"/>
                <a:gd name="T50" fmla="+- 0 3566 3153"/>
                <a:gd name="T51" fmla="*/ 3566 h 435"/>
                <a:gd name="T52" fmla="+- 0 8988 7223"/>
                <a:gd name="T53" fmla="*/ T52 w 1810"/>
                <a:gd name="T54" fmla="+- 0 3582 3153"/>
                <a:gd name="T55" fmla="*/ 3582 h 435"/>
                <a:gd name="T56" fmla="+- 0 8960 7223"/>
                <a:gd name="T57" fmla="*/ T56 w 1810"/>
                <a:gd name="T58" fmla="+- 0 3587 3153"/>
                <a:gd name="T59" fmla="*/ 3587 h 435"/>
                <a:gd name="T60" fmla="+- 0 7295 7223"/>
                <a:gd name="T61" fmla="*/ T60 w 1810"/>
                <a:gd name="T62" fmla="+- 0 3587 3153"/>
                <a:gd name="T63" fmla="*/ 3587 h 435"/>
                <a:gd name="T64" fmla="+- 0 7267 7223"/>
                <a:gd name="T65" fmla="*/ T64 w 1810"/>
                <a:gd name="T66" fmla="+- 0 3582 3153"/>
                <a:gd name="T67" fmla="*/ 3582 h 435"/>
                <a:gd name="T68" fmla="+- 0 7244 7223"/>
                <a:gd name="T69" fmla="*/ T68 w 1810"/>
                <a:gd name="T70" fmla="+- 0 3566 3153"/>
                <a:gd name="T71" fmla="*/ 3566 h 435"/>
                <a:gd name="T72" fmla="+- 0 7228 7223"/>
                <a:gd name="T73" fmla="*/ T72 w 1810"/>
                <a:gd name="T74" fmla="+- 0 3543 3153"/>
                <a:gd name="T75" fmla="*/ 3543 h 435"/>
                <a:gd name="T76" fmla="+- 0 7223 7223"/>
                <a:gd name="T77" fmla="*/ T76 w 1810"/>
                <a:gd name="T78" fmla="+- 0 3515 3153"/>
                <a:gd name="T79" fmla="*/ 3515 h 435"/>
                <a:gd name="T80" fmla="+- 0 7223 7223"/>
                <a:gd name="T81" fmla="*/ T80 w 1810"/>
                <a:gd name="T82" fmla="+- 0 3225 3153"/>
                <a:gd name="T83" fmla="*/ 3225 h 4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435">
                  <a:moveTo>
                    <a:pt x="0" y="72"/>
                  </a:moveTo>
                  <a:lnTo>
                    <a:pt x="5" y="44"/>
                  </a:lnTo>
                  <a:lnTo>
                    <a:pt x="21" y="21"/>
                  </a:lnTo>
                  <a:lnTo>
                    <a:pt x="44" y="6"/>
                  </a:lnTo>
                  <a:lnTo>
                    <a:pt x="72" y="0"/>
                  </a:lnTo>
                  <a:lnTo>
                    <a:pt x="1737" y="0"/>
                  </a:lnTo>
                  <a:lnTo>
                    <a:pt x="1765" y="6"/>
                  </a:lnTo>
                  <a:lnTo>
                    <a:pt x="1788" y="21"/>
                  </a:lnTo>
                  <a:lnTo>
                    <a:pt x="1804" y="44"/>
                  </a:lnTo>
                  <a:lnTo>
                    <a:pt x="1809" y="72"/>
                  </a:lnTo>
                  <a:lnTo>
                    <a:pt x="1809" y="362"/>
                  </a:lnTo>
                  <a:lnTo>
                    <a:pt x="1804" y="390"/>
                  </a:lnTo>
                  <a:lnTo>
                    <a:pt x="1788" y="413"/>
                  </a:lnTo>
                  <a:lnTo>
                    <a:pt x="1765" y="429"/>
                  </a:lnTo>
                  <a:lnTo>
                    <a:pt x="1737" y="434"/>
                  </a:lnTo>
                  <a:lnTo>
                    <a:pt x="72" y="434"/>
                  </a:lnTo>
                  <a:lnTo>
                    <a:pt x="44" y="429"/>
                  </a:lnTo>
                  <a:lnTo>
                    <a:pt x="21" y="413"/>
                  </a:lnTo>
                  <a:lnTo>
                    <a:pt x="5" y="390"/>
                  </a:lnTo>
                  <a:lnTo>
                    <a:pt x="0" y="362"/>
                  </a:lnTo>
                  <a:lnTo>
                    <a:pt x="0" y="7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grpSp>
      <p:grpSp>
        <p:nvGrpSpPr>
          <p:cNvPr id="9" name="그룹 8">
            <a:extLst>
              <a:ext uri="{FF2B5EF4-FFF2-40B4-BE49-F238E27FC236}">
                <a16:creationId xmlns:a16="http://schemas.microsoft.com/office/drawing/2014/main" id="{35BCAEB4-A58C-4DA1-FE6F-F699B1EAB9F0}"/>
              </a:ext>
            </a:extLst>
          </p:cNvPr>
          <p:cNvGrpSpPr/>
          <p:nvPr/>
        </p:nvGrpSpPr>
        <p:grpSpPr>
          <a:xfrm>
            <a:off x="1268410" y="4133205"/>
            <a:ext cx="4321175" cy="1892593"/>
            <a:chOff x="1268410" y="4133205"/>
            <a:chExt cx="4321175" cy="1892593"/>
          </a:xfrm>
        </p:grpSpPr>
        <p:grpSp>
          <p:nvGrpSpPr>
            <p:cNvPr id="28" name="그룹 27">
              <a:extLst>
                <a:ext uri="{FF2B5EF4-FFF2-40B4-BE49-F238E27FC236}">
                  <a16:creationId xmlns:a16="http://schemas.microsoft.com/office/drawing/2014/main" id="{3B5C4893-FC09-3952-2CD4-599E63C9A79C}"/>
                </a:ext>
              </a:extLst>
            </p:cNvPr>
            <p:cNvGrpSpPr/>
            <p:nvPr/>
          </p:nvGrpSpPr>
          <p:grpSpPr>
            <a:xfrm>
              <a:off x="1268410" y="4133205"/>
              <a:ext cx="4321175" cy="1892593"/>
              <a:chOff x="1268410" y="4133205"/>
              <a:chExt cx="4321175" cy="1892593"/>
            </a:xfrm>
          </p:grpSpPr>
          <p:grpSp>
            <p:nvGrpSpPr>
              <p:cNvPr id="7" name="docshapegroup471">
                <a:extLst>
                  <a:ext uri="{FF2B5EF4-FFF2-40B4-BE49-F238E27FC236}">
                    <a16:creationId xmlns:a16="http://schemas.microsoft.com/office/drawing/2014/main" id="{528D84F1-8ABA-D608-F13B-D2AC7B5E06CF}"/>
                  </a:ext>
                </a:extLst>
              </p:cNvPr>
              <p:cNvGrpSpPr>
                <a:grpSpLocks/>
              </p:cNvGrpSpPr>
              <p:nvPr/>
            </p:nvGrpSpPr>
            <p:grpSpPr bwMode="auto">
              <a:xfrm>
                <a:off x="1268410" y="4133205"/>
                <a:ext cx="4321175" cy="1712912"/>
                <a:chOff x="2551" y="130"/>
                <a:chExt cx="6804" cy="2696"/>
              </a:xfrm>
            </p:grpSpPr>
            <p:pic>
              <p:nvPicPr>
                <p:cNvPr id="2051" name="docshape472">
                  <a:extLst>
                    <a:ext uri="{FF2B5EF4-FFF2-40B4-BE49-F238E27FC236}">
                      <a16:creationId xmlns:a16="http://schemas.microsoft.com/office/drawing/2014/main" id="{0C1EDCEE-B844-5E8C-9D2A-3DC42BF90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 y="129"/>
                  <a:ext cx="6804" cy="269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73">
                  <a:extLst>
                    <a:ext uri="{FF2B5EF4-FFF2-40B4-BE49-F238E27FC236}">
                      <a16:creationId xmlns:a16="http://schemas.microsoft.com/office/drawing/2014/main" id="{51CA3A78-7E1B-84E8-FB06-1C21C507D39C}"/>
                    </a:ext>
                  </a:extLst>
                </p:cNvPr>
                <p:cNvSpPr>
                  <a:spLocks/>
                </p:cNvSpPr>
                <p:nvPr/>
              </p:nvSpPr>
              <p:spPr bwMode="auto">
                <a:xfrm>
                  <a:off x="7957" y="1544"/>
                  <a:ext cx="785" cy="382"/>
                </a:xfrm>
                <a:custGeom>
                  <a:avLst/>
                  <a:gdLst>
                    <a:gd name="T0" fmla="+- 0 7957 7957"/>
                    <a:gd name="T1" fmla="*/ T0 w 785"/>
                    <a:gd name="T2" fmla="+- 0 1608 1544"/>
                    <a:gd name="T3" fmla="*/ 1608 h 382"/>
                    <a:gd name="T4" fmla="+- 0 7962 7957"/>
                    <a:gd name="T5" fmla="*/ T4 w 785"/>
                    <a:gd name="T6" fmla="+- 0 1583 1544"/>
                    <a:gd name="T7" fmla="*/ 1583 h 382"/>
                    <a:gd name="T8" fmla="+- 0 7976 7957"/>
                    <a:gd name="T9" fmla="*/ T8 w 785"/>
                    <a:gd name="T10" fmla="+- 0 1563 1544"/>
                    <a:gd name="T11" fmla="*/ 1563 h 382"/>
                    <a:gd name="T12" fmla="+- 0 7996 7957"/>
                    <a:gd name="T13" fmla="*/ T12 w 785"/>
                    <a:gd name="T14" fmla="+- 0 1549 1544"/>
                    <a:gd name="T15" fmla="*/ 1549 h 382"/>
                    <a:gd name="T16" fmla="+- 0 8021 7957"/>
                    <a:gd name="T17" fmla="*/ T16 w 785"/>
                    <a:gd name="T18" fmla="+- 0 1544 1544"/>
                    <a:gd name="T19" fmla="*/ 1544 h 382"/>
                    <a:gd name="T20" fmla="+- 0 8678 7957"/>
                    <a:gd name="T21" fmla="*/ T20 w 785"/>
                    <a:gd name="T22" fmla="+- 0 1544 1544"/>
                    <a:gd name="T23" fmla="*/ 1544 h 382"/>
                    <a:gd name="T24" fmla="+- 0 8703 7957"/>
                    <a:gd name="T25" fmla="*/ T24 w 785"/>
                    <a:gd name="T26" fmla="+- 0 1549 1544"/>
                    <a:gd name="T27" fmla="*/ 1549 h 382"/>
                    <a:gd name="T28" fmla="+- 0 8723 7957"/>
                    <a:gd name="T29" fmla="*/ T28 w 785"/>
                    <a:gd name="T30" fmla="+- 0 1563 1544"/>
                    <a:gd name="T31" fmla="*/ 1563 h 382"/>
                    <a:gd name="T32" fmla="+- 0 8737 7957"/>
                    <a:gd name="T33" fmla="*/ T32 w 785"/>
                    <a:gd name="T34" fmla="+- 0 1583 1544"/>
                    <a:gd name="T35" fmla="*/ 1583 h 382"/>
                    <a:gd name="T36" fmla="+- 0 8742 7957"/>
                    <a:gd name="T37" fmla="*/ T36 w 785"/>
                    <a:gd name="T38" fmla="+- 0 1608 1544"/>
                    <a:gd name="T39" fmla="*/ 1608 h 382"/>
                    <a:gd name="T40" fmla="+- 0 8742 7957"/>
                    <a:gd name="T41" fmla="*/ T40 w 785"/>
                    <a:gd name="T42" fmla="+- 0 1862 1544"/>
                    <a:gd name="T43" fmla="*/ 1862 h 382"/>
                    <a:gd name="T44" fmla="+- 0 8737 7957"/>
                    <a:gd name="T45" fmla="*/ T44 w 785"/>
                    <a:gd name="T46" fmla="+- 0 1887 1544"/>
                    <a:gd name="T47" fmla="*/ 1887 h 382"/>
                    <a:gd name="T48" fmla="+- 0 8723 7957"/>
                    <a:gd name="T49" fmla="*/ T48 w 785"/>
                    <a:gd name="T50" fmla="+- 0 1907 1544"/>
                    <a:gd name="T51" fmla="*/ 1907 h 382"/>
                    <a:gd name="T52" fmla="+- 0 8703 7957"/>
                    <a:gd name="T53" fmla="*/ T52 w 785"/>
                    <a:gd name="T54" fmla="+- 0 1921 1544"/>
                    <a:gd name="T55" fmla="*/ 1921 h 382"/>
                    <a:gd name="T56" fmla="+- 0 8678 7957"/>
                    <a:gd name="T57" fmla="*/ T56 w 785"/>
                    <a:gd name="T58" fmla="+- 0 1926 1544"/>
                    <a:gd name="T59" fmla="*/ 1926 h 382"/>
                    <a:gd name="T60" fmla="+- 0 8021 7957"/>
                    <a:gd name="T61" fmla="*/ T60 w 785"/>
                    <a:gd name="T62" fmla="+- 0 1926 1544"/>
                    <a:gd name="T63" fmla="*/ 1926 h 382"/>
                    <a:gd name="T64" fmla="+- 0 7996 7957"/>
                    <a:gd name="T65" fmla="*/ T64 w 785"/>
                    <a:gd name="T66" fmla="+- 0 1921 1544"/>
                    <a:gd name="T67" fmla="*/ 1921 h 382"/>
                    <a:gd name="T68" fmla="+- 0 7976 7957"/>
                    <a:gd name="T69" fmla="*/ T68 w 785"/>
                    <a:gd name="T70" fmla="+- 0 1907 1544"/>
                    <a:gd name="T71" fmla="*/ 1907 h 382"/>
                    <a:gd name="T72" fmla="+- 0 7962 7957"/>
                    <a:gd name="T73" fmla="*/ T72 w 785"/>
                    <a:gd name="T74" fmla="+- 0 1887 1544"/>
                    <a:gd name="T75" fmla="*/ 1887 h 382"/>
                    <a:gd name="T76" fmla="+- 0 7957 7957"/>
                    <a:gd name="T77" fmla="*/ T76 w 785"/>
                    <a:gd name="T78" fmla="+- 0 1862 1544"/>
                    <a:gd name="T79" fmla="*/ 1862 h 382"/>
                    <a:gd name="T80" fmla="+- 0 7957 7957"/>
                    <a:gd name="T81" fmla="*/ T80 w 785"/>
                    <a:gd name="T82" fmla="+- 0 1608 1544"/>
                    <a:gd name="T83" fmla="*/ 1608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82">
                      <a:moveTo>
                        <a:pt x="0" y="64"/>
                      </a:moveTo>
                      <a:lnTo>
                        <a:pt x="5" y="39"/>
                      </a:lnTo>
                      <a:lnTo>
                        <a:pt x="19" y="19"/>
                      </a:lnTo>
                      <a:lnTo>
                        <a:pt x="39" y="5"/>
                      </a:lnTo>
                      <a:lnTo>
                        <a:pt x="64" y="0"/>
                      </a:lnTo>
                      <a:lnTo>
                        <a:pt x="721" y="0"/>
                      </a:lnTo>
                      <a:lnTo>
                        <a:pt x="746" y="5"/>
                      </a:lnTo>
                      <a:lnTo>
                        <a:pt x="766" y="19"/>
                      </a:lnTo>
                      <a:lnTo>
                        <a:pt x="780" y="39"/>
                      </a:lnTo>
                      <a:lnTo>
                        <a:pt x="785" y="64"/>
                      </a:lnTo>
                      <a:lnTo>
                        <a:pt x="785" y="318"/>
                      </a:lnTo>
                      <a:lnTo>
                        <a:pt x="780" y="343"/>
                      </a:lnTo>
                      <a:lnTo>
                        <a:pt x="766" y="363"/>
                      </a:lnTo>
                      <a:lnTo>
                        <a:pt x="746" y="377"/>
                      </a:lnTo>
                      <a:lnTo>
                        <a:pt x="721" y="382"/>
                      </a:lnTo>
                      <a:lnTo>
                        <a:pt x="64" y="382"/>
                      </a:lnTo>
                      <a:lnTo>
                        <a:pt x="39" y="377"/>
                      </a:lnTo>
                      <a:lnTo>
                        <a:pt x="19" y="363"/>
                      </a:lnTo>
                      <a:lnTo>
                        <a:pt x="5" y="343"/>
                      </a:lnTo>
                      <a:lnTo>
                        <a:pt x="0" y="318"/>
                      </a:lnTo>
                      <a:lnTo>
                        <a:pt x="0" y="6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7" name="그림 26">
                <a:extLst>
                  <a:ext uri="{FF2B5EF4-FFF2-40B4-BE49-F238E27FC236}">
                    <a16:creationId xmlns:a16="http://schemas.microsoft.com/office/drawing/2014/main" id="{2F3A2882-751C-6C2B-A098-0ECC37A699E0}"/>
                  </a:ext>
                </a:extLst>
              </p:cNvPr>
              <p:cNvPicPr>
                <a:picLocks noChangeAspect="1"/>
              </p:cNvPicPr>
              <p:nvPr/>
            </p:nvPicPr>
            <p:blipFill>
              <a:blip r:embed="rId6"/>
              <a:stretch>
                <a:fillRect/>
              </a:stretch>
            </p:blipFill>
            <p:spPr>
              <a:xfrm>
                <a:off x="2641599" y="5352947"/>
                <a:ext cx="2717452" cy="672851"/>
              </a:xfrm>
              <a:prstGeom prst="rect">
                <a:avLst/>
              </a:prstGeom>
            </p:spPr>
          </p:pic>
        </p:grpSp>
        <p:pic>
          <p:nvPicPr>
            <p:cNvPr id="3" name="그림 2">
              <a:extLst>
                <a:ext uri="{FF2B5EF4-FFF2-40B4-BE49-F238E27FC236}">
                  <a16:creationId xmlns:a16="http://schemas.microsoft.com/office/drawing/2014/main" id="{A872AA88-F014-EB07-F994-C2982F3E0591}"/>
                </a:ext>
              </a:extLst>
            </p:cNvPr>
            <p:cNvPicPr>
              <a:picLocks noChangeAspect="1"/>
            </p:cNvPicPr>
            <p:nvPr/>
          </p:nvPicPr>
          <p:blipFill>
            <a:blip r:embed="rId7"/>
            <a:stretch>
              <a:fillRect/>
            </a:stretch>
          </p:blipFill>
          <p:spPr>
            <a:xfrm>
              <a:off x="2190112" y="4495306"/>
              <a:ext cx="469439" cy="148656"/>
            </a:xfrm>
            <a:prstGeom prst="rect">
              <a:avLst/>
            </a:prstGeom>
          </p:spPr>
        </p:pic>
        <p:pic>
          <p:nvPicPr>
            <p:cNvPr id="5" name="그림 4">
              <a:extLst>
                <a:ext uri="{FF2B5EF4-FFF2-40B4-BE49-F238E27FC236}">
                  <a16:creationId xmlns:a16="http://schemas.microsoft.com/office/drawing/2014/main" id="{BFF21353-6DAE-826B-1838-7EE313140DC5}"/>
                </a:ext>
              </a:extLst>
            </p:cNvPr>
            <p:cNvPicPr>
              <a:picLocks noChangeAspect="1"/>
            </p:cNvPicPr>
            <p:nvPr/>
          </p:nvPicPr>
          <p:blipFill>
            <a:blip r:embed="rId8"/>
            <a:stretch>
              <a:fillRect/>
            </a:stretch>
          </p:blipFill>
          <p:spPr>
            <a:xfrm>
              <a:off x="2650766" y="4508765"/>
              <a:ext cx="1418699" cy="148656"/>
            </a:xfrm>
            <a:prstGeom prst="rect">
              <a:avLst/>
            </a:prstGeom>
          </p:spPr>
        </p:pic>
      </p:grpSp>
    </p:spTree>
    <p:extLst>
      <p:ext uri="{BB962C8B-B14F-4D97-AF65-F5344CB8AC3E}">
        <p14:creationId xmlns:p14="http://schemas.microsoft.com/office/powerpoint/2010/main" val="21507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61</a:t>
            </a:fld>
            <a:endParaRPr kumimoji="1" lang="ja-JP" altLang="en-US"/>
          </a:p>
        </p:txBody>
      </p:sp>
      <p:sp>
        <p:nvSpPr>
          <p:cNvPr id="3" name="テキスト ボックス 2">
            <a:extLst>
              <a:ext uri="{FF2B5EF4-FFF2-40B4-BE49-F238E27FC236}">
                <a16:creationId xmlns:a16="http://schemas.microsoft.com/office/drawing/2014/main" id="{6070A42C-20AE-A001-48CE-FFA1B6C4D274}"/>
              </a:ext>
            </a:extLst>
          </p:cNvPr>
          <p:cNvSpPr txBox="1"/>
          <p:nvPr/>
        </p:nvSpPr>
        <p:spPr>
          <a:xfrm>
            <a:off x="185644" y="573441"/>
            <a:ext cx="6074228" cy="1945148"/>
          </a:xfrm>
          <a:prstGeom prst="rect">
            <a:avLst/>
          </a:prstGeom>
          <a:noFill/>
        </p:spPr>
        <p:txBody>
          <a:bodyPr wrap="square">
            <a:spAutoFit/>
          </a:bodyPr>
          <a:lstStyle/>
          <a:p>
            <a:pPr marL="485140">
              <a:lnSpc>
                <a:spcPts val="1675"/>
              </a:lnSpc>
            </a:pPr>
            <a:r>
              <a:rPr lang="ja-JP" altLang="ja-JP" sz="1100" b="1" spc="-10" dirty="0">
                <a:effectLst/>
                <a:latin typeface="+mn-ea"/>
                <a:cs typeface="함초롬바탕" panose="02030604000101010101" pitchFamily="18" charset="-128"/>
              </a:rPr>
              <a:t>３．誤判定病名設定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a:lnSpc>
                <a:spcPts val="1795"/>
              </a:lnSpc>
            </a:pPr>
            <a:r>
              <a:rPr lang="ja-JP" altLang="ja-JP" sz="1100" b="1" dirty="0">
                <a:effectLst/>
                <a:latin typeface="+mn-ea"/>
                <a:cs typeface="ＭＳ Ｐゴシック" panose="020B0600070205080204" pitchFamily="50" charset="-128"/>
              </a:rPr>
              <a:t>クラビット点眼液</a:t>
            </a:r>
            <a:r>
              <a:rPr lang="ja-JP" altLang="ja-JP" sz="1100" spc="-5" dirty="0">
                <a:effectLst/>
                <a:latin typeface="+mn-ea"/>
                <a:cs typeface="ＭＳ Ｐゴシック" panose="020B0600070205080204" pitchFamily="50" charset="-128"/>
              </a:rPr>
              <a:t>の適応症に「結膜炎」があり、</a:t>
            </a:r>
            <a:br>
              <a:rPr lang="en-US" altLang="ja-JP" sz="1100" spc="-5" dirty="0">
                <a:effectLst/>
                <a:latin typeface="+mn-ea"/>
                <a:cs typeface="ＭＳ Ｐゴシック" panose="020B0600070205080204" pitchFamily="50" charset="-128"/>
              </a:rPr>
            </a:br>
            <a:r>
              <a:rPr lang="ja-JP" altLang="ja-JP" sz="1100" spc="-5" dirty="0">
                <a:effectLst/>
                <a:latin typeface="+mn-ea"/>
                <a:cs typeface="ＭＳ Ｐゴシック" panose="020B0600070205080204" pitchFamily="50" charset="-128"/>
              </a:rPr>
              <a:t>チェックデータにも「結膜炎」が</a:t>
            </a:r>
            <a:r>
              <a:rPr lang="ja-JP" altLang="ja-JP" sz="1100" spc="-10" dirty="0">
                <a:effectLst/>
                <a:latin typeface="+mn-ea"/>
                <a:cs typeface="ＭＳ Ｐゴシック" panose="020B0600070205080204" pitchFamily="50" charset="-128"/>
              </a:rPr>
              <a:t>設定されています。</a:t>
            </a:r>
            <a:endParaRPr lang="ja-JP" altLang="ja-JP" sz="1100"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b="1" spc="-5" dirty="0">
                <a:effectLst/>
                <a:latin typeface="+mn-ea"/>
                <a:cs typeface="ＭＳ Ｐゴシック" panose="020B0600070205080204" pitchFamily="50" charset="-128"/>
              </a:rPr>
              <a:t>クラビット点眼</a:t>
            </a:r>
            <a:r>
              <a:rPr lang="ja-JP" altLang="ja-JP" sz="1100" b="1" dirty="0">
                <a:effectLst/>
                <a:latin typeface="+mn-ea"/>
                <a:cs typeface="ＭＳ Ｐゴシック" panose="020B0600070205080204" pitchFamily="50" charset="-128"/>
              </a:rPr>
              <a:t>液</a:t>
            </a:r>
            <a:r>
              <a:rPr lang="ja-JP" altLang="ja-JP" sz="1100" spc="-15" dirty="0">
                <a:effectLst/>
                <a:latin typeface="+mn-ea"/>
                <a:cs typeface="ＭＳ Ｐゴシック" panose="020B0600070205080204" pitchFamily="50" charset="-128"/>
              </a:rPr>
              <a:t>は抗菌</a:t>
            </a:r>
            <a:r>
              <a:rPr lang="ja-JP" altLang="ja-JP" sz="1100" spc="-5" dirty="0">
                <a:effectLst/>
                <a:latin typeface="+mn-ea"/>
                <a:cs typeface="ＭＳ Ｐゴシック" panose="020B0600070205080204" pitchFamily="50" charset="-128"/>
              </a:rPr>
              <a:t>薬を含む点眼液なので</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spc="-5" dirty="0">
                <a:effectLst/>
                <a:latin typeface="+mn-ea"/>
                <a:cs typeface="ＭＳ Ｐゴシック" panose="020B0600070205080204" pitchFamily="50" charset="-128"/>
              </a:rPr>
              <a:t>「アレルギー性結膜炎</a:t>
            </a:r>
            <a:r>
              <a:rPr lang="ja-JP" altLang="ja-JP" sz="1100" spc="-15" dirty="0">
                <a:effectLst/>
                <a:latin typeface="+mn-ea"/>
                <a:cs typeface="ＭＳ Ｐゴシック" panose="020B0600070205080204" pitchFamily="50" charset="-128"/>
              </a:rPr>
              <a:t>」</a:t>
            </a:r>
            <a:r>
              <a:rPr lang="ja-JP" altLang="ja-JP" sz="1100" dirty="0">
                <a:effectLst/>
                <a:latin typeface="+mn-ea"/>
                <a:cs typeface="ＭＳ Ｐゴシック" panose="020B0600070205080204" pitchFamily="50" charset="-128"/>
              </a:rPr>
              <a:t>は薬理学</a:t>
            </a:r>
            <a:r>
              <a:rPr lang="ja-JP" altLang="ja-JP" sz="1100" spc="-5" dirty="0">
                <a:effectLst/>
                <a:latin typeface="+mn-ea"/>
                <a:cs typeface="ＭＳ Ｐゴシック" panose="020B0600070205080204" pitchFamily="50" charset="-128"/>
              </a:rPr>
              <a:t>的に適応外になります</a:t>
            </a:r>
            <a:r>
              <a:rPr lang="ja-JP" altLang="ja-JP" sz="1100" dirty="0">
                <a:effectLst/>
                <a:latin typeface="+mn-ea"/>
                <a:cs typeface="ＭＳ Ｐゴシック" panose="020B0600070205080204" pitchFamily="50" charset="-128"/>
              </a:rPr>
              <a:t>。</a:t>
            </a:r>
          </a:p>
          <a:p>
            <a:pPr marL="485140" marR="429260">
              <a:lnSpc>
                <a:spcPct val="116000"/>
              </a:lnSpc>
              <a:spcBef>
                <a:spcPts val="175"/>
              </a:spcBef>
              <a:spcAft>
                <a:spcPts val="0"/>
              </a:spcAft>
            </a:pPr>
            <a:r>
              <a:rPr lang="ja-JP" altLang="ja-JP" sz="1100" spc="-10" dirty="0">
                <a:effectLst/>
                <a:latin typeface="+mn-ea"/>
                <a:cs typeface="ＭＳ Ｐゴシック" panose="020B0600070205080204" pitchFamily="50" charset="-128"/>
              </a:rPr>
              <a:t>しかし、チェックデータに「結膜炎」が設定されているため、</a:t>
            </a:r>
            <a:br>
              <a:rPr lang="en-US" altLang="ja-JP" sz="1100" spc="-10" dirty="0">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「アレルギー性結膜炎」を合格と誤判定してしまいます。</a:t>
            </a:r>
            <a:endParaRPr lang="ja-JP" altLang="ja-JP" sz="1100" dirty="0">
              <a:effectLst/>
              <a:latin typeface="+mn-ea"/>
              <a:cs typeface="ＭＳ Ｐゴシック" panose="020B0600070205080204" pitchFamily="50" charset="-128"/>
            </a:endParaRPr>
          </a:p>
          <a:p>
            <a:pPr marL="485140">
              <a:spcBef>
                <a:spcPts val="5"/>
              </a:spcBef>
              <a:spcAft>
                <a:spcPts val="0"/>
              </a:spcAft>
            </a:pPr>
            <a:r>
              <a:rPr lang="ja-JP" altLang="ja-JP" sz="1100" spc="-5" dirty="0">
                <a:effectLst/>
                <a:latin typeface="+mn-ea"/>
                <a:cs typeface="ＭＳ Ｐゴシック" panose="020B0600070205080204" pitchFamily="50" charset="-128"/>
              </a:rPr>
              <a:t>これを回避するために誤判定病名があらかじめ設定されています。</a:t>
            </a: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2648AF64-51B2-E72F-24F2-CF360D26F221}"/>
              </a:ext>
            </a:extLst>
          </p:cNvPr>
          <p:cNvSpPr txBox="1"/>
          <p:nvPr/>
        </p:nvSpPr>
        <p:spPr>
          <a:xfrm>
            <a:off x="158749" y="5584201"/>
            <a:ext cx="6227763" cy="949619"/>
          </a:xfrm>
          <a:prstGeom prst="rect">
            <a:avLst/>
          </a:prstGeom>
          <a:noFill/>
        </p:spPr>
        <p:txBody>
          <a:bodyPr wrap="square">
            <a:spAutoFit/>
          </a:bodyPr>
          <a:lstStyle/>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誤判定病名に設定された病名は、仮に</a:t>
            </a:r>
            <a:r>
              <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HIT</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病名があっても不合格と判定します。</a:t>
            </a: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新たに誤判定病名を設定する場合には、</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a:t>
            </a: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設定</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］をクリックすると、設定画面が表示されます。</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傷病名 の空欄に、合格にさせたくない傷病名を直接入力し、「登録」を押してください。</a:t>
            </a:r>
            <a:endPar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grpSp>
        <p:nvGrpSpPr>
          <p:cNvPr id="9" name="그룹 8">
            <a:extLst>
              <a:ext uri="{FF2B5EF4-FFF2-40B4-BE49-F238E27FC236}">
                <a16:creationId xmlns:a16="http://schemas.microsoft.com/office/drawing/2014/main" id="{E80DE47A-75AE-D792-0532-7014335ACB17}"/>
              </a:ext>
            </a:extLst>
          </p:cNvPr>
          <p:cNvGrpSpPr/>
          <p:nvPr/>
        </p:nvGrpSpPr>
        <p:grpSpPr>
          <a:xfrm>
            <a:off x="1158875" y="2410836"/>
            <a:ext cx="4321175" cy="3070009"/>
            <a:chOff x="1158875" y="2410836"/>
            <a:chExt cx="4321175" cy="3070009"/>
          </a:xfrm>
        </p:grpSpPr>
        <p:pic>
          <p:nvPicPr>
            <p:cNvPr id="3075" name="docshape478">
              <a:extLst>
                <a:ext uri="{FF2B5EF4-FFF2-40B4-BE49-F238E27FC236}">
                  <a16:creationId xmlns:a16="http://schemas.microsoft.com/office/drawing/2014/main" id="{610608D6-C8D2-B88D-C314-C02945C0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41"/>
            <a:stretch/>
          </p:blipFill>
          <p:spPr bwMode="auto">
            <a:xfrm>
              <a:off x="1158875" y="2480178"/>
              <a:ext cx="4321175" cy="3000667"/>
            </a:xfrm>
            <a:prstGeom prst="rect">
              <a:avLst/>
            </a:prstGeom>
            <a:noFill/>
            <a:extLst>
              <a:ext uri="{909E8E84-426E-40DD-AFC4-6F175D3DCCD1}">
                <a14:hiddenFill xmlns:a14="http://schemas.microsoft.com/office/drawing/2010/main">
                  <a:solidFill>
                    <a:srgbClr val="FFFFFF"/>
                  </a:solidFill>
                </a14:hiddenFill>
              </a:ext>
            </a:extLst>
          </p:spPr>
        </p:pic>
        <p:sp>
          <p:nvSpPr>
            <p:cNvPr id="6" name="docshape479">
              <a:extLst>
                <a:ext uri="{FF2B5EF4-FFF2-40B4-BE49-F238E27FC236}">
                  <a16:creationId xmlns:a16="http://schemas.microsoft.com/office/drawing/2014/main" id="{F597AC96-92BA-A4DA-302F-4C338D4DAF70}"/>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a:extLst>
                <a:ext uri="{FF2B5EF4-FFF2-40B4-BE49-F238E27FC236}">
                  <a16:creationId xmlns:a16="http://schemas.microsoft.com/office/drawing/2014/main" id="{8D3E4A44-98D6-673D-CA8D-88AA1340246B}"/>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4280128" y="5057586"/>
              <a:ext cx="387213" cy="89357"/>
            </a:xfrm>
            <a:prstGeom prst="rect">
              <a:avLst/>
            </a:prstGeom>
          </p:spPr>
        </p:pic>
        <p:pic>
          <p:nvPicPr>
            <p:cNvPr id="8" name="図 7">
              <a:extLst>
                <a:ext uri="{FF2B5EF4-FFF2-40B4-BE49-F238E27FC236}">
                  <a16:creationId xmlns:a16="http://schemas.microsoft.com/office/drawing/2014/main" id="{C07FE201-F4B8-6268-87FA-E7CAFEF70E97}"/>
                </a:ext>
              </a:extLst>
            </p:cNvPr>
            <p:cNvPicPr>
              <a:picLocks noChangeAspect="1"/>
            </p:cNvPicPr>
            <p:nvPr/>
          </p:nvPicPr>
          <p:blipFill>
            <a:blip r:embed="rId5"/>
            <a:stretch>
              <a:fillRect/>
            </a:stretch>
          </p:blipFill>
          <p:spPr>
            <a:xfrm>
              <a:off x="4255989" y="4792782"/>
              <a:ext cx="435490" cy="113228"/>
            </a:xfrm>
            <a:prstGeom prst="rect">
              <a:avLst/>
            </a:prstGeom>
          </p:spPr>
        </p:pic>
        <p:pic>
          <p:nvPicPr>
            <p:cNvPr id="2" name="그림 1">
              <a:extLst>
                <a:ext uri="{FF2B5EF4-FFF2-40B4-BE49-F238E27FC236}">
                  <a16:creationId xmlns:a16="http://schemas.microsoft.com/office/drawing/2014/main" id="{67F717D3-81E5-9FB5-129A-A58A2D99440D}"/>
                </a:ext>
              </a:extLst>
            </p:cNvPr>
            <p:cNvPicPr>
              <a:picLocks noChangeAspect="1"/>
            </p:cNvPicPr>
            <p:nvPr/>
          </p:nvPicPr>
          <p:blipFill>
            <a:blip r:embed="rId6"/>
            <a:stretch>
              <a:fillRect/>
            </a:stretch>
          </p:blipFill>
          <p:spPr>
            <a:xfrm>
              <a:off x="1163709" y="2410836"/>
              <a:ext cx="4314781" cy="3070009"/>
            </a:xfrm>
            <a:prstGeom prst="rect">
              <a:avLst/>
            </a:prstGeom>
          </p:spPr>
        </p:pic>
        <p:pic>
          <p:nvPicPr>
            <p:cNvPr id="4" name="그림 3">
              <a:extLst>
                <a:ext uri="{FF2B5EF4-FFF2-40B4-BE49-F238E27FC236}">
                  <a16:creationId xmlns:a16="http://schemas.microsoft.com/office/drawing/2014/main" id="{C6A76329-A25B-B543-2943-8F80685F734C}"/>
                </a:ext>
              </a:extLst>
            </p:cNvPr>
            <p:cNvPicPr>
              <a:picLocks noChangeAspect="1"/>
            </p:cNvPicPr>
            <p:nvPr/>
          </p:nvPicPr>
          <p:blipFill>
            <a:blip r:embed="rId7"/>
            <a:stretch>
              <a:fillRect/>
            </a:stretch>
          </p:blipFill>
          <p:spPr>
            <a:xfrm>
              <a:off x="2089239" y="2590756"/>
              <a:ext cx="2866449" cy="141304"/>
            </a:xfrm>
            <a:prstGeom prst="rect">
              <a:avLst/>
            </a:prstGeom>
          </p:spPr>
        </p:pic>
      </p:grpSp>
      <p:grpSp>
        <p:nvGrpSpPr>
          <p:cNvPr id="13" name="그룹 12">
            <a:extLst>
              <a:ext uri="{FF2B5EF4-FFF2-40B4-BE49-F238E27FC236}">
                <a16:creationId xmlns:a16="http://schemas.microsoft.com/office/drawing/2014/main" id="{20530777-453B-C065-3D2D-9EDE834962C0}"/>
              </a:ext>
            </a:extLst>
          </p:cNvPr>
          <p:cNvGrpSpPr/>
          <p:nvPr/>
        </p:nvGrpSpPr>
        <p:grpSpPr>
          <a:xfrm>
            <a:off x="1158874" y="6691513"/>
            <a:ext cx="4321175" cy="1890937"/>
            <a:chOff x="1158874" y="6691513"/>
            <a:chExt cx="4321175" cy="1890937"/>
          </a:xfrm>
        </p:grpSpPr>
        <p:grpSp>
          <p:nvGrpSpPr>
            <p:cNvPr id="10" name="docshapegroup480">
              <a:extLst>
                <a:ext uri="{FF2B5EF4-FFF2-40B4-BE49-F238E27FC236}">
                  <a16:creationId xmlns:a16="http://schemas.microsoft.com/office/drawing/2014/main" id="{4FFF4D24-B271-8CF9-C1F9-FF3DB553A7F8}"/>
                </a:ext>
              </a:extLst>
            </p:cNvPr>
            <p:cNvGrpSpPr>
              <a:grpSpLocks/>
            </p:cNvGrpSpPr>
            <p:nvPr/>
          </p:nvGrpSpPr>
          <p:grpSpPr bwMode="auto">
            <a:xfrm>
              <a:off x="1158874" y="6691513"/>
              <a:ext cx="4321175" cy="1890937"/>
              <a:chOff x="2551" y="597"/>
              <a:chExt cx="6804" cy="2977"/>
            </a:xfrm>
          </p:grpSpPr>
          <p:pic>
            <p:nvPicPr>
              <p:cNvPr id="3081" name="docshape481">
                <a:extLst>
                  <a:ext uri="{FF2B5EF4-FFF2-40B4-BE49-F238E27FC236}">
                    <a16:creationId xmlns:a16="http://schemas.microsoft.com/office/drawing/2014/main" id="{0C34B1F4-F5CE-5717-8BE1-A5D6F3CE23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430"/>
              <a:stretch/>
            </p:blipFill>
            <p:spPr bwMode="auto">
              <a:xfrm>
                <a:off x="2551" y="597"/>
                <a:ext cx="6804" cy="2977"/>
              </a:xfrm>
              <a:prstGeom prst="rect">
                <a:avLst/>
              </a:prstGeom>
              <a:noFill/>
              <a:extLst>
                <a:ext uri="{909E8E84-426E-40DD-AFC4-6F175D3DCCD1}">
                  <a14:hiddenFill xmlns:a14="http://schemas.microsoft.com/office/drawing/2010/main">
                    <a:solidFill>
                      <a:srgbClr val="FFFFFF"/>
                    </a:solidFill>
                  </a14:hiddenFill>
                </a:ext>
              </a:extLst>
            </p:spPr>
          </p:pic>
          <p:sp>
            <p:nvSpPr>
              <p:cNvPr id="11" name="docshape482">
                <a:extLst>
                  <a:ext uri="{FF2B5EF4-FFF2-40B4-BE49-F238E27FC236}">
                    <a16:creationId xmlns:a16="http://schemas.microsoft.com/office/drawing/2014/main" id="{11180B6B-6292-894C-E052-BC31AB4B8966}"/>
                  </a:ext>
                </a:extLst>
              </p:cNvPr>
              <p:cNvSpPr>
                <a:spLocks/>
              </p:cNvSpPr>
              <p:nvPr/>
            </p:nvSpPr>
            <p:spPr bwMode="auto">
              <a:xfrm>
                <a:off x="4693" y="1467"/>
                <a:ext cx="4330" cy="2098"/>
              </a:xfrm>
              <a:custGeom>
                <a:avLst/>
                <a:gdLst>
                  <a:gd name="T0" fmla="+- 0 4777 4777"/>
                  <a:gd name="T1" fmla="*/ T0 w 4330"/>
                  <a:gd name="T2" fmla="+- 0 1894 1544"/>
                  <a:gd name="T3" fmla="*/ 1894 h 2098"/>
                  <a:gd name="T4" fmla="+- 0 4784 4777"/>
                  <a:gd name="T5" fmla="*/ T4 w 4330"/>
                  <a:gd name="T6" fmla="+- 0 1823 1544"/>
                  <a:gd name="T7" fmla="*/ 1823 h 2098"/>
                  <a:gd name="T8" fmla="+- 0 4805 4777"/>
                  <a:gd name="T9" fmla="*/ T8 w 4330"/>
                  <a:gd name="T10" fmla="+- 0 1758 1544"/>
                  <a:gd name="T11" fmla="*/ 1758 h 2098"/>
                  <a:gd name="T12" fmla="+- 0 4837 4777"/>
                  <a:gd name="T13" fmla="*/ T12 w 4330"/>
                  <a:gd name="T14" fmla="+- 0 1698 1544"/>
                  <a:gd name="T15" fmla="*/ 1698 h 2098"/>
                  <a:gd name="T16" fmla="+- 0 4880 4777"/>
                  <a:gd name="T17" fmla="*/ T16 w 4330"/>
                  <a:gd name="T18" fmla="+- 0 1647 1544"/>
                  <a:gd name="T19" fmla="*/ 1647 h 2098"/>
                  <a:gd name="T20" fmla="+- 0 4931 4777"/>
                  <a:gd name="T21" fmla="*/ T20 w 4330"/>
                  <a:gd name="T22" fmla="+- 0 1604 1544"/>
                  <a:gd name="T23" fmla="*/ 1604 h 2098"/>
                  <a:gd name="T24" fmla="+- 0 4991 4777"/>
                  <a:gd name="T25" fmla="*/ T24 w 4330"/>
                  <a:gd name="T26" fmla="+- 0 1572 1544"/>
                  <a:gd name="T27" fmla="*/ 1572 h 2098"/>
                  <a:gd name="T28" fmla="+- 0 5056 4777"/>
                  <a:gd name="T29" fmla="*/ T28 w 4330"/>
                  <a:gd name="T30" fmla="+- 0 1551 1544"/>
                  <a:gd name="T31" fmla="*/ 1551 h 2098"/>
                  <a:gd name="T32" fmla="+- 0 5127 4777"/>
                  <a:gd name="T33" fmla="*/ T32 w 4330"/>
                  <a:gd name="T34" fmla="+- 0 1544 1544"/>
                  <a:gd name="T35" fmla="*/ 1544 h 2098"/>
                  <a:gd name="T36" fmla="+- 0 8757 4777"/>
                  <a:gd name="T37" fmla="*/ T36 w 4330"/>
                  <a:gd name="T38" fmla="+- 0 1544 1544"/>
                  <a:gd name="T39" fmla="*/ 1544 h 2098"/>
                  <a:gd name="T40" fmla="+- 0 8828 4777"/>
                  <a:gd name="T41" fmla="*/ T40 w 4330"/>
                  <a:gd name="T42" fmla="+- 0 1551 1544"/>
                  <a:gd name="T43" fmla="*/ 1551 h 2098"/>
                  <a:gd name="T44" fmla="+- 0 8893 4777"/>
                  <a:gd name="T45" fmla="*/ T44 w 4330"/>
                  <a:gd name="T46" fmla="+- 0 1572 1544"/>
                  <a:gd name="T47" fmla="*/ 1572 h 2098"/>
                  <a:gd name="T48" fmla="+- 0 8953 4777"/>
                  <a:gd name="T49" fmla="*/ T48 w 4330"/>
                  <a:gd name="T50" fmla="+- 0 1604 1544"/>
                  <a:gd name="T51" fmla="*/ 1604 h 2098"/>
                  <a:gd name="T52" fmla="+- 0 9004 4777"/>
                  <a:gd name="T53" fmla="*/ T52 w 4330"/>
                  <a:gd name="T54" fmla="+- 0 1647 1544"/>
                  <a:gd name="T55" fmla="*/ 1647 h 2098"/>
                  <a:gd name="T56" fmla="+- 0 9047 4777"/>
                  <a:gd name="T57" fmla="*/ T56 w 4330"/>
                  <a:gd name="T58" fmla="+- 0 1698 1544"/>
                  <a:gd name="T59" fmla="*/ 1698 h 2098"/>
                  <a:gd name="T60" fmla="+- 0 9079 4777"/>
                  <a:gd name="T61" fmla="*/ T60 w 4330"/>
                  <a:gd name="T62" fmla="+- 0 1758 1544"/>
                  <a:gd name="T63" fmla="*/ 1758 h 2098"/>
                  <a:gd name="T64" fmla="+- 0 9100 4777"/>
                  <a:gd name="T65" fmla="*/ T64 w 4330"/>
                  <a:gd name="T66" fmla="+- 0 1823 1544"/>
                  <a:gd name="T67" fmla="*/ 1823 h 2098"/>
                  <a:gd name="T68" fmla="+- 0 9107 4777"/>
                  <a:gd name="T69" fmla="*/ T68 w 4330"/>
                  <a:gd name="T70" fmla="+- 0 1894 1544"/>
                  <a:gd name="T71" fmla="*/ 1894 h 2098"/>
                  <a:gd name="T72" fmla="+- 0 9107 4777"/>
                  <a:gd name="T73" fmla="*/ T72 w 4330"/>
                  <a:gd name="T74" fmla="+- 0 3292 1544"/>
                  <a:gd name="T75" fmla="*/ 3292 h 2098"/>
                  <a:gd name="T76" fmla="+- 0 9100 4777"/>
                  <a:gd name="T77" fmla="*/ T76 w 4330"/>
                  <a:gd name="T78" fmla="+- 0 3363 1544"/>
                  <a:gd name="T79" fmla="*/ 3363 h 2098"/>
                  <a:gd name="T80" fmla="+- 0 9079 4777"/>
                  <a:gd name="T81" fmla="*/ T80 w 4330"/>
                  <a:gd name="T82" fmla="+- 0 3428 1544"/>
                  <a:gd name="T83" fmla="*/ 3428 h 2098"/>
                  <a:gd name="T84" fmla="+- 0 9047 4777"/>
                  <a:gd name="T85" fmla="*/ T84 w 4330"/>
                  <a:gd name="T86" fmla="+- 0 3488 1544"/>
                  <a:gd name="T87" fmla="*/ 3488 h 2098"/>
                  <a:gd name="T88" fmla="+- 0 9004 4777"/>
                  <a:gd name="T89" fmla="*/ T88 w 4330"/>
                  <a:gd name="T90" fmla="+- 0 3539 1544"/>
                  <a:gd name="T91" fmla="*/ 3539 h 2098"/>
                  <a:gd name="T92" fmla="+- 0 8953 4777"/>
                  <a:gd name="T93" fmla="*/ T92 w 4330"/>
                  <a:gd name="T94" fmla="+- 0 3582 1544"/>
                  <a:gd name="T95" fmla="*/ 3582 h 2098"/>
                  <a:gd name="T96" fmla="+- 0 8893 4777"/>
                  <a:gd name="T97" fmla="*/ T96 w 4330"/>
                  <a:gd name="T98" fmla="+- 0 3614 1544"/>
                  <a:gd name="T99" fmla="*/ 3614 h 2098"/>
                  <a:gd name="T100" fmla="+- 0 8828 4777"/>
                  <a:gd name="T101" fmla="*/ T100 w 4330"/>
                  <a:gd name="T102" fmla="+- 0 3635 1544"/>
                  <a:gd name="T103" fmla="*/ 3635 h 2098"/>
                  <a:gd name="T104" fmla="+- 0 8757 4777"/>
                  <a:gd name="T105" fmla="*/ T104 w 4330"/>
                  <a:gd name="T106" fmla="+- 0 3642 1544"/>
                  <a:gd name="T107" fmla="*/ 3642 h 2098"/>
                  <a:gd name="T108" fmla="+- 0 5127 4777"/>
                  <a:gd name="T109" fmla="*/ T108 w 4330"/>
                  <a:gd name="T110" fmla="+- 0 3642 1544"/>
                  <a:gd name="T111" fmla="*/ 3642 h 2098"/>
                  <a:gd name="T112" fmla="+- 0 5056 4777"/>
                  <a:gd name="T113" fmla="*/ T112 w 4330"/>
                  <a:gd name="T114" fmla="+- 0 3635 1544"/>
                  <a:gd name="T115" fmla="*/ 3635 h 2098"/>
                  <a:gd name="T116" fmla="+- 0 4991 4777"/>
                  <a:gd name="T117" fmla="*/ T116 w 4330"/>
                  <a:gd name="T118" fmla="+- 0 3614 1544"/>
                  <a:gd name="T119" fmla="*/ 3614 h 2098"/>
                  <a:gd name="T120" fmla="+- 0 4931 4777"/>
                  <a:gd name="T121" fmla="*/ T120 w 4330"/>
                  <a:gd name="T122" fmla="+- 0 3582 1544"/>
                  <a:gd name="T123" fmla="*/ 3582 h 2098"/>
                  <a:gd name="T124" fmla="+- 0 4880 4777"/>
                  <a:gd name="T125" fmla="*/ T124 w 4330"/>
                  <a:gd name="T126" fmla="+- 0 3539 1544"/>
                  <a:gd name="T127" fmla="*/ 3539 h 2098"/>
                  <a:gd name="T128" fmla="+- 0 4837 4777"/>
                  <a:gd name="T129" fmla="*/ T128 w 4330"/>
                  <a:gd name="T130" fmla="+- 0 3488 1544"/>
                  <a:gd name="T131" fmla="*/ 3488 h 2098"/>
                  <a:gd name="T132" fmla="+- 0 4805 4777"/>
                  <a:gd name="T133" fmla="*/ T132 w 4330"/>
                  <a:gd name="T134" fmla="+- 0 3428 1544"/>
                  <a:gd name="T135" fmla="*/ 3428 h 2098"/>
                  <a:gd name="T136" fmla="+- 0 4784 4777"/>
                  <a:gd name="T137" fmla="*/ T136 w 4330"/>
                  <a:gd name="T138" fmla="+- 0 3363 1544"/>
                  <a:gd name="T139" fmla="*/ 3363 h 2098"/>
                  <a:gd name="T140" fmla="+- 0 4777 4777"/>
                  <a:gd name="T141" fmla="*/ T140 w 4330"/>
                  <a:gd name="T142" fmla="+- 0 3292 1544"/>
                  <a:gd name="T143" fmla="*/ 3292 h 2098"/>
                  <a:gd name="T144" fmla="+- 0 4777 4777"/>
                  <a:gd name="T145" fmla="*/ T144 w 4330"/>
                  <a:gd name="T146" fmla="+- 0 1894 1544"/>
                  <a:gd name="T147" fmla="*/ 1894 h 2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330" h="2098">
                    <a:moveTo>
                      <a:pt x="0" y="350"/>
                    </a:moveTo>
                    <a:lnTo>
                      <a:pt x="7" y="279"/>
                    </a:lnTo>
                    <a:lnTo>
                      <a:pt x="28" y="214"/>
                    </a:lnTo>
                    <a:lnTo>
                      <a:pt x="60" y="154"/>
                    </a:lnTo>
                    <a:lnTo>
                      <a:pt x="103" y="103"/>
                    </a:lnTo>
                    <a:lnTo>
                      <a:pt x="154" y="60"/>
                    </a:lnTo>
                    <a:lnTo>
                      <a:pt x="214" y="28"/>
                    </a:lnTo>
                    <a:lnTo>
                      <a:pt x="279" y="7"/>
                    </a:lnTo>
                    <a:lnTo>
                      <a:pt x="350" y="0"/>
                    </a:lnTo>
                    <a:lnTo>
                      <a:pt x="3980" y="0"/>
                    </a:lnTo>
                    <a:lnTo>
                      <a:pt x="4051" y="7"/>
                    </a:lnTo>
                    <a:lnTo>
                      <a:pt x="4116" y="28"/>
                    </a:lnTo>
                    <a:lnTo>
                      <a:pt x="4176" y="60"/>
                    </a:lnTo>
                    <a:lnTo>
                      <a:pt x="4227" y="103"/>
                    </a:lnTo>
                    <a:lnTo>
                      <a:pt x="4270" y="154"/>
                    </a:lnTo>
                    <a:lnTo>
                      <a:pt x="4302" y="214"/>
                    </a:lnTo>
                    <a:lnTo>
                      <a:pt x="4323" y="279"/>
                    </a:lnTo>
                    <a:lnTo>
                      <a:pt x="4330" y="350"/>
                    </a:lnTo>
                    <a:lnTo>
                      <a:pt x="4330" y="1748"/>
                    </a:lnTo>
                    <a:lnTo>
                      <a:pt x="4323" y="1819"/>
                    </a:lnTo>
                    <a:lnTo>
                      <a:pt x="4302" y="1884"/>
                    </a:lnTo>
                    <a:lnTo>
                      <a:pt x="4270" y="1944"/>
                    </a:lnTo>
                    <a:lnTo>
                      <a:pt x="4227" y="1995"/>
                    </a:lnTo>
                    <a:lnTo>
                      <a:pt x="4176" y="2038"/>
                    </a:lnTo>
                    <a:lnTo>
                      <a:pt x="4116" y="2070"/>
                    </a:lnTo>
                    <a:lnTo>
                      <a:pt x="4051" y="2091"/>
                    </a:lnTo>
                    <a:lnTo>
                      <a:pt x="3980" y="2098"/>
                    </a:lnTo>
                    <a:lnTo>
                      <a:pt x="350" y="2098"/>
                    </a:lnTo>
                    <a:lnTo>
                      <a:pt x="279" y="2091"/>
                    </a:lnTo>
                    <a:lnTo>
                      <a:pt x="214" y="2070"/>
                    </a:lnTo>
                    <a:lnTo>
                      <a:pt x="154" y="2038"/>
                    </a:lnTo>
                    <a:lnTo>
                      <a:pt x="103" y="1995"/>
                    </a:lnTo>
                    <a:lnTo>
                      <a:pt x="60" y="1944"/>
                    </a:lnTo>
                    <a:lnTo>
                      <a:pt x="28" y="1884"/>
                    </a:lnTo>
                    <a:lnTo>
                      <a:pt x="7" y="1819"/>
                    </a:lnTo>
                    <a:lnTo>
                      <a:pt x="0" y="1748"/>
                    </a:lnTo>
                    <a:lnTo>
                      <a:pt x="0" y="3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12" name="그림 11">
              <a:extLst>
                <a:ext uri="{FF2B5EF4-FFF2-40B4-BE49-F238E27FC236}">
                  <a16:creationId xmlns:a16="http://schemas.microsoft.com/office/drawing/2014/main" id="{160770DB-E358-7E70-4C3B-C85ECC9E0084}"/>
                </a:ext>
              </a:extLst>
            </p:cNvPr>
            <p:cNvPicPr>
              <a:picLocks noChangeAspect="1"/>
            </p:cNvPicPr>
            <p:nvPr/>
          </p:nvPicPr>
          <p:blipFill>
            <a:blip r:embed="rId9"/>
            <a:stretch>
              <a:fillRect/>
            </a:stretch>
          </p:blipFill>
          <p:spPr>
            <a:xfrm>
              <a:off x="2070057" y="6829368"/>
              <a:ext cx="2865664" cy="179407"/>
            </a:xfrm>
            <a:prstGeom prst="rect">
              <a:avLst/>
            </a:prstGeom>
          </p:spPr>
        </p:pic>
      </p:grpSp>
    </p:spTree>
    <p:extLst>
      <p:ext uri="{BB962C8B-B14F-4D97-AF65-F5344CB8AC3E}">
        <p14:creationId xmlns:p14="http://schemas.microsoft.com/office/powerpoint/2010/main" val="209022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62</a:t>
            </a:fld>
            <a:endParaRPr kumimoji="1" lang="ja-JP" altLang="en-US"/>
          </a:p>
        </p:txBody>
      </p:sp>
      <p:sp>
        <p:nvSpPr>
          <p:cNvPr id="2" name="テキスト ボックス 1">
            <a:extLst>
              <a:ext uri="{FF2B5EF4-FFF2-40B4-BE49-F238E27FC236}">
                <a16:creationId xmlns:a16="http://schemas.microsoft.com/office/drawing/2014/main" id="{9DFE425B-4055-E63A-0275-E7724E8A62E1}"/>
              </a:ext>
            </a:extLst>
          </p:cNvPr>
          <p:cNvSpPr txBox="1"/>
          <p:nvPr/>
        </p:nvSpPr>
        <p:spPr>
          <a:xfrm>
            <a:off x="159543" y="575827"/>
            <a:ext cx="6538913" cy="1759712"/>
          </a:xfrm>
          <a:prstGeom prst="rect">
            <a:avLst/>
          </a:prstGeom>
          <a:noFill/>
        </p:spPr>
        <p:txBody>
          <a:bodyPr wrap="square" rtlCol="0">
            <a:spAutoFit/>
          </a:bodyPr>
          <a:lstStyle/>
          <a:p>
            <a:pPr marL="485140">
              <a:lnSpc>
                <a:spcPts val="1815"/>
              </a:lnSpc>
            </a:pPr>
            <a:r>
              <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4.</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設定金額にかかわらず点検</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49911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薬価判断にチェックが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いっている場合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9911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円未</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満の安い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医薬品は適応病</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名がなく</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ても合格判定となりま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lnSpc>
                <a:spcPts val="1610"/>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トランコロン錠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の薬価は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5.7</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円なのでチェックの対象外ですが、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610"/>
              </a:lnSpc>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チェック対象にしたい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場合には、「設定金額未満なら点検除外」を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「設定金額にかかわらず点検」に変更します。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7FD1D7-FB70-BCAC-F835-8B8535B9E6BB}"/>
              </a:ext>
            </a:extLst>
          </p:cNvPr>
          <p:cNvSpPr txBox="1"/>
          <p:nvPr/>
        </p:nvSpPr>
        <p:spPr>
          <a:xfrm>
            <a:off x="208529" y="5302652"/>
            <a:ext cx="6538913" cy="261610"/>
          </a:xfrm>
          <a:prstGeom prst="rect">
            <a:avLst/>
          </a:prstGeom>
          <a:noFill/>
        </p:spPr>
        <p:txBody>
          <a:bodyPr wrap="squar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適応病名がなければ不合格判定となります。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486">
            <a:extLst>
              <a:ext uri="{FF2B5EF4-FFF2-40B4-BE49-F238E27FC236}">
                <a16:creationId xmlns:a16="http://schemas.microsoft.com/office/drawing/2014/main" id="{EEBB76C6-5C5B-A39E-9EEF-C637E44FF402}"/>
              </a:ext>
            </a:extLst>
          </p:cNvPr>
          <p:cNvGrpSpPr>
            <a:grpSpLocks/>
          </p:cNvGrpSpPr>
          <p:nvPr/>
        </p:nvGrpSpPr>
        <p:grpSpPr bwMode="auto">
          <a:xfrm>
            <a:off x="1196974" y="5725720"/>
            <a:ext cx="4321175" cy="3021285"/>
            <a:chOff x="2551" y="709"/>
            <a:chExt cx="6804" cy="4757"/>
          </a:xfrm>
        </p:grpSpPr>
        <p:pic>
          <p:nvPicPr>
            <p:cNvPr id="4102" name="docshape487">
              <a:extLst>
                <a:ext uri="{FF2B5EF4-FFF2-40B4-BE49-F238E27FC236}">
                  <a16:creationId xmlns:a16="http://schemas.microsoft.com/office/drawing/2014/main" id="{9D74C4C4-4D5F-9EAB-8B7E-7608E2013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
            <a:stretch/>
          </p:blipFill>
          <p:spPr bwMode="auto">
            <a:xfrm>
              <a:off x="2551" y="709"/>
              <a:ext cx="6804" cy="4757"/>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88">
              <a:extLst>
                <a:ext uri="{FF2B5EF4-FFF2-40B4-BE49-F238E27FC236}">
                  <a16:creationId xmlns:a16="http://schemas.microsoft.com/office/drawing/2014/main" id="{6FA34C72-3115-CDFA-2B6D-DB92EFB138B0}"/>
                </a:ext>
              </a:extLst>
            </p:cNvPr>
            <p:cNvSpPr>
              <a:spLocks/>
            </p:cNvSpPr>
            <p:nvPr/>
          </p:nvSpPr>
          <p:spPr bwMode="auto">
            <a:xfrm>
              <a:off x="5288" y="2736"/>
              <a:ext cx="3250" cy="339"/>
            </a:xfrm>
            <a:custGeom>
              <a:avLst/>
              <a:gdLst>
                <a:gd name="T0" fmla="+- 0 5288 5288"/>
                <a:gd name="T1" fmla="*/ T0 w 3250"/>
                <a:gd name="T2" fmla="+- 0 2793 2737"/>
                <a:gd name="T3" fmla="*/ 2793 h 339"/>
                <a:gd name="T4" fmla="+- 0 5293 5288"/>
                <a:gd name="T5" fmla="*/ T4 w 3250"/>
                <a:gd name="T6" fmla="+- 0 2771 2737"/>
                <a:gd name="T7" fmla="*/ 2771 h 339"/>
                <a:gd name="T8" fmla="+- 0 5305 5288"/>
                <a:gd name="T9" fmla="*/ T8 w 3250"/>
                <a:gd name="T10" fmla="+- 0 2753 2737"/>
                <a:gd name="T11" fmla="*/ 2753 h 339"/>
                <a:gd name="T12" fmla="+- 0 5323 5288"/>
                <a:gd name="T13" fmla="*/ T12 w 3250"/>
                <a:gd name="T14" fmla="+- 0 2741 2737"/>
                <a:gd name="T15" fmla="*/ 2741 h 339"/>
                <a:gd name="T16" fmla="+- 0 5345 5288"/>
                <a:gd name="T17" fmla="*/ T16 w 3250"/>
                <a:gd name="T18" fmla="+- 0 2737 2737"/>
                <a:gd name="T19" fmla="*/ 2737 h 339"/>
                <a:gd name="T20" fmla="+- 0 8482 5288"/>
                <a:gd name="T21" fmla="*/ T20 w 3250"/>
                <a:gd name="T22" fmla="+- 0 2737 2737"/>
                <a:gd name="T23" fmla="*/ 2737 h 339"/>
                <a:gd name="T24" fmla="+- 0 8504 5288"/>
                <a:gd name="T25" fmla="*/ T24 w 3250"/>
                <a:gd name="T26" fmla="+- 0 2741 2737"/>
                <a:gd name="T27" fmla="*/ 2741 h 339"/>
                <a:gd name="T28" fmla="+- 0 8521 5288"/>
                <a:gd name="T29" fmla="*/ T28 w 3250"/>
                <a:gd name="T30" fmla="+- 0 2753 2737"/>
                <a:gd name="T31" fmla="*/ 2753 h 339"/>
                <a:gd name="T32" fmla="+- 0 8534 5288"/>
                <a:gd name="T33" fmla="*/ T32 w 3250"/>
                <a:gd name="T34" fmla="+- 0 2771 2737"/>
                <a:gd name="T35" fmla="*/ 2771 h 339"/>
                <a:gd name="T36" fmla="+- 0 8538 5288"/>
                <a:gd name="T37" fmla="*/ T36 w 3250"/>
                <a:gd name="T38" fmla="+- 0 2793 2737"/>
                <a:gd name="T39" fmla="*/ 2793 h 339"/>
                <a:gd name="T40" fmla="+- 0 8538 5288"/>
                <a:gd name="T41" fmla="*/ T40 w 3250"/>
                <a:gd name="T42" fmla="+- 0 3019 2737"/>
                <a:gd name="T43" fmla="*/ 3019 h 339"/>
                <a:gd name="T44" fmla="+- 0 8534 5288"/>
                <a:gd name="T45" fmla="*/ T44 w 3250"/>
                <a:gd name="T46" fmla="+- 0 3041 2737"/>
                <a:gd name="T47" fmla="*/ 3041 h 339"/>
                <a:gd name="T48" fmla="+- 0 8521 5288"/>
                <a:gd name="T49" fmla="*/ T48 w 3250"/>
                <a:gd name="T50" fmla="+- 0 3058 2737"/>
                <a:gd name="T51" fmla="*/ 3058 h 339"/>
                <a:gd name="T52" fmla="+- 0 8504 5288"/>
                <a:gd name="T53" fmla="*/ T52 w 3250"/>
                <a:gd name="T54" fmla="+- 0 3071 2737"/>
                <a:gd name="T55" fmla="*/ 3071 h 339"/>
                <a:gd name="T56" fmla="+- 0 8482 5288"/>
                <a:gd name="T57" fmla="*/ T56 w 3250"/>
                <a:gd name="T58" fmla="+- 0 3075 2737"/>
                <a:gd name="T59" fmla="*/ 3075 h 339"/>
                <a:gd name="T60" fmla="+- 0 5345 5288"/>
                <a:gd name="T61" fmla="*/ T60 w 3250"/>
                <a:gd name="T62" fmla="+- 0 3075 2737"/>
                <a:gd name="T63" fmla="*/ 3075 h 339"/>
                <a:gd name="T64" fmla="+- 0 5323 5288"/>
                <a:gd name="T65" fmla="*/ T64 w 3250"/>
                <a:gd name="T66" fmla="+- 0 3071 2737"/>
                <a:gd name="T67" fmla="*/ 3071 h 339"/>
                <a:gd name="T68" fmla="+- 0 5305 5288"/>
                <a:gd name="T69" fmla="*/ T68 w 3250"/>
                <a:gd name="T70" fmla="+- 0 3058 2737"/>
                <a:gd name="T71" fmla="*/ 3058 h 339"/>
                <a:gd name="T72" fmla="+- 0 5293 5288"/>
                <a:gd name="T73" fmla="*/ T72 w 3250"/>
                <a:gd name="T74" fmla="+- 0 3041 2737"/>
                <a:gd name="T75" fmla="*/ 3041 h 339"/>
                <a:gd name="T76" fmla="+- 0 5288 5288"/>
                <a:gd name="T77" fmla="*/ T76 w 3250"/>
                <a:gd name="T78" fmla="+- 0 3019 2737"/>
                <a:gd name="T79" fmla="*/ 3019 h 339"/>
                <a:gd name="T80" fmla="+- 0 5288 5288"/>
                <a:gd name="T81" fmla="*/ T80 w 3250"/>
                <a:gd name="T82" fmla="+- 0 2793 2737"/>
                <a:gd name="T83" fmla="*/ 2793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339">
                  <a:moveTo>
                    <a:pt x="0" y="56"/>
                  </a:moveTo>
                  <a:lnTo>
                    <a:pt x="5" y="34"/>
                  </a:lnTo>
                  <a:lnTo>
                    <a:pt x="17" y="16"/>
                  </a:lnTo>
                  <a:lnTo>
                    <a:pt x="35" y="4"/>
                  </a:lnTo>
                  <a:lnTo>
                    <a:pt x="57" y="0"/>
                  </a:lnTo>
                  <a:lnTo>
                    <a:pt x="3194" y="0"/>
                  </a:lnTo>
                  <a:lnTo>
                    <a:pt x="3216" y="4"/>
                  </a:lnTo>
                  <a:lnTo>
                    <a:pt x="3233" y="16"/>
                  </a:lnTo>
                  <a:lnTo>
                    <a:pt x="3246" y="34"/>
                  </a:lnTo>
                  <a:lnTo>
                    <a:pt x="3250" y="56"/>
                  </a:lnTo>
                  <a:lnTo>
                    <a:pt x="3250" y="282"/>
                  </a:lnTo>
                  <a:lnTo>
                    <a:pt x="3246" y="304"/>
                  </a:lnTo>
                  <a:lnTo>
                    <a:pt x="3233" y="321"/>
                  </a:lnTo>
                  <a:lnTo>
                    <a:pt x="3216" y="334"/>
                  </a:lnTo>
                  <a:lnTo>
                    <a:pt x="3194" y="338"/>
                  </a:lnTo>
                  <a:lnTo>
                    <a:pt x="57" y="338"/>
                  </a:lnTo>
                  <a:lnTo>
                    <a:pt x="35" y="334"/>
                  </a:lnTo>
                  <a:lnTo>
                    <a:pt x="17" y="321"/>
                  </a:lnTo>
                  <a:lnTo>
                    <a:pt x="5" y="304"/>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 name="직사각형 11">
            <a:extLst>
              <a:ext uri="{FF2B5EF4-FFF2-40B4-BE49-F238E27FC236}">
                <a16:creationId xmlns:a16="http://schemas.microsoft.com/office/drawing/2014/main" id="{7C4EFC49-B7AA-CCE4-731A-417FD20DF58B}"/>
              </a:ext>
            </a:extLst>
          </p:cNvPr>
          <p:cNvSpPr/>
          <p:nvPr/>
        </p:nvSpPr>
        <p:spPr>
          <a:xfrm>
            <a:off x="1644898" y="5986422"/>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3" name="그룹 12">
            <a:extLst>
              <a:ext uri="{FF2B5EF4-FFF2-40B4-BE49-F238E27FC236}">
                <a16:creationId xmlns:a16="http://schemas.microsoft.com/office/drawing/2014/main" id="{BF0B6FAA-DAB8-8F44-78B6-31FCBA31BCF0}"/>
              </a:ext>
            </a:extLst>
          </p:cNvPr>
          <p:cNvGrpSpPr/>
          <p:nvPr/>
        </p:nvGrpSpPr>
        <p:grpSpPr>
          <a:xfrm>
            <a:off x="1196975" y="2211756"/>
            <a:ext cx="4321175" cy="2992069"/>
            <a:chOff x="1196975" y="2211756"/>
            <a:chExt cx="4321175" cy="2992069"/>
          </a:xfrm>
        </p:grpSpPr>
        <p:grpSp>
          <p:nvGrpSpPr>
            <p:cNvPr id="10" name="그룹 9">
              <a:extLst>
                <a:ext uri="{FF2B5EF4-FFF2-40B4-BE49-F238E27FC236}">
                  <a16:creationId xmlns:a16="http://schemas.microsoft.com/office/drawing/2014/main" id="{15F1A6D3-48CA-0C5E-CA40-D181E8A95067}"/>
                </a:ext>
              </a:extLst>
            </p:cNvPr>
            <p:cNvGrpSpPr/>
            <p:nvPr/>
          </p:nvGrpSpPr>
          <p:grpSpPr>
            <a:xfrm>
              <a:off x="1196975" y="2211756"/>
              <a:ext cx="4321175" cy="2992069"/>
              <a:chOff x="1196975" y="2211756"/>
              <a:chExt cx="4321175" cy="2992069"/>
            </a:xfrm>
          </p:grpSpPr>
          <p:pic>
            <p:nvPicPr>
              <p:cNvPr id="4099" name="docshape484">
                <a:extLst>
                  <a:ext uri="{FF2B5EF4-FFF2-40B4-BE49-F238E27FC236}">
                    <a16:creationId xmlns:a16="http://schemas.microsoft.com/office/drawing/2014/main" id="{5190D6AC-FAD8-CF69-E8CC-7282D2405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67"/>
              <a:stretch/>
            </p:blipFill>
            <p:spPr bwMode="auto">
              <a:xfrm>
                <a:off x="1196975" y="2211756"/>
                <a:ext cx="4321175" cy="2992069"/>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485">
                <a:extLst>
                  <a:ext uri="{FF2B5EF4-FFF2-40B4-BE49-F238E27FC236}">
                    <a16:creationId xmlns:a16="http://schemas.microsoft.com/office/drawing/2014/main" id="{7ECFC0AA-4EFE-88AF-DA2E-83C906747870}"/>
                  </a:ext>
                </a:extLst>
              </p:cNvPr>
              <p:cNvSpPr>
                <a:spLocks/>
              </p:cNvSpPr>
              <p:nvPr/>
            </p:nvSpPr>
            <p:spPr bwMode="auto">
              <a:xfrm>
                <a:off x="4159050" y="4374988"/>
                <a:ext cx="1180003" cy="381074"/>
              </a:xfrm>
              <a:custGeom>
                <a:avLst/>
                <a:gdLst>
                  <a:gd name="T0" fmla="+- 0 7216 7216"/>
                  <a:gd name="T1" fmla="*/ T0 w 1858"/>
                  <a:gd name="T2" fmla="+- 0 4257 4157"/>
                  <a:gd name="T3" fmla="*/ 4257 h 600"/>
                  <a:gd name="T4" fmla="+- 0 7223 7216"/>
                  <a:gd name="T5" fmla="*/ T4 w 1858"/>
                  <a:gd name="T6" fmla="+- 0 4218 4157"/>
                  <a:gd name="T7" fmla="*/ 4218 h 600"/>
                  <a:gd name="T8" fmla="+- 0 7245 7216"/>
                  <a:gd name="T9" fmla="*/ T8 w 1858"/>
                  <a:gd name="T10" fmla="+- 0 4186 4157"/>
                  <a:gd name="T11" fmla="*/ 4186 h 600"/>
                  <a:gd name="T12" fmla="+- 0 7277 7216"/>
                  <a:gd name="T13" fmla="*/ T12 w 1858"/>
                  <a:gd name="T14" fmla="+- 0 4165 4157"/>
                  <a:gd name="T15" fmla="*/ 4165 h 600"/>
                  <a:gd name="T16" fmla="+- 0 7316 7216"/>
                  <a:gd name="T17" fmla="*/ T16 w 1858"/>
                  <a:gd name="T18" fmla="+- 0 4157 4157"/>
                  <a:gd name="T19" fmla="*/ 4157 h 600"/>
                  <a:gd name="T20" fmla="+- 0 8973 7216"/>
                  <a:gd name="T21" fmla="*/ T20 w 1858"/>
                  <a:gd name="T22" fmla="+- 0 4157 4157"/>
                  <a:gd name="T23" fmla="*/ 4157 h 600"/>
                  <a:gd name="T24" fmla="+- 0 9012 7216"/>
                  <a:gd name="T25" fmla="*/ T24 w 1858"/>
                  <a:gd name="T26" fmla="+- 0 4165 4157"/>
                  <a:gd name="T27" fmla="*/ 4165 h 600"/>
                  <a:gd name="T28" fmla="+- 0 9044 7216"/>
                  <a:gd name="T29" fmla="*/ T28 w 1858"/>
                  <a:gd name="T30" fmla="+- 0 4186 4157"/>
                  <a:gd name="T31" fmla="*/ 4186 h 600"/>
                  <a:gd name="T32" fmla="+- 0 9065 7216"/>
                  <a:gd name="T33" fmla="*/ T32 w 1858"/>
                  <a:gd name="T34" fmla="+- 0 4218 4157"/>
                  <a:gd name="T35" fmla="*/ 4218 h 600"/>
                  <a:gd name="T36" fmla="+- 0 9073 7216"/>
                  <a:gd name="T37" fmla="*/ T36 w 1858"/>
                  <a:gd name="T38" fmla="+- 0 4257 4157"/>
                  <a:gd name="T39" fmla="*/ 4257 h 600"/>
                  <a:gd name="T40" fmla="+- 0 9073 7216"/>
                  <a:gd name="T41" fmla="*/ T40 w 1858"/>
                  <a:gd name="T42" fmla="+- 0 4657 4157"/>
                  <a:gd name="T43" fmla="*/ 4657 h 600"/>
                  <a:gd name="T44" fmla="+- 0 9065 7216"/>
                  <a:gd name="T45" fmla="*/ T44 w 1858"/>
                  <a:gd name="T46" fmla="+- 0 4696 4157"/>
                  <a:gd name="T47" fmla="*/ 4696 h 600"/>
                  <a:gd name="T48" fmla="+- 0 9044 7216"/>
                  <a:gd name="T49" fmla="*/ T48 w 1858"/>
                  <a:gd name="T50" fmla="+- 0 4728 4157"/>
                  <a:gd name="T51" fmla="*/ 4728 h 600"/>
                  <a:gd name="T52" fmla="+- 0 9012 7216"/>
                  <a:gd name="T53" fmla="*/ T52 w 1858"/>
                  <a:gd name="T54" fmla="+- 0 4749 4157"/>
                  <a:gd name="T55" fmla="*/ 4749 h 600"/>
                  <a:gd name="T56" fmla="+- 0 8973 7216"/>
                  <a:gd name="T57" fmla="*/ T56 w 1858"/>
                  <a:gd name="T58" fmla="+- 0 4757 4157"/>
                  <a:gd name="T59" fmla="*/ 4757 h 600"/>
                  <a:gd name="T60" fmla="+- 0 7316 7216"/>
                  <a:gd name="T61" fmla="*/ T60 w 1858"/>
                  <a:gd name="T62" fmla="+- 0 4757 4157"/>
                  <a:gd name="T63" fmla="*/ 4757 h 600"/>
                  <a:gd name="T64" fmla="+- 0 7277 7216"/>
                  <a:gd name="T65" fmla="*/ T64 w 1858"/>
                  <a:gd name="T66" fmla="+- 0 4749 4157"/>
                  <a:gd name="T67" fmla="*/ 4749 h 600"/>
                  <a:gd name="T68" fmla="+- 0 7245 7216"/>
                  <a:gd name="T69" fmla="*/ T68 w 1858"/>
                  <a:gd name="T70" fmla="+- 0 4728 4157"/>
                  <a:gd name="T71" fmla="*/ 4728 h 600"/>
                  <a:gd name="T72" fmla="+- 0 7223 7216"/>
                  <a:gd name="T73" fmla="*/ T72 w 1858"/>
                  <a:gd name="T74" fmla="+- 0 4696 4157"/>
                  <a:gd name="T75" fmla="*/ 4696 h 600"/>
                  <a:gd name="T76" fmla="+- 0 7216 7216"/>
                  <a:gd name="T77" fmla="*/ T76 w 1858"/>
                  <a:gd name="T78" fmla="+- 0 4657 4157"/>
                  <a:gd name="T79" fmla="*/ 4657 h 600"/>
                  <a:gd name="T80" fmla="+- 0 7216 7216"/>
                  <a:gd name="T81" fmla="*/ T80 w 1858"/>
                  <a:gd name="T82" fmla="+- 0 4257 4157"/>
                  <a:gd name="T83" fmla="*/ 4257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8" h="600">
                    <a:moveTo>
                      <a:pt x="0" y="100"/>
                    </a:moveTo>
                    <a:lnTo>
                      <a:pt x="7" y="61"/>
                    </a:lnTo>
                    <a:lnTo>
                      <a:pt x="29" y="29"/>
                    </a:lnTo>
                    <a:lnTo>
                      <a:pt x="61" y="8"/>
                    </a:lnTo>
                    <a:lnTo>
                      <a:pt x="100" y="0"/>
                    </a:lnTo>
                    <a:lnTo>
                      <a:pt x="1757" y="0"/>
                    </a:lnTo>
                    <a:lnTo>
                      <a:pt x="1796" y="8"/>
                    </a:lnTo>
                    <a:lnTo>
                      <a:pt x="1828" y="29"/>
                    </a:lnTo>
                    <a:lnTo>
                      <a:pt x="1849" y="61"/>
                    </a:lnTo>
                    <a:lnTo>
                      <a:pt x="1857" y="100"/>
                    </a:lnTo>
                    <a:lnTo>
                      <a:pt x="1857" y="500"/>
                    </a:lnTo>
                    <a:lnTo>
                      <a:pt x="1849" y="539"/>
                    </a:lnTo>
                    <a:lnTo>
                      <a:pt x="1828" y="571"/>
                    </a:lnTo>
                    <a:lnTo>
                      <a:pt x="1796" y="592"/>
                    </a:lnTo>
                    <a:lnTo>
                      <a:pt x="1757" y="600"/>
                    </a:lnTo>
                    <a:lnTo>
                      <a:pt x="100" y="600"/>
                    </a:lnTo>
                    <a:lnTo>
                      <a:pt x="61" y="592"/>
                    </a:lnTo>
                    <a:lnTo>
                      <a:pt x="29" y="571"/>
                    </a:lnTo>
                    <a:lnTo>
                      <a:pt x="7" y="539"/>
                    </a:lnTo>
                    <a:lnTo>
                      <a:pt x="0" y="500"/>
                    </a:lnTo>
                    <a:lnTo>
                      <a:pt x="0" y="10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a:extLst>
                  <a:ext uri="{FF2B5EF4-FFF2-40B4-BE49-F238E27FC236}">
                    <a16:creationId xmlns:a16="http://schemas.microsoft.com/office/drawing/2014/main" id="{2A4F7BFF-0FEA-EF49-8DF6-EAC54A96ACB0}"/>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310273" y="4765532"/>
                <a:ext cx="387213" cy="89357"/>
              </a:xfrm>
              <a:prstGeom prst="rect">
                <a:avLst/>
              </a:prstGeom>
            </p:spPr>
          </p:pic>
          <p:pic>
            <p:nvPicPr>
              <p:cNvPr id="9" name="그림 8">
                <a:extLst>
                  <a:ext uri="{FF2B5EF4-FFF2-40B4-BE49-F238E27FC236}">
                    <a16:creationId xmlns:a16="http://schemas.microsoft.com/office/drawing/2014/main" id="{91F10F27-3DF5-A8B5-2FD8-7CAAE9C899CD}"/>
                  </a:ext>
                </a:extLst>
              </p:cNvPr>
              <p:cNvPicPr>
                <a:picLocks noChangeAspect="1"/>
              </p:cNvPicPr>
              <p:nvPr/>
            </p:nvPicPr>
            <p:blipFill>
              <a:blip r:embed="rId6"/>
              <a:stretch>
                <a:fillRect/>
              </a:stretch>
            </p:blipFill>
            <p:spPr>
              <a:xfrm>
                <a:off x="3220653" y="2772580"/>
                <a:ext cx="1024238" cy="620524"/>
              </a:xfrm>
              <a:prstGeom prst="rect">
                <a:avLst/>
              </a:prstGeom>
            </p:spPr>
          </p:pic>
        </p:grpSp>
        <p:pic>
          <p:nvPicPr>
            <p:cNvPr id="3" name="그림 2">
              <a:extLst>
                <a:ext uri="{FF2B5EF4-FFF2-40B4-BE49-F238E27FC236}">
                  <a16:creationId xmlns:a16="http://schemas.microsoft.com/office/drawing/2014/main" id="{B44BB92C-5EC5-4D43-5D62-869BAEAE839E}"/>
                </a:ext>
              </a:extLst>
            </p:cNvPr>
            <p:cNvPicPr>
              <a:picLocks noChangeAspect="1"/>
            </p:cNvPicPr>
            <p:nvPr/>
          </p:nvPicPr>
          <p:blipFill>
            <a:blip r:embed="rId7"/>
            <a:stretch>
              <a:fillRect/>
            </a:stretch>
          </p:blipFill>
          <p:spPr>
            <a:xfrm>
              <a:off x="2131460" y="2312439"/>
              <a:ext cx="623470" cy="168643"/>
            </a:xfrm>
            <a:prstGeom prst="rect">
              <a:avLst/>
            </a:prstGeom>
          </p:spPr>
        </p:pic>
        <p:pic>
          <p:nvPicPr>
            <p:cNvPr id="11" name="그림 10">
              <a:extLst>
                <a:ext uri="{FF2B5EF4-FFF2-40B4-BE49-F238E27FC236}">
                  <a16:creationId xmlns:a16="http://schemas.microsoft.com/office/drawing/2014/main" id="{8F514E36-6BE8-B5A2-2D1D-28A77CB1B211}"/>
                </a:ext>
              </a:extLst>
            </p:cNvPr>
            <p:cNvPicPr>
              <a:picLocks noChangeAspect="1"/>
            </p:cNvPicPr>
            <p:nvPr/>
          </p:nvPicPr>
          <p:blipFill>
            <a:blip r:embed="rId8"/>
            <a:stretch>
              <a:fillRect/>
            </a:stretch>
          </p:blipFill>
          <p:spPr>
            <a:xfrm>
              <a:off x="2741482" y="2316632"/>
              <a:ext cx="472447" cy="149194"/>
            </a:xfrm>
            <a:prstGeom prst="rect">
              <a:avLst/>
            </a:prstGeom>
          </p:spPr>
        </p:pic>
      </p:grpSp>
    </p:spTree>
    <p:extLst>
      <p:ext uri="{BB962C8B-B14F-4D97-AF65-F5344CB8AC3E}">
        <p14:creationId xmlns:p14="http://schemas.microsoft.com/office/powerpoint/2010/main" val="23949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2E2EC3-9A53-C6D8-5B28-442AB2A8ACA1}"/>
              </a:ext>
            </a:extLst>
          </p:cNvPr>
          <p:cNvSpPr>
            <a:spLocks noGrp="1"/>
          </p:cNvSpPr>
          <p:nvPr>
            <p:ph type="sldNum" sz="quarter" idx="12"/>
          </p:nvPr>
        </p:nvSpPr>
        <p:spPr/>
        <p:txBody>
          <a:bodyPr/>
          <a:lstStyle/>
          <a:p>
            <a:fld id="{AE8EA5A1-38AB-4AA0-89CC-DE1004BC27E5}" type="slidenum">
              <a:rPr kumimoji="1" lang="ja-JP" altLang="en-US" smtClean="0"/>
              <a:t>63</a:t>
            </a:fld>
            <a:endParaRPr kumimoji="1" lang="ja-JP" altLang="en-US"/>
          </a:p>
        </p:txBody>
      </p:sp>
      <p:sp>
        <p:nvSpPr>
          <p:cNvPr id="3" name="テキスト ボックス 1">
            <a:extLst>
              <a:ext uri="{FF2B5EF4-FFF2-40B4-BE49-F238E27FC236}">
                <a16:creationId xmlns:a16="http://schemas.microsoft.com/office/drawing/2014/main" id="{4B5E9B74-2BCB-B884-8437-9EF5370E1669}"/>
              </a:ext>
            </a:extLst>
          </p:cNvPr>
          <p:cNvSpPr txBox="1"/>
          <p:nvPr/>
        </p:nvSpPr>
        <p:spPr>
          <a:xfrm>
            <a:off x="159543" y="575827"/>
            <a:ext cx="6538913" cy="30508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チェックデータの複写</a:t>
            </a:r>
            <a:endParaRPr kumimoji="1" lang="ja-JP" altLang="en-US" sz="1100" dirty="0">
              <a:latin typeface="游ゴシック" panose="020B0400000000000000" pitchFamily="50" charset="-128"/>
              <a:ea typeface="游ゴシック" panose="020B0400000000000000" pitchFamily="50" charset="-128"/>
            </a:endParaRPr>
          </a:p>
        </p:txBody>
      </p:sp>
      <p:sp>
        <p:nvSpPr>
          <p:cNvPr id="4" name="テキスト ボックス 2">
            <a:extLst>
              <a:ext uri="{FF2B5EF4-FFF2-40B4-BE49-F238E27FC236}">
                <a16:creationId xmlns:a16="http://schemas.microsoft.com/office/drawing/2014/main" id="{4EA29A47-6CDB-19A6-17BF-DB633CF8144C}"/>
              </a:ext>
            </a:extLst>
          </p:cNvPr>
          <p:cNvSpPr txBox="1"/>
          <p:nvPr/>
        </p:nvSpPr>
        <p:spPr>
          <a:xfrm>
            <a:off x="522514" y="928316"/>
            <a:ext cx="5730805" cy="456535"/>
          </a:xfrm>
          <a:prstGeom prst="rect">
            <a:avLst/>
          </a:prstGeom>
          <a:noFill/>
        </p:spPr>
        <p:txBody>
          <a:bodyPr wrap="square" rtlCol="0">
            <a:spAutoFit/>
          </a:bodyPr>
          <a:lstStyle/>
          <a:p>
            <a:pPr marL="485140">
              <a:spcBef>
                <a:spcPts val="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同じ効能・効果の診療行為、医薬品のチェックデータをコピーする機能です。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「適応症修正」画面で［複写］をクリックします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247CE1-7A20-0C88-45DA-76FF53D04073}"/>
              </a:ext>
            </a:extLst>
          </p:cNvPr>
          <p:cNvSpPr txBox="1"/>
          <p:nvPr/>
        </p:nvSpPr>
        <p:spPr>
          <a:xfrm>
            <a:off x="659363" y="4761716"/>
            <a:ext cx="4943907" cy="677108"/>
          </a:xfrm>
          <a:prstGeom prst="rect">
            <a:avLst/>
          </a:prstGeom>
          <a:noFill/>
        </p:spPr>
        <p:txBody>
          <a:bodyPr wrap="square">
            <a:spAutoFit/>
          </a:bodyPr>
          <a:lstStyle/>
          <a:p>
            <a:pPr marL="485140">
              <a:spcBef>
                <a:spcPts val="71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コピー元の診療行為、医薬品を検索し、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 pos="2592705" algn="l"/>
                <a:tab pos="28854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該当するものを選択して</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26" name="그룹 25">
            <a:extLst>
              <a:ext uri="{FF2B5EF4-FFF2-40B4-BE49-F238E27FC236}">
                <a16:creationId xmlns:a16="http://schemas.microsoft.com/office/drawing/2014/main" id="{65719B8A-01F0-A236-D415-6E6B4C3CD0EC}"/>
              </a:ext>
            </a:extLst>
          </p:cNvPr>
          <p:cNvGrpSpPr/>
          <p:nvPr/>
        </p:nvGrpSpPr>
        <p:grpSpPr>
          <a:xfrm>
            <a:off x="1172883" y="5597148"/>
            <a:ext cx="4321176" cy="3016204"/>
            <a:chOff x="1172883" y="5597148"/>
            <a:chExt cx="4321176" cy="3016204"/>
          </a:xfrm>
        </p:grpSpPr>
        <p:grpSp>
          <p:nvGrpSpPr>
            <p:cNvPr id="10" name="docshapegroup603">
              <a:extLst>
                <a:ext uri="{FF2B5EF4-FFF2-40B4-BE49-F238E27FC236}">
                  <a16:creationId xmlns:a16="http://schemas.microsoft.com/office/drawing/2014/main" id="{AFA7B37E-8730-9D4E-D7AC-065FBE06AD95}"/>
                </a:ext>
              </a:extLst>
            </p:cNvPr>
            <p:cNvGrpSpPr>
              <a:grpSpLocks/>
            </p:cNvGrpSpPr>
            <p:nvPr/>
          </p:nvGrpSpPr>
          <p:grpSpPr bwMode="auto">
            <a:xfrm>
              <a:off x="1172883" y="5597148"/>
              <a:ext cx="4321176" cy="3016204"/>
              <a:chOff x="2611" y="708"/>
              <a:chExt cx="6804" cy="4749"/>
            </a:xfrm>
          </p:grpSpPr>
          <p:pic>
            <p:nvPicPr>
              <p:cNvPr id="11" name="docshape604">
                <a:extLst>
                  <a:ext uri="{FF2B5EF4-FFF2-40B4-BE49-F238E27FC236}">
                    <a16:creationId xmlns:a16="http://schemas.microsoft.com/office/drawing/2014/main" id="{51E7F295-77F9-2067-6EFC-C495C3474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15"/>
              <a:stretch/>
            </p:blipFill>
            <p:spPr bwMode="auto">
              <a:xfrm>
                <a:off x="2611" y="708"/>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605">
                <a:extLst>
                  <a:ext uri="{FF2B5EF4-FFF2-40B4-BE49-F238E27FC236}">
                    <a16:creationId xmlns:a16="http://schemas.microsoft.com/office/drawing/2014/main" id="{2C8D3DB8-A6B8-2860-D913-CC9B26C41560}"/>
                  </a:ext>
                </a:extLst>
              </p:cNvPr>
              <p:cNvSpPr>
                <a:spLocks/>
              </p:cNvSpPr>
              <p:nvPr/>
            </p:nvSpPr>
            <p:spPr bwMode="auto">
              <a:xfrm>
                <a:off x="6594" y="1299"/>
                <a:ext cx="2456" cy="656"/>
              </a:xfrm>
              <a:custGeom>
                <a:avLst/>
                <a:gdLst>
                  <a:gd name="T0" fmla="+- 0 6594 6594"/>
                  <a:gd name="T1" fmla="*/ T0 w 2456"/>
                  <a:gd name="T2" fmla="+- 0 1409 1299"/>
                  <a:gd name="T3" fmla="*/ 1409 h 656"/>
                  <a:gd name="T4" fmla="+- 0 6603 6594"/>
                  <a:gd name="T5" fmla="*/ T4 w 2456"/>
                  <a:gd name="T6" fmla="+- 0 1366 1299"/>
                  <a:gd name="T7" fmla="*/ 1366 h 656"/>
                  <a:gd name="T8" fmla="+- 0 6626 6594"/>
                  <a:gd name="T9" fmla="*/ T8 w 2456"/>
                  <a:gd name="T10" fmla="+- 0 1331 1299"/>
                  <a:gd name="T11" fmla="*/ 1331 h 656"/>
                  <a:gd name="T12" fmla="+- 0 6661 6594"/>
                  <a:gd name="T13" fmla="*/ T12 w 2456"/>
                  <a:gd name="T14" fmla="+- 0 1308 1299"/>
                  <a:gd name="T15" fmla="*/ 1308 h 656"/>
                  <a:gd name="T16" fmla="+- 0 6703 6594"/>
                  <a:gd name="T17" fmla="*/ T16 w 2456"/>
                  <a:gd name="T18" fmla="+- 0 1299 1299"/>
                  <a:gd name="T19" fmla="*/ 1299 h 656"/>
                  <a:gd name="T20" fmla="+- 0 8940 6594"/>
                  <a:gd name="T21" fmla="*/ T20 w 2456"/>
                  <a:gd name="T22" fmla="+- 0 1299 1299"/>
                  <a:gd name="T23" fmla="*/ 1299 h 656"/>
                  <a:gd name="T24" fmla="+- 0 8983 6594"/>
                  <a:gd name="T25" fmla="*/ T24 w 2456"/>
                  <a:gd name="T26" fmla="+- 0 1308 1299"/>
                  <a:gd name="T27" fmla="*/ 1308 h 656"/>
                  <a:gd name="T28" fmla="+- 0 9017 6594"/>
                  <a:gd name="T29" fmla="*/ T28 w 2456"/>
                  <a:gd name="T30" fmla="+- 0 1331 1299"/>
                  <a:gd name="T31" fmla="*/ 1331 h 656"/>
                  <a:gd name="T32" fmla="+- 0 9041 6594"/>
                  <a:gd name="T33" fmla="*/ T32 w 2456"/>
                  <a:gd name="T34" fmla="+- 0 1366 1299"/>
                  <a:gd name="T35" fmla="*/ 1366 h 656"/>
                  <a:gd name="T36" fmla="+- 0 9049 6594"/>
                  <a:gd name="T37" fmla="*/ T36 w 2456"/>
                  <a:gd name="T38" fmla="+- 0 1409 1299"/>
                  <a:gd name="T39" fmla="*/ 1409 h 656"/>
                  <a:gd name="T40" fmla="+- 0 9049 6594"/>
                  <a:gd name="T41" fmla="*/ T40 w 2456"/>
                  <a:gd name="T42" fmla="+- 0 1845 1299"/>
                  <a:gd name="T43" fmla="*/ 1845 h 656"/>
                  <a:gd name="T44" fmla="+- 0 9041 6594"/>
                  <a:gd name="T45" fmla="*/ T44 w 2456"/>
                  <a:gd name="T46" fmla="+- 0 1888 1299"/>
                  <a:gd name="T47" fmla="*/ 1888 h 656"/>
                  <a:gd name="T48" fmla="+- 0 9017 6594"/>
                  <a:gd name="T49" fmla="*/ T48 w 2456"/>
                  <a:gd name="T50" fmla="+- 0 1923 1299"/>
                  <a:gd name="T51" fmla="*/ 1923 h 656"/>
                  <a:gd name="T52" fmla="+- 0 8983 6594"/>
                  <a:gd name="T53" fmla="*/ T52 w 2456"/>
                  <a:gd name="T54" fmla="+- 0 1946 1299"/>
                  <a:gd name="T55" fmla="*/ 1946 h 656"/>
                  <a:gd name="T56" fmla="+- 0 8940 6594"/>
                  <a:gd name="T57" fmla="*/ T56 w 2456"/>
                  <a:gd name="T58" fmla="+- 0 1955 1299"/>
                  <a:gd name="T59" fmla="*/ 1955 h 656"/>
                  <a:gd name="T60" fmla="+- 0 6703 6594"/>
                  <a:gd name="T61" fmla="*/ T60 w 2456"/>
                  <a:gd name="T62" fmla="+- 0 1955 1299"/>
                  <a:gd name="T63" fmla="*/ 1955 h 656"/>
                  <a:gd name="T64" fmla="+- 0 6661 6594"/>
                  <a:gd name="T65" fmla="*/ T64 w 2456"/>
                  <a:gd name="T66" fmla="+- 0 1946 1299"/>
                  <a:gd name="T67" fmla="*/ 1946 h 656"/>
                  <a:gd name="T68" fmla="+- 0 6626 6594"/>
                  <a:gd name="T69" fmla="*/ T68 w 2456"/>
                  <a:gd name="T70" fmla="+- 0 1923 1299"/>
                  <a:gd name="T71" fmla="*/ 1923 h 656"/>
                  <a:gd name="T72" fmla="+- 0 6603 6594"/>
                  <a:gd name="T73" fmla="*/ T72 w 2456"/>
                  <a:gd name="T74" fmla="+- 0 1888 1299"/>
                  <a:gd name="T75" fmla="*/ 1888 h 656"/>
                  <a:gd name="T76" fmla="+- 0 6594 6594"/>
                  <a:gd name="T77" fmla="*/ T76 w 2456"/>
                  <a:gd name="T78" fmla="+- 0 1845 1299"/>
                  <a:gd name="T79" fmla="*/ 1845 h 656"/>
                  <a:gd name="T80" fmla="+- 0 6594 6594"/>
                  <a:gd name="T81" fmla="*/ T80 w 2456"/>
                  <a:gd name="T82" fmla="+- 0 1409 1299"/>
                  <a:gd name="T83" fmla="*/ 1409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456" h="656">
                    <a:moveTo>
                      <a:pt x="0" y="110"/>
                    </a:moveTo>
                    <a:lnTo>
                      <a:pt x="9" y="67"/>
                    </a:lnTo>
                    <a:lnTo>
                      <a:pt x="32" y="32"/>
                    </a:lnTo>
                    <a:lnTo>
                      <a:pt x="67" y="9"/>
                    </a:lnTo>
                    <a:lnTo>
                      <a:pt x="109" y="0"/>
                    </a:lnTo>
                    <a:lnTo>
                      <a:pt x="2346" y="0"/>
                    </a:lnTo>
                    <a:lnTo>
                      <a:pt x="2389" y="9"/>
                    </a:lnTo>
                    <a:lnTo>
                      <a:pt x="2423" y="32"/>
                    </a:lnTo>
                    <a:lnTo>
                      <a:pt x="2447" y="67"/>
                    </a:lnTo>
                    <a:lnTo>
                      <a:pt x="2455" y="110"/>
                    </a:lnTo>
                    <a:lnTo>
                      <a:pt x="2455" y="546"/>
                    </a:lnTo>
                    <a:lnTo>
                      <a:pt x="2447" y="589"/>
                    </a:lnTo>
                    <a:lnTo>
                      <a:pt x="2423" y="624"/>
                    </a:lnTo>
                    <a:lnTo>
                      <a:pt x="2389" y="647"/>
                    </a:lnTo>
                    <a:lnTo>
                      <a:pt x="2346" y="656"/>
                    </a:lnTo>
                    <a:lnTo>
                      <a:pt x="109" y="656"/>
                    </a:lnTo>
                    <a:lnTo>
                      <a:pt x="67" y="647"/>
                    </a:lnTo>
                    <a:lnTo>
                      <a:pt x="32" y="624"/>
                    </a:lnTo>
                    <a:lnTo>
                      <a:pt x="9" y="589"/>
                    </a:lnTo>
                    <a:lnTo>
                      <a:pt x="0" y="546"/>
                    </a:lnTo>
                    <a:lnTo>
                      <a:pt x="0" y="11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606">
                <a:extLst>
                  <a:ext uri="{FF2B5EF4-FFF2-40B4-BE49-F238E27FC236}">
                    <a16:creationId xmlns:a16="http://schemas.microsoft.com/office/drawing/2014/main" id="{0C386002-E164-1BF0-AD02-F1A8F67A3160}"/>
                  </a:ext>
                </a:extLst>
              </p:cNvPr>
              <p:cNvSpPr>
                <a:spLocks/>
              </p:cNvSpPr>
              <p:nvPr/>
            </p:nvSpPr>
            <p:spPr bwMode="auto">
              <a:xfrm>
                <a:off x="6697" y="4628"/>
                <a:ext cx="720" cy="308"/>
              </a:xfrm>
              <a:custGeom>
                <a:avLst/>
                <a:gdLst>
                  <a:gd name="T0" fmla="+- 0 6697 6697"/>
                  <a:gd name="T1" fmla="*/ T0 w 720"/>
                  <a:gd name="T2" fmla="+- 0 4679 4628"/>
                  <a:gd name="T3" fmla="*/ 4679 h 308"/>
                  <a:gd name="T4" fmla="+- 0 6701 6697"/>
                  <a:gd name="T5" fmla="*/ T4 w 720"/>
                  <a:gd name="T6" fmla="+- 0 4660 4628"/>
                  <a:gd name="T7" fmla="*/ 4660 h 308"/>
                  <a:gd name="T8" fmla="+- 0 6712 6697"/>
                  <a:gd name="T9" fmla="*/ T8 w 720"/>
                  <a:gd name="T10" fmla="+- 0 4643 4628"/>
                  <a:gd name="T11" fmla="*/ 4643 h 308"/>
                  <a:gd name="T12" fmla="+- 0 6728 6697"/>
                  <a:gd name="T13" fmla="*/ T12 w 720"/>
                  <a:gd name="T14" fmla="+- 0 4632 4628"/>
                  <a:gd name="T15" fmla="*/ 4632 h 308"/>
                  <a:gd name="T16" fmla="+- 0 6748 6697"/>
                  <a:gd name="T17" fmla="*/ T16 w 720"/>
                  <a:gd name="T18" fmla="+- 0 4628 4628"/>
                  <a:gd name="T19" fmla="*/ 4628 h 308"/>
                  <a:gd name="T20" fmla="+- 0 7366 6697"/>
                  <a:gd name="T21" fmla="*/ T20 w 720"/>
                  <a:gd name="T22" fmla="+- 0 4628 4628"/>
                  <a:gd name="T23" fmla="*/ 4628 h 308"/>
                  <a:gd name="T24" fmla="+- 0 7386 6697"/>
                  <a:gd name="T25" fmla="*/ T24 w 720"/>
                  <a:gd name="T26" fmla="+- 0 4632 4628"/>
                  <a:gd name="T27" fmla="*/ 4632 h 308"/>
                  <a:gd name="T28" fmla="+- 0 7402 6697"/>
                  <a:gd name="T29" fmla="*/ T28 w 720"/>
                  <a:gd name="T30" fmla="+- 0 4643 4628"/>
                  <a:gd name="T31" fmla="*/ 4643 h 308"/>
                  <a:gd name="T32" fmla="+- 0 7413 6697"/>
                  <a:gd name="T33" fmla="*/ T32 w 720"/>
                  <a:gd name="T34" fmla="+- 0 4660 4628"/>
                  <a:gd name="T35" fmla="*/ 4660 h 308"/>
                  <a:gd name="T36" fmla="+- 0 7417 6697"/>
                  <a:gd name="T37" fmla="*/ T36 w 720"/>
                  <a:gd name="T38" fmla="+- 0 4679 4628"/>
                  <a:gd name="T39" fmla="*/ 4679 h 308"/>
                  <a:gd name="T40" fmla="+- 0 7417 6697"/>
                  <a:gd name="T41" fmla="*/ T40 w 720"/>
                  <a:gd name="T42" fmla="+- 0 4884 4628"/>
                  <a:gd name="T43" fmla="*/ 4884 h 308"/>
                  <a:gd name="T44" fmla="+- 0 7413 6697"/>
                  <a:gd name="T45" fmla="*/ T44 w 720"/>
                  <a:gd name="T46" fmla="+- 0 4904 4628"/>
                  <a:gd name="T47" fmla="*/ 4904 h 308"/>
                  <a:gd name="T48" fmla="+- 0 7402 6697"/>
                  <a:gd name="T49" fmla="*/ T48 w 720"/>
                  <a:gd name="T50" fmla="+- 0 4920 4628"/>
                  <a:gd name="T51" fmla="*/ 4920 h 308"/>
                  <a:gd name="T52" fmla="+- 0 7386 6697"/>
                  <a:gd name="T53" fmla="*/ T52 w 720"/>
                  <a:gd name="T54" fmla="+- 0 4931 4628"/>
                  <a:gd name="T55" fmla="*/ 4931 h 308"/>
                  <a:gd name="T56" fmla="+- 0 7366 6697"/>
                  <a:gd name="T57" fmla="*/ T56 w 720"/>
                  <a:gd name="T58" fmla="+- 0 4935 4628"/>
                  <a:gd name="T59" fmla="*/ 4935 h 308"/>
                  <a:gd name="T60" fmla="+- 0 6748 6697"/>
                  <a:gd name="T61" fmla="*/ T60 w 720"/>
                  <a:gd name="T62" fmla="+- 0 4935 4628"/>
                  <a:gd name="T63" fmla="*/ 4935 h 308"/>
                  <a:gd name="T64" fmla="+- 0 6728 6697"/>
                  <a:gd name="T65" fmla="*/ T64 w 720"/>
                  <a:gd name="T66" fmla="+- 0 4931 4628"/>
                  <a:gd name="T67" fmla="*/ 4931 h 308"/>
                  <a:gd name="T68" fmla="+- 0 6712 6697"/>
                  <a:gd name="T69" fmla="*/ T68 w 720"/>
                  <a:gd name="T70" fmla="+- 0 4920 4628"/>
                  <a:gd name="T71" fmla="*/ 4920 h 308"/>
                  <a:gd name="T72" fmla="+- 0 6701 6697"/>
                  <a:gd name="T73" fmla="*/ T72 w 720"/>
                  <a:gd name="T74" fmla="+- 0 4904 4628"/>
                  <a:gd name="T75" fmla="*/ 4904 h 308"/>
                  <a:gd name="T76" fmla="+- 0 6697 6697"/>
                  <a:gd name="T77" fmla="*/ T76 w 720"/>
                  <a:gd name="T78" fmla="+- 0 4884 4628"/>
                  <a:gd name="T79" fmla="*/ 4884 h 308"/>
                  <a:gd name="T80" fmla="+- 0 6697 6697"/>
                  <a:gd name="T81" fmla="*/ T80 w 720"/>
                  <a:gd name="T82" fmla="+- 0 4679 4628"/>
                  <a:gd name="T83" fmla="*/ 4679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20" h="308">
                    <a:moveTo>
                      <a:pt x="0" y="51"/>
                    </a:moveTo>
                    <a:lnTo>
                      <a:pt x="4" y="32"/>
                    </a:lnTo>
                    <a:lnTo>
                      <a:pt x="15" y="15"/>
                    </a:lnTo>
                    <a:lnTo>
                      <a:pt x="31" y="4"/>
                    </a:lnTo>
                    <a:lnTo>
                      <a:pt x="51" y="0"/>
                    </a:lnTo>
                    <a:lnTo>
                      <a:pt x="669" y="0"/>
                    </a:lnTo>
                    <a:lnTo>
                      <a:pt x="689" y="4"/>
                    </a:lnTo>
                    <a:lnTo>
                      <a:pt x="705" y="15"/>
                    </a:lnTo>
                    <a:lnTo>
                      <a:pt x="716" y="32"/>
                    </a:lnTo>
                    <a:lnTo>
                      <a:pt x="720" y="51"/>
                    </a:lnTo>
                    <a:lnTo>
                      <a:pt x="720" y="256"/>
                    </a:lnTo>
                    <a:lnTo>
                      <a:pt x="716" y="276"/>
                    </a:lnTo>
                    <a:lnTo>
                      <a:pt x="705" y="292"/>
                    </a:lnTo>
                    <a:lnTo>
                      <a:pt x="689" y="303"/>
                    </a:lnTo>
                    <a:lnTo>
                      <a:pt x="669" y="307"/>
                    </a:lnTo>
                    <a:lnTo>
                      <a:pt x="51" y="307"/>
                    </a:lnTo>
                    <a:lnTo>
                      <a:pt x="31" y="303"/>
                    </a:lnTo>
                    <a:lnTo>
                      <a:pt x="15" y="292"/>
                    </a:lnTo>
                    <a:lnTo>
                      <a:pt x="4" y="276"/>
                    </a:lnTo>
                    <a:lnTo>
                      <a:pt x="0" y="256"/>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9">
                <a:extLst>
                  <a:ext uri="{FF2B5EF4-FFF2-40B4-BE49-F238E27FC236}">
                    <a16:creationId xmlns:a16="http://schemas.microsoft.com/office/drawing/2014/main" id="{4F8E3BF7-A7E0-D8DF-B675-6304F82AABFA}"/>
                  </a:ext>
                </a:extLst>
              </p:cNvPr>
              <p:cNvSpPr>
                <a:spLocks noChangeShapeType="1"/>
              </p:cNvSpPr>
              <p:nvPr/>
            </p:nvSpPr>
            <p:spPr bwMode="auto">
              <a:xfrm>
                <a:off x="6237" y="2409"/>
                <a:ext cx="3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607">
                <a:extLst>
                  <a:ext uri="{FF2B5EF4-FFF2-40B4-BE49-F238E27FC236}">
                    <a16:creationId xmlns:a16="http://schemas.microsoft.com/office/drawing/2014/main" id="{C544A9DB-EEC1-EF84-13FF-DC6DB3E004F6}"/>
                  </a:ext>
                </a:extLst>
              </p:cNvPr>
              <p:cNvSpPr>
                <a:spLocks/>
              </p:cNvSpPr>
              <p:nvPr/>
            </p:nvSpPr>
            <p:spPr bwMode="auto">
              <a:xfrm>
                <a:off x="6540" y="2349"/>
                <a:ext cx="120" cy="120"/>
              </a:xfrm>
              <a:custGeom>
                <a:avLst/>
                <a:gdLst>
                  <a:gd name="T0" fmla="+- 0 6552 6552"/>
                  <a:gd name="T1" fmla="*/ T0 w 120"/>
                  <a:gd name="T2" fmla="+- 0 2307 2307"/>
                  <a:gd name="T3" fmla="*/ 2307 h 120"/>
                  <a:gd name="T4" fmla="+- 0 6552 6552"/>
                  <a:gd name="T5" fmla="*/ T4 w 120"/>
                  <a:gd name="T6" fmla="+- 0 2427 2307"/>
                  <a:gd name="T7" fmla="*/ 2427 h 120"/>
                  <a:gd name="T8" fmla="+- 0 6672 6552"/>
                  <a:gd name="T9" fmla="*/ T8 w 120"/>
                  <a:gd name="T10" fmla="+- 0 2367 2307"/>
                  <a:gd name="T11" fmla="*/ 2367 h 120"/>
                  <a:gd name="T12" fmla="+- 0 6552 6552"/>
                  <a:gd name="T13" fmla="*/ T12 w 120"/>
                  <a:gd name="T14" fmla="+- 0 2307 2307"/>
                  <a:gd name="T15" fmla="*/ 2307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docshape608">
                <a:extLst>
                  <a:ext uri="{FF2B5EF4-FFF2-40B4-BE49-F238E27FC236}">
                    <a16:creationId xmlns:a16="http://schemas.microsoft.com/office/drawing/2014/main" id="{46DC34E5-F918-2438-7B05-42EDF373071E}"/>
                  </a:ext>
                </a:extLst>
              </p:cNvPr>
              <p:cNvSpPr>
                <a:spLocks/>
              </p:cNvSpPr>
              <p:nvPr/>
            </p:nvSpPr>
            <p:spPr bwMode="auto">
              <a:xfrm>
                <a:off x="5581" y="1350"/>
                <a:ext cx="1040" cy="3701"/>
              </a:xfrm>
              <a:custGeom>
                <a:avLst/>
                <a:gdLst>
                  <a:gd name="T0" fmla="+- 0 6247 5592"/>
                  <a:gd name="T1" fmla="*/ T0 w 1040"/>
                  <a:gd name="T2" fmla="+- 0 2076 1330"/>
                  <a:gd name="T3" fmla="*/ 2076 h 3701"/>
                  <a:gd name="T4" fmla="+- 0 5592 5592"/>
                  <a:gd name="T5" fmla="*/ T4 w 1040"/>
                  <a:gd name="T6" fmla="+- 0 2076 1330"/>
                  <a:gd name="T7" fmla="*/ 2076 h 3701"/>
                  <a:gd name="T8" fmla="+- 0 5592 5592"/>
                  <a:gd name="T9" fmla="*/ T8 w 1040"/>
                  <a:gd name="T10" fmla="+- 0 2659 1330"/>
                  <a:gd name="T11" fmla="*/ 2659 h 3701"/>
                  <a:gd name="T12" fmla="+- 0 6247 5592"/>
                  <a:gd name="T13" fmla="*/ T12 w 1040"/>
                  <a:gd name="T14" fmla="+- 0 2659 1330"/>
                  <a:gd name="T15" fmla="*/ 2659 h 3701"/>
                  <a:gd name="T16" fmla="+- 0 6247 5592"/>
                  <a:gd name="T17" fmla="*/ T16 w 1040"/>
                  <a:gd name="T18" fmla="+- 0 2076 1330"/>
                  <a:gd name="T19" fmla="*/ 2076 h 3701"/>
                  <a:gd name="T20" fmla="+- 0 6473 5592"/>
                  <a:gd name="T21" fmla="*/ T20 w 1040"/>
                  <a:gd name="T22" fmla="+- 0 1330 1330"/>
                  <a:gd name="T23" fmla="*/ 1330 h 3701"/>
                  <a:gd name="T24" fmla="+- 0 5820 5592"/>
                  <a:gd name="T25" fmla="*/ T24 w 1040"/>
                  <a:gd name="T26" fmla="+- 0 1330 1330"/>
                  <a:gd name="T27" fmla="*/ 1330 h 3701"/>
                  <a:gd name="T28" fmla="+- 0 5820 5592"/>
                  <a:gd name="T29" fmla="*/ T28 w 1040"/>
                  <a:gd name="T30" fmla="+- 0 1910 1330"/>
                  <a:gd name="T31" fmla="*/ 1910 h 3701"/>
                  <a:gd name="T32" fmla="+- 0 6473 5592"/>
                  <a:gd name="T33" fmla="*/ T32 w 1040"/>
                  <a:gd name="T34" fmla="+- 0 1910 1330"/>
                  <a:gd name="T35" fmla="*/ 1910 h 3701"/>
                  <a:gd name="T36" fmla="+- 0 6473 5592"/>
                  <a:gd name="T37" fmla="*/ T36 w 1040"/>
                  <a:gd name="T38" fmla="+- 0 1330 1330"/>
                  <a:gd name="T39" fmla="*/ 1330 h 3701"/>
                  <a:gd name="T40" fmla="+- 0 6631 5592"/>
                  <a:gd name="T41" fmla="*/ T40 w 1040"/>
                  <a:gd name="T42" fmla="+- 0 4447 1330"/>
                  <a:gd name="T43" fmla="*/ 4447 h 3701"/>
                  <a:gd name="T44" fmla="+- 0 5976 5592"/>
                  <a:gd name="T45" fmla="*/ T44 w 1040"/>
                  <a:gd name="T46" fmla="+- 0 4447 1330"/>
                  <a:gd name="T47" fmla="*/ 4447 h 3701"/>
                  <a:gd name="T48" fmla="+- 0 5976 5592"/>
                  <a:gd name="T49" fmla="*/ T48 w 1040"/>
                  <a:gd name="T50" fmla="+- 0 5030 1330"/>
                  <a:gd name="T51" fmla="*/ 5030 h 3701"/>
                  <a:gd name="T52" fmla="+- 0 6631 5592"/>
                  <a:gd name="T53" fmla="*/ T52 w 1040"/>
                  <a:gd name="T54" fmla="+- 0 5030 1330"/>
                  <a:gd name="T55" fmla="*/ 5030 h 3701"/>
                  <a:gd name="T56" fmla="+- 0 6631 5592"/>
                  <a:gd name="T57" fmla="*/ T56 w 1040"/>
                  <a:gd name="T58" fmla="+- 0 4447 1330"/>
                  <a:gd name="T59" fmla="*/ 4447 h 3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40" h="3701">
                    <a:moveTo>
                      <a:pt x="655" y="746"/>
                    </a:moveTo>
                    <a:lnTo>
                      <a:pt x="0" y="746"/>
                    </a:lnTo>
                    <a:lnTo>
                      <a:pt x="0" y="1329"/>
                    </a:lnTo>
                    <a:lnTo>
                      <a:pt x="655" y="1329"/>
                    </a:lnTo>
                    <a:lnTo>
                      <a:pt x="655" y="746"/>
                    </a:lnTo>
                    <a:close/>
                    <a:moveTo>
                      <a:pt x="881" y="0"/>
                    </a:moveTo>
                    <a:lnTo>
                      <a:pt x="228" y="0"/>
                    </a:lnTo>
                    <a:lnTo>
                      <a:pt x="228" y="580"/>
                    </a:lnTo>
                    <a:lnTo>
                      <a:pt x="881" y="580"/>
                    </a:lnTo>
                    <a:lnTo>
                      <a:pt x="881" y="0"/>
                    </a:lnTo>
                    <a:close/>
                    <a:moveTo>
                      <a:pt x="1039" y="3117"/>
                    </a:moveTo>
                    <a:lnTo>
                      <a:pt x="384" y="3117"/>
                    </a:lnTo>
                    <a:lnTo>
                      <a:pt x="384" y="3700"/>
                    </a:lnTo>
                    <a:lnTo>
                      <a:pt x="1039" y="3700"/>
                    </a:lnTo>
                    <a:lnTo>
                      <a:pt x="1039" y="3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docshape610">
                <a:extLst>
                  <a:ext uri="{FF2B5EF4-FFF2-40B4-BE49-F238E27FC236}">
                    <a16:creationId xmlns:a16="http://schemas.microsoft.com/office/drawing/2014/main" id="{4FC9D803-85C8-4E00-9E80-5BF25B2F982E}"/>
                  </a:ext>
                </a:extLst>
              </p:cNvPr>
              <p:cNvSpPr txBox="1">
                <a:spLocks noChangeArrowheads="1"/>
              </p:cNvSpPr>
              <p:nvPr/>
            </p:nvSpPr>
            <p:spPr bwMode="auto">
              <a:xfrm>
                <a:off x="6160" y="4422"/>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ja-JP" sz="18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8" name="テキスト ボックス 20">
              <a:extLst>
                <a:ext uri="{FF2B5EF4-FFF2-40B4-BE49-F238E27FC236}">
                  <a16:creationId xmlns:a16="http://schemas.microsoft.com/office/drawing/2014/main" id="{6490ABBA-C3CD-9C6A-AA08-53F7F398237E}"/>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19" name="テキスト ボックス 21">
              <a:extLst>
                <a:ext uri="{FF2B5EF4-FFF2-40B4-BE49-F238E27FC236}">
                  <a16:creationId xmlns:a16="http://schemas.microsoft.com/office/drawing/2014/main" id="{D240BA3E-0BAF-7183-324C-E10B31B1EDF7}"/>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pic>
          <p:nvPicPr>
            <p:cNvPr id="25" name="그림 24">
              <a:extLst>
                <a:ext uri="{FF2B5EF4-FFF2-40B4-BE49-F238E27FC236}">
                  <a16:creationId xmlns:a16="http://schemas.microsoft.com/office/drawing/2014/main" id="{2CCCB92D-F17E-1B51-27D0-A19B4C1F3A71}"/>
                </a:ext>
              </a:extLst>
            </p:cNvPr>
            <p:cNvPicPr>
              <a:picLocks noChangeAspect="1"/>
            </p:cNvPicPr>
            <p:nvPr/>
          </p:nvPicPr>
          <p:blipFill>
            <a:blip r:embed="rId3"/>
            <a:stretch>
              <a:fillRect/>
            </a:stretch>
          </p:blipFill>
          <p:spPr>
            <a:xfrm>
              <a:off x="2266048" y="5745927"/>
              <a:ext cx="1418699" cy="148656"/>
            </a:xfrm>
            <a:prstGeom prst="rect">
              <a:avLst/>
            </a:prstGeom>
          </p:spPr>
        </p:pic>
        <p:pic>
          <p:nvPicPr>
            <p:cNvPr id="5" name="그림 4">
              <a:extLst>
                <a:ext uri="{FF2B5EF4-FFF2-40B4-BE49-F238E27FC236}">
                  <a16:creationId xmlns:a16="http://schemas.microsoft.com/office/drawing/2014/main" id="{EA26B51A-C3A8-435D-8486-CF44B26B1F41}"/>
                </a:ext>
              </a:extLst>
            </p:cNvPr>
            <p:cNvPicPr>
              <a:picLocks noChangeAspect="1"/>
            </p:cNvPicPr>
            <p:nvPr/>
          </p:nvPicPr>
          <p:blipFill>
            <a:blip r:embed="rId4"/>
            <a:stretch>
              <a:fillRect/>
            </a:stretch>
          </p:blipFill>
          <p:spPr>
            <a:xfrm>
              <a:off x="2067448" y="5738044"/>
              <a:ext cx="469439" cy="148656"/>
            </a:xfrm>
            <a:prstGeom prst="rect">
              <a:avLst/>
            </a:prstGeom>
          </p:spPr>
        </p:pic>
      </p:grpSp>
      <p:grpSp>
        <p:nvGrpSpPr>
          <p:cNvPr id="29" name="그룹 28">
            <a:extLst>
              <a:ext uri="{FF2B5EF4-FFF2-40B4-BE49-F238E27FC236}">
                <a16:creationId xmlns:a16="http://schemas.microsoft.com/office/drawing/2014/main" id="{736765D8-FE10-C894-981B-7BEA556EDDBF}"/>
              </a:ext>
            </a:extLst>
          </p:cNvPr>
          <p:cNvGrpSpPr/>
          <p:nvPr/>
        </p:nvGrpSpPr>
        <p:grpSpPr>
          <a:xfrm>
            <a:off x="1116678" y="1585196"/>
            <a:ext cx="4321175" cy="3004478"/>
            <a:chOff x="1116678" y="1585196"/>
            <a:chExt cx="4321175" cy="3004478"/>
          </a:xfrm>
        </p:grpSpPr>
        <p:grpSp>
          <p:nvGrpSpPr>
            <p:cNvPr id="24" name="그룹 23">
              <a:extLst>
                <a:ext uri="{FF2B5EF4-FFF2-40B4-BE49-F238E27FC236}">
                  <a16:creationId xmlns:a16="http://schemas.microsoft.com/office/drawing/2014/main" id="{77B00847-C804-717A-47F9-A37856069B2D}"/>
                </a:ext>
              </a:extLst>
            </p:cNvPr>
            <p:cNvGrpSpPr/>
            <p:nvPr/>
          </p:nvGrpSpPr>
          <p:grpSpPr>
            <a:xfrm>
              <a:off x="1116678" y="1585196"/>
              <a:ext cx="4321175" cy="3004478"/>
              <a:chOff x="1116678" y="1585196"/>
              <a:chExt cx="4321175" cy="3004478"/>
            </a:xfrm>
          </p:grpSpPr>
          <p:grpSp>
            <p:nvGrpSpPr>
              <p:cNvPr id="22" name="그룹 21">
                <a:extLst>
                  <a:ext uri="{FF2B5EF4-FFF2-40B4-BE49-F238E27FC236}">
                    <a16:creationId xmlns:a16="http://schemas.microsoft.com/office/drawing/2014/main" id="{B47AE38A-C180-0A3E-6BE0-5FBC75FEBAB6}"/>
                  </a:ext>
                </a:extLst>
              </p:cNvPr>
              <p:cNvGrpSpPr/>
              <p:nvPr/>
            </p:nvGrpSpPr>
            <p:grpSpPr>
              <a:xfrm>
                <a:off x="1116678" y="1585196"/>
                <a:ext cx="4321175" cy="3004478"/>
                <a:chOff x="1116678" y="1585196"/>
                <a:chExt cx="4321175" cy="3004478"/>
              </a:xfrm>
            </p:grpSpPr>
            <p:pic>
              <p:nvPicPr>
                <p:cNvPr id="6" name="docshape601">
                  <a:extLst>
                    <a:ext uri="{FF2B5EF4-FFF2-40B4-BE49-F238E27FC236}">
                      <a16:creationId xmlns:a16="http://schemas.microsoft.com/office/drawing/2014/main" id="{1252C9A2-3D28-13B5-5B74-9977BA8515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17"/>
                <a:stretch/>
              </p:blipFill>
              <p:spPr bwMode="auto">
                <a:xfrm>
                  <a:off x="1116678" y="1585196"/>
                  <a:ext cx="4321175" cy="3004478"/>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602">
                  <a:extLst>
                    <a:ext uri="{FF2B5EF4-FFF2-40B4-BE49-F238E27FC236}">
                      <a16:creationId xmlns:a16="http://schemas.microsoft.com/office/drawing/2014/main" id="{C69C5785-75F8-0EE9-385D-CAFFA1B50B24}"/>
                    </a:ext>
                  </a:extLst>
                </p:cNvPr>
                <p:cNvSpPr>
                  <a:spLocks/>
                </p:cNvSpPr>
                <p:nvPr/>
              </p:nvSpPr>
              <p:spPr bwMode="auto">
                <a:xfrm>
                  <a:off x="3018253" y="1904955"/>
                  <a:ext cx="551896" cy="256565"/>
                </a:xfrm>
                <a:custGeom>
                  <a:avLst/>
                  <a:gdLst>
                    <a:gd name="T0" fmla="+- 0 5548 5548"/>
                    <a:gd name="T1" fmla="*/ T0 w 869"/>
                    <a:gd name="T2" fmla="+- 0 1264 1197"/>
                    <a:gd name="T3" fmla="*/ 1264 h 404"/>
                    <a:gd name="T4" fmla="+- 0 5553 5548"/>
                    <a:gd name="T5" fmla="*/ T4 w 869"/>
                    <a:gd name="T6" fmla="+- 0 1238 1197"/>
                    <a:gd name="T7" fmla="*/ 1238 h 404"/>
                    <a:gd name="T8" fmla="+- 0 5567 5548"/>
                    <a:gd name="T9" fmla="*/ T8 w 869"/>
                    <a:gd name="T10" fmla="+- 0 1216 1197"/>
                    <a:gd name="T11" fmla="*/ 1216 h 404"/>
                    <a:gd name="T12" fmla="+- 0 5589 5548"/>
                    <a:gd name="T13" fmla="*/ T12 w 869"/>
                    <a:gd name="T14" fmla="+- 0 1202 1197"/>
                    <a:gd name="T15" fmla="*/ 1202 h 404"/>
                    <a:gd name="T16" fmla="+- 0 5615 5548"/>
                    <a:gd name="T17" fmla="*/ T16 w 869"/>
                    <a:gd name="T18" fmla="+- 0 1197 1197"/>
                    <a:gd name="T19" fmla="*/ 1197 h 404"/>
                    <a:gd name="T20" fmla="+- 0 6349 5548"/>
                    <a:gd name="T21" fmla="*/ T20 w 869"/>
                    <a:gd name="T22" fmla="+- 0 1197 1197"/>
                    <a:gd name="T23" fmla="*/ 1197 h 404"/>
                    <a:gd name="T24" fmla="+- 0 6375 5548"/>
                    <a:gd name="T25" fmla="*/ T24 w 869"/>
                    <a:gd name="T26" fmla="+- 0 1202 1197"/>
                    <a:gd name="T27" fmla="*/ 1202 h 404"/>
                    <a:gd name="T28" fmla="+- 0 6397 5548"/>
                    <a:gd name="T29" fmla="*/ T28 w 869"/>
                    <a:gd name="T30" fmla="+- 0 1216 1197"/>
                    <a:gd name="T31" fmla="*/ 1216 h 404"/>
                    <a:gd name="T32" fmla="+- 0 6411 5548"/>
                    <a:gd name="T33" fmla="*/ T32 w 869"/>
                    <a:gd name="T34" fmla="+- 0 1238 1197"/>
                    <a:gd name="T35" fmla="*/ 1238 h 404"/>
                    <a:gd name="T36" fmla="+- 0 6416 5548"/>
                    <a:gd name="T37" fmla="*/ T36 w 869"/>
                    <a:gd name="T38" fmla="+- 0 1264 1197"/>
                    <a:gd name="T39" fmla="*/ 1264 h 404"/>
                    <a:gd name="T40" fmla="+- 0 6416 5548"/>
                    <a:gd name="T41" fmla="*/ T40 w 869"/>
                    <a:gd name="T42" fmla="+- 0 1533 1197"/>
                    <a:gd name="T43" fmla="*/ 1533 h 404"/>
                    <a:gd name="T44" fmla="+- 0 6411 5548"/>
                    <a:gd name="T45" fmla="*/ T44 w 869"/>
                    <a:gd name="T46" fmla="+- 0 1559 1197"/>
                    <a:gd name="T47" fmla="*/ 1559 h 404"/>
                    <a:gd name="T48" fmla="+- 0 6397 5548"/>
                    <a:gd name="T49" fmla="*/ T48 w 869"/>
                    <a:gd name="T50" fmla="+- 0 1580 1197"/>
                    <a:gd name="T51" fmla="*/ 1580 h 404"/>
                    <a:gd name="T52" fmla="+- 0 6375 5548"/>
                    <a:gd name="T53" fmla="*/ T52 w 869"/>
                    <a:gd name="T54" fmla="+- 0 1595 1197"/>
                    <a:gd name="T55" fmla="*/ 1595 h 404"/>
                    <a:gd name="T56" fmla="+- 0 6349 5548"/>
                    <a:gd name="T57" fmla="*/ T56 w 869"/>
                    <a:gd name="T58" fmla="+- 0 1600 1197"/>
                    <a:gd name="T59" fmla="*/ 1600 h 404"/>
                    <a:gd name="T60" fmla="+- 0 5615 5548"/>
                    <a:gd name="T61" fmla="*/ T60 w 869"/>
                    <a:gd name="T62" fmla="+- 0 1600 1197"/>
                    <a:gd name="T63" fmla="*/ 1600 h 404"/>
                    <a:gd name="T64" fmla="+- 0 5589 5548"/>
                    <a:gd name="T65" fmla="*/ T64 w 869"/>
                    <a:gd name="T66" fmla="+- 0 1595 1197"/>
                    <a:gd name="T67" fmla="*/ 1595 h 404"/>
                    <a:gd name="T68" fmla="+- 0 5567 5548"/>
                    <a:gd name="T69" fmla="*/ T68 w 869"/>
                    <a:gd name="T70" fmla="+- 0 1580 1197"/>
                    <a:gd name="T71" fmla="*/ 1580 h 404"/>
                    <a:gd name="T72" fmla="+- 0 5553 5548"/>
                    <a:gd name="T73" fmla="*/ T72 w 869"/>
                    <a:gd name="T74" fmla="+- 0 1559 1197"/>
                    <a:gd name="T75" fmla="*/ 1559 h 404"/>
                    <a:gd name="T76" fmla="+- 0 5548 5548"/>
                    <a:gd name="T77" fmla="*/ T76 w 869"/>
                    <a:gd name="T78" fmla="+- 0 1533 1197"/>
                    <a:gd name="T79" fmla="*/ 1533 h 404"/>
                    <a:gd name="T80" fmla="+- 0 5548 5548"/>
                    <a:gd name="T81" fmla="*/ T80 w 869"/>
                    <a:gd name="T82" fmla="+- 0 1264 1197"/>
                    <a:gd name="T83" fmla="*/ 1264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9" h="404">
                      <a:moveTo>
                        <a:pt x="0" y="67"/>
                      </a:moveTo>
                      <a:lnTo>
                        <a:pt x="5" y="41"/>
                      </a:lnTo>
                      <a:lnTo>
                        <a:pt x="19" y="19"/>
                      </a:lnTo>
                      <a:lnTo>
                        <a:pt x="41" y="5"/>
                      </a:lnTo>
                      <a:lnTo>
                        <a:pt x="67" y="0"/>
                      </a:lnTo>
                      <a:lnTo>
                        <a:pt x="801" y="0"/>
                      </a:lnTo>
                      <a:lnTo>
                        <a:pt x="827" y="5"/>
                      </a:lnTo>
                      <a:lnTo>
                        <a:pt x="849" y="19"/>
                      </a:lnTo>
                      <a:lnTo>
                        <a:pt x="863" y="41"/>
                      </a:lnTo>
                      <a:lnTo>
                        <a:pt x="868" y="67"/>
                      </a:lnTo>
                      <a:lnTo>
                        <a:pt x="868" y="336"/>
                      </a:lnTo>
                      <a:lnTo>
                        <a:pt x="863" y="362"/>
                      </a:lnTo>
                      <a:lnTo>
                        <a:pt x="849" y="383"/>
                      </a:lnTo>
                      <a:lnTo>
                        <a:pt x="827" y="398"/>
                      </a:lnTo>
                      <a:lnTo>
                        <a:pt x="801" y="403"/>
                      </a:lnTo>
                      <a:lnTo>
                        <a:pt x="67" y="403"/>
                      </a:lnTo>
                      <a:lnTo>
                        <a:pt x="41" y="398"/>
                      </a:lnTo>
                      <a:lnTo>
                        <a:pt x="19" y="383"/>
                      </a:lnTo>
                      <a:lnTo>
                        <a:pt x="5" y="362"/>
                      </a:lnTo>
                      <a:lnTo>
                        <a:pt x="0" y="336"/>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a:extLst>
                    <a:ext uri="{FF2B5EF4-FFF2-40B4-BE49-F238E27FC236}">
                      <a16:creationId xmlns:a16="http://schemas.microsoft.com/office/drawing/2014/main" id="{CD8C59F4-D3E5-194A-37E1-A5019548BB71}"/>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4244257" y="4175414"/>
                  <a:ext cx="387213" cy="89357"/>
                </a:xfrm>
                <a:prstGeom prst="rect">
                  <a:avLst/>
                </a:prstGeom>
              </p:spPr>
            </p:pic>
            <p:pic>
              <p:nvPicPr>
                <p:cNvPr id="20" name="図 19">
                  <a:extLst>
                    <a:ext uri="{FF2B5EF4-FFF2-40B4-BE49-F238E27FC236}">
                      <a16:creationId xmlns:a16="http://schemas.microsoft.com/office/drawing/2014/main" id="{8B4A57F4-CD85-0F7D-603E-175AB55ECBC5}"/>
                    </a:ext>
                  </a:extLst>
                </p:cNvPr>
                <p:cNvPicPr>
                  <a:picLocks noChangeAspect="1"/>
                </p:cNvPicPr>
                <p:nvPr/>
              </p:nvPicPr>
              <p:blipFill>
                <a:blip r:embed="rId8"/>
                <a:stretch>
                  <a:fillRect/>
                </a:stretch>
              </p:blipFill>
              <p:spPr>
                <a:xfrm>
                  <a:off x="4220118" y="3910610"/>
                  <a:ext cx="435490" cy="113228"/>
                </a:xfrm>
                <a:prstGeom prst="rect">
                  <a:avLst/>
                </a:prstGeom>
              </p:spPr>
            </p:pic>
            <p:pic>
              <p:nvPicPr>
                <p:cNvPr id="21" name="그림 20">
                  <a:extLst>
                    <a:ext uri="{FF2B5EF4-FFF2-40B4-BE49-F238E27FC236}">
                      <a16:creationId xmlns:a16="http://schemas.microsoft.com/office/drawing/2014/main" id="{62C76BCE-48FB-C380-73A4-AA5FE081CAEF}"/>
                    </a:ext>
                  </a:extLst>
                </p:cNvPr>
                <p:cNvPicPr>
                  <a:picLocks noChangeAspect="1"/>
                </p:cNvPicPr>
                <p:nvPr/>
              </p:nvPicPr>
              <p:blipFill>
                <a:blip r:embed="rId9"/>
                <a:stretch>
                  <a:fillRect/>
                </a:stretch>
              </p:blipFill>
              <p:spPr>
                <a:xfrm>
                  <a:off x="3145322" y="2288567"/>
                  <a:ext cx="1031361" cy="2032829"/>
                </a:xfrm>
                <a:prstGeom prst="rect">
                  <a:avLst/>
                </a:prstGeom>
              </p:spPr>
            </p:pic>
          </p:grpSp>
          <p:pic>
            <p:nvPicPr>
              <p:cNvPr id="23" name="그림 22">
                <a:extLst>
                  <a:ext uri="{FF2B5EF4-FFF2-40B4-BE49-F238E27FC236}">
                    <a16:creationId xmlns:a16="http://schemas.microsoft.com/office/drawing/2014/main" id="{2627CA8B-8CA0-53CA-16C7-7E0232D63FD7}"/>
                  </a:ext>
                </a:extLst>
              </p:cNvPr>
              <p:cNvPicPr>
                <a:picLocks noChangeAspect="1"/>
              </p:cNvPicPr>
              <p:nvPr/>
            </p:nvPicPr>
            <p:blipFill>
              <a:blip r:embed="rId10"/>
              <a:stretch>
                <a:fillRect/>
              </a:stretch>
            </p:blipFill>
            <p:spPr>
              <a:xfrm>
                <a:off x="4203266" y="2149801"/>
                <a:ext cx="1112157" cy="2245457"/>
              </a:xfrm>
              <a:prstGeom prst="rect">
                <a:avLst/>
              </a:prstGeom>
            </p:spPr>
          </p:pic>
        </p:grpSp>
        <p:pic>
          <p:nvPicPr>
            <p:cNvPr id="27" name="그림 26">
              <a:extLst>
                <a:ext uri="{FF2B5EF4-FFF2-40B4-BE49-F238E27FC236}">
                  <a16:creationId xmlns:a16="http://schemas.microsoft.com/office/drawing/2014/main" id="{ED5622C4-75B4-5C38-EC49-5B0224D5586F}"/>
                </a:ext>
              </a:extLst>
            </p:cNvPr>
            <p:cNvPicPr>
              <a:picLocks noChangeAspect="1"/>
            </p:cNvPicPr>
            <p:nvPr/>
          </p:nvPicPr>
          <p:blipFill>
            <a:blip r:embed="rId11"/>
            <a:stretch>
              <a:fillRect/>
            </a:stretch>
          </p:blipFill>
          <p:spPr>
            <a:xfrm>
              <a:off x="2048303" y="1704610"/>
              <a:ext cx="635597" cy="171923"/>
            </a:xfrm>
            <a:prstGeom prst="rect">
              <a:avLst/>
            </a:prstGeom>
          </p:spPr>
        </p:pic>
        <p:pic>
          <p:nvPicPr>
            <p:cNvPr id="28" name="그림 27">
              <a:extLst>
                <a:ext uri="{FF2B5EF4-FFF2-40B4-BE49-F238E27FC236}">
                  <a16:creationId xmlns:a16="http://schemas.microsoft.com/office/drawing/2014/main" id="{DAD23C71-695C-DD3F-AFA4-09BCE5E13845}"/>
                </a:ext>
              </a:extLst>
            </p:cNvPr>
            <p:cNvPicPr>
              <a:picLocks noChangeAspect="1"/>
            </p:cNvPicPr>
            <p:nvPr/>
          </p:nvPicPr>
          <p:blipFill>
            <a:blip r:embed="rId12"/>
            <a:stretch>
              <a:fillRect/>
            </a:stretch>
          </p:blipFill>
          <p:spPr>
            <a:xfrm>
              <a:off x="2665050" y="1708803"/>
              <a:ext cx="531144" cy="167730"/>
            </a:xfrm>
            <a:prstGeom prst="rect">
              <a:avLst/>
            </a:prstGeom>
          </p:spPr>
        </p:pic>
      </p:grpSp>
    </p:spTree>
    <p:extLst>
      <p:ext uri="{BB962C8B-B14F-4D97-AF65-F5344CB8AC3E}">
        <p14:creationId xmlns:p14="http://schemas.microsoft.com/office/powerpoint/2010/main" val="372195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3E9C8F4-8C50-4E15-4BFA-1A27AAC2FD32}"/>
              </a:ext>
            </a:extLst>
          </p:cNvPr>
          <p:cNvSpPr>
            <a:spLocks noGrp="1"/>
          </p:cNvSpPr>
          <p:nvPr>
            <p:ph type="sldNum" sz="quarter" idx="12"/>
          </p:nvPr>
        </p:nvSpPr>
        <p:spPr/>
        <p:txBody>
          <a:bodyPr/>
          <a:lstStyle/>
          <a:p>
            <a:fld id="{AE8EA5A1-38AB-4AA0-89CC-DE1004BC27E5}" type="slidenum">
              <a:rPr kumimoji="1" lang="ja-JP" altLang="en-US" smtClean="0"/>
              <a:t>64</a:t>
            </a:fld>
            <a:endParaRPr kumimoji="1" lang="ja-JP" altLang="en-US"/>
          </a:p>
        </p:txBody>
      </p:sp>
      <p:sp>
        <p:nvSpPr>
          <p:cNvPr id="3" name="テキスト ボックス 1">
            <a:extLst>
              <a:ext uri="{FF2B5EF4-FFF2-40B4-BE49-F238E27FC236}">
                <a16:creationId xmlns:a16="http://schemas.microsoft.com/office/drawing/2014/main" id="{6E998943-3E4D-EDBF-A956-1525A90B9613}"/>
              </a:ext>
            </a:extLst>
          </p:cNvPr>
          <p:cNvSpPr txBox="1"/>
          <p:nvPr/>
        </p:nvSpPr>
        <p:spPr>
          <a:xfrm>
            <a:off x="699333" y="830297"/>
            <a:ext cx="5132440" cy="846386"/>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選択した診療行為、医薬品のチェックデータが表示され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させ</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たチェックデータは赤字で表示され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を入れ、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7" name="テキスト ボックス 5">
            <a:extLst>
              <a:ext uri="{FF2B5EF4-FFF2-40B4-BE49-F238E27FC236}">
                <a16:creationId xmlns:a16="http://schemas.microsoft.com/office/drawing/2014/main" id="{0E70DD0C-4CAF-F2A7-064A-50646BEEF557}"/>
              </a:ext>
            </a:extLst>
          </p:cNvPr>
          <p:cNvSpPr txBox="1"/>
          <p:nvPr/>
        </p:nvSpPr>
        <p:spPr>
          <a:xfrm>
            <a:off x="543735" y="4865001"/>
            <a:ext cx="5659317" cy="638636"/>
          </a:xfrm>
          <a:prstGeom prst="rect">
            <a:avLst/>
          </a:prstGeom>
          <a:noFill/>
        </p:spPr>
        <p:txBody>
          <a:bodyPr wrap="square" rtlCol="0">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チェックの</a:t>
            </a: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入った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チェックデータがコピーされます。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元からあるチェックデータと重複するチェックデータはコピーされません。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1" name="그룹 10">
            <a:extLst>
              <a:ext uri="{FF2B5EF4-FFF2-40B4-BE49-F238E27FC236}">
                <a16:creationId xmlns:a16="http://schemas.microsoft.com/office/drawing/2014/main" id="{06F9967F-EC0E-DD94-CE32-877FD3DE814D}"/>
              </a:ext>
            </a:extLst>
          </p:cNvPr>
          <p:cNvGrpSpPr/>
          <p:nvPr/>
        </p:nvGrpSpPr>
        <p:grpSpPr>
          <a:xfrm>
            <a:off x="1256069" y="5365676"/>
            <a:ext cx="4328965" cy="3080101"/>
            <a:chOff x="1256069" y="5365676"/>
            <a:chExt cx="4328965" cy="3080101"/>
          </a:xfrm>
        </p:grpSpPr>
        <p:grpSp>
          <p:nvGrpSpPr>
            <p:cNvPr id="6" name="그룹 5">
              <a:extLst>
                <a:ext uri="{FF2B5EF4-FFF2-40B4-BE49-F238E27FC236}">
                  <a16:creationId xmlns:a16="http://schemas.microsoft.com/office/drawing/2014/main" id="{3923C4CA-2850-EABB-E7A3-EAA25436A665}"/>
                </a:ext>
              </a:extLst>
            </p:cNvPr>
            <p:cNvGrpSpPr/>
            <p:nvPr/>
          </p:nvGrpSpPr>
          <p:grpSpPr>
            <a:xfrm>
              <a:off x="1256069" y="5365676"/>
              <a:ext cx="4328965" cy="3080101"/>
              <a:chOff x="1256069" y="5365676"/>
              <a:chExt cx="4328965" cy="3080101"/>
            </a:xfrm>
          </p:grpSpPr>
          <p:pic>
            <p:nvPicPr>
              <p:cNvPr id="5" name="그림 4">
                <a:extLst>
                  <a:ext uri="{FF2B5EF4-FFF2-40B4-BE49-F238E27FC236}">
                    <a16:creationId xmlns:a16="http://schemas.microsoft.com/office/drawing/2014/main" id="{55963B5F-4CB0-203A-A38D-B51BC27E88F3}"/>
                  </a:ext>
                </a:extLst>
              </p:cNvPr>
              <p:cNvPicPr>
                <a:picLocks noChangeAspect="1"/>
              </p:cNvPicPr>
              <p:nvPr/>
            </p:nvPicPr>
            <p:blipFill>
              <a:blip r:embed="rId2"/>
              <a:stretch>
                <a:fillRect/>
              </a:stretch>
            </p:blipFill>
            <p:spPr>
              <a:xfrm>
                <a:off x="1256069" y="5365676"/>
                <a:ext cx="4328965" cy="3080101"/>
              </a:xfrm>
              <a:prstGeom prst="rect">
                <a:avLst/>
              </a:prstGeom>
            </p:spPr>
          </p:pic>
          <p:pic>
            <p:nvPicPr>
              <p:cNvPr id="14" name="그림 13">
                <a:extLst>
                  <a:ext uri="{FF2B5EF4-FFF2-40B4-BE49-F238E27FC236}">
                    <a16:creationId xmlns:a16="http://schemas.microsoft.com/office/drawing/2014/main" id="{72481106-CC9F-B718-79CA-E74AD98BA59B}"/>
                  </a:ext>
                </a:extLst>
              </p:cNvPr>
              <p:cNvPicPr>
                <a:picLocks noChangeAspect="1"/>
              </p:cNvPicPr>
              <p:nvPr/>
            </p:nvPicPr>
            <p:blipFill rotWithShape="1">
              <a:blip r:embed="rId3"/>
              <a:srcRect l="1369" t="3219" r="2338" b="1278"/>
              <a:stretch/>
            </p:blipFill>
            <p:spPr>
              <a:xfrm>
                <a:off x="1296328" y="5473579"/>
                <a:ext cx="4209175" cy="2893807"/>
              </a:xfrm>
              <a:prstGeom prst="rect">
                <a:avLst/>
              </a:prstGeom>
            </p:spPr>
          </p:pic>
          <p:sp>
            <p:nvSpPr>
              <p:cNvPr id="10" name="docshape616">
                <a:extLst>
                  <a:ext uri="{FF2B5EF4-FFF2-40B4-BE49-F238E27FC236}">
                    <a16:creationId xmlns:a16="http://schemas.microsoft.com/office/drawing/2014/main" id="{A6BFD6FF-3E0E-1EF2-99A6-7097C5F52AAD}"/>
                  </a:ext>
                </a:extLst>
              </p:cNvPr>
              <p:cNvSpPr>
                <a:spLocks/>
              </p:cNvSpPr>
              <p:nvPr/>
            </p:nvSpPr>
            <p:spPr bwMode="auto">
              <a:xfrm>
                <a:off x="3265552" y="6237904"/>
                <a:ext cx="988395" cy="381558"/>
              </a:xfrm>
              <a:custGeom>
                <a:avLst/>
                <a:gdLst>
                  <a:gd name="T0" fmla="+- 0 5708 5708"/>
                  <a:gd name="T1" fmla="*/ T0 w 1335"/>
                  <a:gd name="T2" fmla="+- 0 1836 1747"/>
                  <a:gd name="T3" fmla="*/ 1836 h 538"/>
                  <a:gd name="T4" fmla="+- 0 5715 5708"/>
                  <a:gd name="T5" fmla="*/ T4 w 1335"/>
                  <a:gd name="T6" fmla="+- 0 1801 1747"/>
                  <a:gd name="T7" fmla="*/ 1801 h 538"/>
                  <a:gd name="T8" fmla="+- 0 5735 5708"/>
                  <a:gd name="T9" fmla="*/ T8 w 1335"/>
                  <a:gd name="T10" fmla="+- 0 1773 1747"/>
                  <a:gd name="T11" fmla="*/ 1773 h 538"/>
                  <a:gd name="T12" fmla="+- 0 5763 5708"/>
                  <a:gd name="T13" fmla="*/ T12 w 1335"/>
                  <a:gd name="T14" fmla="+- 0 1754 1747"/>
                  <a:gd name="T15" fmla="*/ 1754 h 538"/>
                  <a:gd name="T16" fmla="+- 0 5798 5708"/>
                  <a:gd name="T17" fmla="*/ T16 w 1335"/>
                  <a:gd name="T18" fmla="+- 0 1747 1747"/>
                  <a:gd name="T19" fmla="*/ 1747 h 538"/>
                  <a:gd name="T20" fmla="+- 0 6953 5708"/>
                  <a:gd name="T21" fmla="*/ T20 w 1335"/>
                  <a:gd name="T22" fmla="+- 0 1747 1747"/>
                  <a:gd name="T23" fmla="*/ 1747 h 538"/>
                  <a:gd name="T24" fmla="+- 0 6988 5708"/>
                  <a:gd name="T25" fmla="*/ T24 w 1335"/>
                  <a:gd name="T26" fmla="+- 0 1754 1747"/>
                  <a:gd name="T27" fmla="*/ 1754 h 538"/>
                  <a:gd name="T28" fmla="+- 0 7017 5708"/>
                  <a:gd name="T29" fmla="*/ T28 w 1335"/>
                  <a:gd name="T30" fmla="+- 0 1773 1747"/>
                  <a:gd name="T31" fmla="*/ 1773 h 538"/>
                  <a:gd name="T32" fmla="+- 0 7036 5708"/>
                  <a:gd name="T33" fmla="*/ T32 w 1335"/>
                  <a:gd name="T34" fmla="+- 0 1801 1747"/>
                  <a:gd name="T35" fmla="*/ 1801 h 538"/>
                  <a:gd name="T36" fmla="+- 0 7043 5708"/>
                  <a:gd name="T37" fmla="*/ T36 w 1335"/>
                  <a:gd name="T38" fmla="+- 0 1836 1747"/>
                  <a:gd name="T39" fmla="*/ 1836 h 538"/>
                  <a:gd name="T40" fmla="+- 0 7043 5708"/>
                  <a:gd name="T41" fmla="*/ T40 w 1335"/>
                  <a:gd name="T42" fmla="+- 0 2195 1747"/>
                  <a:gd name="T43" fmla="*/ 2195 h 538"/>
                  <a:gd name="T44" fmla="+- 0 7036 5708"/>
                  <a:gd name="T45" fmla="*/ T44 w 1335"/>
                  <a:gd name="T46" fmla="+- 0 2229 1747"/>
                  <a:gd name="T47" fmla="*/ 2229 h 538"/>
                  <a:gd name="T48" fmla="+- 0 7017 5708"/>
                  <a:gd name="T49" fmla="*/ T48 w 1335"/>
                  <a:gd name="T50" fmla="+- 0 2258 1747"/>
                  <a:gd name="T51" fmla="*/ 2258 h 538"/>
                  <a:gd name="T52" fmla="+- 0 6988 5708"/>
                  <a:gd name="T53" fmla="*/ T52 w 1335"/>
                  <a:gd name="T54" fmla="+- 0 2277 1747"/>
                  <a:gd name="T55" fmla="*/ 2277 h 538"/>
                  <a:gd name="T56" fmla="+- 0 6953 5708"/>
                  <a:gd name="T57" fmla="*/ T56 w 1335"/>
                  <a:gd name="T58" fmla="+- 0 2284 1747"/>
                  <a:gd name="T59" fmla="*/ 2284 h 538"/>
                  <a:gd name="T60" fmla="+- 0 5798 5708"/>
                  <a:gd name="T61" fmla="*/ T60 w 1335"/>
                  <a:gd name="T62" fmla="+- 0 2284 1747"/>
                  <a:gd name="T63" fmla="*/ 2284 h 538"/>
                  <a:gd name="T64" fmla="+- 0 5763 5708"/>
                  <a:gd name="T65" fmla="*/ T64 w 1335"/>
                  <a:gd name="T66" fmla="+- 0 2277 1747"/>
                  <a:gd name="T67" fmla="*/ 2277 h 538"/>
                  <a:gd name="T68" fmla="+- 0 5735 5708"/>
                  <a:gd name="T69" fmla="*/ T68 w 1335"/>
                  <a:gd name="T70" fmla="+- 0 2258 1747"/>
                  <a:gd name="T71" fmla="*/ 2258 h 538"/>
                  <a:gd name="T72" fmla="+- 0 5715 5708"/>
                  <a:gd name="T73" fmla="*/ T72 w 1335"/>
                  <a:gd name="T74" fmla="+- 0 2229 1747"/>
                  <a:gd name="T75" fmla="*/ 2229 h 538"/>
                  <a:gd name="T76" fmla="+- 0 5708 5708"/>
                  <a:gd name="T77" fmla="*/ T76 w 1335"/>
                  <a:gd name="T78" fmla="+- 0 2195 1747"/>
                  <a:gd name="T79" fmla="*/ 2195 h 538"/>
                  <a:gd name="T80" fmla="+- 0 5708 5708"/>
                  <a:gd name="T81" fmla="*/ T80 w 1335"/>
                  <a:gd name="T82" fmla="+- 0 1836 1747"/>
                  <a:gd name="T83" fmla="*/ 1836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35" h="538">
                    <a:moveTo>
                      <a:pt x="0" y="89"/>
                    </a:moveTo>
                    <a:lnTo>
                      <a:pt x="7" y="54"/>
                    </a:lnTo>
                    <a:lnTo>
                      <a:pt x="27" y="26"/>
                    </a:lnTo>
                    <a:lnTo>
                      <a:pt x="55" y="7"/>
                    </a:lnTo>
                    <a:lnTo>
                      <a:pt x="90" y="0"/>
                    </a:lnTo>
                    <a:lnTo>
                      <a:pt x="1245" y="0"/>
                    </a:lnTo>
                    <a:lnTo>
                      <a:pt x="1280" y="7"/>
                    </a:lnTo>
                    <a:lnTo>
                      <a:pt x="1309" y="26"/>
                    </a:lnTo>
                    <a:lnTo>
                      <a:pt x="1328" y="54"/>
                    </a:lnTo>
                    <a:lnTo>
                      <a:pt x="1335" y="89"/>
                    </a:lnTo>
                    <a:lnTo>
                      <a:pt x="1335" y="448"/>
                    </a:lnTo>
                    <a:lnTo>
                      <a:pt x="1328" y="482"/>
                    </a:lnTo>
                    <a:lnTo>
                      <a:pt x="1309" y="511"/>
                    </a:lnTo>
                    <a:lnTo>
                      <a:pt x="1280" y="530"/>
                    </a:lnTo>
                    <a:lnTo>
                      <a:pt x="1245" y="537"/>
                    </a:lnTo>
                    <a:lnTo>
                      <a:pt x="90" y="537"/>
                    </a:lnTo>
                    <a:lnTo>
                      <a:pt x="55" y="530"/>
                    </a:lnTo>
                    <a:lnTo>
                      <a:pt x="27" y="511"/>
                    </a:lnTo>
                    <a:lnTo>
                      <a:pt x="7" y="482"/>
                    </a:lnTo>
                    <a:lnTo>
                      <a:pt x="0" y="448"/>
                    </a:lnTo>
                    <a:lnTo>
                      <a:pt x="0" y="89"/>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그림 3">
                <a:extLst>
                  <a:ext uri="{FF2B5EF4-FFF2-40B4-BE49-F238E27FC236}">
                    <a16:creationId xmlns:a16="http://schemas.microsoft.com/office/drawing/2014/main" id="{D54F4A2C-CE35-5AB4-A176-0E46BC728DE9}"/>
                  </a:ext>
                </a:extLst>
              </p:cNvPr>
              <p:cNvPicPr>
                <a:picLocks noChangeAspect="1"/>
              </p:cNvPicPr>
              <p:nvPr/>
            </p:nvPicPr>
            <p:blipFill>
              <a:blip r:embed="rId4"/>
              <a:stretch>
                <a:fillRect/>
              </a:stretch>
            </p:blipFill>
            <p:spPr>
              <a:xfrm>
                <a:off x="4356136" y="7436891"/>
                <a:ext cx="994859" cy="762183"/>
              </a:xfrm>
              <a:prstGeom prst="rect">
                <a:avLst/>
              </a:prstGeom>
            </p:spPr>
          </p:pic>
        </p:grpSp>
        <p:pic>
          <p:nvPicPr>
            <p:cNvPr id="8" name="그림 7">
              <a:extLst>
                <a:ext uri="{FF2B5EF4-FFF2-40B4-BE49-F238E27FC236}">
                  <a16:creationId xmlns:a16="http://schemas.microsoft.com/office/drawing/2014/main" id="{83F5733F-1CC6-F1D1-9ABA-034AE72D000F}"/>
                </a:ext>
              </a:extLst>
            </p:cNvPr>
            <p:cNvPicPr>
              <a:picLocks noChangeAspect="1"/>
            </p:cNvPicPr>
            <p:nvPr/>
          </p:nvPicPr>
          <p:blipFill>
            <a:blip r:embed="rId5"/>
            <a:stretch>
              <a:fillRect/>
            </a:stretch>
          </p:blipFill>
          <p:spPr>
            <a:xfrm>
              <a:off x="2191572" y="5536676"/>
              <a:ext cx="537216" cy="145312"/>
            </a:xfrm>
            <a:prstGeom prst="rect">
              <a:avLst/>
            </a:prstGeom>
          </p:spPr>
        </p:pic>
        <p:pic>
          <p:nvPicPr>
            <p:cNvPr id="9" name="그림 8">
              <a:extLst>
                <a:ext uri="{FF2B5EF4-FFF2-40B4-BE49-F238E27FC236}">
                  <a16:creationId xmlns:a16="http://schemas.microsoft.com/office/drawing/2014/main" id="{2E739277-77C9-C8FC-A06B-87E41486C97C}"/>
                </a:ext>
              </a:extLst>
            </p:cNvPr>
            <p:cNvPicPr>
              <a:picLocks noChangeAspect="1"/>
            </p:cNvPicPr>
            <p:nvPr/>
          </p:nvPicPr>
          <p:blipFill>
            <a:blip r:embed="rId6"/>
            <a:stretch>
              <a:fillRect/>
            </a:stretch>
          </p:blipFill>
          <p:spPr>
            <a:xfrm>
              <a:off x="2719103" y="5530986"/>
              <a:ext cx="446357" cy="140955"/>
            </a:xfrm>
            <a:prstGeom prst="rect">
              <a:avLst/>
            </a:prstGeom>
          </p:spPr>
        </p:pic>
      </p:grpSp>
      <p:grpSp>
        <p:nvGrpSpPr>
          <p:cNvPr id="16" name="그룹 15">
            <a:extLst>
              <a:ext uri="{FF2B5EF4-FFF2-40B4-BE49-F238E27FC236}">
                <a16:creationId xmlns:a16="http://schemas.microsoft.com/office/drawing/2014/main" id="{A54B27F3-4D66-B674-7533-F2CF789CDB4C}"/>
              </a:ext>
            </a:extLst>
          </p:cNvPr>
          <p:cNvGrpSpPr/>
          <p:nvPr/>
        </p:nvGrpSpPr>
        <p:grpSpPr>
          <a:xfrm>
            <a:off x="1144561" y="1633324"/>
            <a:ext cx="4328965" cy="3080101"/>
            <a:chOff x="1144561" y="1633324"/>
            <a:chExt cx="4328965" cy="3080101"/>
          </a:xfrm>
        </p:grpSpPr>
        <p:pic>
          <p:nvPicPr>
            <p:cNvPr id="13" name="그림 12">
              <a:extLst>
                <a:ext uri="{FF2B5EF4-FFF2-40B4-BE49-F238E27FC236}">
                  <a16:creationId xmlns:a16="http://schemas.microsoft.com/office/drawing/2014/main" id="{11612CFB-6DC8-5AB4-4026-472E8630A913}"/>
                </a:ext>
              </a:extLst>
            </p:cNvPr>
            <p:cNvPicPr>
              <a:picLocks noChangeAspect="1"/>
            </p:cNvPicPr>
            <p:nvPr/>
          </p:nvPicPr>
          <p:blipFill>
            <a:blip r:embed="rId2"/>
            <a:stretch>
              <a:fillRect/>
            </a:stretch>
          </p:blipFill>
          <p:spPr>
            <a:xfrm>
              <a:off x="1144561" y="1633324"/>
              <a:ext cx="4328965" cy="3080101"/>
            </a:xfrm>
            <a:prstGeom prst="rect">
              <a:avLst/>
            </a:prstGeom>
          </p:spPr>
        </p:pic>
        <p:pic>
          <p:nvPicPr>
            <p:cNvPr id="15" name="그림 14">
              <a:extLst>
                <a:ext uri="{FF2B5EF4-FFF2-40B4-BE49-F238E27FC236}">
                  <a16:creationId xmlns:a16="http://schemas.microsoft.com/office/drawing/2014/main" id="{ADED2BE3-537E-4419-17C5-E9E28ABA8A91}"/>
                </a:ext>
              </a:extLst>
            </p:cNvPr>
            <p:cNvPicPr>
              <a:picLocks noChangeAspect="1"/>
            </p:cNvPicPr>
            <p:nvPr/>
          </p:nvPicPr>
          <p:blipFill rotWithShape="1">
            <a:blip r:embed="rId7"/>
            <a:srcRect l="1" r="43484"/>
            <a:stretch/>
          </p:blipFill>
          <p:spPr>
            <a:xfrm>
              <a:off x="2074248" y="1806139"/>
              <a:ext cx="1620000" cy="141304"/>
            </a:xfrm>
            <a:prstGeom prst="rect">
              <a:avLst/>
            </a:prstGeom>
          </p:spPr>
        </p:pic>
      </p:grpSp>
    </p:spTree>
    <p:extLst>
      <p:ext uri="{BB962C8B-B14F-4D97-AF65-F5344CB8AC3E}">
        <p14:creationId xmlns:p14="http://schemas.microsoft.com/office/powerpoint/2010/main" val="36606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2497659-A3C6-8D91-C66A-D36511383F61}"/>
              </a:ext>
            </a:extLst>
          </p:cNvPr>
          <p:cNvSpPr>
            <a:spLocks noGrp="1"/>
          </p:cNvSpPr>
          <p:nvPr>
            <p:ph type="sldNum" sz="quarter" idx="12"/>
          </p:nvPr>
        </p:nvSpPr>
        <p:spPr/>
        <p:txBody>
          <a:bodyPr/>
          <a:lstStyle/>
          <a:p>
            <a:fld id="{AE8EA5A1-38AB-4AA0-89CC-DE1004BC27E5}" type="slidenum">
              <a:rPr kumimoji="1" lang="ja-JP" altLang="en-US" smtClean="0"/>
              <a:t>65</a:t>
            </a:fld>
            <a:endParaRPr kumimoji="1" lang="ja-JP" altLang="en-US"/>
          </a:p>
        </p:txBody>
      </p:sp>
      <p:sp>
        <p:nvSpPr>
          <p:cNvPr id="7" name="テキスト ボックス 5">
            <a:extLst>
              <a:ext uri="{FF2B5EF4-FFF2-40B4-BE49-F238E27FC236}">
                <a16:creationId xmlns:a16="http://schemas.microsoft.com/office/drawing/2014/main" id="{B96804D8-33F7-82EF-4FC5-BEC8AA801A1E}"/>
              </a:ext>
            </a:extLst>
          </p:cNvPr>
          <p:cNvSpPr txBox="1"/>
          <p:nvPr/>
        </p:nvSpPr>
        <p:spPr>
          <a:xfrm>
            <a:off x="535816" y="3224629"/>
            <a:ext cx="5464316" cy="305212"/>
          </a:xfrm>
          <a:prstGeom prst="rect">
            <a:avLst/>
          </a:prstGeom>
          <a:noFill/>
        </p:spPr>
        <p:txBody>
          <a:bodyPr wrap="none" rtlCol="0">
            <a:spAutoFit/>
          </a:bodyPr>
          <a:lstStyle/>
          <a:p>
            <a:pPr marL="485140">
              <a:lnSpc>
                <a:spcPts val="1815"/>
              </a:lnSpc>
            </a:pPr>
            <a:r>
              <a:rPr lang="ja-JP" altLang="ja-JP" sz="1100" dirty="0">
                <a:effectLst/>
                <a:ea typeface="游ゴシック" panose="020B0400000000000000" pitchFamily="50" charset="-128"/>
                <a:cs typeface="ＭＳ Ｐゴシック" panose="020B0600070205080204" pitchFamily="50" charset="-128"/>
              </a:rPr>
              <a:t>［検索］をクリックすると変更したチェックデータの履歴が表示されます</a:t>
            </a:r>
            <a:r>
              <a:rPr lang="ja-JP" altLang="ja-JP" sz="1100" spc="-50" dirty="0">
                <a:effectLst/>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8" name="docshapegroup635">
            <a:extLst>
              <a:ext uri="{FF2B5EF4-FFF2-40B4-BE49-F238E27FC236}">
                <a16:creationId xmlns:a16="http://schemas.microsoft.com/office/drawing/2014/main" id="{80F8FCC5-EEB4-E670-0486-E148F7B79018}"/>
              </a:ext>
            </a:extLst>
          </p:cNvPr>
          <p:cNvGrpSpPr>
            <a:grpSpLocks/>
          </p:cNvGrpSpPr>
          <p:nvPr/>
        </p:nvGrpSpPr>
        <p:grpSpPr bwMode="auto">
          <a:xfrm>
            <a:off x="1175494" y="3575302"/>
            <a:ext cx="4321175" cy="2778667"/>
            <a:chOff x="2528" y="1300"/>
            <a:chExt cx="6804" cy="4375"/>
          </a:xfrm>
        </p:grpSpPr>
        <p:pic>
          <p:nvPicPr>
            <p:cNvPr id="9" name="docshape636">
              <a:extLst>
                <a:ext uri="{FF2B5EF4-FFF2-40B4-BE49-F238E27FC236}">
                  <a16:creationId xmlns:a16="http://schemas.microsoft.com/office/drawing/2014/main" id="{592A9D07-ADA2-2D60-0348-C7D1BA0042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22"/>
            <a:stretch/>
          </p:blipFill>
          <p:spPr bwMode="auto">
            <a:xfrm>
              <a:off x="2528" y="1300"/>
              <a:ext cx="6804" cy="437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637">
              <a:extLst>
                <a:ext uri="{FF2B5EF4-FFF2-40B4-BE49-F238E27FC236}">
                  <a16:creationId xmlns:a16="http://schemas.microsoft.com/office/drawing/2014/main" id="{FBEEEE9D-F479-8986-09D7-9701AD92D20D}"/>
                </a:ext>
              </a:extLst>
            </p:cNvPr>
            <p:cNvSpPr>
              <a:spLocks/>
            </p:cNvSpPr>
            <p:nvPr/>
          </p:nvSpPr>
          <p:spPr bwMode="auto">
            <a:xfrm>
              <a:off x="6378" y="1324"/>
              <a:ext cx="744" cy="423"/>
            </a:xfrm>
            <a:custGeom>
              <a:avLst/>
              <a:gdLst>
                <a:gd name="T0" fmla="+- 0 6378 6378"/>
                <a:gd name="T1" fmla="*/ T0 w 744"/>
                <a:gd name="T2" fmla="+- 0 1247 1176"/>
                <a:gd name="T3" fmla="*/ 1247 h 423"/>
                <a:gd name="T4" fmla="+- 0 6384 6378"/>
                <a:gd name="T5" fmla="*/ T4 w 744"/>
                <a:gd name="T6" fmla="+- 0 1219 1176"/>
                <a:gd name="T7" fmla="*/ 1219 h 423"/>
                <a:gd name="T8" fmla="+- 0 6399 6378"/>
                <a:gd name="T9" fmla="*/ T8 w 744"/>
                <a:gd name="T10" fmla="+- 0 1197 1176"/>
                <a:gd name="T11" fmla="*/ 1197 h 423"/>
                <a:gd name="T12" fmla="+- 0 6421 6378"/>
                <a:gd name="T13" fmla="*/ T12 w 744"/>
                <a:gd name="T14" fmla="+- 0 1182 1176"/>
                <a:gd name="T15" fmla="*/ 1182 h 423"/>
                <a:gd name="T16" fmla="+- 0 6448 6378"/>
                <a:gd name="T17" fmla="*/ T16 w 744"/>
                <a:gd name="T18" fmla="+- 0 1176 1176"/>
                <a:gd name="T19" fmla="*/ 1176 h 423"/>
                <a:gd name="T20" fmla="+- 0 7052 6378"/>
                <a:gd name="T21" fmla="*/ T20 w 744"/>
                <a:gd name="T22" fmla="+- 0 1176 1176"/>
                <a:gd name="T23" fmla="*/ 1176 h 423"/>
                <a:gd name="T24" fmla="+- 0 7079 6378"/>
                <a:gd name="T25" fmla="*/ T24 w 744"/>
                <a:gd name="T26" fmla="+- 0 1182 1176"/>
                <a:gd name="T27" fmla="*/ 1182 h 423"/>
                <a:gd name="T28" fmla="+- 0 7101 6378"/>
                <a:gd name="T29" fmla="*/ T28 w 744"/>
                <a:gd name="T30" fmla="+- 0 1197 1176"/>
                <a:gd name="T31" fmla="*/ 1197 h 423"/>
                <a:gd name="T32" fmla="+- 0 7116 6378"/>
                <a:gd name="T33" fmla="*/ T32 w 744"/>
                <a:gd name="T34" fmla="+- 0 1219 1176"/>
                <a:gd name="T35" fmla="*/ 1219 h 423"/>
                <a:gd name="T36" fmla="+- 0 7122 6378"/>
                <a:gd name="T37" fmla="*/ T36 w 744"/>
                <a:gd name="T38" fmla="+- 0 1247 1176"/>
                <a:gd name="T39" fmla="*/ 1247 h 423"/>
                <a:gd name="T40" fmla="+- 0 7122 6378"/>
                <a:gd name="T41" fmla="*/ T40 w 744"/>
                <a:gd name="T42" fmla="+- 0 1528 1176"/>
                <a:gd name="T43" fmla="*/ 1528 h 423"/>
                <a:gd name="T44" fmla="+- 0 7116 6378"/>
                <a:gd name="T45" fmla="*/ T44 w 744"/>
                <a:gd name="T46" fmla="+- 0 1556 1176"/>
                <a:gd name="T47" fmla="*/ 1556 h 423"/>
                <a:gd name="T48" fmla="+- 0 7101 6378"/>
                <a:gd name="T49" fmla="*/ T48 w 744"/>
                <a:gd name="T50" fmla="+- 0 1578 1176"/>
                <a:gd name="T51" fmla="*/ 1578 h 423"/>
                <a:gd name="T52" fmla="+- 0 7079 6378"/>
                <a:gd name="T53" fmla="*/ T52 w 744"/>
                <a:gd name="T54" fmla="+- 0 1593 1176"/>
                <a:gd name="T55" fmla="*/ 1593 h 423"/>
                <a:gd name="T56" fmla="+- 0 7052 6378"/>
                <a:gd name="T57" fmla="*/ T56 w 744"/>
                <a:gd name="T58" fmla="+- 0 1599 1176"/>
                <a:gd name="T59" fmla="*/ 1599 h 423"/>
                <a:gd name="T60" fmla="+- 0 6448 6378"/>
                <a:gd name="T61" fmla="*/ T60 w 744"/>
                <a:gd name="T62" fmla="+- 0 1599 1176"/>
                <a:gd name="T63" fmla="*/ 1599 h 423"/>
                <a:gd name="T64" fmla="+- 0 6421 6378"/>
                <a:gd name="T65" fmla="*/ T64 w 744"/>
                <a:gd name="T66" fmla="+- 0 1593 1176"/>
                <a:gd name="T67" fmla="*/ 1593 h 423"/>
                <a:gd name="T68" fmla="+- 0 6399 6378"/>
                <a:gd name="T69" fmla="*/ T68 w 744"/>
                <a:gd name="T70" fmla="+- 0 1578 1176"/>
                <a:gd name="T71" fmla="*/ 1578 h 423"/>
                <a:gd name="T72" fmla="+- 0 6384 6378"/>
                <a:gd name="T73" fmla="*/ T72 w 744"/>
                <a:gd name="T74" fmla="+- 0 1556 1176"/>
                <a:gd name="T75" fmla="*/ 1556 h 423"/>
                <a:gd name="T76" fmla="+- 0 6378 6378"/>
                <a:gd name="T77" fmla="*/ T76 w 744"/>
                <a:gd name="T78" fmla="+- 0 1528 1176"/>
                <a:gd name="T79" fmla="*/ 1528 h 423"/>
                <a:gd name="T80" fmla="+- 0 6378 6378"/>
                <a:gd name="T81" fmla="*/ T80 w 744"/>
                <a:gd name="T82" fmla="+- 0 1247 1176"/>
                <a:gd name="T83" fmla="*/ 1247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4" h="423">
                  <a:moveTo>
                    <a:pt x="0" y="71"/>
                  </a:moveTo>
                  <a:lnTo>
                    <a:pt x="6" y="43"/>
                  </a:lnTo>
                  <a:lnTo>
                    <a:pt x="21" y="21"/>
                  </a:lnTo>
                  <a:lnTo>
                    <a:pt x="43" y="6"/>
                  </a:lnTo>
                  <a:lnTo>
                    <a:pt x="70" y="0"/>
                  </a:lnTo>
                  <a:lnTo>
                    <a:pt x="674" y="0"/>
                  </a:lnTo>
                  <a:lnTo>
                    <a:pt x="701" y="6"/>
                  </a:lnTo>
                  <a:lnTo>
                    <a:pt x="723" y="21"/>
                  </a:lnTo>
                  <a:lnTo>
                    <a:pt x="738" y="43"/>
                  </a:lnTo>
                  <a:lnTo>
                    <a:pt x="744" y="71"/>
                  </a:lnTo>
                  <a:lnTo>
                    <a:pt x="744" y="352"/>
                  </a:lnTo>
                  <a:lnTo>
                    <a:pt x="738" y="380"/>
                  </a:lnTo>
                  <a:lnTo>
                    <a:pt x="723" y="402"/>
                  </a:lnTo>
                  <a:lnTo>
                    <a:pt x="701" y="417"/>
                  </a:lnTo>
                  <a:lnTo>
                    <a:pt x="674" y="423"/>
                  </a:lnTo>
                  <a:lnTo>
                    <a:pt x="70" y="423"/>
                  </a:lnTo>
                  <a:lnTo>
                    <a:pt x="43" y="417"/>
                  </a:lnTo>
                  <a:lnTo>
                    <a:pt x="21" y="402"/>
                  </a:lnTo>
                  <a:lnTo>
                    <a:pt x="6" y="380"/>
                  </a:lnTo>
                  <a:lnTo>
                    <a:pt x="0" y="352"/>
                  </a:lnTo>
                  <a:lnTo>
                    <a:pt x="0" y="7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1" name="テキスト ボックス 8">
            <a:extLst>
              <a:ext uri="{FF2B5EF4-FFF2-40B4-BE49-F238E27FC236}">
                <a16:creationId xmlns:a16="http://schemas.microsoft.com/office/drawing/2014/main" id="{0ADF6128-6CD6-4A81-5D47-5A024C8007C3}"/>
              </a:ext>
            </a:extLst>
          </p:cNvPr>
          <p:cNvSpPr txBox="1"/>
          <p:nvPr/>
        </p:nvSpPr>
        <p:spPr>
          <a:xfrm>
            <a:off x="439079" y="6649973"/>
            <a:ext cx="5979842" cy="261610"/>
          </a:xfrm>
          <a:prstGeom prst="rect">
            <a:avLst/>
          </a:prstGeom>
          <a:noFill/>
        </p:spPr>
        <p:txBody>
          <a:bodyPr wrap="none" rtlCol="0">
            <a:spAutoFit/>
          </a:bodyPr>
          <a:lstStyle/>
          <a:p>
            <a:pPr marL="485140">
              <a:spcBef>
                <a:spcPts val="3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タブを切り替えて［検索］をクリックすると、そのタブの変更履歴が表示</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638">
            <a:extLst>
              <a:ext uri="{FF2B5EF4-FFF2-40B4-BE49-F238E27FC236}">
                <a16:creationId xmlns:a16="http://schemas.microsoft.com/office/drawing/2014/main" id="{DC271961-8341-92E9-11A5-DE0FB8C5C762}"/>
              </a:ext>
            </a:extLst>
          </p:cNvPr>
          <p:cNvGrpSpPr>
            <a:grpSpLocks/>
          </p:cNvGrpSpPr>
          <p:nvPr/>
        </p:nvGrpSpPr>
        <p:grpSpPr bwMode="auto">
          <a:xfrm>
            <a:off x="1191689" y="7062602"/>
            <a:ext cx="4319587" cy="1567675"/>
            <a:chOff x="2546" y="864"/>
            <a:chExt cx="6802" cy="2468"/>
          </a:xfrm>
        </p:grpSpPr>
        <p:pic>
          <p:nvPicPr>
            <p:cNvPr id="13" name="docshape639">
              <a:extLst>
                <a:ext uri="{FF2B5EF4-FFF2-40B4-BE49-F238E27FC236}">
                  <a16:creationId xmlns:a16="http://schemas.microsoft.com/office/drawing/2014/main" id="{8F51BA50-0063-B47D-A755-0CD657254E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93"/>
            <a:stretch/>
          </p:blipFill>
          <p:spPr bwMode="auto">
            <a:xfrm>
              <a:off x="2546" y="864"/>
              <a:ext cx="6802" cy="2468"/>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640">
              <a:extLst>
                <a:ext uri="{FF2B5EF4-FFF2-40B4-BE49-F238E27FC236}">
                  <a16:creationId xmlns:a16="http://schemas.microsoft.com/office/drawing/2014/main" id="{9177645C-6A64-2361-457A-60CAF894609A}"/>
                </a:ext>
              </a:extLst>
            </p:cNvPr>
            <p:cNvSpPr>
              <a:spLocks/>
            </p:cNvSpPr>
            <p:nvPr/>
          </p:nvSpPr>
          <p:spPr bwMode="auto">
            <a:xfrm>
              <a:off x="5261" y="1417"/>
              <a:ext cx="1109" cy="456"/>
            </a:xfrm>
            <a:custGeom>
              <a:avLst/>
              <a:gdLst>
                <a:gd name="T0" fmla="+- 0 5190 5190"/>
                <a:gd name="T1" fmla="*/ T0 w 1109"/>
                <a:gd name="T2" fmla="+- 0 1564 1488"/>
                <a:gd name="T3" fmla="*/ 1564 h 456"/>
                <a:gd name="T4" fmla="+- 0 5196 5190"/>
                <a:gd name="T5" fmla="*/ T4 w 1109"/>
                <a:gd name="T6" fmla="+- 0 1535 1488"/>
                <a:gd name="T7" fmla="*/ 1535 h 456"/>
                <a:gd name="T8" fmla="+- 0 5212 5190"/>
                <a:gd name="T9" fmla="*/ T8 w 1109"/>
                <a:gd name="T10" fmla="+- 0 1510 1488"/>
                <a:gd name="T11" fmla="*/ 1510 h 456"/>
                <a:gd name="T12" fmla="+- 0 5236 5190"/>
                <a:gd name="T13" fmla="*/ T12 w 1109"/>
                <a:gd name="T14" fmla="+- 0 1494 1488"/>
                <a:gd name="T15" fmla="*/ 1494 h 456"/>
                <a:gd name="T16" fmla="+- 0 5266 5190"/>
                <a:gd name="T17" fmla="*/ T16 w 1109"/>
                <a:gd name="T18" fmla="+- 0 1488 1488"/>
                <a:gd name="T19" fmla="*/ 1488 h 456"/>
                <a:gd name="T20" fmla="+- 0 6223 5190"/>
                <a:gd name="T21" fmla="*/ T20 w 1109"/>
                <a:gd name="T22" fmla="+- 0 1488 1488"/>
                <a:gd name="T23" fmla="*/ 1488 h 456"/>
                <a:gd name="T24" fmla="+- 0 6252 5190"/>
                <a:gd name="T25" fmla="*/ T24 w 1109"/>
                <a:gd name="T26" fmla="+- 0 1494 1488"/>
                <a:gd name="T27" fmla="*/ 1494 h 456"/>
                <a:gd name="T28" fmla="+- 0 6277 5190"/>
                <a:gd name="T29" fmla="*/ T28 w 1109"/>
                <a:gd name="T30" fmla="+- 0 1510 1488"/>
                <a:gd name="T31" fmla="*/ 1510 h 456"/>
                <a:gd name="T32" fmla="+- 0 6293 5190"/>
                <a:gd name="T33" fmla="*/ T32 w 1109"/>
                <a:gd name="T34" fmla="+- 0 1535 1488"/>
                <a:gd name="T35" fmla="*/ 1535 h 456"/>
                <a:gd name="T36" fmla="+- 0 6299 5190"/>
                <a:gd name="T37" fmla="*/ T36 w 1109"/>
                <a:gd name="T38" fmla="+- 0 1564 1488"/>
                <a:gd name="T39" fmla="*/ 1564 h 456"/>
                <a:gd name="T40" fmla="+- 0 6299 5190"/>
                <a:gd name="T41" fmla="*/ T40 w 1109"/>
                <a:gd name="T42" fmla="+- 0 1868 1488"/>
                <a:gd name="T43" fmla="*/ 1868 h 456"/>
                <a:gd name="T44" fmla="+- 0 6293 5190"/>
                <a:gd name="T45" fmla="*/ T44 w 1109"/>
                <a:gd name="T46" fmla="+- 0 1898 1488"/>
                <a:gd name="T47" fmla="*/ 1898 h 456"/>
                <a:gd name="T48" fmla="+- 0 6277 5190"/>
                <a:gd name="T49" fmla="*/ T48 w 1109"/>
                <a:gd name="T50" fmla="+- 0 1922 1488"/>
                <a:gd name="T51" fmla="*/ 1922 h 456"/>
                <a:gd name="T52" fmla="+- 0 6252 5190"/>
                <a:gd name="T53" fmla="*/ T52 w 1109"/>
                <a:gd name="T54" fmla="+- 0 1938 1488"/>
                <a:gd name="T55" fmla="*/ 1938 h 456"/>
                <a:gd name="T56" fmla="+- 0 6223 5190"/>
                <a:gd name="T57" fmla="*/ T56 w 1109"/>
                <a:gd name="T58" fmla="+- 0 1944 1488"/>
                <a:gd name="T59" fmla="*/ 1944 h 456"/>
                <a:gd name="T60" fmla="+- 0 5266 5190"/>
                <a:gd name="T61" fmla="*/ T60 w 1109"/>
                <a:gd name="T62" fmla="+- 0 1944 1488"/>
                <a:gd name="T63" fmla="*/ 1944 h 456"/>
                <a:gd name="T64" fmla="+- 0 5236 5190"/>
                <a:gd name="T65" fmla="*/ T64 w 1109"/>
                <a:gd name="T66" fmla="+- 0 1938 1488"/>
                <a:gd name="T67" fmla="*/ 1938 h 456"/>
                <a:gd name="T68" fmla="+- 0 5212 5190"/>
                <a:gd name="T69" fmla="*/ T68 w 1109"/>
                <a:gd name="T70" fmla="+- 0 1922 1488"/>
                <a:gd name="T71" fmla="*/ 1922 h 456"/>
                <a:gd name="T72" fmla="+- 0 5196 5190"/>
                <a:gd name="T73" fmla="*/ T72 w 1109"/>
                <a:gd name="T74" fmla="+- 0 1898 1488"/>
                <a:gd name="T75" fmla="*/ 1898 h 456"/>
                <a:gd name="T76" fmla="+- 0 5190 5190"/>
                <a:gd name="T77" fmla="*/ T76 w 1109"/>
                <a:gd name="T78" fmla="+- 0 1868 1488"/>
                <a:gd name="T79" fmla="*/ 1868 h 456"/>
                <a:gd name="T80" fmla="+- 0 5190 5190"/>
                <a:gd name="T81" fmla="*/ T80 w 1109"/>
                <a:gd name="T82" fmla="+- 0 1564 1488"/>
                <a:gd name="T83" fmla="*/ 1564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09" h="456">
                  <a:moveTo>
                    <a:pt x="0" y="76"/>
                  </a:moveTo>
                  <a:lnTo>
                    <a:pt x="6" y="47"/>
                  </a:lnTo>
                  <a:lnTo>
                    <a:pt x="22" y="22"/>
                  </a:lnTo>
                  <a:lnTo>
                    <a:pt x="46" y="6"/>
                  </a:lnTo>
                  <a:lnTo>
                    <a:pt x="76" y="0"/>
                  </a:lnTo>
                  <a:lnTo>
                    <a:pt x="1033" y="0"/>
                  </a:lnTo>
                  <a:lnTo>
                    <a:pt x="1062" y="6"/>
                  </a:lnTo>
                  <a:lnTo>
                    <a:pt x="1087" y="22"/>
                  </a:lnTo>
                  <a:lnTo>
                    <a:pt x="1103" y="47"/>
                  </a:lnTo>
                  <a:lnTo>
                    <a:pt x="1109" y="76"/>
                  </a:lnTo>
                  <a:lnTo>
                    <a:pt x="1109" y="380"/>
                  </a:lnTo>
                  <a:lnTo>
                    <a:pt x="1103" y="410"/>
                  </a:lnTo>
                  <a:lnTo>
                    <a:pt x="1087" y="434"/>
                  </a:lnTo>
                  <a:lnTo>
                    <a:pt x="1062" y="450"/>
                  </a:lnTo>
                  <a:lnTo>
                    <a:pt x="1033" y="456"/>
                  </a:lnTo>
                  <a:lnTo>
                    <a:pt x="76" y="456"/>
                  </a:lnTo>
                  <a:lnTo>
                    <a:pt x="46" y="450"/>
                  </a:lnTo>
                  <a:lnTo>
                    <a:pt x="22" y="434"/>
                  </a:lnTo>
                  <a:lnTo>
                    <a:pt x="6" y="410"/>
                  </a:lnTo>
                  <a:lnTo>
                    <a:pt x="0" y="380"/>
                  </a:lnTo>
                  <a:lnTo>
                    <a:pt x="0" y="7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5" name="テキスト ボックス 1">
            <a:extLst>
              <a:ext uri="{FF2B5EF4-FFF2-40B4-BE49-F238E27FC236}">
                <a16:creationId xmlns:a16="http://schemas.microsoft.com/office/drawing/2014/main" id="{6413FAA5-1007-CE25-0CA9-7EA284E4E2CF}"/>
              </a:ext>
            </a:extLst>
          </p:cNvPr>
          <p:cNvSpPr txBox="1"/>
          <p:nvPr/>
        </p:nvSpPr>
        <p:spPr>
          <a:xfrm>
            <a:off x="159543" y="575827"/>
            <a:ext cx="6538913" cy="53604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6.  </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学習データ変更履歴</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kumimoji="1" lang="ja-JP" altLang="en-US" sz="1100" dirty="0">
              <a:latin typeface="游ゴシック" panose="020B0400000000000000" pitchFamily="50" charset="-128"/>
              <a:ea typeface="游ゴシック" panose="020B0400000000000000" pitchFamily="50" charset="-128"/>
            </a:endParaRPr>
          </a:p>
        </p:txBody>
      </p:sp>
      <p:pic>
        <p:nvPicPr>
          <p:cNvPr id="17" name="그림 16">
            <a:extLst>
              <a:ext uri="{FF2B5EF4-FFF2-40B4-BE49-F238E27FC236}">
                <a16:creationId xmlns:a16="http://schemas.microsoft.com/office/drawing/2014/main" id="{D66B47C4-1117-BAEC-3745-A096938F2896}"/>
              </a:ext>
            </a:extLst>
          </p:cNvPr>
          <p:cNvPicPr>
            <a:picLocks noChangeAspect="1"/>
          </p:cNvPicPr>
          <p:nvPr/>
        </p:nvPicPr>
        <p:blipFill>
          <a:blip r:embed="rId4"/>
          <a:stretch>
            <a:fillRect/>
          </a:stretch>
        </p:blipFill>
        <p:spPr>
          <a:xfrm>
            <a:off x="1119815" y="1067768"/>
            <a:ext cx="1632096" cy="2074698"/>
          </a:xfrm>
          <a:prstGeom prst="rect">
            <a:avLst/>
          </a:prstGeom>
        </p:spPr>
      </p:pic>
      <p:sp>
        <p:nvSpPr>
          <p:cNvPr id="18" name="직사각형 17">
            <a:extLst>
              <a:ext uri="{FF2B5EF4-FFF2-40B4-BE49-F238E27FC236}">
                <a16:creationId xmlns:a16="http://schemas.microsoft.com/office/drawing/2014/main" id="{9F609C10-F218-4614-9299-0752DAB3567B}"/>
              </a:ext>
            </a:extLst>
          </p:cNvPr>
          <p:cNvSpPr/>
          <p:nvPr/>
        </p:nvSpPr>
        <p:spPr>
          <a:xfrm>
            <a:off x="1396202" y="1107685"/>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object 3">
            <a:extLst>
              <a:ext uri="{FF2B5EF4-FFF2-40B4-BE49-F238E27FC236}">
                <a16:creationId xmlns:a16="http://schemas.microsoft.com/office/drawing/2014/main" id="{080E6F15-B928-8C74-140E-AAE7B3376449}"/>
              </a:ext>
            </a:extLst>
          </p:cNvPr>
          <p:cNvGrpSpPr/>
          <p:nvPr/>
        </p:nvGrpSpPr>
        <p:grpSpPr>
          <a:xfrm>
            <a:off x="2882929" y="2008536"/>
            <a:ext cx="3360922" cy="828675"/>
            <a:chOff x="3454908" y="4007358"/>
            <a:chExt cx="3205480" cy="828675"/>
          </a:xfrm>
        </p:grpSpPr>
        <p:sp>
          <p:nvSpPr>
            <p:cNvPr id="20" name="object 6">
              <a:extLst>
                <a:ext uri="{FF2B5EF4-FFF2-40B4-BE49-F238E27FC236}">
                  <a16:creationId xmlns:a16="http://schemas.microsoft.com/office/drawing/2014/main" id="{6D37ABF7-A170-91ED-F7D6-2B2B120B81D6}"/>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21" name="object 7">
              <a:extLst>
                <a:ext uri="{FF2B5EF4-FFF2-40B4-BE49-F238E27FC236}">
                  <a16:creationId xmlns:a16="http://schemas.microsoft.com/office/drawing/2014/main" id="{6D00B7C0-64B0-C15B-39F8-D1F377950514}"/>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22" name="object 9">
            <a:extLst>
              <a:ext uri="{FF2B5EF4-FFF2-40B4-BE49-F238E27FC236}">
                <a16:creationId xmlns:a16="http://schemas.microsoft.com/office/drawing/2014/main" id="{599D8D89-1653-3830-E6B5-CA3D580819DD}"/>
              </a:ext>
            </a:extLst>
          </p:cNvPr>
          <p:cNvSpPr txBox="1"/>
          <p:nvPr/>
        </p:nvSpPr>
        <p:spPr>
          <a:xfrm>
            <a:off x="2621280" y="2070970"/>
            <a:ext cx="3847759" cy="660502"/>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「システム管理」の「学習データ変更履歴」を</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18383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7C439C9-E648-6336-92A1-33CD45541D2A}"/>
              </a:ext>
            </a:extLst>
          </p:cNvPr>
          <p:cNvPicPr>
            <a:picLocks noChangeAspect="1"/>
          </p:cNvPicPr>
          <p:nvPr/>
        </p:nvPicPr>
        <p:blipFill>
          <a:blip r:embed="rId2"/>
          <a:stretch>
            <a:fillRect/>
          </a:stretch>
        </p:blipFill>
        <p:spPr>
          <a:xfrm>
            <a:off x="839236" y="1685120"/>
            <a:ext cx="5179527" cy="318869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2" name="正方形/長方形 1">
            <a:extLst>
              <a:ext uri="{FF2B5EF4-FFF2-40B4-BE49-F238E27FC236}">
                <a16:creationId xmlns:a16="http://schemas.microsoft.com/office/drawing/2014/main" id="{C22E112C-B14F-E373-0E1A-673BFA3766B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dirty="0">
                <a:solidFill>
                  <a:srgbClr val="002060"/>
                </a:solidFill>
                <a:latin typeface="ＭＳ ゴシック" panose="020B0609070205080204" pitchFamily="49" charset="-128"/>
                <a:ea typeface="ＭＳ ゴシック" panose="020B0609070205080204" pitchFamily="49" charset="-128"/>
              </a:rPr>
              <a:t>「詳細」画面</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E1429CA3-A0E2-91BF-76C3-6968155A8732}"/>
              </a:ext>
            </a:extLst>
          </p:cNvPr>
          <p:cNvSpPr txBox="1"/>
          <p:nvPr/>
        </p:nvSpPr>
        <p:spPr>
          <a:xfrm>
            <a:off x="251460" y="1084936"/>
            <a:ext cx="6074229" cy="475708"/>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個別レセプトの詳細を表示します。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状況に応じて</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より効率的に画面点検を行う機能を備えています。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EDA8C58A-A18F-9D11-8577-1BCB54B1CED3}"/>
              </a:ext>
            </a:extLst>
          </p:cNvPr>
          <p:cNvSpPr/>
          <p:nvPr/>
        </p:nvSpPr>
        <p:spPr>
          <a:xfrm>
            <a:off x="1429143" y="1890303"/>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テキスト ボックス 37">
            <a:extLst>
              <a:ext uri="{FF2B5EF4-FFF2-40B4-BE49-F238E27FC236}">
                <a16:creationId xmlns:a16="http://schemas.microsoft.com/office/drawing/2014/main" id="{046C4A92-B568-5855-B65C-782B7ADF2A90}"/>
              </a:ext>
            </a:extLst>
          </p:cNvPr>
          <p:cNvSpPr txBox="1"/>
          <p:nvPr/>
        </p:nvSpPr>
        <p:spPr>
          <a:xfrm rot="10800000" flipH="1" flipV="1">
            <a:off x="502327" y="1786068"/>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①</a:t>
            </a:r>
            <a:endParaRPr lang="ja-JP" altLang="en-US" sz="1600" dirty="0"/>
          </a:p>
        </p:txBody>
      </p:sp>
      <p:sp>
        <p:nvSpPr>
          <p:cNvPr id="10" name="직사각형 9">
            <a:extLst>
              <a:ext uri="{FF2B5EF4-FFF2-40B4-BE49-F238E27FC236}">
                <a16:creationId xmlns:a16="http://schemas.microsoft.com/office/drawing/2014/main" id="{8979C7B6-43DF-4906-B8EF-1764C354925C}"/>
              </a:ext>
            </a:extLst>
          </p:cNvPr>
          <p:cNvSpPr/>
          <p:nvPr/>
        </p:nvSpPr>
        <p:spPr>
          <a:xfrm>
            <a:off x="839236" y="1685120"/>
            <a:ext cx="2256656" cy="520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EC21F161-622F-2403-BB46-E44625029968}"/>
              </a:ext>
            </a:extLst>
          </p:cNvPr>
          <p:cNvSpPr/>
          <p:nvPr/>
        </p:nvSpPr>
        <p:spPr>
          <a:xfrm>
            <a:off x="826168" y="2238118"/>
            <a:ext cx="2269724" cy="211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テキスト ボックス 37">
            <a:extLst>
              <a:ext uri="{FF2B5EF4-FFF2-40B4-BE49-F238E27FC236}">
                <a16:creationId xmlns:a16="http://schemas.microsoft.com/office/drawing/2014/main" id="{801571FE-52CA-5615-D2ED-7704AF2A55EB}"/>
              </a:ext>
            </a:extLst>
          </p:cNvPr>
          <p:cNvSpPr txBox="1"/>
          <p:nvPr/>
        </p:nvSpPr>
        <p:spPr>
          <a:xfrm rot="10800000" flipH="1" flipV="1">
            <a:off x="1744929" y="3258509"/>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②</a:t>
            </a:r>
            <a:endParaRPr lang="ja-JP" altLang="en-US" sz="1600" dirty="0"/>
          </a:p>
        </p:txBody>
      </p:sp>
      <p:sp>
        <p:nvSpPr>
          <p:cNvPr id="13" name="직사각형 12">
            <a:extLst>
              <a:ext uri="{FF2B5EF4-FFF2-40B4-BE49-F238E27FC236}">
                <a16:creationId xmlns:a16="http://schemas.microsoft.com/office/drawing/2014/main" id="{7DDD0AA4-CD7C-5AA8-784E-C2069E8FC66D}"/>
              </a:ext>
            </a:extLst>
          </p:cNvPr>
          <p:cNvSpPr/>
          <p:nvPr/>
        </p:nvSpPr>
        <p:spPr>
          <a:xfrm>
            <a:off x="3116245" y="1685120"/>
            <a:ext cx="2256656" cy="2669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テキスト ボックス 37">
            <a:extLst>
              <a:ext uri="{FF2B5EF4-FFF2-40B4-BE49-F238E27FC236}">
                <a16:creationId xmlns:a16="http://schemas.microsoft.com/office/drawing/2014/main" id="{00F49BD3-EAA3-14CD-A20B-95E13040BD23}"/>
              </a:ext>
            </a:extLst>
          </p:cNvPr>
          <p:cNvSpPr txBox="1"/>
          <p:nvPr/>
        </p:nvSpPr>
        <p:spPr>
          <a:xfrm rot="10800000" flipH="1" flipV="1">
            <a:off x="4222798" y="3305612"/>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③</a:t>
            </a:r>
            <a:endParaRPr lang="ja-JP" altLang="en-US" sz="1600" dirty="0"/>
          </a:p>
        </p:txBody>
      </p:sp>
      <p:sp>
        <p:nvSpPr>
          <p:cNvPr id="15" name="テキスト ボックス 37">
            <a:extLst>
              <a:ext uri="{FF2B5EF4-FFF2-40B4-BE49-F238E27FC236}">
                <a16:creationId xmlns:a16="http://schemas.microsoft.com/office/drawing/2014/main" id="{7A6B2EDA-18F3-A75E-CEA1-70138C5F106C}"/>
              </a:ext>
            </a:extLst>
          </p:cNvPr>
          <p:cNvSpPr txBox="1"/>
          <p:nvPr/>
        </p:nvSpPr>
        <p:spPr>
          <a:xfrm rot="10800000" flipH="1" flipV="1">
            <a:off x="4513839" y="471149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⑤</a:t>
            </a:r>
            <a:endParaRPr lang="ja-JP" altLang="en-US" sz="1600" dirty="0">
              <a:solidFill>
                <a:srgbClr val="0000FE"/>
              </a:solidFill>
            </a:endParaRPr>
          </a:p>
        </p:txBody>
      </p:sp>
      <p:sp>
        <p:nvSpPr>
          <p:cNvPr id="20" name="テキスト ボックス 37">
            <a:extLst>
              <a:ext uri="{FF2B5EF4-FFF2-40B4-BE49-F238E27FC236}">
                <a16:creationId xmlns:a16="http://schemas.microsoft.com/office/drawing/2014/main" id="{962E9925-E29E-F425-0A4D-5E98283F0944}"/>
              </a:ext>
            </a:extLst>
          </p:cNvPr>
          <p:cNvSpPr txBox="1"/>
          <p:nvPr/>
        </p:nvSpPr>
        <p:spPr>
          <a:xfrm rot="10800000" flipH="1" flipV="1">
            <a:off x="2164544" y="470454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④</a:t>
            </a:r>
            <a:endParaRPr lang="ja-JP" altLang="en-US" sz="1600" dirty="0">
              <a:solidFill>
                <a:srgbClr val="0000FE"/>
              </a:solidFill>
            </a:endParaRPr>
          </a:p>
        </p:txBody>
      </p:sp>
      <p:sp>
        <p:nvSpPr>
          <p:cNvPr id="21" name="テキスト ボックス 37">
            <a:extLst>
              <a:ext uri="{FF2B5EF4-FFF2-40B4-BE49-F238E27FC236}">
                <a16:creationId xmlns:a16="http://schemas.microsoft.com/office/drawing/2014/main" id="{F6233773-0B7B-1DAE-B4BD-543B52BB2A21}"/>
              </a:ext>
            </a:extLst>
          </p:cNvPr>
          <p:cNvSpPr txBox="1"/>
          <p:nvPr/>
        </p:nvSpPr>
        <p:spPr>
          <a:xfrm rot="10800000" flipH="1" flipV="1">
            <a:off x="5572942" y="2672548"/>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⑥</a:t>
            </a:r>
            <a:endParaRPr lang="ja-JP" altLang="en-US" sz="1600" dirty="0">
              <a:solidFill>
                <a:srgbClr val="0000FE"/>
              </a:solidFill>
            </a:endParaRPr>
          </a:p>
        </p:txBody>
      </p:sp>
      <p:grpSp>
        <p:nvGrpSpPr>
          <p:cNvPr id="31" name="그룹 30">
            <a:extLst>
              <a:ext uri="{FF2B5EF4-FFF2-40B4-BE49-F238E27FC236}">
                <a16:creationId xmlns:a16="http://schemas.microsoft.com/office/drawing/2014/main" id="{240184EB-27AE-D3FA-A127-B0697A2B3DDA}"/>
              </a:ext>
            </a:extLst>
          </p:cNvPr>
          <p:cNvGrpSpPr/>
          <p:nvPr/>
        </p:nvGrpSpPr>
        <p:grpSpPr>
          <a:xfrm>
            <a:off x="830525" y="4923648"/>
            <a:ext cx="5555987" cy="2123658"/>
            <a:chOff x="830526" y="4923648"/>
            <a:chExt cx="5444378" cy="2123658"/>
          </a:xfrm>
        </p:grpSpPr>
        <p:sp>
          <p:nvSpPr>
            <p:cNvPr id="22" name="Rectangle 21">
              <a:extLst>
                <a:ext uri="{FF2B5EF4-FFF2-40B4-BE49-F238E27FC236}">
                  <a16:creationId xmlns:a16="http://schemas.microsoft.com/office/drawing/2014/main" id="{53FCE788-8A28-CDBC-0273-1505446FFCEF}"/>
                </a:ext>
              </a:extLst>
            </p:cNvPr>
            <p:cNvSpPr>
              <a:spLocks noChangeArrowheads="1"/>
            </p:cNvSpPr>
            <p:nvPr/>
          </p:nvSpPr>
          <p:spPr bwMode="auto">
            <a:xfrm>
              <a:off x="830526" y="4923648"/>
              <a:ext cx="544437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取込レセプトデータから患者情報を表示します。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ボタンをクリックすると「保険者</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(RE)</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」「公費</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」「診療識別集計」</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「資格情報</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(SN)</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」などを確認することができます。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レセプトに記載された</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病名</a:t>
              </a:r>
              <a:r>
                <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(SY)</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を表示します。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未コード化病名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ワープロ病名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lang="ja-JP" altLang="en-US" sz="1100" b="1"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点検の結果、不合格に関連する病名は</a:t>
              </a:r>
              <a:r>
                <a:rPr lang="ja-JP" altLang="en-US" sz="1100" dirty="0">
                  <a:highlight>
                    <a:srgbClr val="FFFF00"/>
                  </a:highlight>
                  <a:latin typeface="游ゴシック" panose="020B0400000000000000" pitchFamily="50" charset="-128"/>
                  <a:ea typeface="游ゴシック" panose="020B0400000000000000" pitchFamily="50" charset="-128"/>
                </a:rPr>
                <a:t>黄色</a:t>
              </a:r>
              <a:r>
                <a:rPr lang="ja-JP" altLang="en-US" sz="1100" dirty="0">
                  <a:latin typeface="游ゴシック" panose="020B0400000000000000" pitchFamily="50" charset="-128"/>
                  <a:ea typeface="游ゴシック" panose="020B0400000000000000" pitchFamily="50" charset="-128"/>
                </a:rPr>
                <a:t>でマーキングされます。</a:t>
              </a:r>
              <a:endParaRPr lang="en-US" altLang="ko-KR" sz="1100" dirty="0">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医薬品</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(IY)</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(SI)</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」、「特定記載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(TO)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(CO)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」などの</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「摘要情報」を表示します。</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基本的にコメントは</a:t>
              </a:r>
              <a:r>
                <a:rPr kumimoji="0" lang="ja-JP" altLang="en-US" sz="1100" b="1" i="0" u="none" strike="noStrike" cap="none" normalizeH="0" baseline="0" dirty="0">
                  <a:ln>
                    <a:noFill/>
                  </a:ln>
                  <a:solidFill>
                    <a:schemeClr val="accent5"/>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紫色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で表示されますが、検査・診療行為に含まれるコメント</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一連の行為として記載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kumimoji="0" lang="ja-JP" altLang="en-US" sz="1100" b="1" i="0" u="none" strike="noStrike" cap="none" normalizeH="0" baseline="0" dirty="0">
                  <a:ln>
                    <a:noFill/>
                  </a:ln>
                  <a:solidFill>
                    <a:srgbClr val="00B0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endParaRPr>
            </a:p>
          </p:txBody>
        </p:sp>
        <p:pic>
          <p:nvPicPr>
            <p:cNvPr id="24" name="그림 23">
              <a:extLst>
                <a:ext uri="{FF2B5EF4-FFF2-40B4-BE49-F238E27FC236}">
                  <a16:creationId xmlns:a16="http://schemas.microsoft.com/office/drawing/2014/main" id="{05B95F62-183D-DC52-9500-BB9501166D9B}"/>
                </a:ext>
              </a:extLst>
            </p:cNvPr>
            <p:cNvPicPr>
              <a:picLocks noChangeAspect="1"/>
            </p:cNvPicPr>
            <p:nvPr/>
          </p:nvPicPr>
          <p:blipFill>
            <a:blip r:embed="rId3"/>
            <a:stretch>
              <a:fillRect/>
            </a:stretch>
          </p:blipFill>
          <p:spPr>
            <a:xfrm>
              <a:off x="1125545" y="5130606"/>
              <a:ext cx="391677" cy="173528"/>
            </a:xfrm>
            <a:prstGeom prst="rect">
              <a:avLst/>
            </a:prstGeom>
          </p:spPr>
        </p:pic>
      </p:grpSp>
      <p:sp>
        <p:nvSpPr>
          <p:cNvPr id="33" name="Rectangle 21">
            <a:extLst>
              <a:ext uri="{FF2B5EF4-FFF2-40B4-BE49-F238E27FC236}">
                <a16:creationId xmlns:a16="http://schemas.microsoft.com/office/drawing/2014/main" id="{DAD5604B-349A-DF61-EA5A-271AF1D06144}"/>
              </a:ext>
            </a:extLst>
          </p:cNvPr>
          <p:cNvSpPr>
            <a:spLocks noChangeArrowheads="1"/>
          </p:cNvSpPr>
          <p:nvPr/>
        </p:nvSpPr>
        <p:spPr bwMode="auto">
          <a:xfrm>
            <a:off x="839236" y="7017489"/>
            <a:ext cx="536126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defTabSz="914400"/>
            <a:r>
              <a:rPr lang="ja-JP" altLang="en-US" sz="1100"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④</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不合格に対しての点検メッセージが表示されます。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ダブルクリックすると、「病名点検」の場合は「適応症修正」画面が</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「精密点検」の場合は「点検メッセージ」の詳細画面が表示されます。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solidFill>
                  <a:srgbClr val="0000FE"/>
                </a:solidFill>
                <a:latin typeface="Arial" panose="020B0604020202020204" pitchFamily="34" charset="0"/>
              </a:rPr>
              <a:t>⑤ </a:t>
            </a:r>
            <a:r>
              <a:rPr lang="ja-JP" altLang="en-US" sz="1100" dirty="0">
                <a:latin typeface="Arial" panose="020B0604020202020204" pitchFamily="34" charset="0"/>
              </a:rPr>
              <a:t>同一患者のレセプトが表示されます。</a:t>
            </a:r>
            <a:endParaRPr lang="en-US" altLang="ja-JP" sz="1100" dirty="0">
              <a:latin typeface="Arial" panose="020B0604020202020204" pitchFamily="34" charset="0"/>
            </a:endParaRPr>
          </a:p>
          <a:p>
            <a:pPr defTabSz="914400"/>
            <a:r>
              <a:rPr lang="ja-JP" altLang="en-US" sz="1100" dirty="0"/>
              <a:t>　 </a:t>
            </a:r>
            <a:r>
              <a:rPr lang="ja-JP" altLang="en-US" sz="1100" dirty="0">
                <a:latin typeface="Arial" panose="020B0604020202020204" pitchFamily="34" charset="0"/>
              </a:rPr>
              <a:t>ダブルクリックすると、そのレセプトを閲覧することができます。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solidFill>
                  <a:srgbClr val="0000FE"/>
                </a:solidFill>
                <a:latin typeface="Arial" panose="020B0604020202020204" pitchFamily="34" charset="0"/>
              </a:rPr>
              <a:t>⑥</a:t>
            </a: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をクリックすると、前後のレセプトへ移動できます。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作成された「診療科目」は</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3</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つまで表示され、点検結果を表示します。</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　 「印刷対象」の選択、「電子付箋」「算定日」「日次」「縦覧」の情報を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確認することができます。</a:t>
            </a:r>
          </a:p>
        </p:txBody>
      </p:sp>
      <p:sp>
        <p:nvSpPr>
          <p:cNvPr id="4" name="직사각형 2">
            <a:extLst>
              <a:ext uri="{FF2B5EF4-FFF2-40B4-BE49-F238E27FC236}">
                <a16:creationId xmlns:a16="http://schemas.microsoft.com/office/drawing/2014/main" id="{F71299FA-B34C-D283-B4EB-4FBA22996648}"/>
              </a:ext>
            </a:extLst>
          </p:cNvPr>
          <p:cNvSpPr/>
          <p:nvPr/>
        </p:nvSpPr>
        <p:spPr>
          <a:xfrm>
            <a:off x="1984409" y="1881667"/>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図 5">
            <a:extLst>
              <a:ext uri="{FF2B5EF4-FFF2-40B4-BE49-F238E27FC236}">
                <a16:creationId xmlns:a16="http://schemas.microsoft.com/office/drawing/2014/main" id="{E20CD1D4-6CFE-EC1D-C5BC-047394DA88AD}"/>
              </a:ext>
            </a:extLst>
          </p:cNvPr>
          <p:cNvPicPr>
            <a:picLocks noChangeAspect="1"/>
          </p:cNvPicPr>
          <p:nvPr/>
        </p:nvPicPr>
        <p:blipFill>
          <a:blip r:embed="rId4"/>
          <a:stretch>
            <a:fillRect/>
          </a:stretch>
        </p:blipFill>
        <p:spPr>
          <a:xfrm>
            <a:off x="1131592" y="8204291"/>
            <a:ext cx="329625" cy="197776"/>
          </a:xfrm>
          <a:prstGeom prst="rect">
            <a:avLst/>
          </a:prstGeom>
        </p:spPr>
      </p:pic>
      <p:pic>
        <p:nvPicPr>
          <p:cNvPr id="18" name="図 17">
            <a:extLst>
              <a:ext uri="{FF2B5EF4-FFF2-40B4-BE49-F238E27FC236}">
                <a16:creationId xmlns:a16="http://schemas.microsoft.com/office/drawing/2014/main" id="{13C1214F-6F64-F185-FA2D-A18EF2FF2EE8}"/>
              </a:ext>
            </a:extLst>
          </p:cNvPr>
          <p:cNvPicPr>
            <a:picLocks noChangeAspect="1"/>
          </p:cNvPicPr>
          <p:nvPr/>
        </p:nvPicPr>
        <p:blipFill>
          <a:blip r:embed="rId5"/>
          <a:stretch>
            <a:fillRect/>
          </a:stretch>
        </p:blipFill>
        <p:spPr>
          <a:xfrm>
            <a:off x="1531298" y="8219532"/>
            <a:ext cx="329625" cy="184590"/>
          </a:xfrm>
          <a:prstGeom prst="rect">
            <a:avLst/>
          </a:prstGeom>
        </p:spPr>
      </p:pic>
      <p:sp>
        <p:nvSpPr>
          <p:cNvPr id="19" name="正方形/長方形 18">
            <a:extLst>
              <a:ext uri="{FF2B5EF4-FFF2-40B4-BE49-F238E27FC236}">
                <a16:creationId xmlns:a16="http://schemas.microsoft.com/office/drawing/2014/main" id="{933D5207-FCA8-BCA9-7C38-8545F0B143C6}"/>
              </a:ext>
            </a:extLst>
          </p:cNvPr>
          <p:cNvSpPr/>
          <p:nvPr/>
        </p:nvSpPr>
        <p:spPr>
          <a:xfrm>
            <a:off x="1131592" y="8214230"/>
            <a:ext cx="329625" cy="1845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8DE994-A814-A930-C489-A7A79C0A6467}"/>
              </a:ext>
            </a:extLst>
          </p:cNvPr>
          <p:cNvSpPr/>
          <p:nvPr/>
        </p:nvSpPr>
        <p:spPr>
          <a:xfrm>
            <a:off x="1531297" y="8220880"/>
            <a:ext cx="329625" cy="177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295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66</a:t>
            </a:fld>
            <a:endParaRPr kumimoji="1" lang="ja-JP" altLang="en-US"/>
          </a:p>
        </p:txBody>
      </p:sp>
      <p:sp>
        <p:nvSpPr>
          <p:cNvPr id="2" name="正方形/長方形 1">
            <a:extLst>
              <a:ext uri="{FF2B5EF4-FFF2-40B4-BE49-F238E27FC236}">
                <a16:creationId xmlns:a16="http://schemas.microsoft.com/office/drawing/2014/main" id="{69A66E88-F438-B720-278B-09F7D032155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試行的公開ルールのチェック</a:t>
            </a:r>
          </a:p>
        </p:txBody>
      </p:sp>
      <p:sp>
        <p:nvSpPr>
          <p:cNvPr id="10" name="テキスト ボックス 9">
            <a:extLst>
              <a:ext uri="{FF2B5EF4-FFF2-40B4-BE49-F238E27FC236}">
                <a16:creationId xmlns:a16="http://schemas.microsoft.com/office/drawing/2014/main" id="{DAA6608D-E53E-C9C0-BE41-828EFFDDDB44}"/>
              </a:ext>
            </a:extLst>
          </p:cNvPr>
          <p:cNvSpPr txBox="1"/>
          <p:nvPr/>
        </p:nvSpPr>
        <p:spPr>
          <a:xfrm>
            <a:off x="329817" y="4059385"/>
            <a:ext cx="6610070" cy="837793"/>
          </a:xfrm>
          <a:prstGeom prst="rect">
            <a:avLst/>
          </a:prstGeom>
          <a:noFill/>
        </p:spPr>
        <p:txBody>
          <a:bodyPr wrap="square" rtlCol="0">
            <a:spAutoFit/>
          </a:bodyPr>
          <a:lstStyle/>
          <a:p>
            <a:pPr marL="389255" marR="525780" indent="-635">
              <a:lnSpc>
                <a:spcPct val="102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「慢性肝炎」の病名で</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ウルソデオキシコ</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ール酸</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錠</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１００</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ｍ</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錠処方</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ので、最大投与量を超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ている</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として不合格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定されています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389255">
              <a:lnSpc>
                <a:spcPts val="1790"/>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試行的公開ルールによる不合格のコメントは「</a:t>
            </a:r>
            <a:r>
              <a:rPr lang="ja-JP" altLang="ja-JP" sz="1100" b="1" spc="-10" dirty="0">
                <a:solidFill>
                  <a:srgbClr val="CC00CC"/>
                </a:solidFill>
                <a:effectLst/>
                <a:latin typeface="游ゴシック" panose="020B0400000000000000" pitchFamily="50" charset="-128"/>
                <a:ea typeface="함초롬바탕" panose="02030604000101010101" pitchFamily="18" charset="-128"/>
                <a:cs typeface="ＭＳ Ｐゴシック" panose="020B0600070205080204" pitchFamily="50" charset="-128"/>
              </a:rPr>
              <a:t>公開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」と紫色で表示されます。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1" name="docshapegroup493">
            <a:extLst>
              <a:ext uri="{FF2B5EF4-FFF2-40B4-BE49-F238E27FC236}">
                <a16:creationId xmlns:a16="http://schemas.microsoft.com/office/drawing/2014/main" id="{207971E8-00B8-B41F-572A-40340BB7116F}"/>
              </a:ext>
            </a:extLst>
          </p:cNvPr>
          <p:cNvGrpSpPr>
            <a:grpSpLocks/>
          </p:cNvGrpSpPr>
          <p:nvPr/>
        </p:nvGrpSpPr>
        <p:grpSpPr bwMode="auto">
          <a:xfrm>
            <a:off x="843570" y="4783776"/>
            <a:ext cx="4902934" cy="3147625"/>
            <a:chOff x="2237" y="677"/>
            <a:chExt cx="7118" cy="4722"/>
          </a:xfrm>
        </p:grpSpPr>
        <p:pic>
          <p:nvPicPr>
            <p:cNvPr id="5128" name="docshape494">
              <a:extLst>
                <a:ext uri="{FF2B5EF4-FFF2-40B4-BE49-F238E27FC236}">
                  <a16:creationId xmlns:a16="http://schemas.microsoft.com/office/drawing/2014/main" id="{12E30762-33A2-B947-1835-08E5067106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9"/>
            <a:stretch/>
          </p:blipFill>
          <p:spPr bwMode="auto">
            <a:xfrm>
              <a:off x="2551" y="677"/>
              <a:ext cx="6804" cy="47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docshape495">
              <a:extLst>
                <a:ext uri="{FF2B5EF4-FFF2-40B4-BE49-F238E27FC236}">
                  <a16:creationId xmlns:a16="http://schemas.microsoft.com/office/drawing/2014/main" id="{AD4E6274-35BB-4E60-D6C2-D1D6A6492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 y="3210"/>
              <a:ext cx="7067" cy="660"/>
            </a:xfrm>
            <a:prstGeom prst="rect">
              <a:avLst/>
            </a:prstGeom>
            <a:noFill/>
            <a:extLst>
              <a:ext uri="{909E8E84-426E-40DD-AFC4-6F175D3DCCD1}">
                <a14:hiddenFill xmlns:a14="http://schemas.microsoft.com/office/drawing/2010/main">
                  <a:solidFill>
                    <a:srgbClr val="FFFFFF"/>
                  </a:solidFill>
                </a14:hiddenFill>
              </a:ext>
            </a:extLst>
          </p:spPr>
        </p:pic>
        <p:sp>
          <p:nvSpPr>
            <p:cNvPr id="20" name="docshape497">
              <a:extLst>
                <a:ext uri="{FF2B5EF4-FFF2-40B4-BE49-F238E27FC236}">
                  <a16:creationId xmlns:a16="http://schemas.microsoft.com/office/drawing/2014/main" id="{FF281B08-91CE-5D0C-5EA7-C5CAD26CE74B}"/>
                </a:ext>
              </a:extLst>
            </p:cNvPr>
            <p:cNvSpPr>
              <a:spLocks/>
            </p:cNvSpPr>
            <p:nvPr/>
          </p:nvSpPr>
          <p:spPr bwMode="auto">
            <a:xfrm>
              <a:off x="2552" y="4684"/>
              <a:ext cx="3809" cy="308"/>
            </a:xfrm>
            <a:custGeom>
              <a:avLst/>
              <a:gdLst>
                <a:gd name="T0" fmla="+- 0 2552 2552"/>
                <a:gd name="T1" fmla="*/ T0 w 3809"/>
                <a:gd name="T2" fmla="+- 0 4736 4684"/>
                <a:gd name="T3" fmla="*/ 4736 h 308"/>
                <a:gd name="T4" fmla="+- 0 2556 2552"/>
                <a:gd name="T5" fmla="*/ T4 w 3809"/>
                <a:gd name="T6" fmla="+- 0 4716 4684"/>
                <a:gd name="T7" fmla="*/ 4716 h 308"/>
                <a:gd name="T8" fmla="+- 0 2567 2552"/>
                <a:gd name="T9" fmla="*/ T8 w 3809"/>
                <a:gd name="T10" fmla="+- 0 4699 4684"/>
                <a:gd name="T11" fmla="*/ 4699 h 308"/>
                <a:gd name="T12" fmla="+- 0 2584 2552"/>
                <a:gd name="T13" fmla="*/ T12 w 3809"/>
                <a:gd name="T14" fmla="+- 0 4689 4684"/>
                <a:gd name="T15" fmla="*/ 4689 h 308"/>
                <a:gd name="T16" fmla="+- 0 2604 2552"/>
                <a:gd name="T17" fmla="*/ T16 w 3809"/>
                <a:gd name="T18" fmla="+- 0 4684 4684"/>
                <a:gd name="T19" fmla="*/ 4684 h 308"/>
                <a:gd name="T20" fmla="+- 0 6310 2552"/>
                <a:gd name="T21" fmla="*/ T20 w 3809"/>
                <a:gd name="T22" fmla="+- 0 4684 4684"/>
                <a:gd name="T23" fmla="*/ 4684 h 308"/>
                <a:gd name="T24" fmla="+- 0 6330 2552"/>
                <a:gd name="T25" fmla="*/ T24 w 3809"/>
                <a:gd name="T26" fmla="+- 0 4689 4684"/>
                <a:gd name="T27" fmla="*/ 4689 h 308"/>
                <a:gd name="T28" fmla="+- 0 6346 2552"/>
                <a:gd name="T29" fmla="*/ T28 w 3809"/>
                <a:gd name="T30" fmla="+- 0 4699 4684"/>
                <a:gd name="T31" fmla="*/ 4699 h 308"/>
                <a:gd name="T32" fmla="+- 0 6357 2552"/>
                <a:gd name="T33" fmla="*/ T32 w 3809"/>
                <a:gd name="T34" fmla="+- 0 4716 4684"/>
                <a:gd name="T35" fmla="*/ 4716 h 308"/>
                <a:gd name="T36" fmla="+- 0 6361 2552"/>
                <a:gd name="T37" fmla="*/ T36 w 3809"/>
                <a:gd name="T38" fmla="+- 0 4736 4684"/>
                <a:gd name="T39" fmla="*/ 4736 h 308"/>
                <a:gd name="T40" fmla="+- 0 6361 2552"/>
                <a:gd name="T41" fmla="*/ T40 w 3809"/>
                <a:gd name="T42" fmla="+- 0 4940 4684"/>
                <a:gd name="T43" fmla="*/ 4940 h 308"/>
                <a:gd name="T44" fmla="+- 0 6357 2552"/>
                <a:gd name="T45" fmla="*/ T44 w 3809"/>
                <a:gd name="T46" fmla="+- 0 4960 4684"/>
                <a:gd name="T47" fmla="*/ 4960 h 308"/>
                <a:gd name="T48" fmla="+- 0 6346 2552"/>
                <a:gd name="T49" fmla="*/ T48 w 3809"/>
                <a:gd name="T50" fmla="+- 0 4977 4684"/>
                <a:gd name="T51" fmla="*/ 4977 h 308"/>
                <a:gd name="T52" fmla="+- 0 6330 2552"/>
                <a:gd name="T53" fmla="*/ T52 w 3809"/>
                <a:gd name="T54" fmla="+- 0 4988 4684"/>
                <a:gd name="T55" fmla="*/ 4988 h 308"/>
                <a:gd name="T56" fmla="+- 0 6310 2552"/>
                <a:gd name="T57" fmla="*/ T56 w 3809"/>
                <a:gd name="T58" fmla="+- 0 4992 4684"/>
                <a:gd name="T59" fmla="*/ 4992 h 308"/>
                <a:gd name="T60" fmla="+- 0 2604 2552"/>
                <a:gd name="T61" fmla="*/ T60 w 3809"/>
                <a:gd name="T62" fmla="+- 0 4992 4684"/>
                <a:gd name="T63" fmla="*/ 4992 h 308"/>
                <a:gd name="T64" fmla="+- 0 2584 2552"/>
                <a:gd name="T65" fmla="*/ T64 w 3809"/>
                <a:gd name="T66" fmla="+- 0 4988 4684"/>
                <a:gd name="T67" fmla="*/ 4988 h 308"/>
                <a:gd name="T68" fmla="+- 0 2567 2552"/>
                <a:gd name="T69" fmla="*/ T68 w 3809"/>
                <a:gd name="T70" fmla="+- 0 4977 4684"/>
                <a:gd name="T71" fmla="*/ 4977 h 308"/>
                <a:gd name="T72" fmla="+- 0 2556 2552"/>
                <a:gd name="T73" fmla="*/ T72 w 3809"/>
                <a:gd name="T74" fmla="+- 0 4960 4684"/>
                <a:gd name="T75" fmla="*/ 4960 h 308"/>
                <a:gd name="T76" fmla="+- 0 2552 2552"/>
                <a:gd name="T77" fmla="*/ T76 w 3809"/>
                <a:gd name="T78" fmla="+- 0 4940 4684"/>
                <a:gd name="T79" fmla="*/ 4940 h 308"/>
                <a:gd name="T80" fmla="+- 0 2552 2552"/>
                <a:gd name="T81" fmla="*/ T80 w 3809"/>
                <a:gd name="T82" fmla="+- 0 4736 4684"/>
                <a:gd name="T83" fmla="*/ 4736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809" h="308">
                  <a:moveTo>
                    <a:pt x="0" y="52"/>
                  </a:moveTo>
                  <a:lnTo>
                    <a:pt x="4" y="32"/>
                  </a:lnTo>
                  <a:lnTo>
                    <a:pt x="15" y="15"/>
                  </a:lnTo>
                  <a:lnTo>
                    <a:pt x="32" y="5"/>
                  </a:lnTo>
                  <a:lnTo>
                    <a:pt x="52" y="0"/>
                  </a:lnTo>
                  <a:lnTo>
                    <a:pt x="3758" y="0"/>
                  </a:lnTo>
                  <a:lnTo>
                    <a:pt x="3778" y="5"/>
                  </a:lnTo>
                  <a:lnTo>
                    <a:pt x="3794" y="15"/>
                  </a:lnTo>
                  <a:lnTo>
                    <a:pt x="3805" y="32"/>
                  </a:lnTo>
                  <a:lnTo>
                    <a:pt x="3809" y="52"/>
                  </a:lnTo>
                  <a:lnTo>
                    <a:pt x="3809" y="256"/>
                  </a:lnTo>
                  <a:lnTo>
                    <a:pt x="3805" y="276"/>
                  </a:lnTo>
                  <a:lnTo>
                    <a:pt x="3794" y="293"/>
                  </a:lnTo>
                  <a:lnTo>
                    <a:pt x="3778" y="304"/>
                  </a:lnTo>
                  <a:lnTo>
                    <a:pt x="3758" y="308"/>
                  </a:lnTo>
                  <a:lnTo>
                    <a:pt x="52" y="308"/>
                  </a:lnTo>
                  <a:lnTo>
                    <a:pt x="32" y="304"/>
                  </a:lnTo>
                  <a:lnTo>
                    <a:pt x="15" y="293"/>
                  </a:lnTo>
                  <a:lnTo>
                    <a:pt x="4" y="276"/>
                  </a:lnTo>
                  <a:lnTo>
                    <a:pt x="0" y="256"/>
                  </a:lnTo>
                  <a:lnTo>
                    <a:pt x="0" y="5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 name="object 10">
            <a:extLst>
              <a:ext uri="{FF2B5EF4-FFF2-40B4-BE49-F238E27FC236}">
                <a16:creationId xmlns:a16="http://schemas.microsoft.com/office/drawing/2014/main" id="{CE7B4A03-3C45-06A0-A344-DE2A9159370A}"/>
              </a:ext>
            </a:extLst>
          </p:cNvPr>
          <p:cNvSpPr txBox="1"/>
          <p:nvPr/>
        </p:nvSpPr>
        <p:spPr>
          <a:xfrm>
            <a:off x="775377" y="1187312"/>
            <a:ext cx="5283200" cy="2265748"/>
          </a:xfrm>
          <a:prstGeom prst="rect">
            <a:avLst/>
          </a:prstGeom>
        </p:spPr>
        <p:txBody>
          <a:bodyPr vert="horz" wrap="square" lIns="0" tIns="12065" rIns="0" bIns="0" rtlCol="0">
            <a:spAutoFit/>
          </a:bodyPr>
          <a:lstStyle/>
          <a:p>
            <a:pPr marL="99695" marR="146050">
              <a:lnSpc>
                <a:spcPct val="125499"/>
              </a:lnSpc>
              <a:spcBef>
                <a:spcPts val="95"/>
              </a:spcBef>
            </a:pPr>
            <a:r>
              <a:rPr sz="1100" spc="-20" dirty="0" err="1">
                <a:latin typeface="+mn-ea"/>
                <a:cs typeface="MS Mincho"/>
              </a:rPr>
              <a:t>支払基金は試行的に医薬品の適応病名、年齢による最大投与量</a:t>
            </a:r>
            <a:r>
              <a:rPr sz="1100" spc="-20" dirty="0">
                <a:latin typeface="+mn-ea"/>
                <a:cs typeface="MS Mincho"/>
              </a:rPr>
              <a:t>、</a:t>
            </a:r>
            <a:endParaRPr lang="en-US" sz="1100" spc="-20" dirty="0">
              <a:latin typeface="+mn-ea"/>
              <a:cs typeface="MS Mincho"/>
            </a:endParaRPr>
          </a:p>
          <a:p>
            <a:pPr marL="99695" marR="146050">
              <a:lnSpc>
                <a:spcPct val="125499"/>
              </a:lnSpc>
              <a:spcBef>
                <a:spcPts val="95"/>
              </a:spcBef>
            </a:pPr>
            <a:r>
              <a:rPr sz="1100" spc="-20" dirty="0" err="1">
                <a:latin typeface="+mn-ea"/>
                <a:cs typeface="MS Mincho"/>
              </a:rPr>
              <a:t>最大投与日数のチェックルールを公開しました</a:t>
            </a:r>
            <a:r>
              <a:rPr sz="1100" spc="-20" dirty="0">
                <a:latin typeface="+mn-ea"/>
                <a:cs typeface="MS Mincho"/>
              </a:rPr>
              <a:t>。</a:t>
            </a:r>
            <a:endParaRPr sz="1100" dirty="0">
              <a:latin typeface="+mn-ea"/>
              <a:cs typeface="MS Mincho"/>
            </a:endParaRPr>
          </a:p>
          <a:p>
            <a:pPr marL="99695">
              <a:lnSpc>
                <a:spcPct val="100000"/>
              </a:lnSpc>
              <a:spcBef>
                <a:spcPts val="325"/>
              </a:spcBef>
            </a:pPr>
            <a:r>
              <a:rPr sz="1100" spc="-20" dirty="0">
                <a:latin typeface="+mn-ea"/>
                <a:cs typeface="MS Mincho"/>
              </a:rPr>
              <a:t>社会保険診療報酬支払基金</a:t>
            </a:r>
            <a:endParaRPr sz="1100" dirty="0">
              <a:latin typeface="+mn-ea"/>
              <a:cs typeface="MS Mincho"/>
            </a:endParaRPr>
          </a:p>
          <a:p>
            <a:pPr marL="99695">
              <a:lnSpc>
                <a:spcPct val="100000"/>
              </a:lnSpc>
              <a:spcBef>
                <a:spcPts val="335"/>
              </a:spcBef>
            </a:pPr>
            <a:r>
              <a:rPr sz="1100" spc="-20" dirty="0">
                <a:latin typeface="+mn-ea"/>
                <a:cs typeface="MS Mincho"/>
              </a:rPr>
              <a:t>「コンピュータチェックに関する公開基準及びコンピュータチェック対象事例」</a:t>
            </a:r>
            <a:endParaRPr sz="1100" dirty="0">
              <a:latin typeface="+mn-ea"/>
              <a:cs typeface="MS Mincho"/>
            </a:endParaRPr>
          </a:p>
          <a:p>
            <a:pPr marL="99695">
              <a:lnSpc>
                <a:spcPct val="100000"/>
              </a:lnSpc>
              <a:spcBef>
                <a:spcPts val="325"/>
              </a:spcBef>
            </a:pPr>
            <a:r>
              <a:rPr sz="1100" u="sng" spc="-10" dirty="0">
                <a:solidFill>
                  <a:srgbClr val="0462C1"/>
                </a:solidFill>
                <a:uFill>
                  <a:solidFill>
                    <a:srgbClr val="0462C1"/>
                  </a:solidFill>
                </a:uFill>
                <a:latin typeface="+mn-ea"/>
                <a:cs typeface="MS Mincho"/>
                <a:hlinkClick r:id="rId4"/>
              </a:rPr>
              <a:t>https://www.ssk.or.jp/</a:t>
            </a:r>
            <a:r>
              <a:rPr sz="1100" u="sng" spc="-10" dirty="0" err="1">
                <a:solidFill>
                  <a:srgbClr val="0462C1"/>
                </a:solidFill>
                <a:uFill>
                  <a:solidFill>
                    <a:srgbClr val="0462C1"/>
                  </a:solidFill>
                </a:uFill>
                <a:latin typeface="+mn-ea"/>
                <a:cs typeface="MS Mincho"/>
                <a:hlinkClick r:id="rId4"/>
              </a:rPr>
              <a:t>seikyushiharai</a:t>
            </a:r>
            <a:r>
              <a:rPr sz="1100" u="sng" spc="-10" dirty="0">
                <a:solidFill>
                  <a:srgbClr val="0462C1"/>
                </a:solidFill>
                <a:uFill>
                  <a:solidFill>
                    <a:srgbClr val="0462C1"/>
                  </a:solidFill>
                </a:uFill>
                <a:latin typeface="+mn-ea"/>
                <a:cs typeface="MS Mincho"/>
                <a:hlinkClick r:id="rId4"/>
              </a:rPr>
              <a:t>/ssk_cc/ssk_cc_300320/index.html#cms07</a:t>
            </a:r>
            <a:endParaRPr sz="1100" dirty="0">
              <a:latin typeface="+mn-ea"/>
              <a:cs typeface="MS Mincho"/>
            </a:endParaRPr>
          </a:p>
          <a:p>
            <a:pPr>
              <a:lnSpc>
                <a:spcPct val="100000"/>
              </a:lnSpc>
              <a:spcBef>
                <a:spcPts val="215"/>
              </a:spcBef>
            </a:pPr>
            <a:endParaRPr sz="1100" dirty="0">
              <a:latin typeface="+mn-ea"/>
              <a:cs typeface="MS Mincho"/>
            </a:endParaRPr>
          </a:p>
          <a:p>
            <a:pPr marL="99695" marR="5715">
              <a:lnSpc>
                <a:spcPct val="125499"/>
              </a:lnSpc>
            </a:pPr>
            <a:r>
              <a:rPr sz="1100" spc="-20" dirty="0">
                <a:latin typeface="+mn-ea"/>
                <a:cs typeface="MS Mincho"/>
              </a:rPr>
              <a:t>上記のサイトでは、コンピュータ対象事例は、ファイル形式でダウンロードできる</a:t>
            </a:r>
            <a:r>
              <a:rPr sz="1100" spc="-15" dirty="0">
                <a:latin typeface="+mn-ea"/>
                <a:cs typeface="MS Mincho"/>
              </a:rPr>
              <a:t>ようになっています。（</a:t>
            </a:r>
            <a:r>
              <a:rPr sz="1100" spc="-5" dirty="0">
                <a:latin typeface="+mn-ea"/>
                <a:cs typeface="MS Mincho"/>
              </a:rPr>
              <a:t>最新公開日は</a:t>
            </a:r>
            <a:r>
              <a:rPr sz="1100" spc="-10" dirty="0">
                <a:latin typeface="+mn-ea"/>
                <a:cs typeface="MS Mincho"/>
              </a:rPr>
              <a:t>2023年４月２８日</a:t>
            </a:r>
            <a:r>
              <a:rPr sz="1100" spc="-50" dirty="0">
                <a:latin typeface="+mn-ea"/>
                <a:cs typeface="MS Mincho"/>
              </a:rPr>
              <a:t>）</a:t>
            </a:r>
            <a:endParaRPr sz="1100" dirty="0">
              <a:latin typeface="+mn-ea"/>
              <a:cs typeface="MS Mincho"/>
            </a:endParaRPr>
          </a:p>
          <a:p>
            <a:pPr>
              <a:lnSpc>
                <a:spcPct val="100000"/>
              </a:lnSpc>
              <a:spcBef>
                <a:spcPts val="225"/>
              </a:spcBef>
            </a:pPr>
            <a:endParaRPr sz="1100" dirty="0">
              <a:latin typeface="+mn-ea"/>
              <a:cs typeface="MS Mincho"/>
            </a:endParaRPr>
          </a:p>
          <a:p>
            <a:pPr marL="99695" marR="5080">
              <a:lnSpc>
                <a:spcPct val="124500"/>
              </a:lnSpc>
            </a:pPr>
            <a:r>
              <a:rPr sz="1100" spc="-15" dirty="0">
                <a:latin typeface="+mn-ea"/>
                <a:cs typeface="MS Mincho"/>
              </a:rPr>
              <a:t>その例として、ウルソデオキシコール酸錠１０</a:t>
            </a:r>
            <a:r>
              <a:rPr sz="1100" spc="-10" dirty="0">
                <a:latin typeface="+mn-ea"/>
                <a:cs typeface="MS Mincho"/>
              </a:rPr>
              <a:t>０ｍｇ</a:t>
            </a:r>
            <a:r>
              <a:rPr sz="1100" b="1" spc="-5" dirty="0">
                <a:latin typeface="+mn-ea"/>
                <a:cs typeface="MS Mincho"/>
              </a:rPr>
              <a:t>「トーワ」</a:t>
            </a:r>
            <a:r>
              <a:rPr sz="1100" spc="-20" dirty="0">
                <a:latin typeface="+mn-ea"/>
                <a:cs typeface="MS Mincho"/>
              </a:rPr>
              <a:t>は慢性肝炎では</a:t>
            </a:r>
            <a:endParaRPr lang="en-US" sz="1100" spc="-20" dirty="0">
              <a:latin typeface="+mn-ea"/>
              <a:cs typeface="MS Mincho"/>
            </a:endParaRPr>
          </a:p>
          <a:p>
            <a:pPr marL="99695" marR="5080">
              <a:lnSpc>
                <a:spcPct val="124500"/>
              </a:lnSpc>
            </a:pPr>
            <a:r>
              <a:rPr sz="1100" spc="-50" dirty="0">
                <a:latin typeface="+mn-ea"/>
                <a:cs typeface="MS Mincho"/>
              </a:rPr>
              <a:t> </a:t>
            </a:r>
            <a:r>
              <a:rPr sz="1100" spc="-20" dirty="0">
                <a:latin typeface="+mn-ea"/>
                <a:cs typeface="MS Mincho"/>
              </a:rPr>
              <a:t>３錠が最大投与量として公開されています。</a:t>
            </a:r>
            <a:endParaRPr sz="1100" dirty="0">
              <a:latin typeface="+mn-ea"/>
              <a:cs typeface="MS Mincho"/>
            </a:endParaRPr>
          </a:p>
        </p:txBody>
      </p:sp>
      <p:sp>
        <p:nvSpPr>
          <p:cNvPr id="23" name="화살표: 아래쪽 22">
            <a:extLst>
              <a:ext uri="{FF2B5EF4-FFF2-40B4-BE49-F238E27FC236}">
                <a16:creationId xmlns:a16="http://schemas.microsoft.com/office/drawing/2014/main" id="{FB768229-7179-65F9-F7BC-D80D78BC0269}"/>
              </a:ext>
            </a:extLst>
          </p:cNvPr>
          <p:cNvSpPr/>
          <p:nvPr/>
        </p:nvSpPr>
        <p:spPr>
          <a:xfrm rot="2719732">
            <a:off x="3039291" y="6357588"/>
            <a:ext cx="121920" cy="1825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FCE004C-3750-2FBE-1151-55E98A75A6B6}"/>
              </a:ext>
            </a:extLst>
          </p:cNvPr>
          <p:cNvSpPr/>
          <p:nvPr/>
        </p:nvSpPr>
        <p:spPr>
          <a:xfrm>
            <a:off x="1508111" y="5023399"/>
            <a:ext cx="869329" cy="12072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6017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67</a:t>
            </a:fld>
            <a:endParaRPr kumimoji="1" lang="ja-JP" altLang="en-US"/>
          </a:p>
        </p:txBody>
      </p:sp>
      <p:sp>
        <p:nvSpPr>
          <p:cNvPr id="2" name="テキスト ボックス 1">
            <a:extLst>
              <a:ext uri="{FF2B5EF4-FFF2-40B4-BE49-F238E27FC236}">
                <a16:creationId xmlns:a16="http://schemas.microsoft.com/office/drawing/2014/main" id="{3620A01E-BB37-3519-76F8-29FC0B547100}"/>
              </a:ext>
            </a:extLst>
          </p:cNvPr>
          <p:cNvSpPr txBox="1"/>
          <p:nvPr/>
        </p:nvSpPr>
        <p:spPr>
          <a:xfrm>
            <a:off x="174073" y="845553"/>
            <a:ext cx="6509854" cy="89383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ウルソデオキシコール酸錠１００ｍｇをダブルクリックすると、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ルの医薬品の場合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による病名点検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のタ</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が通常の「適応症修正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画面と異なりま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kumimoji="1" lang="ja-JP" altLang="en-US" sz="1100" dirty="0"/>
          </a:p>
        </p:txBody>
      </p:sp>
      <p:sp>
        <p:nvSpPr>
          <p:cNvPr id="7" name="テキスト ボックス 6">
            <a:extLst>
              <a:ext uri="{FF2B5EF4-FFF2-40B4-BE49-F238E27FC236}">
                <a16:creationId xmlns:a16="http://schemas.microsoft.com/office/drawing/2014/main" id="{8665B8E1-1868-AFA7-BCBD-AF308EE74148}"/>
              </a:ext>
            </a:extLst>
          </p:cNvPr>
          <p:cNvSpPr txBox="1"/>
          <p:nvPr/>
        </p:nvSpPr>
        <p:spPr>
          <a:xfrm>
            <a:off x="664768" y="5002498"/>
            <a:ext cx="6029458" cy="600164"/>
          </a:xfrm>
          <a:prstGeom prst="rect">
            <a:avLst/>
          </a:prstGeom>
          <a:noFill/>
        </p:spPr>
        <p:txBody>
          <a:bodyPr wrap="square">
            <a:spAutoFit/>
          </a:bodyPr>
          <a:lstStyle/>
          <a:p>
            <a:r>
              <a:rPr lang="ja-JP" altLang="ja-JP" sz="1100" dirty="0">
                <a:effectLst/>
                <a:ea typeface="游ゴシック" panose="020B0400000000000000" pitchFamily="50" charset="-128"/>
                <a:cs typeface="ＭＳ Ｐゴシック" panose="020B0600070205080204" pitchFamily="50" charset="-128"/>
              </a:rPr>
              <a:t>［</a:t>
            </a:r>
            <a:r>
              <a:rPr lang="ja-JP" altLang="ja-JP" sz="1100" spc="-5" dirty="0">
                <a:effectLst/>
                <a:ea typeface="游ゴシック" panose="020B0400000000000000" pitchFamily="50" charset="-128"/>
                <a:cs typeface="ＭＳ Ｐゴシック" panose="020B0600070205080204" pitchFamily="50" charset="-128"/>
              </a:rPr>
              <a:t>公開ルールによる病</a:t>
            </a:r>
            <a:r>
              <a:rPr lang="ja-JP" altLang="ja-JP" sz="1100" spc="-15" dirty="0">
                <a:effectLst/>
                <a:ea typeface="游ゴシック" panose="020B0400000000000000" pitchFamily="50" charset="-128"/>
                <a:cs typeface="ＭＳ Ｐゴシック" panose="020B0600070205080204" pitchFamily="50" charset="-128"/>
              </a:rPr>
              <a:t>名</a:t>
            </a:r>
            <a:r>
              <a:rPr lang="ja-JP" altLang="ja-JP" sz="1100" dirty="0">
                <a:effectLst/>
                <a:ea typeface="游ゴシック" panose="020B0400000000000000" pitchFamily="50" charset="-128"/>
                <a:cs typeface="ＭＳ Ｐゴシック" panose="020B0600070205080204" pitchFamily="50" charset="-128"/>
              </a:rPr>
              <a:t>点検］</a:t>
            </a:r>
            <a:r>
              <a:rPr lang="ja-JP" altLang="ja-JP" sz="1100" spc="-15" dirty="0">
                <a:effectLst/>
                <a:ea typeface="游ゴシック" panose="020B0400000000000000" pitchFamily="50" charset="-128"/>
                <a:cs typeface="ＭＳ Ｐゴシック" panose="020B0600070205080204" pitchFamily="50" charset="-128"/>
              </a:rPr>
              <a:t>を</a:t>
            </a:r>
            <a:r>
              <a:rPr lang="ja-JP" altLang="ja-JP" sz="1100" spc="-5" dirty="0">
                <a:effectLst/>
                <a:ea typeface="游ゴシック" panose="020B0400000000000000" pitchFamily="50" charset="-128"/>
                <a:cs typeface="ＭＳ Ｐゴシック" panose="020B0600070205080204" pitchFamily="50" charset="-128"/>
              </a:rPr>
              <a:t>クリックする</a:t>
            </a:r>
            <a:r>
              <a:rPr lang="ja-JP" altLang="ja-JP" sz="1100" spc="-15" dirty="0">
                <a:effectLst/>
                <a:ea typeface="游ゴシック" panose="020B0400000000000000" pitchFamily="50" charset="-128"/>
                <a:cs typeface="ＭＳ Ｐゴシック" panose="020B0600070205080204" pitchFamily="50" charset="-128"/>
              </a:rPr>
              <a:t>と</a:t>
            </a:r>
            <a:r>
              <a:rPr lang="ja-JP" altLang="ja-JP" sz="1100" spc="-5" dirty="0">
                <a:effectLst/>
                <a:ea typeface="游ゴシック" panose="020B0400000000000000" pitchFamily="50" charset="-128"/>
                <a:cs typeface="ＭＳ Ｐゴシック" panose="020B0600070205080204" pitchFamily="50" charset="-128"/>
              </a:rPr>
              <a:t>、公開ルールの</a:t>
            </a:r>
            <a:r>
              <a:rPr lang="ja-JP" altLang="ja-JP" sz="1100" spc="-10" dirty="0">
                <a:effectLst/>
                <a:ea typeface="游ゴシック" panose="020B0400000000000000" pitchFamily="50" charset="-128"/>
                <a:cs typeface="ＭＳ Ｐゴシック" panose="020B0600070205080204" pitchFamily="50" charset="-128"/>
              </a:rPr>
              <a:t>設定画面</a:t>
            </a:r>
            <a:r>
              <a:rPr lang="ja-JP" altLang="ja-JP" sz="1100" spc="-15" dirty="0">
                <a:effectLst/>
                <a:ea typeface="游ゴシック" panose="020B0400000000000000" pitchFamily="50" charset="-128"/>
                <a:cs typeface="ＭＳ Ｐゴシック" panose="020B0600070205080204" pitchFamily="50" charset="-128"/>
              </a:rPr>
              <a:t>が表示さ</a:t>
            </a:r>
            <a:r>
              <a:rPr lang="ja-JP" altLang="ja-JP" sz="1100" spc="-5" dirty="0">
                <a:effectLst/>
                <a:ea typeface="游ゴシック" panose="020B0400000000000000" pitchFamily="50" charset="-128"/>
                <a:cs typeface="ＭＳ Ｐゴシック" panose="020B0600070205080204" pitchFamily="50" charset="-128"/>
              </a:rPr>
              <a:t>れます。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公開ルールは</a:t>
            </a:r>
            <a:r>
              <a:rPr lang="ja-JP" altLang="ja-JP" sz="1100" spc="-15" dirty="0">
                <a:effectLst/>
                <a:ea typeface="游ゴシック" panose="020B0400000000000000" pitchFamily="50" charset="-128"/>
                <a:cs typeface="ＭＳ Ｐゴシック" panose="020B0600070205080204" pitchFamily="50" charset="-128"/>
              </a:rPr>
              <a:t>適</a:t>
            </a:r>
            <a:r>
              <a:rPr lang="ja-JP" altLang="ja-JP" sz="1100" spc="-5" dirty="0">
                <a:effectLst/>
                <a:ea typeface="游ゴシック" panose="020B0400000000000000" pitchFamily="50" charset="-128"/>
                <a:cs typeface="ＭＳ Ｐゴシック" panose="020B0600070205080204" pitchFamily="50" charset="-128"/>
              </a:rPr>
              <a:t>応病名を傷病名コード</a:t>
            </a:r>
            <a:r>
              <a:rPr lang="ja-JP" altLang="ja-JP" sz="1100" spc="-15" dirty="0">
                <a:effectLst/>
                <a:ea typeface="游ゴシック" panose="020B0400000000000000" pitchFamily="50" charset="-128"/>
                <a:cs typeface="ＭＳ Ｐゴシック" panose="020B0600070205080204" pitchFamily="50" charset="-128"/>
              </a:rPr>
              <a:t>で</a:t>
            </a:r>
            <a:r>
              <a:rPr lang="ja-JP" altLang="ja-JP" sz="1100" spc="-5" dirty="0">
                <a:effectLst/>
                <a:ea typeface="游ゴシック" panose="020B0400000000000000" pitchFamily="50" charset="-128"/>
                <a:cs typeface="ＭＳ Ｐゴシック" panose="020B0600070205080204" pitchFamily="50" charset="-128"/>
              </a:rPr>
              <a:t>照合します。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該当する</a:t>
            </a:r>
            <a:r>
              <a:rPr lang="ja-JP" altLang="ja-JP" sz="1100" spc="-15" dirty="0">
                <a:effectLst/>
                <a:ea typeface="游ゴシック" panose="020B0400000000000000" pitchFamily="50" charset="-128"/>
                <a:cs typeface="ＭＳ Ｐゴシック" panose="020B0600070205080204" pitchFamily="50" charset="-128"/>
              </a:rPr>
              <a:t>傷病名コー</a:t>
            </a:r>
            <a:r>
              <a:rPr lang="ja-JP" altLang="ja-JP" sz="1100" spc="-5" dirty="0">
                <a:effectLst/>
                <a:ea typeface="游ゴシック" panose="020B0400000000000000" pitchFamily="50" charset="-128"/>
                <a:cs typeface="ＭＳ Ｐゴシック" panose="020B0600070205080204" pitchFamily="50" charset="-128"/>
              </a:rPr>
              <a:t>ドがあれ</a:t>
            </a:r>
            <a:r>
              <a:rPr lang="ja-JP" altLang="ja-JP" sz="1100" spc="-10" dirty="0">
                <a:effectLst/>
                <a:ea typeface="游ゴシック" panose="020B0400000000000000" pitchFamily="50" charset="-128"/>
                <a:cs typeface="ＭＳ Ｐゴシック" panose="020B0600070205080204" pitchFamily="50" charset="-128"/>
              </a:rPr>
              <a:t>ば、年齢、最</a:t>
            </a:r>
            <a:r>
              <a:rPr lang="ja-JP" altLang="ja-JP" sz="1100" spc="-15" dirty="0">
                <a:effectLst/>
                <a:ea typeface="游ゴシック" panose="020B0400000000000000" pitchFamily="50" charset="-128"/>
                <a:cs typeface="ＭＳ Ｐゴシック" panose="020B0600070205080204" pitchFamily="50" charset="-128"/>
              </a:rPr>
              <a:t>大</a:t>
            </a:r>
            <a:r>
              <a:rPr lang="ja-JP" altLang="ja-JP" sz="1100" spc="-5" dirty="0">
                <a:effectLst/>
                <a:ea typeface="游ゴシック" panose="020B0400000000000000" pitchFamily="50" charset="-128"/>
                <a:cs typeface="ＭＳ Ｐゴシック" panose="020B0600070205080204" pitchFamily="50" charset="-128"/>
              </a:rPr>
              <a:t>投与量、</a:t>
            </a:r>
            <a:r>
              <a:rPr lang="ja-JP" altLang="ja-JP" sz="1100" spc="-15" dirty="0">
                <a:effectLst/>
                <a:ea typeface="游ゴシック" panose="020B0400000000000000" pitchFamily="50" charset="-128"/>
                <a:cs typeface="ＭＳ Ｐゴシック" panose="020B0600070205080204" pitchFamily="50" charset="-128"/>
              </a:rPr>
              <a:t>最大投与日数の設定情報が表示</a:t>
            </a:r>
            <a:r>
              <a:rPr lang="ja-JP" altLang="ja-JP" sz="1100" spc="-5" dirty="0">
                <a:effectLst/>
                <a:ea typeface="游ゴシック" panose="020B0400000000000000" pitchFamily="50" charset="-128"/>
                <a:cs typeface="ＭＳ Ｐゴシック" panose="020B0600070205080204" pitchFamily="50" charset="-128"/>
              </a:rPr>
              <a:t>されま</a:t>
            </a:r>
            <a:r>
              <a:rPr lang="ja-JP" altLang="ja-JP" sz="1100" spc="-15" dirty="0">
                <a:effectLst/>
                <a:ea typeface="游ゴシック" panose="020B0400000000000000" pitchFamily="50" charset="-128"/>
                <a:cs typeface="ＭＳ Ｐゴシック" panose="020B0600070205080204" pitchFamily="50" charset="-128"/>
              </a:rPr>
              <a:t>す</a:t>
            </a:r>
            <a:r>
              <a:rPr lang="ja-JP" altLang="ja-JP" sz="1100" dirty="0">
                <a:effectLst/>
                <a:ea typeface="游ゴシック" panose="020B0400000000000000" pitchFamily="50" charset="-128"/>
                <a:cs typeface="ＭＳ Ｐゴシック" panose="020B0600070205080204" pitchFamily="50" charset="-128"/>
              </a:rPr>
              <a:t>。</a:t>
            </a:r>
            <a:endParaRPr lang="ja-JP" altLang="en-US" sz="1100" dirty="0"/>
          </a:p>
        </p:txBody>
      </p:sp>
      <p:pic>
        <p:nvPicPr>
          <p:cNvPr id="6" name="図 5">
            <a:extLst>
              <a:ext uri="{FF2B5EF4-FFF2-40B4-BE49-F238E27FC236}">
                <a16:creationId xmlns:a16="http://schemas.microsoft.com/office/drawing/2014/main" id="{4EC31E1C-47C9-2F64-DB43-C0458CF4D4F0}"/>
              </a:ext>
            </a:extLst>
          </p:cNvPr>
          <p:cNvPicPr>
            <a:picLocks noChangeAspect="1"/>
          </p:cNvPicPr>
          <p:nvPr/>
        </p:nvPicPr>
        <p:blipFill>
          <a:blip r:embed="rId2"/>
          <a:srcRect t="6173"/>
          <a:stretch/>
        </p:blipFill>
        <p:spPr>
          <a:xfrm>
            <a:off x="1321563" y="5667631"/>
            <a:ext cx="5167884" cy="3055740"/>
          </a:xfrm>
          <a:prstGeom prst="rect">
            <a:avLst/>
          </a:prstGeom>
        </p:spPr>
      </p:pic>
      <p:grpSp>
        <p:nvGrpSpPr>
          <p:cNvPr id="8" name="그룹 7">
            <a:extLst>
              <a:ext uri="{FF2B5EF4-FFF2-40B4-BE49-F238E27FC236}">
                <a16:creationId xmlns:a16="http://schemas.microsoft.com/office/drawing/2014/main" id="{99B4DF67-67EA-6012-01FB-A5245DB7CFA8}"/>
              </a:ext>
            </a:extLst>
          </p:cNvPr>
          <p:cNvGrpSpPr/>
          <p:nvPr/>
        </p:nvGrpSpPr>
        <p:grpSpPr>
          <a:xfrm>
            <a:off x="1321563" y="1844301"/>
            <a:ext cx="4322064" cy="3029914"/>
            <a:chOff x="1321563" y="1844301"/>
            <a:chExt cx="4322064" cy="3029914"/>
          </a:xfrm>
        </p:grpSpPr>
        <p:pic>
          <p:nvPicPr>
            <p:cNvPr id="3" name="図 2">
              <a:extLst>
                <a:ext uri="{FF2B5EF4-FFF2-40B4-BE49-F238E27FC236}">
                  <a16:creationId xmlns:a16="http://schemas.microsoft.com/office/drawing/2014/main" id="{A23849D3-B399-A92B-A383-F70149235DD0}"/>
                </a:ext>
              </a:extLst>
            </p:cNvPr>
            <p:cNvPicPr>
              <a:picLocks noChangeAspect="1"/>
            </p:cNvPicPr>
            <p:nvPr/>
          </p:nvPicPr>
          <p:blipFill>
            <a:blip r:embed="rId3"/>
            <a:srcRect t="6966"/>
            <a:stretch/>
          </p:blipFill>
          <p:spPr>
            <a:xfrm>
              <a:off x="1321563" y="1844301"/>
              <a:ext cx="4322064" cy="3029914"/>
            </a:xfrm>
            <a:prstGeom prst="rect">
              <a:avLst/>
            </a:prstGeom>
          </p:spPr>
        </p:pic>
        <p:pic>
          <p:nvPicPr>
            <p:cNvPr id="5" name="그림 4">
              <a:extLst>
                <a:ext uri="{FF2B5EF4-FFF2-40B4-BE49-F238E27FC236}">
                  <a16:creationId xmlns:a16="http://schemas.microsoft.com/office/drawing/2014/main" id="{AEE77A74-CB70-7475-9C4A-8B567F02DEF4}"/>
                </a:ext>
              </a:extLst>
            </p:cNvPr>
            <p:cNvPicPr>
              <a:picLocks noChangeAspect="1"/>
            </p:cNvPicPr>
            <p:nvPr/>
          </p:nvPicPr>
          <p:blipFill>
            <a:blip r:embed="rId4"/>
            <a:stretch>
              <a:fillRect/>
            </a:stretch>
          </p:blipFill>
          <p:spPr>
            <a:xfrm>
              <a:off x="3347358" y="2552700"/>
              <a:ext cx="1055914" cy="137728"/>
            </a:xfrm>
            <a:prstGeom prst="rect">
              <a:avLst/>
            </a:prstGeom>
          </p:spPr>
        </p:pic>
        <p:pic>
          <p:nvPicPr>
            <p:cNvPr id="4" name="그림 3">
              <a:extLst>
                <a:ext uri="{FF2B5EF4-FFF2-40B4-BE49-F238E27FC236}">
                  <a16:creationId xmlns:a16="http://schemas.microsoft.com/office/drawing/2014/main" id="{7B705563-EB76-E1D8-41C1-22E523F043C7}"/>
                </a:ext>
              </a:extLst>
            </p:cNvPr>
            <p:cNvPicPr>
              <a:picLocks noChangeAspect="1"/>
            </p:cNvPicPr>
            <p:nvPr/>
          </p:nvPicPr>
          <p:blipFill>
            <a:blip r:embed="rId5"/>
            <a:stretch>
              <a:fillRect/>
            </a:stretch>
          </p:blipFill>
          <p:spPr>
            <a:xfrm>
              <a:off x="4412462" y="3814338"/>
              <a:ext cx="1013157" cy="859260"/>
            </a:xfrm>
            <a:prstGeom prst="rect">
              <a:avLst/>
            </a:prstGeom>
          </p:spPr>
        </p:pic>
      </p:grpSp>
    </p:spTree>
    <p:extLst>
      <p:ext uri="{BB962C8B-B14F-4D97-AF65-F5344CB8AC3E}">
        <p14:creationId xmlns:p14="http://schemas.microsoft.com/office/powerpoint/2010/main" val="16042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E78EA8EF-7C2D-26CD-DA9C-844CF3E5E56D}"/>
              </a:ext>
            </a:extLst>
          </p:cNvPr>
          <p:cNvSpPr txBox="1"/>
          <p:nvPr/>
        </p:nvSpPr>
        <p:spPr>
          <a:xfrm>
            <a:off x="786221" y="1142873"/>
            <a:ext cx="5338488" cy="600164"/>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湿布部位のコメント「足１日１枚１４日分」に対応する病名がないので不合格と</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判定されています。</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部位チェックでは、コメントの部位と病名の整合性</a:t>
            </a:r>
            <a:r>
              <a:rPr lang="ja-JP" altLang="en-US" sz="1100" spc="-10" dirty="0">
                <a:ea typeface="游ゴシック" panose="020B0400000000000000" pitchFamily="50" charset="-128"/>
                <a:cs typeface="ＭＳ Ｐゴシック" panose="020B0600070205080204" pitchFamily="50" charset="-128"/>
              </a:rPr>
              <a:t>を</a:t>
            </a:r>
            <a:r>
              <a:rPr lang="ja-JP" altLang="ja-JP" sz="1100" spc="-10" dirty="0">
                <a:effectLst/>
                <a:ea typeface="游ゴシック" panose="020B0400000000000000" pitchFamily="50" charset="-128"/>
                <a:cs typeface="ＭＳ Ｐゴシック" panose="020B0600070205080204" pitchFamily="50" charset="-128"/>
              </a:rPr>
              <a:t>チェックします</a:t>
            </a:r>
            <a:r>
              <a:rPr lang="ja-JP" altLang="en-US" sz="1100" spc="-10" dirty="0">
                <a:effectLst/>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4C871A75-4292-1317-ED7D-ADAE59DDC5C4}"/>
              </a:ext>
            </a:extLst>
          </p:cNvPr>
          <p:cNvSpPr txBox="1"/>
          <p:nvPr/>
        </p:nvSpPr>
        <p:spPr>
          <a:xfrm>
            <a:off x="264095" y="8641158"/>
            <a:ext cx="6177647" cy="430887"/>
          </a:xfrm>
          <a:prstGeom prst="rect">
            <a:avLst/>
          </a:prstGeom>
          <a:noFill/>
        </p:spPr>
        <p:txBody>
          <a:bodyPr wrap="square" rtlCol="0">
            <a:spAutoFit/>
          </a:bodyPr>
          <a:lstStyle/>
          <a:p>
            <a:pPr marL="389255"/>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注：部位チェックの要、不要は「情報管理」の「部位チェック可否」で設定してください。</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5" dirty="0" err="1">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98p</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の①を</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参照</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dirty="0"/>
          </a:p>
        </p:txBody>
      </p:sp>
      <p:sp>
        <p:nvSpPr>
          <p:cNvPr id="15" name="正方形/長方形 1">
            <a:extLst>
              <a:ext uri="{FF2B5EF4-FFF2-40B4-BE49-F238E27FC236}">
                <a16:creationId xmlns:a16="http://schemas.microsoft.com/office/drawing/2014/main" id="{BACB2083-418A-807D-4227-F395F353CF78}"/>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適応コメント部位チェック</a:t>
            </a:r>
          </a:p>
        </p:txBody>
      </p:sp>
      <p:pic>
        <p:nvPicPr>
          <p:cNvPr id="45" name="object 2">
            <a:extLst>
              <a:ext uri="{FF2B5EF4-FFF2-40B4-BE49-F238E27FC236}">
                <a16:creationId xmlns:a16="http://schemas.microsoft.com/office/drawing/2014/main" id="{9A4E2557-B032-374F-8265-2052B99A8BC0}"/>
              </a:ext>
            </a:extLst>
          </p:cNvPr>
          <p:cNvPicPr/>
          <p:nvPr/>
        </p:nvPicPr>
        <p:blipFill>
          <a:blip r:embed="rId2" cstate="print"/>
          <a:stretch>
            <a:fillRect/>
          </a:stretch>
        </p:blipFill>
        <p:spPr>
          <a:xfrm>
            <a:off x="878394" y="5808108"/>
            <a:ext cx="4173148" cy="2652568"/>
          </a:xfrm>
          <a:prstGeom prst="rect">
            <a:avLst/>
          </a:prstGeom>
        </p:spPr>
      </p:pic>
      <p:grpSp>
        <p:nvGrpSpPr>
          <p:cNvPr id="46" name="object 3">
            <a:extLst>
              <a:ext uri="{FF2B5EF4-FFF2-40B4-BE49-F238E27FC236}">
                <a16:creationId xmlns:a16="http://schemas.microsoft.com/office/drawing/2014/main" id="{E190E443-52E9-20A8-05E2-2BA315E416E7}"/>
              </a:ext>
            </a:extLst>
          </p:cNvPr>
          <p:cNvGrpSpPr/>
          <p:nvPr/>
        </p:nvGrpSpPr>
        <p:grpSpPr>
          <a:xfrm>
            <a:off x="861629" y="1750621"/>
            <a:ext cx="4979035" cy="2945708"/>
            <a:chOff x="1322831" y="2269236"/>
            <a:chExt cx="4979035" cy="3279902"/>
          </a:xfrm>
        </p:grpSpPr>
        <p:pic>
          <p:nvPicPr>
            <p:cNvPr id="47" name="object 4">
              <a:extLst>
                <a:ext uri="{FF2B5EF4-FFF2-40B4-BE49-F238E27FC236}">
                  <a16:creationId xmlns:a16="http://schemas.microsoft.com/office/drawing/2014/main" id="{8E861224-E82F-E546-AD92-06C7989E1281}"/>
                </a:ext>
              </a:extLst>
            </p:cNvPr>
            <p:cNvPicPr/>
            <p:nvPr/>
          </p:nvPicPr>
          <p:blipFill>
            <a:blip r:embed="rId3" cstate="print"/>
            <a:stretch>
              <a:fillRect/>
            </a:stretch>
          </p:blipFill>
          <p:spPr>
            <a:xfrm>
              <a:off x="1373886" y="2269236"/>
              <a:ext cx="4709160" cy="3233166"/>
            </a:xfrm>
            <a:prstGeom prst="rect">
              <a:avLst/>
            </a:prstGeom>
          </p:spPr>
        </p:pic>
        <p:sp>
          <p:nvSpPr>
            <p:cNvPr id="49" name="object 6">
              <a:extLst>
                <a:ext uri="{FF2B5EF4-FFF2-40B4-BE49-F238E27FC236}">
                  <a16:creationId xmlns:a16="http://schemas.microsoft.com/office/drawing/2014/main" id="{D623FCEC-268C-7E9F-C473-85496DCE1EBB}"/>
                </a:ext>
              </a:extLst>
            </p:cNvPr>
            <p:cNvSpPr/>
            <p:nvPr/>
          </p:nvSpPr>
          <p:spPr>
            <a:xfrm>
              <a:off x="1322831" y="5287518"/>
              <a:ext cx="4979035" cy="261620"/>
            </a:xfrm>
            <a:custGeom>
              <a:avLst/>
              <a:gdLst/>
              <a:ahLst/>
              <a:cxnLst/>
              <a:rect l="l" t="t" r="r" b="b"/>
              <a:pathLst>
                <a:path w="4979035" h="261620">
                  <a:moveTo>
                    <a:pt x="4978908" y="0"/>
                  </a:moveTo>
                  <a:lnTo>
                    <a:pt x="0" y="0"/>
                  </a:lnTo>
                  <a:lnTo>
                    <a:pt x="0" y="261365"/>
                  </a:lnTo>
                  <a:lnTo>
                    <a:pt x="4978908" y="261365"/>
                  </a:lnTo>
                  <a:lnTo>
                    <a:pt x="4978908" y="0"/>
                  </a:lnTo>
                  <a:close/>
                </a:path>
              </a:pathLst>
            </a:custGeom>
            <a:solidFill>
              <a:srgbClr val="FFFFFF"/>
            </a:solidFill>
          </p:spPr>
          <p:txBody>
            <a:bodyPr wrap="square" lIns="0" tIns="0" rIns="0" bIns="0" rtlCol="0"/>
            <a:lstStyle/>
            <a:p>
              <a:endParaRPr/>
            </a:p>
          </p:txBody>
        </p:sp>
        <p:sp>
          <p:nvSpPr>
            <p:cNvPr id="50" name="object 7">
              <a:extLst>
                <a:ext uri="{FF2B5EF4-FFF2-40B4-BE49-F238E27FC236}">
                  <a16:creationId xmlns:a16="http://schemas.microsoft.com/office/drawing/2014/main" id="{A9F84768-64C2-C23D-B581-9A5188CAEFB6}"/>
                </a:ext>
              </a:extLst>
            </p:cNvPr>
            <p:cNvSpPr/>
            <p:nvPr/>
          </p:nvSpPr>
          <p:spPr>
            <a:xfrm>
              <a:off x="1322831" y="5287518"/>
              <a:ext cx="4979035" cy="261620"/>
            </a:xfrm>
            <a:custGeom>
              <a:avLst/>
              <a:gdLst/>
              <a:ahLst/>
              <a:cxnLst/>
              <a:rect l="l" t="t" r="r" b="b"/>
              <a:pathLst>
                <a:path w="4979035" h="261620">
                  <a:moveTo>
                    <a:pt x="0" y="0"/>
                  </a:moveTo>
                  <a:lnTo>
                    <a:pt x="4978908" y="0"/>
                  </a:lnTo>
                  <a:lnTo>
                    <a:pt x="4978908" y="261365"/>
                  </a:lnTo>
                  <a:lnTo>
                    <a:pt x="0" y="261365"/>
                  </a:lnTo>
                  <a:lnTo>
                    <a:pt x="0" y="0"/>
                  </a:lnTo>
                  <a:close/>
                </a:path>
              </a:pathLst>
            </a:custGeom>
            <a:ln w="9524">
              <a:solidFill>
                <a:srgbClr val="FF0000"/>
              </a:solidFill>
            </a:ln>
          </p:spPr>
          <p:txBody>
            <a:bodyPr wrap="square" lIns="0" tIns="0" rIns="0" bIns="0" rtlCol="0"/>
            <a:lstStyle/>
            <a:p>
              <a:endParaRPr/>
            </a:p>
          </p:txBody>
        </p:sp>
        <p:sp>
          <p:nvSpPr>
            <p:cNvPr id="51" name="object 8">
              <a:extLst>
                <a:ext uri="{FF2B5EF4-FFF2-40B4-BE49-F238E27FC236}">
                  <a16:creationId xmlns:a16="http://schemas.microsoft.com/office/drawing/2014/main" id="{B9FCACF8-2B10-979F-7EB3-5F29F1D339F3}"/>
                </a:ext>
              </a:extLst>
            </p:cNvPr>
            <p:cNvSpPr/>
            <p:nvPr/>
          </p:nvSpPr>
          <p:spPr>
            <a:xfrm>
              <a:off x="2122931" y="4070824"/>
              <a:ext cx="2722880" cy="262254"/>
            </a:xfrm>
            <a:custGeom>
              <a:avLst/>
              <a:gdLst/>
              <a:ahLst/>
              <a:cxnLst/>
              <a:rect l="l" t="t" r="r" b="b"/>
              <a:pathLst>
                <a:path w="2722879" h="262254">
                  <a:moveTo>
                    <a:pt x="2722625" y="0"/>
                  </a:moveTo>
                  <a:lnTo>
                    <a:pt x="0" y="0"/>
                  </a:lnTo>
                  <a:lnTo>
                    <a:pt x="0" y="262128"/>
                  </a:lnTo>
                  <a:lnTo>
                    <a:pt x="2722625" y="262128"/>
                  </a:lnTo>
                  <a:lnTo>
                    <a:pt x="2722625" y="0"/>
                  </a:lnTo>
                  <a:close/>
                </a:path>
              </a:pathLst>
            </a:custGeom>
            <a:solidFill>
              <a:srgbClr val="FFFFFF"/>
            </a:solidFill>
          </p:spPr>
          <p:txBody>
            <a:bodyPr wrap="square" lIns="0" tIns="0" rIns="0" bIns="0" rtlCol="0"/>
            <a:lstStyle/>
            <a:p>
              <a:endParaRPr/>
            </a:p>
          </p:txBody>
        </p:sp>
        <p:sp>
          <p:nvSpPr>
            <p:cNvPr id="52" name="object 9">
              <a:extLst>
                <a:ext uri="{FF2B5EF4-FFF2-40B4-BE49-F238E27FC236}">
                  <a16:creationId xmlns:a16="http://schemas.microsoft.com/office/drawing/2014/main" id="{CF7DE0A5-89B4-640A-30E5-0025925F7C03}"/>
                </a:ext>
              </a:extLst>
            </p:cNvPr>
            <p:cNvSpPr/>
            <p:nvPr/>
          </p:nvSpPr>
          <p:spPr>
            <a:xfrm>
              <a:off x="2122931" y="4061127"/>
              <a:ext cx="2722880" cy="262254"/>
            </a:xfrm>
            <a:custGeom>
              <a:avLst/>
              <a:gdLst/>
              <a:ahLst/>
              <a:cxnLst/>
              <a:rect l="l" t="t" r="r" b="b"/>
              <a:pathLst>
                <a:path w="2722879" h="262254">
                  <a:moveTo>
                    <a:pt x="0" y="0"/>
                  </a:moveTo>
                  <a:lnTo>
                    <a:pt x="2722625" y="0"/>
                  </a:lnTo>
                  <a:lnTo>
                    <a:pt x="2722625" y="262127"/>
                  </a:lnTo>
                  <a:lnTo>
                    <a:pt x="0" y="262127"/>
                  </a:lnTo>
                  <a:lnTo>
                    <a:pt x="0" y="0"/>
                  </a:lnTo>
                  <a:close/>
                </a:path>
              </a:pathLst>
            </a:custGeom>
            <a:ln w="9525">
              <a:solidFill>
                <a:srgbClr val="FF0000"/>
              </a:solidFill>
            </a:ln>
          </p:spPr>
          <p:txBody>
            <a:bodyPr wrap="square" lIns="0" tIns="0" rIns="0" bIns="0" rtlCol="0"/>
            <a:lstStyle/>
            <a:p>
              <a:endParaRPr/>
            </a:p>
          </p:txBody>
        </p:sp>
      </p:grpSp>
      <p:grpSp>
        <p:nvGrpSpPr>
          <p:cNvPr id="53" name="object 10">
            <a:extLst>
              <a:ext uri="{FF2B5EF4-FFF2-40B4-BE49-F238E27FC236}">
                <a16:creationId xmlns:a16="http://schemas.microsoft.com/office/drawing/2014/main" id="{E1E3C3F2-5A6F-453D-9E26-50C6A5B4744D}"/>
              </a:ext>
            </a:extLst>
          </p:cNvPr>
          <p:cNvGrpSpPr/>
          <p:nvPr/>
        </p:nvGrpSpPr>
        <p:grpSpPr>
          <a:xfrm>
            <a:off x="852994" y="7937101"/>
            <a:ext cx="3353197" cy="724535"/>
            <a:chOff x="1314196" y="9190990"/>
            <a:chExt cx="3142615" cy="724535"/>
          </a:xfrm>
        </p:grpSpPr>
        <p:sp>
          <p:nvSpPr>
            <p:cNvPr id="54" name="object 11">
              <a:extLst>
                <a:ext uri="{FF2B5EF4-FFF2-40B4-BE49-F238E27FC236}">
                  <a16:creationId xmlns:a16="http://schemas.microsoft.com/office/drawing/2014/main" id="{2E89A02F-6B8F-6624-FAF0-574B65C661A4}"/>
                </a:ext>
              </a:extLst>
            </p:cNvPr>
            <p:cNvSpPr/>
            <p:nvPr/>
          </p:nvSpPr>
          <p:spPr>
            <a:xfrm>
              <a:off x="1320546" y="9197340"/>
              <a:ext cx="3129915" cy="711835"/>
            </a:xfrm>
            <a:custGeom>
              <a:avLst/>
              <a:gdLst/>
              <a:ahLst/>
              <a:cxnLst/>
              <a:rect l="l" t="t" r="r" b="b"/>
              <a:pathLst>
                <a:path w="3129915" h="711834">
                  <a:moveTo>
                    <a:pt x="3010662" y="0"/>
                  </a:moveTo>
                  <a:lnTo>
                    <a:pt x="118872" y="0"/>
                  </a:lnTo>
                  <a:lnTo>
                    <a:pt x="72651" y="9358"/>
                  </a:lnTo>
                  <a:lnTo>
                    <a:pt x="34861" y="34861"/>
                  </a:lnTo>
                  <a:lnTo>
                    <a:pt x="9358" y="72651"/>
                  </a:lnTo>
                  <a:lnTo>
                    <a:pt x="0" y="118871"/>
                  </a:lnTo>
                  <a:lnTo>
                    <a:pt x="0" y="592835"/>
                  </a:lnTo>
                  <a:lnTo>
                    <a:pt x="9358" y="639056"/>
                  </a:lnTo>
                  <a:lnTo>
                    <a:pt x="34861" y="676846"/>
                  </a:lnTo>
                  <a:lnTo>
                    <a:pt x="72651" y="702349"/>
                  </a:lnTo>
                  <a:lnTo>
                    <a:pt x="118872" y="711707"/>
                  </a:lnTo>
                  <a:lnTo>
                    <a:pt x="3010662" y="711707"/>
                  </a:lnTo>
                  <a:lnTo>
                    <a:pt x="3056882" y="702349"/>
                  </a:lnTo>
                  <a:lnTo>
                    <a:pt x="3094672" y="676846"/>
                  </a:lnTo>
                  <a:lnTo>
                    <a:pt x="3120175" y="639056"/>
                  </a:lnTo>
                  <a:lnTo>
                    <a:pt x="3129534" y="592835"/>
                  </a:lnTo>
                  <a:lnTo>
                    <a:pt x="3129534" y="118871"/>
                  </a:lnTo>
                  <a:lnTo>
                    <a:pt x="3120175" y="72651"/>
                  </a:lnTo>
                  <a:lnTo>
                    <a:pt x="3094672" y="34861"/>
                  </a:lnTo>
                  <a:lnTo>
                    <a:pt x="3056882" y="9358"/>
                  </a:lnTo>
                  <a:lnTo>
                    <a:pt x="3010662" y="0"/>
                  </a:lnTo>
                  <a:close/>
                </a:path>
              </a:pathLst>
            </a:custGeom>
            <a:solidFill>
              <a:srgbClr val="FFFFFF"/>
            </a:solidFill>
          </p:spPr>
          <p:txBody>
            <a:bodyPr wrap="square" lIns="0" tIns="0" rIns="0" bIns="0" rtlCol="0"/>
            <a:lstStyle/>
            <a:p>
              <a:endParaRPr/>
            </a:p>
          </p:txBody>
        </p:sp>
        <p:sp>
          <p:nvSpPr>
            <p:cNvPr id="55" name="object 12">
              <a:extLst>
                <a:ext uri="{FF2B5EF4-FFF2-40B4-BE49-F238E27FC236}">
                  <a16:creationId xmlns:a16="http://schemas.microsoft.com/office/drawing/2014/main" id="{FE95CC31-B0AF-94CB-7170-C71CC5E151D0}"/>
                </a:ext>
              </a:extLst>
            </p:cNvPr>
            <p:cNvSpPr/>
            <p:nvPr/>
          </p:nvSpPr>
          <p:spPr>
            <a:xfrm>
              <a:off x="1320546" y="9197340"/>
              <a:ext cx="3129915" cy="711835"/>
            </a:xfrm>
            <a:custGeom>
              <a:avLst/>
              <a:gdLst/>
              <a:ahLst/>
              <a:cxnLst/>
              <a:rect l="l" t="t" r="r" b="b"/>
              <a:pathLst>
                <a:path w="3129915" h="711834">
                  <a:moveTo>
                    <a:pt x="0" y="118871"/>
                  </a:moveTo>
                  <a:lnTo>
                    <a:pt x="9358" y="72651"/>
                  </a:lnTo>
                  <a:lnTo>
                    <a:pt x="34861" y="34861"/>
                  </a:lnTo>
                  <a:lnTo>
                    <a:pt x="72651" y="9358"/>
                  </a:lnTo>
                  <a:lnTo>
                    <a:pt x="118872" y="0"/>
                  </a:lnTo>
                  <a:lnTo>
                    <a:pt x="3010662" y="0"/>
                  </a:lnTo>
                  <a:lnTo>
                    <a:pt x="3056882" y="9358"/>
                  </a:lnTo>
                  <a:lnTo>
                    <a:pt x="3094672" y="34861"/>
                  </a:lnTo>
                  <a:lnTo>
                    <a:pt x="3120175" y="72651"/>
                  </a:lnTo>
                  <a:lnTo>
                    <a:pt x="3129534" y="118871"/>
                  </a:lnTo>
                  <a:lnTo>
                    <a:pt x="3129534" y="592835"/>
                  </a:lnTo>
                  <a:lnTo>
                    <a:pt x="3120175" y="639056"/>
                  </a:lnTo>
                  <a:lnTo>
                    <a:pt x="3094672" y="676846"/>
                  </a:lnTo>
                  <a:lnTo>
                    <a:pt x="3056882" y="702349"/>
                  </a:lnTo>
                  <a:lnTo>
                    <a:pt x="3010662" y="711707"/>
                  </a:lnTo>
                  <a:lnTo>
                    <a:pt x="118872" y="711707"/>
                  </a:lnTo>
                  <a:lnTo>
                    <a:pt x="72651" y="702349"/>
                  </a:lnTo>
                  <a:lnTo>
                    <a:pt x="34861" y="676846"/>
                  </a:lnTo>
                  <a:lnTo>
                    <a:pt x="9358" y="639056"/>
                  </a:lnTo>
                  <a:lnTo>
                    <a:pt x="0" y="592835"/>
                  </a:lnTo>
                  <a:lnTo>
                    <a:pt x="0" y="118871"/>
                  </a:lnTo>
                  <a:close/>
                </a:path>
              </a:pathLst>
            </a:custGeom>
            <a:ln w="12700">
              <a:solidFill>
                <a:srgbClr val="FF0000"/>
              </a:solidFill>
            </a:ln>
          </p:spPr>
          <p:txBody>
            <a:bodyPr wrap="square" lIns="0" tIns="0" rIns="0" bIns="0" rtlCol="0"/>
            <a:lstStyle/>
            <a:p>
              <a:endParaRPr/>
            </a:p>
          </p:txBody>
        </p:sp>
      </p:grpSp>
      <p:sp>
        <p:nvSpPr>
          <p:cNvPr id="56" name="object 13">
            <a:extLst>
              <a:ext uri="{FF2B5EF4-FFF2-40B4-BE49-F238E27FC236}">
                <a16:creationId xmlns:a16="http://schemas.microsoft.com/office/drawing/2014/main" id="{37FE38F4-C3BA-0727-269A-94505A05FBA6}"/>
              </a:ext>
            </a:extLst>
          </p:cNvPr>
          <p:cNvSpPr txBox="1"/>
          <p:nvPr/>
        </p:nvSpPr>
        <p:spPr>
          <a:xfrm>
            <a:off x="972373" y="7947210"/>
            <a:ext cx="3046893" cy="631327"/>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「肩」</a:t>
            </a:r>
            <a:r>
              <a:rPr lang="ja-JP" altLang="en-US" sz="1100" spc="-25" dirty="0">
                <a:latin typeface="MS Mincho"/>
                <a:cs typeface="MS Mincho"/>
              </a:rPr>
              <a:t>部</a:t>
            </a:r>
            <a:r>
              <a:rPr sz="1100" spc="-25" dirty="0" err="1">
                <a:latin typeface="MS Mincho"/>
                <a:cs typeface="MS Mincho"/>
              </a:rPr>
              <a:t>筋肉痛はコメント「腰」と合わず</a:t>
            </a:r>
            <a:r>
              <a:rPr sz="1100" spc="-25" dirty="0">
                <a:latin typeface="MS Mincho"/>
                <a:cs typeface="MS Mincho"/>
              </a:rPr>
              <a:t>、</a:t>
            </a:r>
            <a:endParaRPr lang="en-US" sz="1100" spc="-25" dirty="0">
              <a:latin typeface="MS Mincho"/>
              <a:cs typeface="MS Mincho"/>
            </a:endParaRPr>
          </a:p>
          <a:p>
            <a:pPr marL="12700" marR="5080">
              <a:lnSpc>
                <a:spcPct val="125000"/>
              </a:lnSpc>
              <a:spcBef>
                <a:spcPts val="100"/>
              </a:spcBef>
            </a:pPr>
            <a:r>
              <a:rPr sz="1100" spc="-25" dirty="0" err="1">
                <a:latin typeface="MS Mincho"/>
                <a:cs typeface="MS Mincho"/>
              </a:rPr>
              <a:t>コメント部位に対する</a:t>
            </a:r>
            <a:r>
              <a:rPr sz="1100" spc="-20" dirty="0" err="1">
                <a:latin typeface="MS Mincho"/>
                <a:cs typeface="MS Mincho"/>
              </a:rPr>
              <a:t>HIT</a:t>
            </a:r>
            <a:r>
              <a:rPr sz="1100" spc="-30" dirty="0" err="1">
                <a:latin typeface="MS Mincho"/>
                <a:cs typeface="MS Mincho"/>
              </a:rPr>
              <a:t>病名が存在しない</a:t>
            </a:r>
            <a:r>
              <a:rPr sz="1100" spc="-25" dirty="0" err="1">
                <a:latin typeface="MS Mincho"/>
                <a:cs typeface="MS Mincho"/>
              </a:rPr>
              <a:t>ため不合格です</a:t>
            </a:r>
            <a:r>
              <a:rPr sz="1100" spc="-25" dirty="0">
                <a:latin typeface="MS Mincho"/>
                <a:cs typeface="MS Mincho"/>
              </a:rPr>
              <a:t>。</a:t>
            </a:r>
            <a:endParaRPr sz="1100" dirty="0">
              <a:latin typeface="MS Mincho"/>
              <a:cs typeface="MS Mincho"/>
            </a:endParaRPr>
          </a:p>
        </p:txBody>
      </p:sp>
      <p:sp>
        <p:nvSpPr>
          <p:cNvPr id="57" name="object 14">
            <a:extLst>
              <a:ext uri="{FF2B5EF4-FFF2-40B4-BE49-F238E27FC236}">
                <a16:creationId xmlns:a16="http://schemas.microsoft.com/office/drawing/2014/main" id="{A36420A0-4D4C-CECD-06E2-5AF5C85F56B6}"/>
              </a:ext>
            </a:extLst>
          </p:cNvPr>
          <p:cNvSpPr txBox="1"/>
          <p:nvPr/>
        </p:nvSpPr>
        <p:spPr>
          <a:xfrm>
            <a:off x="1740470" y="3371477"/>
            <a:ext cx="25387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コメントは紫色の太字で表示されます。</a:t>
            </a:r>
            <a:endParaRPr sz="1100">
              <a:latin typeface="MS Mincho"/>
              <a:cs typeface="MS Mincho"/>
            </a:endParaRPr>
          </a:p>
        </p:txBody>
      </p:sp>
      <p:grpSp>
        <p:nvGrpSpPr>
          <p:cNvPr id="58" name="object 16">
            <a:extLst>
              <a:ext uri="{FF2B5EF4-FFF2-40B4-BE49-F238E27FC236}">
                <a16:creationId xmlns:a16="http://schemas.microsoft.com/office/drawing/2014/main" id="{CFB20C34-618F-DCFC-EFB1-DC9CD29DA5AD}"/>
              </a:ext>
            </a:extLst>
          </p:cNvPr>
          <p:cNvGrpSpPr/>
          <p:nvPr/>
        </p:nvGrpSpPr>
        <p:grpSpPr>
          <a:xfrm>
            <a:off x="1657158" y="2278519"/>
            <a:ext cx="4650994" cy="3695561"/>
            <a:chOff x="2118360" y="3131820"/>
            <a:chExt cx="4650994" cy="3749421"/>
          </a:xfrm>
        </p:grpSpPr>
        <p:pic>
          <p:nvPicPr>
            <p:cNvPr id="59" name="object 17">
              <a:extLst>
                <a:ext uri="{FF2B5EF4-FFF2-40B4-BE49-F238E27FC236}">
                  <a16:creationId xmlns:a16="http://schemas.microsoft.com/office/drawing/2014/main" id="{38A2F593-5B4F-97DA-89AF-AE8344265BA9}"/>
                </a:ext>
              </a:extLst>
            </p:cNvPr>
            <p:cNvPicPr/>
            <p:nvPr/>
          </p:nvPicPr>
          <p:blipFill>
            <a:blip r:embed="rId4" cstate="print"/>
            <a:stretch>
              <a:fillRect/>
            </a:stretch>
          </p:blipFill>
          <p:spPr>
            <a:xfrm>
              <a:off x="2122932" y="3383280"/>
              <a:ext cx="3837432" cy="609600"/>
            </a:xfrm>
            <a:prstGeom prst="rect">
              <a:avLst/>
            </a:prstGeom>
          </p:spPr>
        </p:pic>
        <p:sp>
          <p:nvSpPr>
            <p:cNvPr id="60" name="object 18">
              <a:extLst>
                <a:ext uri="{FF2B5EF4-FFF2-40B4-BE49-F238E27FC236}">
                  <a16:creationId xmlns:a16="http://schemas.microsoft.com/office/drawing/2014/main" id="{5E860798-41CC-05AF-4C2D-3D14DCBE3472}"/>
                </a:ext>
              </a:extLst>
            </p:cNvPr>
            <p:cNvSpPr/>
            <p:nvPr/>
          </p:nvSpPr>
          <p:spPr>
            <a:xfrm>
              <a:off x="2118360" y="3378708"/>
              <a:ext cx="3846829" cy="619125"/>
            </a:xfrm>
            <a:custGeom>
              <a:avLst/>
              <a:gdLst/>
              <a:ahLst/>
              <a:cxnLst/>
              <a:rect l="l" t="t" r="r" b="b"/>
              <a:pathLst>
                <a:path w="3846829" h="619125">
                  <a:moveTo>
                    <a:pt x="0" y="0"/>
                  </a:moveTo>
                  <a:lnTo>
                    <a:pt x="3846576" y="0"/>
                  </a:lnTo>
                  <a:lnTo>
                    <a:pt x="3846576" y="618744"/>
                  </a:lnTo>
                  <a:lnTo>
                    <a:pt x="0" y="618744"/>
                  </a:lnTo>
                  <a:lnTo>
                    <a:pt x="0" y="0"/>
                  </a:lnTo>
                  <a:close/>
                </a:path>
              </a:pathLst>
            </a:custGeom>
            <a:ln w="9525">
              <a:solidFill>
                <a:srgbClr val="FF0000"/>
              </a:solidFill>
            </a:ln>
          </p:spPr>
          <p:txBody>
            <a:bodyPr wrap="square" lIns="0" tIns="0" rIns="0" bIns="0" rtlCol="0"/>
            <a:lstStyle/>
            <a:p>
              <a:endParaRPr/>
            </a:p>
          </p:txBody>
        </p:sp>
        <p:sp>
          <p:nvSpPr>
            <p:cNvPr id="61" name="object 19">
              <a:extLst>
                <a:ext uri="{FF2B5EF4-FFF2-40B4-BE49-F238E27FC236}">
                  <a16:creationId xmlns:a16="http://schemas.microsoft.com/office/drawing/2014/main" id="{DE42F960-A333-C692-9EA1-0655C2FD232E}"/>
                </a:ext>
              </a:extLst>
            </p:cNvPr>
            <p:cNvSpPr/>
            <p:nvPr/>
          </p:nvSpPr>
          <p:spPr>
            <a:xfrm>
              <a:off x="2260092" y="3762756"/>
              <a:ext cx="1144270" cy="205104"/>
            </a:xfrm>
            <a:custGeom>
              <a:avLst/>
              <a:gdLst/>
              <a:ahLst/>
              <a:cxnLst/>
              <a:rect l="l" t="t" r="r" b="b"/>
              <a:pathLst>
                <a:path w="1144270" h="205104">
                  <a:moveTo>
                    <a:pt x="0" y="34290"/>
                  </a:moveTo>
                  <a:lnTo>
                    <a:pt x="2678" y="20895"/>
                  </a:lnTo>
                  <a:lnTo>
                    <a:pt x="10001" y="10001"/>
                  </a:lnTo>
                  <a:lnTo>
                    <a:pt x="20895" y="2678"/>
                  </a:lnTo>
                  <a:lnTo>
                    <a:pt x="34290" y="0"/>
                  </a:lnTo>
                  <a:lnTo>
                    <a:pt x="1109472" y="0"/>
                  </a:lnTo>
                  <a:lnTo>
                    <a:pt x="1122866" y="2678"/>
                  </a:lnTo>
                  <a:lnTo>
                    <a:pt x="1133760" y="10001"/>
                  </a:lnTo>
                  <a:lnTo>
                    <a:pt x="1141083" y="20895"/>
                  </a:lnTo>
                  <a:lnTo>
                    <a:pt x="1143762" y="34290"/>
                  </a:lnTo>
                  <a:lnTo>
                    <a:pt x="1143762" y="170688"/>
                  </a:lnTo>
                  <a:lnTo>
                    <a:pt x="1141083" y="184082"/>
                  </a:lnTo>
                  <a:lnTo>
                    <a:pt x="1133760" y="194976"/>
                  </a:lnTo>
                  <a:lnTo>
                    <a:pt x="1122866" y="202299"/>
                  </a:lnTo>
                  <a:lnTo>
                    <a:pt x="1109472" y="204978"/>
                  </a:lnTo>
                  <a:lnTo>
                    <a:pt x="34290" y="204978"/>
                  </a:lnTo>
                  <a:lnTo>
                    <a:pt x="20895" y="202299"/>
                  </a:lnTo>
                  <a:lnTo>
                    <a:pt x="10001" y="194976"/>
                  </a:lnTo>
                  <a:lnTo>
                    <a:pt x="2678" y="184082"/>
                  </a:lnTo>
                  <a:lnTo>
                    <a:pt x="0" y="170688"/>
                  </a:lnTo>
                  <a:lnTo>
                    <a:pt x="0" y="34290"/>
                  </a:lnTo>
                  <a:close/>
                </a:path>
              </a:pathLst>
            </a:custGeom>
            <a:ln w="19037">
              <a:solidFill>
                <a:srgbClr val="FF0000"/>
              </a:solidFill>
            </a:ln>
          </p:spPr>
          <p:txBody>
            <a:bodyPr wrap="square" lIns="0" tIns="0" rIns="0" bIns="0" rtlCol="0"/>
            <a:lstStyle/>
            <a:p>
              <a:endParaRPr/>
            </a:p>
          </p:txBody>
        </p:sp>
        <p:sp>
          <p:nvSpPr>
            <p:cNvPr id="62" name="object 20">
              <a:extLst>
                <a:ext uri="{FF2B5EF4-FFF2-40B4-BE49-F238E27FC236}">
                  <a16:creationId xmlns:a16="http://schemas.microsoft.com/office/drawing/2014/main" id="{CB0234C4-37C1-82A7-CE86-470D2B882877}"/>
                </a:ext>
              </a:extLst>
            </p:cNvPr>
            <p:cNvSpPr/>
            <p:nvPr/>
          </p:nvSpPr>
          <p:spPr>
            <a:xfrm>
              <a:off x="3851148" y="3131820"/>
              <a:ext cx="114300" cy="265430"/>
            </a:xfrm>
            <a:custGeom>
              <a:avLst/>
              <a:gdLst/>
              <a:ahLst/>
              <a:cxnLst/>
              <a:rect l="l" t="t" r="r" b="b"/>
              <a:pathLst>
                <a:path w="114300" h="265429">
                  <a:moveTo>
                    <a:pt x="38100" y="150875"/>
                  </a:moveTo>
                  <a:lnTo>
                    <a:pt x="0" y="150875"/>
                  </a:lnTo>
                  <a:lnTo>
                    <a:pt x="57150" y="265175"/>
                  </a:lnTo>
                  <a:lnTo>
                    <a:pt x="104775" y="169925"/>
                  </a:lnTo>
                  <a:lnTo>
                    <a:pt x="38100" y="169925"/>
                  </a:lnTo>
                  <a:lnTo>
                    <a:pt x="38100" y="150875"/>
                  </a:lnTo>
                  <a:close/>
                </a:path>
                <a:path w="114300" h="265429">
                  <a:moveTo>
                    <a:pt x="76200" y="0"/>
                  </a:moveTo>
                  <a:lnTo>
                    <a:pt x="38100" y="0"/>
                  </a:lnTo>
                  <a:lnTo>
                    <a:pt x="38100" y="169925"/>
                  </a:lnTo>
                  <a:lnTo>
                    <a:pt x="76200" y="169925"/>
                  </a:lnTo>
                  <a:lnTo>
                    <a:pt x="76200" y="0"/>
                  </a:lnTo>
                  <a:close/>
                </a:path>
                <a:path w="114300" h="265429">
                  <a:moveTo>
                    <a:pt x="114300" y="150875"/>
                  </a:moveTo>
                  <a:lnTo>
                    <a:pt x="76200" y="150875"/>
                  </a:lnTo>
                  <a:lnTo>
                    <a:pt x="76200" y="169925"/>
                  </a:lnTo>
                  <a:lnTo>
                    <a:pt x="104775" y="169925"/>
                  </a:lnTo>
                  <a:lnTo>
                    <a:pt x="114300" y="150875"/>
                  </a:lnTo>
                  <a:close/>
                </a:path>
              </a:pathLst>
            </a:custGeom>
            <a:solidFill>
              <a:srgbClr val="FF0000"/>
            </a:solidFill>
          </p:spPr>
          <p:txBody>
            <a:bodyPr wrap="square" lIns="0" tIns="0" rIns="0" bIns="0" rtlCol="0"/>
            <a:lstStyle/>
            <a:p>
              <a:endParaRPr/>
            </a:p>
          </p:txBody>
        </p:sp>
        <p:sp>
          <p:nvSpPr>
            <p:cNvPr id="58368" name="object 22">
              <a:extLst>
                <a:ext uri="{FF2B5EF4-FFF2-40B4-BE49-F238E27FC236}">
                  <a16:creationId xmlns:a16="http://schemas.microsoft.com/office/drawing/2014/main" id="{A6532122-744E-AAC6-68FD-3155200E7338}"/>
                </a:ext>
              </a:extLst>
            </p:cNvPr>
            <p:cNvSpPr/>
            <p:nvPr/>
          </p:nvSpPr>
          <p:spPr>
            <a:xfrm>
              <a:off x="3434334" y="3918966"/>
              <a:ext cx="3335020" cy="2962275"/>
            </a:xfrm>
            <a:custGeom>
              <a:avLst/>
              <a:gdLst/>
              <a:ahLst/>
              <a:cxnLst/>
              <a:rect l="l" t="t" r="r" b="b"/>
              <a:pathLst>
                <a:path w="3335020" h="2962275">
                  <a:moveTo>
                    <a:pt x="28194" y="0"/>
                  </a:moveTo>
                  <a:lnTo>
                    <a:pt x="0" y="0"/>
                  </a:lnTo>
                  <a:lnTo>
                    <a:pt x="0" y="28955"/>
                  </a:lnTo>
                  <a:lnTo>
                    <a:pt x="28194" y="28955"/>
                  </a:lnTo>
                  <a:lnTo>
                    <a:pt x="28194" y="0"/>
                  </a:lnTo>
                  <a:close/>
                </a:path>
                <a:path w="3335020" h="2962275">
                  <a:moveTo>
                    <a:pt x="85344" y="0"/>
                  </a:moveTo>
                  <a:lnTo>
                    <a:pt x="57150" y="0"/>
                  </a:lnTo>
                  <a:lnTo>
                    <a:pt x="57150" y="28955"/>
                  </a:lnTo>
                  <a:lnTo>
                    <a:pt x="85344" y="28955"/>
                  </a:lnTo>
                  <a:lnTo>
                    <a:pt x="85344" y="0"/>
                  </a:lnTo>
                  <a:close/>
                </a:path>
                <a:path w="3335020" h="2962275">
                  <a:moveTo>
                    <a:pt x="142494" y="0"/>
                  </a:moveTo>
                  <a:lnTo>
                    <a:pt x="114300" y="0"/>
                  </a:lnTo>
                  <a:lnTo>
                    <a:pt x="114300" y="28955"/>
                  </a:lnTo>
                  <a:lnTo>
                    <a:pt x="142494" y="28955"/>
                  </a:lnTo>
                  <a:lnTo>
                    <a:pt x="142494" y="0"/>
                  </a:lnTo>
                  <a:close/>
                </a:path>
                <a:path w="3335020" h="2962275">
                  <a:moveTo>
                    <a:pt x="199644" y="0"/>
                  </a:moveTo>
                  <a:lnTo>
                    <a:pt x="171450" y="0"/>
                  </a:lnTo>
                  <a:lnTo>
                    <a:pt x="171450" y="28955"/>
                  </a:lnTo>
                  <a:lnTo>
                    <a:pt x="199644" y="28955"/>
                  </a:lnTo>
                  <a:lnTo>
                    <a:pt x="199644" y="0"/>
                  </a:lnTo>
                  <a:close/>
                </a:path>
                <a:path w="3335020" h="2962275">
                  <a:moveTo>
                    <a:pt x="256794" y="0"/>
                  </a:moveTo>
                  <a:lnTo>
                    <a:pt x="228600" y="0"/>
                  </a:lnTo>
                  <a:lnTo>
                    <a:pt x="228600" y="28955"/>
                  </a:lnTo>
                  <a:lnTo>
                    <a:pt x="256794" y="28955"/>
                  </a:lnTo>
                  <a:lnTo>
                    <a:pt x="256794" y="0"/>
                  </a:lnTo>
                  <a:close/>
                </a:path>
                <a:path w="3335020" h="2962275">
                  <a:moveTo>
                    <a:pt x="313944" y="0"/>
                  </a:moveTo>
                  <a:lnTo>
                    <a:pt x="285750" y="0"/>
                  </a:lnTo>
                  <a:lnTo>
                    <a:pt x="285750" y="28955"/>
                  </a:lnTo>
                  <a:lnTo>
                    <a:pt x="313944" y="28955"/>
                  </a:lnTo>
                  <a:lnTo>
                    <a:pt x="313944" y="0"/>
                  </a:lnTo>
                  <a:close/>
                </a:path>
                <a:path w="3335020" h="2962275">
                  <a:moveTo>
                    <a:pt x="371094" y="0"/>
                  </a:moveTo>
                  <a:lnTo>
                    <a:pt x="342900" y="0"/>
                  </a:lnTo>
                  <a:lnTo>
                    <a:pt x="342900" y="28955"/>
                  </a:lnTo>
                  <a:lnTo>
                    <a:pt x="371094" y="28955"/>
                  </a:lnTo>
                  <a:lnTo>
                    <a:pt x="371094" y="0"/>
                  </a:lnTo>
                  <a:close/>
                </a:path>
                <a:path w="3335020" h="2962275">
                  <a:moveTo>
                    <a:pt x="428244" y="0"/>
                  </a:moveTo>
                  <a:lnTo>
                    <a:pt x="400050" y="0"/>
                  </a:lnTo>
                  <a:lnTo>
                    <a:pt x="400050" y="28955"/>
                  </a:lnTo>
                  <a:lnTo>
                    <a:pt x="428244" y="28955"/>
                  </a:lnTo>
                  <a:lnTo>
                    <a:pt x="428244" y="0"/>
                  </a:lnTo>
                  <a:close/>
                </a:path>
                <a:path w="3335020" h="2962275">
                  <a:moveTo>
                    <a:pt x="485393" y="0"/>
                  </a:moveTo>
                  <a:lnTo>
                    <a:pt x="456438" y="0"/>
                  </a:lnTo>
                  <a:lnTo>
                    <a:pt x="456438" y="28955"/>
                  </a:lnTo>
                  <a:lnTo>
                    <a:pt x="485393" y="28955"/>
                  </a:lnTo>
                  <a:lnTo>
                    <a:pt x="485393" y="0"/>
                  </a:lnTo>
                  <a:close/>
                </a:path>
                <a:path w="3335020" h="2962275">
                  <a:moveTo>
                    <a:pt x="542543" y="0"/>
                  </a:moveTo>
                  <a:lnTo>
                    <a:pt x="513588" y="0"/>
                  </a:lnTo>
                  <a:lnTo>
                    <a:pt x="513588" y="28955"/>
                  </a:lnTo>
                  <a:lnTo>
                    <a:pt x="542543" y="28955"/>
                  </a:lnTo>
                  <a:lnTo>
                    <a:pt x="542543" y="0"/>
                  </a:lnTo>
                  <a:close/>
                </a:path>
                <a:path w="3335020" h="2962275">
                  <a:moveTo>
                    <a:pt x="599693" y="0"/>
                  </a:moveTo>
                  <a:lnTo>
                    <a:pt x="570738" y="0"/>
                  </a:lnTo>
                  <a:lnTo>
                    <a:pt x="570738" y="28955"/>
                  </a:lnTo>
                  <a:lnTo>
                    <a:pt x="599693" y="28955"/>
                  </a:lnTo>
                  <a:lnTo>
                    <a:pt x="599693" y="0"/>
                  </a:lnTo>
                  <a:close/>
                </a:path>
                <a:path w="3335020" h="2962275">
                  <a:moveTo>
                    <a:pt x="656843" y="0"/>
                  </a:moveTo>
                  <a:lnTo>
                    <a:pt x="627888" y="0"/>
                  </a:lnTo>
                  <a:lnTo>
                    <a:pt x="627888" y="28955"/>
                  </a:lnTo>
                  <a:lnTo>
                    <a:pt x="656843" y="28955"/>
                  </a:lnTo>
                  <a:lnTo>
                    <a:pt x="656843" y="0"/>
                  </a:lnTo>
                  <a:close/>
                </a:path>
                <a:path w="3335020" h="2962275">
                  <a:moveTo>
                    <a:pt x="713993" y="0"/>
                  </a:moveTo>
                  <a:lnTo>
                    <a:pt x="685038" y="0"/>
                  </a:lnTo>
                  <a:lnTo>
                    <a:pt x="685038" y="28955"/>
                  </a:lnTo>
                  <a:lnTo>
                    <a:pt x="713993" y="28955"/>
                  </a:lnTo>
                  <a:lnTo>
                    <a:pt x="713993" y="0"/>
                  </a:lnTo>
                  <a:close/>
                </a:path>
                <a:path w="3335020" h="2962275">
                  <a:moveTo>
                    <a:pt x="771143" y="0"/>
                  </a:moveTo>
                  <a:lnTo>
                    <a:pt x="742188" y="0"/>
                  </a:lnTo>
                  <a:lnTo>
                    <a:pt x="742188" y="28955"/>
                  </a:lnTo>
                  <a:lnTo>
                    <a:pt x="771143" y="28955"/>
                  </a:lnTo>
                  <a:lnTo>
                    <a:pt x="771143" y="0"/>
                  </a:lnTo>
                  <a:close/>
                </a:path>
                <a:path w="3335020" h="2962275">
                  <a:moveTo>
                    <a:pt x="828293" y="0"/>
                  </a:moveTo>
                  <a:lnTo>
                    <a:pt x="799338" y="0"/>
                  </a:lnTo>
                  <a:lnTo>
                    <a:pt x="799338" y="28955"/>
                  </a:lnTo>
                  <a:lnTo>
                    <a:pt x="828293" y="28955"/>
                  </a:lnTo>
                  <a:lnTo>
                    <a:pt x="828293" y="0"/>
                  </a:lnTo>
                  <a:close/>
                </a:path>
                <a:path w="3335020" h="2962275">
                  <a:moveTo>
                    <a:pt x="885443" y="0"/>
                  </a:moveTo>
                  <a:lnTo>
                    <a:pt x="856488" y="0"/>
                  </a:lnTo>
                  <a:lnTo>
                    <a:pt x="856488" y="28955"/>
                  </a:lnTo>
                  <a:lnTo>
                    <a:pt x="885443" y="28955"/>
                  </a:lnTo>
                  <a:lnTo>
                    <a:pt x="885443" y="0"/>
                  </a:lnTo>
                  <a:close/>
                </a:path>
                <a:path w="3335020" h="2962275">
                  <a:moveTo>
                    <a:pt x="942593" y="0"/>
                  </a:moveTo>
                  <a:lnTo>
                    <a:pt x="913638" y="0"/>
                  </a:lnTo>
                  <a:lnTo>
                    <a:pt x="913638" y="28955"/>
                  </a:lnTo>
                  <a:lnTo>
                    <a:pt x="942593" y="28955"/>
                  </a:lnTo>
                  <a:lnTo>
                    <a:pt x="942593" y="0"/>
                  </a:lnTo>
                  <a:close/>
                </a:path>
                <a:path w="3335020" h="2962275">
                  <a:moveTo>
                    <a:pt x="999743" y="0"/>
                  </a:moveTo>
                  <a:lnTo>
                    <a:pt x="970788" y="0"/>
                  </a:lnTo>
                  <a:lnTo>
                    <a:pt x="970788" y="28955"/>
                  </a:lnTo>
                  <a:lnTo>
                    <a:pt x="999743" y="28955"/>
                  </a:lnTo>
                  <a:lnTo>
                    <a:pt x="999743" y="0"/>
                  </a:lnTo>
                  <a:close/>
                </a:path>
                <a:path w="3335020" h="2962275">
                  <a:moveTo>
                    <a:pt x="1056893" y="0"/>
                  </a:moveTo>
                  <a:lnTo>
                    <a:pt x="1027938" y="0"/>
                  </a:lnTo>
                  <a:lnTo>
                    <a:pt x="1027938" y="28955"/>
                  </a:lnTo>
                  <a:lnTo>
                    <a:pt x="1056893" y="28955"/>
                  </a:lnTo>
                  <a:lnTo>
                    <a:pt x="1056893" y="0"/>
                  </a:lnTo>
                  <a:close/>
                </a:path>
                <a:path w="3335020" h="2962275">
                  <a:moveTo>
                    <a:pt x="1114043" y="0"/>
                  </a:moveTo>
                  <a:lnTo>
                    <a:pt x="1085088" y="0"/>
                  </a:lnTo>
                  <a:lnTo>
                    <a:pt x="1085088" y="28955"/>
                  </a:lnTo>
                  <a:lnTo>
                    <a:pt x="1114043" y="28955"/>
                  </a:lnTo>
                  <a:lnTo>
                    <a:pt x="1114043" y="0"/>
                  </a:lnTo>
                  <a:close/>
                </a:path>
                <a:path w="3335020" h="2962275">
                  <a:moveTo>
                    <a:pt x="1171193" y="0"/>
                  </a:moveTo>
                  <a:lnTo>
                    <a:pt x="1142238" y="0"/>
                  </a:lnTo>
                  <a:lnTo>
                    <a:pt x="1142238" y="28955"/>
                  </a:lnTo>
                  <a:lnTo>
                    <a:pt x="1171193" y="28955"/>
                  </a:lnTo>
                  <a:lnTo>
                    <a:pt x="1171193" y="0"/>
                  </a:lnTo>
                  <a:close/>
                </a:path>
                <a:path w="3335020" h="2962275">
                  <a:moveTo>
                    <a:pt x="1228343" y="0"/>
                  </a:moveTo>
                  <a:lnTo>
                    <a:pt x="1199388" y="0"/>
                  </a:lnTo>
                  <a:lnTo>
                    <a:pt x="1199388" y="28955"/>
                  </a:lnTo>
                  <a:lnTo>
                    <a:pt x="1228343" y="28955"/>
                  </a:lnTo>
                  <a:lnTo>
                    <a:pt x="1228343" y="0"/>
                  </a:lnTo>
                  <a:close/>
                </a:path>
                <a:path w="3335020" h="2962275">
                  <a:moveTo>
                    <a:pt x="1285493" y="0"/>
                  </a:moveTo>
                  <a:lnTo>
                    <a:pt x="1256538" y="0"/>
                  </a:lnTo>
                  <a:lnTo>
                    <a:pt x="1256538" y="28955"/>
                  </a:lnTo>
                  <a:lnTo>
                    <a:pt x="1285493" y="28955"/>
                  </a:lnTo>
                  <a:lnTo>
                    <a:pt x="1285493" y="0"/>
                  </a:lnTo>
                  <a:close/>
                </a:path>
                <a:path w="3335020" h="2962275">
                  <a:moveTo>
                    <a:pt x="1342643" y="0"/>
                  </a:moveTo>
                  <a:lnTo>
                    <a:pt x="1313688" y="0"/>
                  </a:lnTo>
                  <a:lnTo>
                    <a:pt x="1313688" y="28955"/>
                  </a:lnTo>
                  <a:lnTo>
                    <a:pt x="1342643" y="28955"/>
                  </a:lnTo>
                  <a:lnTo>
                    <a:pt x="1342643" y="0"/>
                  </a:lnTo>
                  <a:close/>
                </a:path>
                <a:path w="3335020" h="2962275">
                  <a:moveTo>
                    <a:pt x="1399032" y="0"/>
                  </a:moveTo>
                  <a:lnTo>
                    <a:pt x="1370838" y="0"/>
                  </a:lnTo>
                  <a:lnTo>
                    <a:pt x="1370838" y="28955"/>
                  </a:lnTo>
                  <a:lnTo>
                    <a:pt x="1399032" y="28955"/>
                  </a:lnTo>
                  <a:lnTo>
                    <a:pt x="1399032" y="0"/>
                  </a:lnTo>
                  <a:close/>
                </a:path>
                <a:path w="3335020" h="2962275">
                  <a:moveTo>
                    <a:pt x="1456182" y="0"/>
                  </a:moveTo>
                  <a:lnTo>
                    <a:pt x="1427988" y="0"/>
                  </a:lnTo>
                  <a:lnTo>
                    <a:pt x="1427988" y="28955"/>
                  </a:lnTo>
                  <a:lnTo>
                    <a:pt x="1456182" y="28955"/>
                  </a:lnTo>
                  <a:lnTo>
                    <a:pt x="1456182" y="0"/>
                  </a:lnTo>
                  <a:close/>
                </a:path>
                <a:path w="3335020" h="2962275">
                  <a:moveTo>
                    <a:pt x="1513332" y="0"/>
                  </a:moveTo>
                  <a:lnTo>
                    <a:pt x="1485138" y="0"/>
                  </a:lnTo>
                  <a:lnTo>
                    <a:pt x="1485138" y="28955"/>
                  </a:lnTo>
                  <a:lnTo>
                    <a:pt x="1513332" y="28955"/>
                  </a:lnTo>
                  <a:lnTo>
                    <a:pt x="1513332" y="0"/>
                  </a:lnTo>
                  <a:close/>
                </a:path>
                <a:path w="3335020" h="2962275">
                  <a:moveTo>
                    <a:pt x="1570482" y="0"/>
                  </a:moveTo>
                  <a:lnTo>
                    <a:pt x="1542288" y="0"/>
                  </a:lnTo>
                  <a:lnTo>
                    <a:pt x="1542288" y="28955"/>
                  </a:lnTo>
                  <a:lnTo>
                    <a:pt x="1570482" y="28955"/>
                  </a:lnTo>
                  <a:lnTo>
                    <a:pt x="1570482" y="0"/>
                  </a:lnTo>
                  <a:close/>
                </a:path>
                <a:path w="3335020" h="2962275">
                  <a:moveTo>
                    <a:pt x="1627632" y="0"/>
                  </a:moveTo>
                  <a:lnTo>
                    <a:pt x="1599438" y="0"/>
                  </a:lnTo>
                  <a:lnTo>
                    <a:pt x="1599438" y="28955"/>
                  </a:lnTo>
                  <a:lnTo>
                    <a:pt x="1627632" y="28955"/>
                  </a:lnTo>
                  <a:lnTo>
                    <a:pt x="1627632" y="0"/>
                  </a:lnTo>
                  <a:close/>
                </a:path>
                <a:path w="3335020" h="2962275">
                  <a:moveTo>
                    <a:pt x="1684782" y="0"/>
                  </a:moveTo>
                  <a:lnTo>
                    <a:pt x="1656588" y="0"/>
                  </a:lnTo>
                  <a:lnTo>
                    <a:pt x="1656588" y="28955"/>
                  </a:lnTo>
                  <a:lnTo>
                    <a:pt x="1684782" y="28955"/>
                  </a:lnTo>
                  <a:lnTo>
                    <a:pt x="1684782" y="0"/>
                  </a:lnTo>
                  <a:close/>
                </a:path>
                <a:path w="3335020" h="2962275">
                  <a:moveTo>
                    <a:pt x="1741932" y="0"/>
                  </a:moveTo>
                  <a:lnTo>
                    <a:pt x="1713738" y="0"/>
                  </a:lnTo>
                  <a:lnTo>
                    <a:pt x="1713738" y="28955"/>
                  </a:lnTo>
                  <a:lnTo>
                    <a:pt x="1741932" y="28955"/>
                  </a:lnTo>
                  <a:lnTo>
                    <a:pt x="1741932" y="0"/>
                  </a:lnTo>
                  <a:close/>
                </a:path>
                <a:path w="3335020" h="2962275">
                  <a:moveTo>
                    <a:pt x="1799082" y="0"/>
                  </a:moveTo>
                  <a:lnTo>
                    <a:pt x="1770888" y="0"/>
                  </a:lnTo>
                  <a:lnTo>
                    <a:pt x="1770888" y="28955"/>
                  </a:lnTo>
                  <a:lnTo>
                    <a:pt x="1799082" y="28955"/>
                  </a:lnTo>
                  <a:lnTo>
                    <a:pt x="1799082" y="0"/>
                  </a:lnTo>
                  <a:close/>
                </a:path>
                <a:path w="3335020" h="2962275">
                  <a:moveTo>
                    <a:pt x="1856232" y="0"/>
                  </a:moveTo>
                  <a:lnTo>
                    <a:pt x="1828038" y="0"/>
                  </a:lnTo>
                  <a:lnTo>
                    <a:pt x="1828038" y="28955"/>
                  </a:lnTo>
                  <a:lnTo>
                    <a:pt x="1856232" y="28955"/>
                  </a:lnTo>
                  <a:lnTo>
                    <a:pt x="1856232" y="0"/>
                  </a:lnTo>
                  <a:close/>
                </a:path>
                <a:path w="3335020" h="2962275">
                  <a:moveTo>
                    <a:pt x="1913382" y="0"/>
                  </a:moveTo>
                  <a:lnTo>
                    <a:pt x="1885188" y="0"/>
                  </a:lnTo>
                  <a:lnTo>
                    <a:pt x="1885188" y="28955"/>
                  </a:lnTo>
                  <a:lnTo>
                    <a:pt x="1913382" y="28955"/>
                  </a:lnTo>
                  <a:lnTo>
                    <a:pt x="1913382" y="0"/>
                  </a:lnTo>
                  <a:close/>
                </a:path>
                <a:path w="3335020" h="2962275">
                  <a:moveTo>
                    <a:pt x="1970532" y="0"/>
                  </a:moveTo>
                  <a:lnTo>
                    <a:pt x="1942338" y="0"/>
                  </a:lnTo>
                  <a:lnTo>
                    <a:pt x="1942338" y="28955"/>
                  </a:lnTo>
                  <a:lnTo>
                    <a:pt x="1970532" y="28955"/>
                  </a:lnTo>
                  <a:lnTo>
                    <a:pt x="1970532" y="0"/>
                  </a:lnTo>
                  <a:close/>
                </a:path>
                <a:path w="3335020" h="2962275">
                  <a:moveTo>
                    <a:pt x="2027682" y="0"/>
                  </a:moveTo>
                  <a:lnTo>
                    <a:pt x="1999488" y="0"/>
                  </a:lnTo>
                  <a:lnTo>
                    <a:pt x="1999488" y="28955"/>
                  </a:lnTo>
                  <a:lnTo>
                    <a:pt x="2027682" y="28955"/>
                  </a:lnTo>
                  <a:lnTo>
                    <a:pt x="2027682" y="0"/>
                  </a:lnTo>
                  <a:close/>
                </a:path>
                <a:path w="3335020" h="2962275">
                  <a:moveTo>
                    <a:pt x="2084832" y="0"/>
                  </a:moveTo>
                  <a:lnTo>
                    <a:pt x="2056638" y="0"/>
                  </a:lnTo>
                  <a:lnTo>
                    <a:pt x="2056638" y="28955"/>
                  </a:lnTo>
                  <a:lnTo>
                    <a:pt x="2084832" y="28955"/>
                  </a:lnTo>
                  <a:lnTo>
                    <a:pt x="2084832" y="0"/>
                  </a:lnTo>
                  <a:close/>
                </a:path>
                <a:path w="3335020" h="2962275">
                  <a:moveTo>
                    <a:pt x="2141982" y="0"/>
                  </a:moveTo>
                  <a:lnTo>
                    <a:pt x="2113788" y="0"/>
                  </a:lnTo>
                  <a:lnTo>
                    <a:pt x="2113788" y="28955"/>
                  </a:lnTo>
                  <a:lnTo>
                    <a:pt x="2141982" y="28955"/>
                  </a:lnTo>
                  <a:lnTo>
                    <a:pt x="2141982" y="0"/>
                  </a:lnTo>
                  <a:close/>
                </a:path>
                <a:path w="3335020" h="2962275">
                  <a:moveTo>
                    <a:pt x="2199132" y="0"/>
                  </a:moveTo>
                  <a:lnTo>
                    <a:pt x="2170938" y="0"/>
                  </a:lnTo>
                  <a:lnTo>
                    <a:pt x="2170938" y="28955"/>
                  </a:lnTo>
                  <a:lnTo>
                    <a:pt x="2199132" y="28955"/>
                  </a:lnTo>
                  <a:lnTo>
                    <a:pt x="2199132" y="0"/>
                  </a:lnTo>
                  <a:close/>
                </a:path>
                <a:path w="3335020" h="2962275">
                  <a:moveTo>
                    <a:pt x="2256282" y="0"/>
                  </a:moveTo>
                  <a:lnTo>
                    <a:pt x="2228088" y="0"/>
                  </a:lnTo>
                  <a:lnTo>
                    <a:pt x="2228088" y="28955"/>
                  </a:lnTo>
                  <a:lnTo>
                    <a:pt x="2256282" y="28955"/>
                  </a:lnTo>
                  <a:lnTo>
                    <a:pt x="2256282" y="0"/>
                  </a:lnTo>
                  <a:close/>
                </a:path>
                <a:path w="3335020" h="2962275">
                  <a:moveTo>
                    <a:pt x="2313431" y="0"/>
                  </a:moveTo>
                  <a:lnTo>
                    <a:pt x="2284476" y="0"/>
                  </a:lnTo>
                  <a:lnTo>
                    <a:pt x="2284476" y="28955"/>
                  </a:lnTo>
                  <a:lnTo>
                    <a:pt x="2313431" y="28955"/>
                  </a:lnTo>
                  <a:lnTo>
                    <a:pt x="2313431" y="0"/>
                  </a:lnTo>
                  <a:close/>
                </a:path>
                <a:path w="3335020" h="2962275">
                  <a:moveTo>
                    <a:pt x="2370581" y="0"/>
                  </a:moveTo>
                  <a:lnTo>
                    <a:pt x="2341626" y="0"/>
                  </a:lnTo>
                  <a:lnTo>
                    <a:pt x="2341626" y="28955"/>
                  </a:lnTo>
                  <a:lnTo>
                    <a:pt x="2370581" y="28955"/>
                  </a:lnTo>
                  <a:lnTo>
                    <a:pt x="2370581" y="0"/>
                  </a:lnTo>
                  <a:close/>
                </a:path>
                <a:path w="3335020" h="2962275">
                  <a:moveTo>
                    <a:pt x="2427731" y="0"/>
                  </a:moveTo>
                  <a:lnTo>
                    <a:pt x="2398776" y="0"/>
                  </a:lnTo>
                  <a:lnTo>
                    <a:pt x="2398776" y="28955"/>
                  </a:lnTo>
                  <a:lnTo>
                    <a:pt x="2427731" y="28955"/>
                  </a:lnTo>
                  <a:lnTo>
                    <a:pt x="2427731" y="0"/>
                  </a:lnTo>
                  <a:close/>
                </a:path>
                <a:path w="3335020" h="2962275">
                  <a:moveTo>
                    <a:pt x="2484881" y="0"/>
                  </a:moveTo>
                  <a:lnTo>
                    <a:pt x="2455926" y="0"/>
                  </a:lnTo>
                  <a:lnTo>
                    <a:pt x="2455926" y="28955"/>
                  </a:lnTo>
                  <a:lnTo>
                    <a:pt x="2484881" y="28955"/>
                  </a:lnTo>
                  <a:lnTo>
                    <a:pt x="2484881" y="0"/>
                  </a:lnTo>
                  <a:close/>
                </a:path>
                <a:path w="3335020" h="2962275">
                  <a:moveTo>
                    <a:pt x="2542031" y="0"/>
                  </a:moveTo>
                  <a:lnTo>
                    <a:pt x="2513076" y="0"/>
                  </a:lnTo>
                  <a:lnTo>
                    <a:pt x="2513076" y="28955"/>
                  </a:lnTo>
                  <a:lnTo>
                    <a:pt x="2542031" y="28955"/>
                  </a:lnTo>
                  <a:lnTo>
                    <a:pt x="2542031" y="0"/>
                  </a:lnTo>
                  <a:close/>
                </a:path>
                <a:path w="3335020" h="2962275">
                  <a:moveTo>
                    <a:pt x="2599181" y="0"/>
                  </a:moveTo>
                  <a:lnTo>
                    <a:pt x="2570226" y="0"/>
                  </a:lnTo>
                  <a:lnTo>
                    <a:pt x="2570226" y="28955"/>
                  </a:lnTo>
                  <a:lnTo>
                    <a:pt x="2599181" y="28955"/>
                  </a:lnTo>
                  <a:lnTo>
                    <a:pt x="2599181" y="0"/>
                  </a:lnTo>
                  <a:close/>
                </a:path>
                <a:path w="3335020" h="2962275">
                  <a:moveTo>
                    <a:pt x="2656331" y="0"/>
                  </a:moveTo>
                  <a:lnTo>
                    <a:pt x="2627376" y="0"/>
                  </a:lnTo>
                  <a:lnTo>
                    <a:pt x="2627376" y="28955"/>
                  </a:lnTo>
                  <a:lnTo>
                    <a:pt x="2656331" y="28955"/>
                  </a:lnTo>
                  <a:lnTo>
                    <a:pt x="2656331" y="0"/>
                  </a:lnTo>
                  <a:close/>
                </a:path>
                <a:path w="3335020" h="2962275">
                  <a:moveTo>
                    <a:pt x="2713481" y="0"/>
                  </a:moveTo>
                  <a:lnTo>
                    <a:pt x="2684526" y="0"/>
                  </a:lnTo>
                  <a:lnTo>
                    <a:pt x="2684526" y="28955"/>
                  </a:lnTo>
                  <a:lnTo>
                    <a:pt x="2713481" y="28955"/>
                  </a:lnTo>
                  <a:lnTo>
                    <a:pt x="2713481" y="0"/>
                  </a:lnTo>
                  <a:close/>
                </a:path>
                <a:path w="3335020" h="2962275">
                  <a:moveTo>
                    <a:pt x="2770631" y="0"/>
                  </a:moveTo>
                  <a:lnTo>
                    <a:pt x="2741676" y="0"/>
                  </a:lnTo>
                  <a:lnTo>
                    <a:pt x="2741676" y="28955"/>
                  </a:lnTo>
                  <a:lnTo>
                    <a:pt x="2770631" y="28955"/>
                  </a:lnTo>
                  <a:lnTo>
                    <a:pt x="2770631" y="0"/>
                  </a:lnTo>
                  <a:close/>
                </a:path>
                <a:path w="3335020" h="2962275">
                  <a:moveTo>
                    <a:pt x="2827781" y="0"/>
                  </a:moveTo>
                  <a:lnTo>
                    <a:pt x="2798826" y="0"/>
                  </a:lnTo>
                  <a:lnTo>
                    <a:pt x="2798826" y="28955"/>
                  </a:lnTo>
                  <a:lnTo>
                    <a:pt x="2827781" y="28955"/>
                  </a:lnTo>
                  <a:lnTo>
                    <a:pt x="2827781" y="0"/>
                  </a:lnTo>
                  <a:close/>
                </a:path>
                <a:path w="3335020" h="2962275">
                  <a:moveTo>
                    <a:pt x="2884931" y="0"/>
                  </a:moveTo>
                  <a:lnTo>
                    <a:pt x="2855976" y="0"/>
                  </a:lnTo>
                  <a:lnTo>
                    <a:pt x="2855976" y="28955"/>
                  </a:lnTo>
                  <a:lnTo>
                    <a:pt x="2884931" y="28955"/>
                  </a:lnTo>
                  <a:lnTo>
                    <a:pt x="2884931" y="0"/>
                  </a:lnTo>
                  <a:close/>
                </a:path>
                <a:path w="3335020" h="2962275">
                  <a:moveTo>
                    <a:pt x="2942081" y="0"/>
                  </a:moveTo>
                  <a:lnTo>
                    <a:pt x="2913126" y="0"/>
                  </a:lnTo>
                  <a:lnTo>
                    <a:pt x="2913126" y="28955"/>
                  </a:lnTo>
                  <a:lnTo>
                    <a:pt x="2942081" y="28955"/>
                  </a:lnTo>
                  <a:lnTo>
                    <a:pt x="2942081" y="0"/>
                  </a:lnTo>
                  <a:close/>
                </a:path>
                <a:path w="3335020" h="2962275">
                  <a:moveTo>
                    <a:pt x="2999231" y="0"/>
                  </a:moveTo>
                  <a:lnTo>
                    <a:pt x="2970276" y="0"/>
                  </a:lnTo>
                  <a:lnTo>
                    <a:pt x="2970276" y="28955"/>
                  </a:lnTo>
                  <a:lnTo>
                    <a:pt x="2999231" y="28955"/>
                  </a:lnTo>
                  <a:lnTo>
                    <a:pt x="2999231" y="0"/>
                  </a:lnTo>
                  <a:close/>
                </a:path>
                <a:path w="3335020" h="2962275">
                  <a:moveTo>
                    <a:pt x="3056381" y="0"/>
                  </a:moveTo>
                  <a:lnTo>
                    <a:pt x="3027426" y="0"/>
                  </a:lnTo>
                  <a:lnTo>
                    <a:pt x="3027426" y="28955"/>
                  </a:lnTo>
                  <a:lnTo>
                    <a:pt x="3056381" y="28955"/>
                  </a:lnTo>
                  <a:lnTo>
                    <a:pt x="3056381" y="0"/>
                  </a:lnTo>
                  <a:close/>
                </a:path>
                <a:path w="3335020" h="2962275">
                  <a:moveTo>
                    <a:pt x="3113531" y="0"/>
                  </a:moveTo>
                  <a:lnTo>
                    <a:pt x="3084575" y="0"/>
                  </a:lnTo>
                  <a:lnTo>
                    <a:pt x="3084575" y="28955"/>
                  </a:lnTo>
                  <a:lnTo>
                    <a:pt x="3113531" y="28955"/>
                  </a:lnTo>
                  <a:lnTo>
                    <a:pt x="3113531" y="0"/>
                  </a:lnTo>
                  <a:close/>
                </a:path>
                <a:path w="3335020" h="2962275">
                  <a:moveTo>
                    <a:pt x="3169919" y="0"/>
                  </a:moveTo>
                  <a:lnTo>
                    <a:pt x="3141725" y="0"/>
                  </a:lnTo>
                  <a:lnTo>
                    <a:pt x="3141725" y="28955"/>
                  </a:lnTo>
                  <a:lnTo>
                    <a:pt x="3169919" y="28955"/>
                  </a:lnTo>
                  <a:lnTo>
                    <a:pt x="3169919" y="0"/>
                  </a:lnTo>
                  <a:close/>
                </a:path>
                <a:path w="3335020" h="2962275">
                  <a:moveTo>
                    <a:pt x="3227069" y="0"/>
                  </a:moveTo>
                  <a:lnTo>
                    <a:pt x="3198875" y="0"/>
                  </a:lnTo>
                  <a:lnTo>
                    <a:pt x="3198875" y="28955"/>
                  </a:lnTo>
                  <a:lnTo>
                    <a:pt x="3227069" y="28955"/>
                  </a:lnTo>
                  <a:lnTo>
                    <a:pt x="3227069" y="0"/>
                  </a:lnTo>
                  <a:close/>
                </a:path>
                <a:path w="3335020" h="2962275">
                  <a:moveTo>
                    <a:pt x="3284219" y="0"/>
                  </a:moveTo>
                  <a:lnTo>
                    <a:pt x="3256025" y="0"/>
                  </a:lnTo>
                  <a:lnTo>
                    <a:pt x="3256025" y="28955"/>
                  </a:lnTo>
                  <a:lnTo>
                    <a:pt x="3284219" y="28955"/>
                  </a:lnTo>
                  <a:lnTo>
                    <a:pt x="3284219" y="0"/>
                  </a:lnTo>
                  <a:close/>
                </a:path>
                <a:path w="3335020" h="2962275">
                  <a:moveTo>
                    <a:pt x="3305556" y="14477"/>
                  </a:moveTo>
                  <a:lnTo>
                    <a:pt x="3305556" y="35813"/>
                  </a:lnTo>
                  <a:lnTo>
                    <a:pt x="3334512" y="35813"/>
                  </a:lnTo>
                  <a:lnTo>
                    <a:pt x="3334512" y="28955"/>
                  </a:lnTo>
                  <a:lnTo>
                    <a:pt x="3313175" y="28955"/>
                  </a:lnTo>
                  <a:lnTo>
                    <a:pt x="3313175" y="22097"/>
                  </a:lnTo>
                  <a:lnTo>
                    <a:pt x="3305556" y="14477"/>
                  </a:lnTo>
                  <a:close/>
                </a:path>
                <a:path w="3335020" h="2962275">
                  <a:moveTo>
                    <a:pt x="3313175" y="22097"/>
                  </a:moveTo>
                  <a:lnTo>
                    <a:pt x="3313175" y="28955"/>
                  </a:lnTo>
                  <a:lnTo>
                    <a:pt x="3320034" y="28955"/>
                  </a:lnTo>
                  <a:lnTo>
                    <a:pt x="3313175" y="22097"/>
                  </a:lnTo>
                  <a:close/>
                </a:path>
                <a:path w="3335020" h="2962275">
                  <a:moveTo>
                    <a:pt x="3327654" y="0"/>
                  </a:moveTo>
                  <a:lnTo>
                    <a:pt x="3313175" y="0"/>
                  </a:lnTo>
                  <a:lnTo>
                    <a:pt x="3313175" y="22097"/>
                  </a:lnTo>
                  <a:lnTo>
                    <a:pt x="3320034" y="28955"/>
                  </a:lnTo>
                  <a:lnTo>
                    <a:pt x="3334512" y="28955"/>
                  </a:lnTo>
                  <a:lnTo>
                    <a:pt x="3334512" y="6857"/>
                  </a:lnTo>
                  <a:lnTo>
                    <a:pt x="3327654" y="0"/>
                  </a:lnTo>
                  <a:close/>
                </a:path>
                <a:path w="3335020" h="2962275">
                  <a:moveTo>
                    <a:pt x="3334512" y="64769"/>
                  </a:moveTo>
                  <a:lnTo>
                    <a:pt x="3305556" y="64769"/>
                  </a:lnTo>
                  <a:lnTo>
                    <a:pt x="3305556" y="92963"/>
                  </a:lnTo>
                  <a:lnTo>
                    <a:pt x="3334512" y="92963"/>
                  </a:lnTo>
                  <a:lnTo>
                    <a:pt x="3334512" y="64769"/>
                  </a:lnTo>
                  <a:close/>
                </a:path>
                <a:path w="3335020" h="2962275">
                  <a:moveTo>
                    <a:pt x="3334512" y="121919"/>
                  </a:moveTo>
                  <a:lnTo>
                    <a:pt x="3305556" y="121919"/>
                  </a:lnTo>
                  <a:lnTo>
                    <a:pt x="3305556" y="150113"/>
                  </a:lnTo>
                  <a:lnTo>
                    <a:pt x="3334512" y="150113"/>
                  </a:lnTo>
                  <a:lnTo>
                    <a:pt x="3334512" y="121919"/>
                  </a:lnTo>
                  <a:close/>
                </a:path>
                <a:path w="3335020" h="2962275">
                  <a:moveTo>
                    <a:pt x="3334512" y="179069"/>
                  </a:moveTo>
                  <a:lnTo>
                    <a:pt x="3305556" y="179069"/>
                  </a:lnTo>
                  <a:lnTo>
                    <a:pt x="3305556" y="207263"/>
                  </a:lnTo>
                  <a:lnTo>
                    <a:pt x="3334512" y="207263"/>
                  </a:lnTo>
                  <a:lnTo>
                    <a:pt x="3334512" y="179069"/>
                  </a:lnTo>
                  <a:close/>
                </a:path>
                <a:path w="3335020" h="2962275">
                  <a:moveTo>
                    <a:pt x="3334512" y="236219"/>
                  </a:moveTo>
                  <a:lnTo>
                    <a:pt x="3305556" y="236219"/>
                  </a:lnTo>
                  <a:lnTo>
                    <a:pt x="3305556" y="264413"/>
                  </a:lnTo>
                  <a:lnTo>
                    <a:pt x="3334512" y="264413"/>
                  </a:lnTo>
                  <a:lnTo>
                    <a:pt x="3334512" y="236219"/>
                  </a:lnTo>
                  <a:close/>
                </a:path>
                <a:path w="3335020" h="2962275">
                  <a:moveTo>
                    <a:pt x="3334512" y="293369"/>
                  </a:moveTo>
                  <a:lnTo>
                    <a:pt x="3305556" y="293369"/>
                  </a:lnTo>
                  <a:lnTo>
                    <a:pt x="3305556" y="321563"/>
                  </a:lnTo>
                  <a:lnTo>
                    <a:pt x="3334512" y="321563"/>
                  </a:lnTo>
                  <a:lnTo>
                    <a:pt x="3334512" y="293369"/>
                  </a:lnTo>
                  <a:close/>
                </a:path>
                <a:path w="3335020" h="2962275">
                  <a:moveTo>
                    <a:pt x="3334512" y="350519"/>
                  </a:moveTo>
                  <a:lnTo>
                    <a:pt x="3305556" y="350519"/>
                  </a:lnTo>
                  <a:lnTo>
                    <a:pt x="3305556" y="378713"/>
                  </a:lnTo>
                  <a:lnTo>
                    <a:pt x="3334512" y="378713"/>
                  </a:lnTo>
                  <a:lnTo>
                    <a:pt x="3334512" y="350519"/>
                  </a:lnTo>
                  <a:close/>
                </a:path>
                <a:path w="3335020" h="2962275">
                  <a:moveTo>
                    <a:pt x="3334512" y="407669"/>
                  </a:moveTo>
                  <a:lnTo>
                    <a:pt x="3305556" y="407669"/>
                  </a:lnTo>
                  <a:lnTo>
                    <a:pt x="3305556" y="435863"/>
                  </a:lnTo>
                  <a:lnTo>
                    <a:pt x="3334512" y="435863"/>
                  </a:lnTo>
                  <a:lnTo>
                    <a:pt x="3334512" y="407669"/>
                  </a:lnTo>
                  <a:close/>
                </a:path>
                <a:path w="3335020" h="2962275">
                  <a:moveTo>
                    <a:pt x="3334512" y="464819"/>
                  </a:moveTo>
                  <a:lnTo>
                    <a:pt x="3305556" y="464819"/>
                  </a:lnTo>
                  <a:lnTo>
                    <a:pt x="3305556" y="493013"/>
                  </a:lnTo>
                  <a:lnTo>
                    <a:pt x="3334512" y="493013"/>
                  </a:lnTo>
                  <a:lnTo>
                    <a:pt x="3334512" y="464819"/>
                  </a:lnTo>
                  <a:close/>
                </a:path>
                <a:path w="3335020" h="2962275">
                  <a:moveTo>
                    <a:pt x="3334512" y="521969"/>
                  </a:moveTo>
                  <a:lnTo>
                    <a:pt x="3305556" y="521969"/>
                  </a:lnTo>
                  <a:lnTo>
                    <a:pt x="3305556" y="550163"/>
                  </a:lnTo>
                  <a:lnTo>
                    <a:pt x="3334512" y="550163"/>
                  </a:lnTo>
                  <a:lnTo>
                    <a:pt x="3334512" y="521969"/>
                  </a:lnTo>
                  <a:close/>
                </a:path>
                <a:path w="3335020" h="2962275">
                  <a:moveTo>
                    <a:pt x="3334512" y="579119"/>
                  </a:moveTo>
                  <a:lnTo>
                    <a:pt x="3305556" y="579119"/>
                  </a:lnTo>
                  <a:lnTo>
                    <a:pt x="3305556" y="607313"/>
                  </a:lnTo>
                  <a:lnTo>
                    <a:pt x="3334512" y="607313"/>
                  </a:lnTo>
                  <a:lnTo>
                    <a:pt x="3334512" y="579119"/>
                  </a:lnTo>
                  <a:close/>
                </a:path>
                <a:path w="3335020" h="2962275">
                  <a:moveTo>
                    <a:pt x="3334512" y="636269"/>
                  </a:moveTo>
                  <a:lnTo>
                    <a:pt x="3305556" y="636269"/>
                  </a:lnTo>
                  <a:lnTo>
                    <a:pt x="3305556" y="664463"/>
                  </a:lnTo>
                  <a:lnTo>
                    <a:pt x="3334512" y="664463"/>
                  </a:lnTo>
                  <a:lnTo>
                    <a:pt x="3334512" y="636269"/>
                  </a:lnTo>
                  <a:close/>
                </a:path>
                <a:path w="3335020" h="2962275">
                  <a:moveTo>
                    <a:pt x="3334512" y="693419"/>
                  </a:moveTo>
                  <a:lnTo>
                    <a:pt x="3305556" y="693419"/>
                  </a:lnTo>
                  <a:lnTo>
                    <a:pt x="3305556" y="721613"/>
                  </a:lnTo>
                  <a:lnTo>
                    <a:pt x="3334512" y="721613"/>
                  </a:lnTo>
                  <a:lnTo>
                    <a:pt x="3334512" y="693419"/>
                  </a:lnTo>
                  <a:close/>
                </a:path>
                <a:path w="3335020" h="2962275">
                  <a:moveTo>
                    <a:pt x="3334512" y="750569"/>
                  </a:moveTo>
                  <a:lnTo>
                    <a:pt x="3305556" y="750569"/>
                  </a:lnTo>
                  <a:lnTo>
                    <a:pt x="3305556" y="778763"/>
                  </a:lnTo>
                  <a:lnTo>
                    <a:pt x="3334512" y="778763"/>
                  </a:lnTo>
                  <a:lnTo>
                    <a:pt x="3334512" y="750569"/>
                  </a:lnTo>
                  <a:close/>
                </a:path>
                <a:path w="3335020" h="2962275">
                  <a:moveTo>
                    <a:pt x="3334512" y="807719"/>
                  </a:moveTo>
                  <a:lnTo>
                    <a:pt x="3305556" y="807719"/>
                  </a:lnTo>
                  <a:lnTo>
                    <a:pt x="3305556" y="835913"/>
                  </a:lnTo>
                  <a:lnTo>
                    <a:pt x="3334512" y="835913"/>
                  </a:lnTo>
                  <a:lnTo>
                    <a:pt x="3334512" y="807719"/>
                  </a:lnTo>
                  <a:close/>
                </a:path>
                <a:path w="3335020" h="2962275">
                  <a:moveTo>
                    <a:pt x="3334512" y="864869"/>
                  </a:moveTo>
                  <a:lnTo>
                    <a:pt x="3305556" y="864869"/>
                  </a:lnTo>
                  <a:lnTo>
                    <a:pt x="3305556" y="893063"/>
                  </a:lnTo>
                  <a:lnTo>
                    <a:pt x="3334512" y="893063"/>
                  </a:lnTo>
                  <a:lnTo>
                    <a:pt x="3334512" y="864869"/>
                  </a:lnTo>
                  <a:close/>
                </a:path>
                <a:path w="3335020" h="2962275">
                  <a:moveTo>
                    <a:pt x="3334512" y="921257"/>
                  </a:moveTo>
                  <a:lnTo>
                    <a:pt x="3305556" y="921257"/>
                  </a:lnTo>
                  <a:lnTo>
                    <a:pt x="3305556" y="950213"/>
                  </a:lnTo>
                  <a:lnTo>
                    <a:pt x="3334512" y="950213"/>
                  </a:lnTo>
                  <a:lnTo>
                    <a:pt x="3334512" y="921257"/>
                  </a:lnTo>
                  <a:close/>
                </a:path>
                <a:path w="3335020" h="2962275">
                  <a:moveTo>
                    <a:pt x="3334512" y="978407"/>
                  </a:moveTo>
                  <a:lnTo>
                    <a:pt x="3305556" y="978407"/>
                  </a:lnTo>
                  <a:lnTo>
                    <a:pt x="3305556" y="1007363"/>
                  </a:lnTo>
                  <a:lnTo>
                    <a:pt x="3334512" y="1007363"/>
                  </a:lnTo>
                  <a:lnTo>
                    <a:pt x="3334512" y="978407"/>
                  </a:lnTo>
                  <a:close/>
                </a:path>
                <a:path w="3335020" h="2962275">
                  <a:moveTo>
                    <a:pt x="3334512" y="1035557"/>
                  </a:moveTo>
                  <a:lnTo>
                    <a:pt x="3305556" y="1035557"/>
                  </a:lnTo>
                  <a:lnTo>
                    <a:pt x="3305556" y="1064513"/>
                  </a:lnTo>
                  <a:lnTo>
                    <a:pt x="3334512" y="1064513"/>
                  </a:lnTo>
                  <a:lnTo>
                    <a:pt x="3334512" y="1035557"/>
                  </a:lnTo>
                  <a:close/>
                </a:path>
                <a:path w="3335020" h="2962275">
                  <a:moveTo>
                    <a:pt x="3334512" y="1092707"/>
                  </a:moveTo>
                  <a:lnTo>
                    <a:pt x="3305556" y="1092707"/>
                  </a:lnTo>
                  <a:lnTo>
                    <a:pt x="3305556" y="1121663"/>
                  </a:lnTo>
                  <a:lnTo>
                    <a:pt x="3334512" y="1121663"/>
                  </a:lnTo>
                  <a:lnTo>
                    <a:pt x="3334512" y="1092707"/>
                  </a:lnTo>
                  <a:close/>
                </a:path>
                <a:path w="3335020" h="2962275">
                  <a:moveTo>
                    <a:pt x="3334512" y="1149857"/>
                  </a:moveTo>
                  <a:lnTo>
                    <a:pt x="3305556" y="1149857"/>
                  </a:lnTo>
                  <a:lnTo>
                    <a:pt x="3305556" y="1178813"/>
                  </a:lnTo>
                  <a:lnTo>
                    <a:pt x="3334512" y="1178813"/>
                  </a:lnTo>
                  <a:lnTo>
                    <a:pt x="3334512" y="1149857"/>
                  </a:lnTo>
                  <a:close/>
                </a:path>
                <a:path w="3335020" h="2962275">
                  <a:moveTo>
                    <a:pt x="3334512" y="1207007"/>
                  </a:moveTo>
                  <a:lnTo>
                    <a:pt x="3305556" y="1207007"/>
                  </a:lnTo>
                  <a:lnTo>
                    <a:pt x="3305556" y="1235963"/>
                  </a:lnTo>
                  <a:lnTo>
                    <a:pt x="3334512" y="1235963"/>
                  </a:lnTo>
                  <a:lnTo>
                    <a:pt x="3334512" y="1207007"/>
                  </a:lnTo>
                  <a:close/>
                </a:path>
                <a:path w="3335020" h="2962275">
                  <a:moveTo>
                    <a:pt x="3334512" y="1264157"/>
                  </a:moveTo>
                  <a:lnTo>
                    <a:pt x="3305556" y="1264157"/>
                  </a:lnTo>
                  <a:lnTo>
                    <a:pt x="3305556" y="1293113"/>
                  </a:lnTo>
                  <a:lnTo>
                    <a:pt x="3334512" y="1293113"/>
                  </a:lnTo>
                  <a:lnTo>
                    <a:pt x="3334512" y="1264157"/>
                  </a:lnTo>
                  <a:close/>
                </a:path>
                <a:path w="3335020" h="2962275">
                  <a:moveTo>
                    <a:pt x="3334512" y="1321307"/>
                  </a:moveTo>
                  <a:lnTo>
                    <a:pt x="3305556" y="1321307"/>
                  </a:lnTo>
                  <a:lnTo>
                    <a:pt x="3305556" y="1350263"/>
                  </a:lnTo>
                  <a:lnTo>
                    <a:pt x="3334512" y="1350263"/>
                  </a:lnTo>
                  <a:lnTo>
                    <a:pt x="3334512" y="1321307"/>
                  </a:lnTo>
                  <a:close/>
                </a:path>
                <a:path w="3335020" h="2962275">
                  <a:moveTo>
                    <a:pt x="3334512" y="1378457"/>
                  </a:moveTo>
                  <a:lnTo>
                    <a:pt x="3305556" y="1378457"/>
                  </a:lnTo>
                  <a:lnTo>
                    <a:pt x="3305556" y="1407413"/>
                  </a:lnTo>
                  <a:lnTo>
                    <a:pt x="3334512" y="1407413"/>
                  </a:lnTo>
                  <a:lnTo>
                    <a:pt x="3334512" y="1378457"/>
                  </a:lnTo>
                  <a:close/>
                </a:path>
                <a:path w="3335020" h="2962275">
                  <a:moveTo>
                    <a:pt x="3334512" y="1435607"/>
                  </a:moveTo>
                  <a:lnTo>
                    <a:pt x="3305556" y="1435607"/>
                  </a:lnTo>
                  <a:lnTo>
                    <a:pt x="3305556" y="1464563"/>
                  </a:lnTo>
                  <a:lnTo>
                    <a:pt x="3334512" y="1464563"/>
                  </a:lnTo>
                  <a:lnTo>
                    <a:pt x="3334512" y="1435607"/>
                  </a:lnTo>
                  <a:close/>
                </a:path>
                <a:path w="3335020" h="2962275">
                  <a:moveTo>
                    <a:pt x="3334512" y="1492757"/>
                  </a:moveTo>
                  <a:lnTo>
                    <a:pt x="3305556" y="1492757"/>
                  </a:lnTo>
                  <a:lnTo>
                    <a:pt x="3305556" y="1521713"/>
                  </a:lnTo>
                  <a:lnTo>
                    <a:pt x="3334512" y="1521713"/>
                  </a:lnTo>
                  <a:lnTo>
                    <a:pt x="3334512" y="1492757"/>
                  </a:lnTo>
                  <a:close/>
                </a:path>
                <a:path w="3335020" h="2962275">
                  <a:moveTo>
                    <a:pt x="3334512" y="1549907"/>
                  </a:moveTo>
                  <a:lnTo>
                    <a:pt x="3305556" y="1549907"/>
                  </a:lnTo>
                  <a:lnTo>
                    <a:pt x="3305556" y="1578863"/>
                  </a:lnTo>
                  <a:lnTo>
                    <a:pt x="3334512" y="1578863"/>
                  </a:lnTo>
                  <a:lnTo>
                    <a:pt x="3334512" y="1549907"/>
                  </a:lnTo>
                  <a:close/>
                </a:path>
                <a:path w="3335020" h="2962275">
                  <a:moveTo>
                    <a:pt x="3334512" y="1607057"/>
                  </a:moveTo>
                  <a:lnTo>
                    <a:pt x="3305556" y="1607057"/>
                  </a:lnTo>
                  <a:lnTo>
                    <a:pt x="3305556" y="1636013"/>
                  </a:lnTo>
                  <a:lnTo>
                    <a:pt x="3334512" y="1636013"/>
                  </a:lnTo>
                  <a:lnTo>
                    <a:pt x="3334512" y="1607057"/>
                  </a:lnTo>
                  <a:close/>
                </a:path>
                <a:path w="3335020" h="2962275">
                  <a:moveTo>
                    <a:pt x="3334512" y="1664207"/>
                  </a:moveTo>
                  <a:lnTo>
                    <a:pt x="3305556" y="1664207"/>
                  </a:lnTo>
                  <a:lnTo>
                    <a:pt x="3305556" y="1693163"/>
                  </a:lnTo>
                  <a:lnTo>
                    <a:pt x="3334512" y="1693163"/>
                  </a:lnTo>
                  <a:lnTo>
                    <a:pt x="3334512" y="1664207"/>
                  </a:lnTo>
                  <a:close/>
                </a:path>
                <a:path w="3335020" h="2962275">
                  <a:moveTo>
                    <a:pt x="3334512" y="1721357"/>
                  </a:moveTo>
                  <a:lnTo>
                    <a:pt x="3305556" y="1721357"/>
                  </a:lnTo>
                  <a:lnTo>
                    <a:pt x="3305556" y="1750313"/>
                  </a:lnTo>
                  <a:lnTo>
                    <a:pt x="3334512" y="1750313"/>
                  </a:lnTo>
                  <a:lnTo>
                    <a:pt x="3334512" y="1721357"/>
                  </a:lnTo>
                  <a:close/>
                </a:path>
                <a:path w="3335020" h="2962275">
                  <a:moveTo>
                    <a:pt x="3334512" y="1778507"/>
                  </a:moveTo>
                  <a:lnTo>
                    <a:pt x="3305556" y="1778507"/>
                  </a:lnTo>
                  <a:lnTo>
                    <a:pt x="3305556" y="1806702"/>
                  </a:lnTo>
                  <a:lnTo>
                    <a:pt x="3334512" y="1806702"/>
                  </a:lnTo>
                  <a:lnTo>
                    <a:pt x="3334512" y="1778507"/>
                  </a:lnTo>
                  <a:close/>
                </a:path>
                <a:path w="3335020" h="2962275">
                  <a:moveTo>
                    <a:pt x="3334512" y="1835657"/>
                  </a:moveTo>
                  <a:lnTo>
                    <a:pt x="3305556" y="1835657"/>
                  </a:lnTo>
                  <a:lnTo>
                    <a:pt x="3305556" y="1863852"/>
                  </a:lnTo>
                  <a:lnTo>
                    <a:pt x="3334512" y="1863852"/>
                  </a:lnTo>
                  <a:lnTo>
                    <a:pt x="3334512" y="1835657"/>
                  </a:lnTo>
                  <a:close/>
                </a:path>
                <a:path w="3335020" h="2962275">
                  <a:moveTo>
                    <a:pt x="3334512" y="1892807"/>
                  </a:moveTo>
                  <a:lnTo>
                    <a:pt x="3305556" y="1892807"/>
                  </a:lnTo>
                  <a:lnTo>
                    <a:pt x="3305556" y="1921002"/>
                  </a:lnTo>
                  <a:lnTo>
                    <a:pt x="3334512" y="1921002"/>
                  </a:lnTo>
                  <a:lnTo>
                    <a:pt x="3334512" y="1892807"/>
                  </a:lnTo>
                  <a:close/>
                </a:path>
                <a:path w="3335020" h="2962275">
                  <a:moveTo>
                    <a:pt x="3334512" y="1949957"/>
                  </a:moveTo>
                  <a:lnTo>
                    <a:pt x="3305556" y="1949957"/>
                  </a:lnTo>
                  <a:lnTo>
                    <a:pt x="3305556" y="1978152"/>
                  </a:lnTo>
                  <a:lnTo>
                    <a:pt x="3334512" y="1978152"/>
                  </a:lnTo>
                  <a:lnTo>
                    <a:pt x="3334512" y="1949957"/>
                  </a:lnTo>
                  <a:close/>
                </a:path>
                <a:path w="3335020" h="2962275">
                  <a:moveTo>
                    <a:pt x="3334512" y="2007107"/>
                  </a:moveTo>
                  <a:lnTo>
                    <a:pt x="3305556" y="2007107"/>
                  </a:lnTo>
                  <a:lnTo>
                    <a:pt x="3305556" y="2035302"/>
                  </a:lnTo>
                  <a:lnTo>
                    <a:pt x="3334512" y="2035302"/>
                  </a:lnTo>
                  <a:lnTo>
                    <a:pt x="3334512" y="2007107"/>
                  </a:lnTo>
                  <a:close/>
                </a:path>
                <a:path w="3335020" h="2962275">
                  <a:moveTo>
                    <a:pt x="3334512" y="2064257"/>
                  </a:moveTo>
                  <a:lnTo>
                    <a:pt x="3305556" y="2064257"/>
                  </a:lnTo>
                  <a:lnTo>
                    <a:pt x="3305556" y="2092452"/>
                  </a:lnTo>
                  <a:lnTo>
                    <a:pt x="3334512" y="2092452"/>
                  </a:lnTo>
                  <a:lnTo>
                    <a:pt x="3334512" y="2064257"/>
                  </a:lnTo>
                  <a:close/>
                </a:path>
                <a:path w="3335020" h="2962275">
                  <a:moveTo>
                    <a:pt x="3334512" y="2121407"/>
                  </a:moveTo>
                  <a:lnTo>
                    <a:pt x="3305556" y="2121407"/>
                  </a:lnTo>
                  <a:lnTo>
                    <a:pt x="3305556" y="2149602"/>
                  </a:lnTo>
                  <a:lnTo>
                    <a:pt x="3334512" y="2149602"/>
                  </a:lnTo>
                  <a:lnTo>
                    <a:pt x="3334512" y="2121407"/>
                  </a:lnTo>
                  <a:close/>
                </a:path>
                <a:path w="3335020" h="2962275">
                  <a:moveTo>
                    <a:pt x="3334512" y="2178557"/>
                  </a:moveTo>
                  <a:lnTo>
                    <a:pt x="3305556" y="2178557"/>
                  </a:lnTo>
                  <a:lnTo>
                    <a:pt x="3305556" y="2206752"/>
                  </a:lnTo>
                  <a:lnTo>
                    <a:pt x="3334512" y="2206752"/>
                  </a:lnTo>
                  <a:lnTo>
                    <a:pt x="3334512" y="2178557"/>
                  </a:lnTo>
                  <a:close/>
                </a:path>
                <a:path w="3335020" h="2962275">
                  <a:moveTo>
                    <a:pt x="3334512" y="2235707"/>
                  </a:moveTo>
                  <a:lnTo>
                    <a:pt x="3305556" y="2235707"/>
                  </a:lnTo>
                  <a:lnTo>
                    <a:pt x="3305556" y="2263902"/>
                  </a:lnTo>
                  <a:lnTo>
                    <a:pt x="3334512" y="2263902"/>
                  </a:lnTo>
                  <a:lnTo>
                    <a:pt x="3334512" y="2235707"/>
                  </a:lnTo>
                  <a:close/>
                </a:path>
                <a:path w="3335020" h="2962275">
                  <a:moveTo>
                    <a:pt x="3334512" y="2292857"/>
                  </a:moveTo>
                  <a:lnTo>
                    <a:pt x="3305556" y="2292857"/>
                  </a:lnTo>
                  <a:lnTo>
                    <a:pt x="3305556" y="2321052"/>
                  </a:lnTo>
                  <a:lnTo>
                    <a:pt x="3334512" y="2321052"/>
                  </a:lnTo>
                  <a:lnTo>
                    <a:pt x="3334512" y="2292857"/>
                  </a:lnTo>
                  <a:close/>
                </a:path>
                <a:path w="3335020" h="2962275">
                  <a:moveTo>
                    <a:pt x="3334512" y="2350007"/>
                  </a:moveTo>
                  <a:lnTo>
                    <a:pt x="3305556" y="2350007"/>
                  </a:lnTo>
                  <a:lnTo>
                    <a:pt x="3305556" y="2378202"/>
                  </a:lnTo>
                  <a:lnTo>
                    <a:pt x="3334512" y="2378202"/>
                  </a:lnTo>
                  <a:lnTo>
                    <a:pt x="3334512" y="2350007"/>
                  </a:lnTo>
                  <a:close/>
                </a:path>
                <a:path w="3335020" h="2962275">
                  <a:moveTo>
                    <a:pt x="3334512" y="2407157"/>
                  </a:moveTo>
                  <a:lnTo>
                    <a:pt x="3305556" y="2407157"/>
                  </a:lnTo>
                  <a:lnTo>
                    <a:pt x="3305556" y="2435352"/>
                  </a:lnTo>
                  <a:lnTo>
                    <a:pt x="3334512" y="2435352"/>
                  </a:lnTo>
                  <a:lnTo>
                    <a:pt x="3334512" y="2407157"/>
                  </a:lnTo>
                  <a:close/>
                </a:path>
                <a:path w="3335020" h="2962275">
                  <a:moveTo>
                    <a:pt x="3334512" y="2464307"/>
                  </a:moveTo>
                  <a:lnTo>
                    <a:pt x="3305556" y="2464307"/>
                  </a:lnTo>
                  <a:lnTo>
                    <a:pt x="3305556" y="2492502"/>
                  </a:lnTo>
                  <a:lnTo>
                    <a:pt x="3334512" y="2492502"/>
                  </a:lnTo>
                  <a:lnTo>
                    <a:pt x="3334512" y="2464307"/>
                  </a:lnTo>
                  <a:close/>
                </a:path>
                <a:path w="3335020" h="2962275">
                  <a:moveTo>
                    <a:pt x="3334512" y="2521457"/>
                  </a:moveTo>
                  <a:lnTo>
                    <a:pt x="3305556" y="2521457"/>
                  </a:lnTo>
                  <a:lnTo>
                    <a:pt x="3305556" y="2549652"/>
                  </a:lnTo>
                  <a:lnTo>
                    <a:pt x="3334512" y="2549652"/>
                  </a:lnTo>
                  <a:lnTo>
                    <a:pt x="3334512" y="2521457"/>
                  </a:lnTo>
                  <a:close/>
                </a:path>
                <a:path w="3335020" h="2962275">
                  <a:moveTo>
                    <a:pt x="3334512" y="2578607"/>
                  </a:moveTo>
                  <a:lnTo>
                    <a:pt x="3305556" y="2578607"/>
                  </a:lnTo>
                  <a:lnTo>
                    <a:pt x="3305556" y="2606802"/>
                  </a:lnTo>
                  <a:lnTo>
                    <a:pt x="3334512" y="2606802"/>
                  </a:lnTo>
                  <a:lnTo>
                    <a:pt x="3334512" y="2578607"/>
                  </a:lnTo>
                  <a:close/>
                </a:path>
                <a:path w="3335020" h="2962275">
                  <a:moveTo>
                    <a:pt x="3334512" y="2635757"/>
                  </a:moveTo>
                  <a:lnTo>
                    <a:pt x="3305556" y="2635757"/>
                  </a:lnTo>
                  <a:lnTo>
                    <a:pt x="3305556" y="2663952"/>
                  </a:lnTo>
                  <a:lnTo>
                    <a:pt x="3334512" y="2663952"/>
                  </a:lnTo>
                  <a:lnTo>
                    <a:pt x="3334512" y="2635757"/>
                  </a:lnTo>
                  <a:close/>
                </a:path>
                <a:path w="3335020" h="2962275">
                  <a:moveTo>
                    <a:pt x="3334512" y="2692907"/>
                  </a:moveTo>
                  <a:lnTo>
                    <a:pt x="3305556" y="2692907"/>
                  </a:lnTo>
                  <a:lnTo>
                    <a:pt x="3305556" y="2721102"/>
                  </a:lnTo>
                  <a:lnTo>
                    <a:pt x="3334512" y="2721102"/>
                  </a:lnTo>
                  <a:lnTo>
                    <a:pt x="3334512" y="2692907"/>
                  </a:lnTo>
                  <a:close/>
                </a:path>
                <a:path w="3335020" h="2962275">
                  <a:moveTo>
                    <a:pt x="3334512" y="2749295"/>
                  </a:moveTo>
                  <a:lnTo>
                    <a:pt x="3305556" y="2749295"/>
                  </a:lnTo>
                  <a:lnTo>
                    <a:pt x="3305556" y="2778251"/>
                  </a:lnTo>
                  <a:lnTo>
                    <a:pt x="3334512" y="2778251"/>
                  </a:lnTo>
                  <a:lnTo>
                    <a:pt x="3334512" y="2749295"/>
                  </a:lnTo>
                  <a:close/>
                </a:path>
                <a:path w="3335020" h="2962275">
                  <a:moveTo>
                    <a:pt x="3334512" y="2806445"/>
                  </a:moveTo>
                  <a:lnTo>
                    <a:pt x="3305556" y="2806445"/>
                  </a:lnTo>
                  <a:lnTo>
                    <a:pt x="3305556" y="2835401"/>
                  </a:lnTo>
                  <a:lnTo>
                    <a:pt x="3334512" y="2835401"/>
                  </a:lnTo>
                  <a:lnTo>
                    <a:pt x="3334512" y="2806445"/>
                  </a:lnTo>
                  <a:close/>
                </a:path>
                <a:path w="3335020" h="2962275">
                  <a:moveTo>
                    <a:pt x="3334512" y="2863595"/>
                  </a:moveTo>
                  <a:lnTo>
                    <a:pt x="3305556" y="2863595"/>
                  </a:lnTo>
                  <a:lnTo>
                    <a:pt x="3305556" y="2892551"/>
                  </a:lnTo>
                  <a:lnTo>
                    <a:pt x="3334512" y="2892551"/>
                  </a:lnTo>
                  <a:lnTo>
                    <a:pt x="3334512" y="2863595"/>
                  </a:lnTo>
                  <a:close/>
                </a:path>
                <a:path w="3335020" h="2962275">
                  <a:moveTo>
                    <a:pt x="3317747" y="2904743"/>
                  </a:moveTo>
                  <a:lnTo>
                    <a:pt x="3288791" y="2904743"/>
                  </a:lnTo>
                  <a:lnTo>
                    <a:pt x="3288791" y="2932937"/>
                  </a:lnTo>
                  <a:lnTo>
                    <a:pt x="3317747" y="2932937"/>
                  </a:lnTo>
                  <a:lnTo>
                    <a:pt x="3317747" y="2904743"/>
                  </a:lnTo>
                  <a:close/>
                </a:path>
                <a:path w="3335020" h="2962275">
                  <a:moveTo>
                    <a:pt x="3260597" y="2904743"/>
                  </a:moveTo>
                  <a:lnTo>
                    <a:pt x="3231641" y="2904743"/>
                  </a:lnTo>
                  <a:lnTo>
                    <a:pt x="3231641" y="2932937"/>
                  </a:lnTo>
                  <a:lnTo>
                    <a:pt x="3260597" y="2932937"/>
                  </a:lnTo>
                  <a:lnTo>
                    <a:pt x="3260597" y="2904743"/>
                  </a:lnTo>
                  <a:close/>
                </a:path>
                <a:path w="3335020" h="2962275">
                  <a:moveTo>
                    <a:pt x="3203447" y="2904743"/>
                  </a:moveTo>
                  <a:lnTo>
                    <a:pt x="3175253" y="2904743"/>
                  </a:lnTo>
                  <a:lnTo>
                    <a:pt x="3175253" y="2932937"/>
                  </a:lnTo>
                  <a:lnTo>
                    <a:pt x="3203447" y="2932937"/>
                  </a:lnTo>
                  <a:lnTo>
                    <a:pt x="3203447" y="2904743"/>
                  </a:lnTo>
                  <a:close/>
                </a:path>
                <a:path w="3335020" h="2962275">
                  <a:moveTo>
                    <a:pt x="3146297" y="2904743"/>
                  </a:moveTo>
                  <a:lnTo>
                    <a:pt x="3118103" y="2904743"/>
                  </a:lnTo>
                  <a:lnTo>
                    <a:pt x="3118103" y="2932937"/>
                  </a:lnTo>
                  <a:lnTo>
                    <a:pt x="3146297" y="2932937"/>
                  </a:lnTo>
                  <a:lnTo>
                    <a:pt x="3146297" y="2904743"/>
                  </a:lnTo>
                  <a:close/>
                </a:path>
                <a:path w="3335020" h="2962275">
                  <a:moveTo>
                    <a:pt x="3089147" y="2904743"/>
                  </a:moveTo>
                  <a:lnTo>
                    <a:pt x="3060953" y="2904743"/>
                  </a:lnTo>
                  <a:lnTo>
                    <a:pt x="3060953" y="2932937"/>
                  </a:lnTo>
                  <a:lnTo>
                    <a:pt x="3089147" y="2932937"/>
                  </a:lnTo>
                  <a:lnTo>
                    <a:pt x="3089147" y="2904743"/>
                  </a:lnTo>
                  <a:close/>
                </a:path>
                <a:path w="3335020" h="2962275">
                  <a:moveTo>
                    <a:pt x="3031998" y="2904743"/>
                  </a:moveTo>
                  <a:lnTo>
                    <a:pt x="3003804" y="2904743"/>
                  </a:lnTo>
                  <a:lnTo>
                    <a:pt x="3003804" y="2932937"/>
                  </a:lnTo>
                  <a:lnTo>
                    <a:pt x="3031998" y="2932937"/>
                  </a:lnTo>
                  <a:lnTo>
                    <a:pt x="3031998" y="2904743"/>
                  </a:lnTo>
                  <a:close/>
                </a:path>
                <a:path w="3335020" h="2962275">
                  <a:moveTo>
                    <a:pt x="2974848" y="2904743"/>
                  </a:moveTo>
                  <a:lnTo>
                    <a:pt x="2946654" y="2904743"/>
                  </a:lnTo>
                  <a:lnTo>
                    <a:pt x="2946654" y="2932937"/>
                  </a:lnTo>
                  <a:lnTo>
                    <a:pt x="2974848" y="2932937"/>
                  </a:lnTo>
                  <a:lnTo>
                    <a:pt x="2974848" y="2904743"/>
                  </a:lnTo>
                  <a:close/>
                </a:path>
                <a:path w="3335020" h="2962275">
                  <a:moveTo>
                    <a:pt x="2917698" y="2904743"/>
                  </a:moveTo>
                  <a:lnTo>
                    <a:pt x="2889504" y="2904743"/>
                  </a:lnTo>
                  <a:lnTo>
                    <a:pt x="2889504" y="2932937"/>
                  </a:lnTo>
                  <a:lnTo>
                    <a:pt x="2917698" y="2932937"/>
                  </a:lnTo>
                  <a:lnTo>
                    <a:pt x="2917698" y="2904743"/>
                  </a:lnTo>
                  <a:close/>
                </a:path>
                <a:path w="3335020" h="2962275">
                  <a:moveTo>
                    <a:pt x="2860548" y="2904743"/>
                  </a:moveTo>
                  <a:lnTo>
                    <a:pt x="2832354" y="2904743"/>
                  </a:lnTo>
                  <a:lnTo>
                    <a:pt x="2832354" y="2932937"/>
                  </a:lnTo>
                  <a:lnTo>
                    <a:pt x="2860548" y="2932937"/>
                  </a:lnTo>
                  <a:lnTo>
                    <a:pt x="2860548" y="2904743"/>
                  </a:lnTo>
                  <a:close/>
                </a:path>
                <a:path w="3335020" h="2962275">
                  <a:moveTo>
                    <a:pt x="2829305" y="2875787"/>
                  </a:moveTo>
                  <a:lnTo>
                    <a:pt x="2743200" y="2918459"/>
                  </a:lnTo>
                  <a:lnTo>
                    <a:pt x="2829305" y="2961893"/>
                  </a:lnTo>
                  <a:lnTo>
                    <a:pt x="2829305" y="2875787"/>
                  </a:lnTo>
                  <a:close/>
                </a:path>
              </a:pathLst>
            </a:custGeom>
            <a:solidFill>
              <a:srgbClr val="FF0000"/>
            </a:solidFill>
          </p:spPr>
          <p:txBody>
            <a:bodyPr wrap="square" lIns="0" tIns="0" rIns="0" bIns="0" rtlCol="0"/>
            <a:lstStyle/>
            <a:p>
              <a:endParaRPr/>
            </a:p>
          </p:txBody>
        </p:sp>
      </p:grpSp>
      <p:grpSp>
        <p:nvGrpSpPr>
          <p:cNvPr id="58369" name="object 23">
            <a:extLst>
              <a:ext uri="{FF2B5EF4-FFF2-40B4-BE49-F238E27FC236}">
                <a16:creationId xmlns:a16="http://schemas.microsoft.com/office/drawing/2014/main" id="{6CE99DEC-BDBE-088E-B5B2-859F17B269AC}"/>
              </a:ext>
            </a:extLst>
          </p:cNvPr>
          <p:cNvGrpSpPr/>
          <p:nvPr/>
        </p:nvGrpSpPr>
        <p:grpSpPr>
          <a:xfrm>
            <a:off x="1905456" y="6265291"/>
            <a:ext cx="4747828" cy="1683747"/>
            <a:chOff x="2366658" y="6883453"/>
            <a:chExt cx="4747828" cy="1683747"/>
          </a:xfrm>
        </p:grpSpPr>
        <p:pic>
          <p:nvPicPr>
            <p:cNvPr id="58371" name="object 24">
              <a:extLst>
                <a:ext uri="{FF2B5EF4-FFF2-40B4-BE49-F238E27FC236}">
                  <a16:creationId xmlns:a16="http://schemas.microsoft.com/office/drawing/2014/main" id="{4BAF9C45-B107-1E57-0D64-B2A2C52F7FBD}"/>
                </a:ext>
              </a:extLst>
            </p:cNvPr>
            <p:cNvPicPr/>
            <p:nvPr/>
          </p:nvPicPr>
          <p:blipFill>
            <a:blip r:embed="rId5" cstate="print"/>
            <a:stretch>
              <a:fillRect/>
            </a:stretch>
          </p:blipFill>
          <p:spPr>
            <a:xfrm>
              <a:off x="2406068" y="7521474"/>
              <a:ext cx="2017014" cy="1040891"/>
            </a:xfrm>
            <a:prstGeom prst="rect">
              <a:avLst/>
            </a:prstGeom>
          </p:spPr>
        </p:pic>
        <p:sp>
          <p:nvSpPr>
            <p:cNvPr id="58372" name="object 25">
              <a:extLst>
                <a:ext uri="{FF2B5EF4-FFF2-40B4-BE49-F238E27FC236}">
                  <a16:creationId xmlns:a16="http://schemas.microsoft.com/office/drawing/2014/main" id="{32B8AED3-7361-084F-8912-6897E403E0DE}"/>
                </a:ext>
              </a:extLst>
            </p:cNvPr>
            <p:cNvSpPr/>
            <p:nvPr/>
          </p:nvSpPr>
          <p:spPr>
            <a:xfrm>
              <a:off x="2366658" y="7516910"/>
              <a:ext cx="2026920" cy="1050290"/>
            </a:xfrm>
            <a:custGeom>
              <a:avLst/>
              <a:gdLst/>
              <a:ahLst/>
              <a:cxnLst/>
              <a:rect l="l" t="t" r="r" b="b"/>
              <a:pathLst>
                <a:path w="2026920" h="1050290">
                  <a:moveTo>
                    <a:pt x="0" y="0"/>
                  </a:moveTo>
                  <a:lnTo>
                    <a:pt x="2026920" y="0"/>
                  </a:lnTo>
                  <a:lnTo>
                    <a:pt x="2026920" y="1050036"/>
                  </a:lnTo>
                  <a:lnTo>
                    <a:pt x="0" y="1050036"/>
                  </a:lnTo>
                  <a:lnTo>
                    <a:pt x="0" y="0"/>
                  </a:lnTo>
                  <a:close/>
                </a:path>
              </a:pathLst>
            </a:custGeom>
            <a:ln w="9525">
              <a:solidFill>
                <a:srgbClr val="FF0000"/>
              </a:solidFill>
            </a:ln>
          </p:spPr>
          <p:txBody>
            <a:bodyPr wrap="square" lIns="0" tIns="0" rIns="0" bIns="0" rtlCol="0"/>
            <a:lstStyle/>
            <a:p>
              <a:endParaRPr/>
            </a:p>
          </p:txBody>
        </p:sp>
        <p:sp>
          <p:nvSpPr>
            <p:cNvPr id="58373" name="object 26">
              <a:extLst>
                <a:ext uri="{FF2B5EF4-FFF2-40B4-BE49-F238E27FC236}">
                  <a16:creationId xmlns:a16="http://schemas.microsoft.com/office/drawing/2014/main" id="{AD3901A3-A518-4907-B936-9A4A9168D5DF}"/>
                </a:ext>
              </a:extLst>
            </p:cNvPr>
            <p:cNvSpPr/>
            <p:nvPr/>
          </p:nvSpPr>
          <p:spPr>
            <a:xfrm>
              <a:off x="2738300" y="7240296"/>
              <a:ext cx="193675" cy="33528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58374" name="object 27">
              <a:extLst>
                <a:ext uri="{FF2B5EF4-FFF2-40B4-BE49-F238E27FC236}">
                  <a16:creationId xmlns:a16="http://schemas.microsoft.com/office/drawing/2014/main" id="{4526D670-7C3D-F98D-E2D4-BEA570D587E0}"/>
                </a:ext>
              </a:extLst>
            </p:cNvPr>
            <p:cNvSpPr/>
            <p:nvPr/>
          </p:nvSpPr>
          <p:spPr>
            <a:xfrm>
              <a:off x="2368730" y="8160792"/>
              <a:ext cx="1470025" cy="178435"/>
            </a:xfrm>
            <a:custGeom>
              <a:avLst/>
              <a:gdLst/>
              <a:ahLst/>
              <a:cxnLst/>
              <a:rect l="l" t="t" r="r" b="b"/>
              <a:pathLst>
                <a:path w="1470025" h="178434">
                  <a:moveTo>
                    <a:pt x="0" y="29717"/>
                  </a:moveTo>
                  <a:lnTo>
                    <a:pt x="2393" y="18323"/>
                  </a:lnTo>
                  <a:lnTo>
                    <a:pt x="8858" y="8858"/>
                  </a:lnTo>
                  <a:lnTo>
                    <a:pt x="18323" y="2393"/>
                  </a:lnTo>
                  <a:lnTo>
                    <a:pt x="29718" y="0"/>
                  </a:lnTo>
                  <a:lnTo>
                    <a:pt x="1440180" y="0"/>
                  </a:lnTo>
                  <a:lnTo>
                    <a:pt x="1451895" y="2393"/>
                  </a:lnTo>
                  <a:lnTo>
                    <a:pt x="1461325" y="8858"/>
                  </a:lnTo>
                  <a:lnTo>
                    <a:pt x="1467612" y="18323"/>
                  </a:lnTo>
                  <a:lnTo>
                    <a:pt x="1469898" y="29717"/>
                  </a:lnTo>
                  <a:lnTo>
                    <a:pt x="1469898" y="148589"/>
                  </a:lnTo>
                  <a:lnTo>
                    <a:pt x="1467612" y="159984"/>
                  </a:lnTo>
                  <a:lnTo>
                    <a:pt x="1461325" y="169449"/>
                  </a:lnTo>
                  <a:lnTo>
                    <a:pt x="1451895" y="175914"/>
                  </a:lnTo>
                  <a:lnTo>
                    <a:pt x="1440180" y="178307"/>
                  </a:lnTo>
                  <a:lnTo>
                    <a:pt x="29718" y="178307"/>
                  </a:lnTo>
                  <a:lnTo>
                    <a:pt x="18323" y="175914"/>
                  </a:lnTo>
                  <a:lnTo>
                    <a:pt x="8858" y="169449"/>
                  </a:lnTo>
                  <a:lnTo>
                    <a:pt x="2393" y="159984"/>
                  </a:lnTo>
                  <a:lnTo>
                    <a:pt x="0" y="148589"/>
                  </a:lnTo>
                  <a:lnTo>
                    <a:pt x="0" y="29717"/>
                  </a:lnTo>
                  <a:close/>
                </a:path>
              </a:pathLst>
            </a:custGeom>
            <a:ln w="19037">
              <a:solidFill>
                <a:srgbClr val="FF0000"/>
              </a:solidFill>
            </a:ln>
          </p:spPr>
          <p:txBody>
            <a:bodyPr wrap="square" lIns="0" tIns="0" rIns="0" bIns="0" rtlCol="0"/>
            <a:lstStyle/>
            <a:p>
              <a:endParaRPr/>
            </a:p>
          </p:txBody>
        </p:sp>
        <p:sp>
          <p:nvSpPr>
            <p:cNvPr id="58375" name="object 28">
              <a:extLst>
                <a:ext uri="{FF2B5EF4-FFF2-40B4-BE49-F238E27FC236}">
                  <a16:creationId xmlns:a16="http://schemas.microsoft.com/office/drawing/2014/main" id="{9C12FCE6-FAE3-DE37-1896-099939C76520}"/>
                </a:ext>
              </a:extLst>
            </p:cNvPr>
            <p:cNvSpPr/>
            <p:nvPr/>
          </p:nvSpPr>
          <p:spPr>
            <a:xfrm>
              <a:off x="3263708" y="6883453"/>
              <a:ext cx="1064100" cy="565979"/>
            </a:xfrm>
            <a:custGeom>
              <a:avLst/>
              <a:gdLst/>
              <a:ahLst/>
              <a:cxnLst/>
              <a:rect l="l" t="t" r="r" b="b"/>
              <a:pathLst>
                <a:path w="1097279" h="776604">
                  <a:moveTo>
                    <a:pt x="0" y="129539"/>
                  </a:moveTo>
                  <a:lnTo>
                    <a:pt x="10167" y="79081"/>
                  </a:lnTo>
                  <a:lnTo>
                    <a:pt x="37909" y="37909"/>
                  </a:lnTo>
                  <a:lnTo>
                    <a:pt x="79081" y="10167"/>
                  </a:lnTo>
                  <a:lnTo>
                    <a:pt x="129539" y="0"/>
                  </a:lnTo>
                  <a:lnTo>
                    <a:pt x="967740" y="0"/>
                  </a:lnTo>
                  <a:lnTo>
                    <a:pt x="1018198" y="10167"/>
                  </a:lnTo>
                  <a:lnTo>
                    <a:pt x="1059370" y="37909"/>
                  </a:lnTo>
                  <a:lnTo>
                    <a:pt x="1087112" y="79081"/>
                  </a:lnTo>
                  <a:lnTo>
                    <a:pt x="1097280" y="129539"/>
                  </a:lnTo>
                  <a:lnTo>
                    <a:pt x="1097280" y="646937"/>
                  </a:lnTo>
                  <a:lnTo>
                    <a:pt x="1087112" y="697396"/>
                  </a:lnTo>
                  <a:lnTo>
                    <a:pt x="1059370" y="738568"/>
                  </a:lnTo>
                  <a:lnTo>
                    <a:pt x="1018198" y="766310"/>
                  </a:lnTo>
                  <a:lnTo>
                    <a:pt x="967740" y="776477"/>
                  </a:lnTo>
                  <a:lnTo>
                    <a:pt x="129539" y="776477"/>
                  </a:lnTo>
                  <a:lnTo>
                    <a:pt x="79081" y="766310"/>
                  </a:lnTo>
                  <a:lnTo>
                    <a:pt x="37909" y="738568"/>
                  </a:lnTo>
                  <a:lnTo>
                    <a:pt x="10167" y="697396"/>
                  </a:lnTo>
                  <a:lnTo>
                    <a:pt x="0" y="646937"/>
                  </a:lnTo>
                  <a:lnTo>
                    <a:pt x="0" y="129539"/>
                  </a:lnTo>
                  <a:close/>
                </a:path>
              </a:pathLst>
            </a:custGeom>
            <a:ln w="19037">
              <a:solidFill>
                <a:srgbClr val="006FBF"/>
              </a:solidFill>
            </a:ln>
          </p:spPr>
          <p:txBody>
            <a:bodyPr wrap="square" lIns="0" tIns="0" rIns="0" bIns="0" rtlCol="0"/>
            <a:lstStyle/>
            <a:p>
              <a:endParaRPr/>
            </a:p>
          </p:txBody>
        </p:sp>
        <p:sp>
          <p:nvSpPr>
            <p:cNvPr id="58376" name="object 29">
              <a:extLst>
                <a:ext uri="{FF2B5EF4-FFF2-40B4-BE49-F238E27FC236}">
                  <a16:creationId xmlns:a16="http://schemas.microsoft.com/office/drawing/2014/main" id="{BE36C191-C7A6-0245-C209-B4B2898893EA}"/>
                </a:ext>
              </a:extLst>
            </p:cNvPr>
            <p:cNvSpPr/>
            <p:nvPr/>
          </p:nvSpPr>
          <p:spPr>
            <a:xfrm>
              <a:off x="4365336" y="7127189"/>
              <a:ext cx="939329" cy="521642"/>
            </a:xfrm>
            <a:custGeom>
              <a:avLst/>
              <a:gdLst/>
              <a:ahLst/>
              <a:cxnLst/>
              <a:rect l="l" t="t" r="r" b="b"/>
              <a:pathLst>
                <a:path w="1012189" h="1332229">
                  <a:moveTo>
                    <a:pt x="969263" y="1255775"/>
                  </a:moveTo>
                  <a:lnTo>
                    <a:pt x="935736" y="1255775"/>
                  </a:lnTo>
                  <a:lnTo>
                    <a:pt x="973836" y="1331975"/>
                  </a:lnTo>
                  <a:lnTo>
                    <a:pt x="1005459" y="1268729"/>
                  </a:lnTo>
                  <a:lnTo>
                    <a:pt x="969263" y="1268729"/>
                  </a:lnTo>
                  <a:lnTo>
                    <a:pt x="969263" y="1255775"/>
                  </a:lnTo>
                  <a:close/>
                </a:path>
                <a:path w="1012189" h="1332229">
                  <a:moveTo>
                    <a:pt x="969263" y="5333"/>
                  </a:moveTo>
                  <a:lnTo>
                    <a:pt x="969263" y="1268729"/>
                  </a:lnTo>
                  <a:lnTo>
                    <a:pt x="978408" y="1268729"/>
                  </a:lnTo>
                  <a:lnTo>
                    <a:pt x="978408" y="9905"/>
                  </a:lnTo>
                  <a:lnTo>
                    <a:pt x="973836" y="9905"/>
                  </a:lnTo>
                  <a:lnTo>
                    <a:pt x="969263" y="5333"/>
                  </a:lnTo>
                  <a:close/>
                </a:path>
                <a:path w="1012189" h="1332229">
                  <a:moveTo>
                    <a:pt x="1011936" y="1255775"/>
                  </a:moveTo>
                  <a:lnTo>
                    <a:pt x="978408" y="1255775"/>
                  </a:lnTo>
                  <a:lnTo>
                    <a:pt x="978408" y="1268729"/>
                  </a:lnTo>
                  <a:lnTo>
                    <a:pt x="1005459" y="1268729"/>
                  </a:lnTo>
                  <a:lnTo>
                    <a:pt x="1011936" y="1255775"/>
                  </a:lnTo>
                  <a:close/>
                </a:path>
                <a:path w="1012189" h="1332229">
                  <a:moveTo>
                    <a:pt x="973836" y="0"/>
                  </a:moveTo>
                  <a:lnTo>
                    <a:pt x="0" y="0"/>
                  </a:lnTo>
                  <a:lnTo>
                    <a:pt x="0" y="9905"/>
                  </a:lnTo>
                  <a:lnTo>
                    <a:pt x="969263" y="9905"/>
                  </a:lnTo>
                  <a:lnTo>
                    <a:pt x="969263" y="5333"/>
                  </a:lnTo>
                  <a:lnTo>
                    <a:pt x="978408" y="5333"/>
                  </a:lnTo>
                  <a:lnTo>
                    <a:pt x="976884" y="1523"/>
                  </a:lnTo>
                  <a:lnTo>
                    <a:pt x="973836" y="0"/>
                  </a:lnTo>
                  <a:close/>
                </a:path>
                <a:path w="1012189" h="1332229">
                  <a:moveTo>
                    <a:pt x="978408" y="5333"/>
                  </a:moveTo>
                  <a:lnTo>
                    <a:pt x="969263" y="5333"/>
                  </a:lnTo>
                  <a:lnTo>
                    <a:pt x="973836" y="9905"/>
                  </a:lnTo>
                  <a:lnTo>
                    <a:pt x="978408" y="9905"/>
                  </a:lnTo>
                  <a:lnTo>
                    <a:pt x="978408" y="5333"/>
                  </a:lnTo>
                  <a:close/>
                </a:path>
              </a:pathLst>
            </a:custGeom>
            <a:solidFill>
              <a:srgbClr val="006FBF"/>
            </a:solidFill>
          </p:spPr>
          <p:txBody>
            <a:bodyPr wrap="square" lIns="0" tIns="0" rIns="0" bIns="0" rtlCol="0"/>
            <a:lstStyle/>
            <a:p>
              <a:endParaRPr/>
            </a:p>
          </p:txBody>
        </p:sp>
        <p:sp>
          <p:nvSpPr>
            <p:cNvPr id="58377" name="object 30">
              <a:extLst>
                <a:ext uri="{FF2B5EF4-FFF2-40B4-BE49-F238E27FC236}">
                  <a16:creationId xmlns:a16="http://schemas.microsoft.com/office/drawing/2014/main" id="{3E0C7D31-79E1-0356-57EC-A2DD7AD6EED9}"/>
                </a:ext>
              </a:extLst>
            </p:cNvPr>
            <p:cNvSpPr/>
            <p:nvPr/>
          </p:nvSpPr>
          <p:spPr>
            <a:xfrm>
              <a:off x="4845812" y="7710571"/>
              <a:ext cx="2268674" cy="712361"/>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solidFill>
              <a:srgbClr val="FFFBD4"/>
            </a:solidFill>
          </p:spPr>
          <p:txBody>
            <a:bodyPr wrap="square" lIns="0" tIns="0" rIns="0" bIns="0" rtlCol="0"/>
            <a:lstStyle/>
            <a:p>
              <a:endParaRPr/>
            </a:p>
          </p:txBody>
        </p:sp>
        <p:sp>
          <p:nvSpPr>
            <p:cNvPr id="58378" name="object 31">
              <a:extLst>
                <a:ext uri="{FF2B5EF4-FFF2-40B4-BE49-F238E27FC236}">
                  <a16:creationId xmlns:a16="http://schemas.microsoft.com/office/drawing/2014/main" id="{DA53473E-FD7B-D57B-579C-D865CD7E7731}"/>
                </a:ext>
              </a:extLst>
            </p:cNvPr>
            <p:cNvSpPr/>
            <p:nvPr/>
          </p:nvSpPr>
          <p:spPr>
            <a:xfrm>
              <a:off x="4845811" y="7704760"/>
              <a:ext cx="2268675" cy="718172"/>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ln w="9525">
              <a:solidFill>
                <a:srgbClr val="006FBF"/>
              </a:solidFill>
            </a:ln>
          </p:spPr>
          <p:txBody>
            <a:bodyPr wrap="square" lIns="0" tIns="0" rIns="0" bIns="0" rtlCol="0"/>
            <a:lstStyle/>
            <a:p>
              <a:endParaRPr/>
            </a:p>
          </p:txBody>
        </p:sp>
      </p:grpSp>
      <p:sp>
        <p:nvSpPr>
          <p:cNvPr id="58379" name="object 32">
            <a:extLst>
              <a:ext uri="{FF2B5EF4-FFF2-40B4-BE49-F238E27FC236}">
                <a16:creationId xmlns:a16="http://schemas.microsoft.com/office/drawing/2014/main" id="{B248705C-DDBF-B697-5E37-07F7BB33BCED}"/>
              </a:ext>
            </a:extLst>
          </p:cNvPr>
          <p:cNvSpPr txBox="1"/>
          <p:nvPr/>
        </p:nvSpPr>
        <p:spPr>
          <a:xfrm>
            <a:off x="662467" y="4489583"/>
            <a:ext cx="5533066" cy="181460"/>
          </a:xfrm>
          <a:prstGeom prst="rect">
            <a:avLst/>
          </a:prstGeom>
        </p:spPr>
        <p:txBody>
          <a:bodyPr vert="horz" wrap="square" lIns="0" tIns="12065" rIns="0" bIns="0" rtlCol="0">
            <a:spAutoFit/>
          </a:bodyPr>
          <a:lstStyle/>
          <a:p>
            <a:pPr marL="278130">
              <a:lnSpc>
                <a:spcPct val="100000"/>
              </a:lnSpc>
              <a:spcBef>
                <a:spcPts val="95"/>
              </a:spcBef>
            </a:pPr>
            <a:r>
              <a:rPr sz="1100" spc="-25" dirty="0" err="1">
                <a:latin typeface="+mn-ea"/>
                <a:cs typeface="MS Mincho"/>
              </a:rPr>
              <a:t>メッセージは「〇〇の</a:t>
            </a:r>
            <a:r>
              <a:rPr sz="1100" spc="-15" dirty="0" err="1">
                <a:solidFill>
                  <a:srgbClr val="FF0000"/>
                </a:solidFill>
                <a:latin typeface="+mn-ea"/>
                <a:cs typeface="MS Mincho"/>
              </a:rPr>
              <a:t>部位</a:t>
            </a:r>
            <a:r>
              <a:rPr sz="1100" spc="-25" dirty="0" err="1">
                <a:latin typeface="+mn-ea"/>
                <a:cs typeface="MS Mincho"/>
              </a:rPr>
              <a:t>に対応する病名がありません</a:t>
            </a:r>
            <a:r>
              <a:rPr lang="ja-JP" altLang="en-US" sz="1100" spc="-25" dirty="0">
                <a:latin typeface="+mn-ea"/>
                <a:cs typeface="MS Mincho"/>
              </a:rPr>
              <a:t>。」</a:t>
            </a:r>
            <a:r>
              <a:rPr sz="1100" spc="-25" dirty="0" err="1">
                <a:latin typeface="+mn-ea"/>
                <a:cs typeface="MS Mincho"/>
              </a:rPr>
              <a:t>と表示</a:t>
            </a:r>
            <a:r>
              <a:rPr lang="ja-JP" altLang="en-US" sz="1100" spc="-25" dirty="0">
                <a:latin typeface="+mn-ea"/>
                <a:cs typeface="MS Mincho"/>
              </a:rPr>
              <a:t>され</a:t>
            </a:r>
            <a:r>
              <a:rPr sz="1100" spc="-25" dirty="0" err="1">
                <a:latin typeface="+mn-ea"/>
                <a:cs typeface="MS Mincho"/>
              </a:rPr>
              <a:t>ます</a:t>
            </a:r>
            <a:r>
              <a:rPr sz="1100" spc="-25" dirty="0">
                <a:latin typeface="+mn-ea"/>
                <a:cs typeface="MS Mincho"/>
              </a:rPr>
              <a:t>。</a:t>
            </a:r>
            <a:endParaRPr sz="1100" dirty="0">
              <a:latin typeface="+mn-ea"/>
              <a:cs typeface="MS Mincho"/>
            </a:endParaRPr>
          </a:p>
        </p:txBody>
      </p:sp>
      <p:sp>
        <p:nvSpPr>
          <p:cNvPr id="58380" name="object 34">
            <a:extLst>
              <a:ext uri="{FF2B5EF4-FFF2-40B4-BE49-F238E27FC236}">
                <a16:creationId xmlns:a16="http://schemas.microsoft.com/office/drawing/2014/main" id="{41D115C9-337E-AB42-B254-B5C007A6D989}"/>
              </a:ext>
            </a:extLst>
          </p:cNvPr>
          <p:cNvSpPr txBox="1"/>
          <p:nvPr/>
        </p:nvSpPr>
        <p:spPr>
          <a:xfrm>
            <a:off x="5237288" y="8407215"/>
            <a:ext cx="67945"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06FC0"/>
                </a:solidFill>
                <a:latin typeface="Arial"/>
                <a:cs typeface="Arial"/>
              </a:rPr>
              <a:t>.</a:t>
            </a:r>
            <a:endParaRPr sz="1200">
              <a:latin typeface="Arial"/>
              <a:cs typeface="Arial"/>
            </a:endParaRPr>
          </a:p>
        </p:txBody>
      </p:sp>
      <p:sp>
        <p:nvSpPr>
          <p:cNvPr id="58381" name="object 35">
            <a:extLst>
              <a:ext uri="{FF2B5EF4-FFF2-40B4-BE49-F238E27FC236}">
                <a16:creationId xmlns:a16="http://schemas.microsoft.com/office/drawing/2014/main" id="{B9E8E9FD-AEF5-578E-EC34-D684E814C9D0}"/>
              </a:ext>
            </a:extLst>
          </p:cNvPr>
          <p:cNvSpPr txBox="1"/>
          <p:nvPr/>
        </p:nvSpPr>
        <p:spPr>
          <a:xfrm>
            <a:off x="4404825" y="7146256"/>
            <a:ext cx="2248460" cy="509755"/>
          </a:xfrm>
          <a:prstGeom prst="rect">
            <a:avLst/>
          </a:prstGeom>
        </p:spPr>
        <p:txBody>
          <a:bodyPr vert="horz" wrap="square" lIns="0" tIns="12065" rIns="0" bIns="0" rtlCol="0">
            <a:spAutoFit/>
          </a:bodyPr>
          <a:lstStyle/>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適応コメントに対する部位チェックデータ」を管理する画面が</a:t>
            </a:r>
            <a:endParaRPr lang="en-US" sz="1050" spc="-25" dirty="0">
              <a:latin typeface="MS Mincho"/>
              <a:cs typeface="MS Mincho"/>
            </a:endParaRPr>
          </a:p>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適応コメント部位修正」画面です</a:t>
            </a:r>
            <a:r>
              <a:rPr sz="1050" spc="-25" dirty="0">
                <a:latin typeface="MS Mincho"/>
                <a:cs typeface="MS Mincho"/>
              </a:rPr>
              <a:t>。</a:t>
            </a:r>
            <a:endParaRPr sz="1050" dirty="0">
              <a:latin typeface="MS Mincho"/>
              <a:cs typeface="MS Mincho"/>
            </a:endParaRPr>
          </a:p>
        </p:txBody>
      </p:sp>
      <p:sp>
        <p:nvSpPr>
          <p:cNvPr id="58383" name="TextBox 58382">
            <a:extLst>
              <a:ext uri="{FF2B5EF4-FFF2-40B4-BE49-F238E27FC236}">
                <a16:creationId xmlns:a16="http://schemas.microsoft.com/office/drawing/2014/main" id="{785E8D5A-0D15-D349-1861-D76F6BEFB310}"/>
              </a:ext>
            </a:extLst>
          </p:cNvPr>
          <p:cNvSpPr txBox="1"/>
          <p:nvPr/>
        </p:nvSpPr>
        <p:spPr>
          <a:xfrm>
            <a:off x="4167279" y="5810631"/>
            <a:ext cx="1673385" cy="246221"/>
          </a:xfrm>
          <a:prstGeom prst="rect">
            <a:avLst/>
          </a:prstGeom>
          <a:solidFill>
            <a:schemeClr val="bg1">
              <a:alpha val="41000"/>
            </a:schemeClr>
          </a:solidFill>
        </p:spPr>
        <p:txBody>
          <a:bodyPr wrap="square">
            <a:spAutoFit/>
          </a:bodyPr>
          <a:lstStyle/>
          <a:p>
            <a:r>
              <a:rPr lang="ja-JP" altLang="en-US" sz="1000" spc="-25" dirty="0">
                <a:solidFill>
                  <a:srgbClr val="FF0000"/>
                </a:solidFill>
                <a:latin typeface="MS Mincho"/>
                <a:cs typeface="MS Mincho"/>
              </a:rPr>
              <a:t>「適応コメント部位修正」</a:t>
            </a:r>
            <a:endParaRPr lang="ko-KR" altLang="en-US" sz="1000" dirty="0"/>
          </a:p>
        </p:txBody>
      </p:sp>
      <p:sp>
        <p:nvSpPr>
          <p:cNvPr id="4" name="テキスト ボックス 3">
            <a:extLst>
              <a:ext uri="{FF2B5EF4-FFF2-40B4-BE49-F238E27FC236}">
                <a16:creationId xmlns:a16="http://schemas.microsoft.com/office/drawing/2014/main" id="{8DD749F3-9F90-07A4-6CDD-FF812A401036}"/>
              </a:ext>
            </a:extLst>
          </p:cNvPr>
          <p:cNvSpPr txBox="1"/>
          <p:nvPr/>
        </p:nvSpPr>
        <p:spPr>
          <a:xfrm>
            <a:off x="498694" y="4934165"/>
            <a:ext cx="5860612" cy="892552"/>
          </a:xfrm>
          <a:prstGeom prst="rect">
            <a:avLst/>
          </a:prstGeom>
          <a:noFill/>
        </p:spPr>
        <p:txBody>
          <a:bodyPr wrap="square" rtlCol="0">
            <a:spAutoFit/>
          </a:bodyPr>
          <a:lstStyle/>
          <a:p>
            <a:r>
              <a:rPr kumimoji="1" lang="ja-JP" altLang="en-US" sz="1300" dirty="0"/>
              <a:t>メッセージや不合格（ピンク色）診療行為・医薬品をダブルクリックすると</a:t>
            </a:r>
            <a:endParaRPr kumimoji="1" lang="en-US" altLang="ja-JP" sz="1300" dirty="0"/>
          </a:p>
          <a:p>
            <a:r>
              <a:rPr kumimoji="1" lang="ja-JP" altLang="en-US" sz="1300" dirty="0"/>
              <a:t>「適応症修正画面」が表示されますが、該当不合格対象はコメントです。</a:t>
            </a:r>
            <a:endParaRPr kumimoji="1" lang="en-US" altLang="ja-JP" sz="1300" dirty="0"/>
          </a:p>
          <a:p>
            <a:r>
              <a:rPr kumimoji="1" lang="ja-JP" altLang="en-US" sz="1300" dirty="0"/>
              <a:t>したがって、</a:t>
            </a:r>
            <a:r>
              <a:rPr kumimoji="1" lang="ja-JP" altLang="en-US" sz="1300" b="1" dirty="0">
                <a:solidFill>
                  <a:srgbClr val="7030A0"/>
                </a:solidFill>
              </a:rPr>
              <a:t>コメント</a:t>
            </a:r>
            <a:r>
              <a:rPr kumimoji="1" lang="ja-JP" altLang="en-US" sz="1300" dirty="0"/>
              <a:t>をダブルクリックする必要があります。</a:t>
            </a:r>
            <a:endParaRPr kumimoji="1" lang="en-US" altLang="ja-JP" sz="1300" dirty="0"/>
          </a:p>
          <a:p>
            <a:r>
              <a:rPr kumimoji="1" lang="ja-JP" altLang="en-US" sz="1300" dirty="0"/>
              <a:t>「部位適応症修正」画面（＝コメント部位チェック）が表示されます。</a:t>
            </a:r>
          </a:p>
        </p:txBody>
      </p:sp>
      <p:sp>
        <p:nvSpPr>
          <p:cNvPr id="5" name="テキスト ボックス 4">
            <a:extLst>
              <a:ext uri="{FF2B5EF4-FFF2-40B4-BE49-F238E27FC236}">
                <a16:creationId xmlns:a16="http://schemas.microsoft.com/office/drawing/2014/main" id="{16E9C0FA-D8AA-DEFE-27E9-FE114DA71D11}"/>
              </a:ext>
            </a:extLst>
          </p:cNvPr>
          <p:cNvSpPr txBox="1"/>
          <p:nvPr/>
        </p:nvSpPr>
        <p:spPr>
          <a:xfrm>
            <a:off x="4690331" y="4703625"/>
            <a:ext cx="1484066" cy="292388"/>
          </a:xfrm>
          <a:prstGeom prst="rect">
            <a:avLst/>
          </a:prstGeom>
          <a:noFill/>
        </p:spPr>
        <p:txBody>
          <a:bodyPr wrap="square" rtlCol="0">
            <a:spAutoFit/>
          </a:bodyPr>
          <a:lstStyle/>
          <a:p>
            <a:r>
              <a:rPr kumimoji="1" lang="ja-JP" altLang="en-US" sz="1300" b="1" dirty="0">
                <a:solidFill>
                  <a:srgbClr val="FF0000"/>
                </a:solidFill>
              </a:rPr>
              <a:t>ダブルクリック</a:t>
            </a:r>
          </a:p>
        </p:txBody>
      </p:sp>
      <p:cxnSp>
        <p:nvCxnSpPr>
          <p:cNvPr id="7" name="直線矢印コネクタ 6">
            <a:extLst>
              <a:ext uri="{FF2B5EF4-FFF2-40B4-BE49-F238E27FC236}">
                <a16:creationId xmlns:a16="http://schemas.microsoft.com/office/drawing/2014/main" id="{E7BD2626-FFC0-525F-FFA3-F15278723877}"/>
              </a:ext>
            </a:extLst>
          </p:cNvPr>
          <p:cNvCxnSpPr>
            <a:cxnSpLocks/>
          </p:cNvCxnSpPr>
          <p:nvPr/>
        </p:nvCxnSpPr>
        <p:spPr>
          <a:xfrm flipH="1" flipV="1">
            <a:off x="4384609" y="4671043"/>
            <a:ext cx="405755" cy="1423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72747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0EF74B7-C45A-C728-BA6F-29CAF03257C8}"/>
              </a:ext>
            </a:extLst>
          </p:cNvPr>
          <p:cNvSpPr>
            <a:spLocks noGrp="1"/>
          </p:cNvSpPr>
          <p:nvPr>
            <p:ph type="sldNum" sz="quarter" idx="12"/>
          </p:nvPr>
        </p:nvSpPr>
        <p:spPr/>
        <p:txBody>
          <a:bodyPr/>
          <a:lstStyle/>
          <a:p>
            <a:fld id="{AE8EA5A1-38AB-4AA0-89CC-DE1004BC27E5}" type="slidenum">
              <a:rPr kumimoji="1" lang="ja-JP" altLang="en-US" smtClean="0"/>
              <a:t>69</a:t>
            </a:fld>
            <a:endParaRPr kumimoji="1" lang="ja-JP" altLang="en-US"/>
          </a:p>
        </p:txBody>
      </p:sp>
      <p:pic>
        <p:nvPicPr>
          <p:cNvPr id="3" name="object 2">
            <a:extLst>
              <a:ext uri="{FF2B5EF4-FFF2-40B4-BE49-F238E27FC236}">
                <a16:creationId xmlns:a16="http://schemas.microsoft.com/office/drawing/2014/main" id="{1D5323E7-9F92-E82A-32BD-DF5F8039B6A4}"/>
              </a:ext>
            </a:extLst>
          </p:cNvPr>
          <p:cNvPicPr/>
          <p:nvPr/>
        </p:nvPicPr>
        <p:blipFill>
          <a:blip r:embed="rId2" cstate="print"/>
          <a:stretch>
            <a:fillRect/>
          </a:stretch>
        </p:blipFill>
        <p:spPr>
          <a:xfrm>
            <a:off x="720960" y="4959207"/>
            <a:ext cx="5555742" cy="3653027"/>
          </a:xfrm>
          <a:prstGeom prst="rect">
            <a:avLst/>
          </a:prstGeom>
        </p:spPr>
      </p:pic>
      <p:grpSp>
        <p:nvGrpSpPr>
          <p:cNvPr id="4" name="object 3">
            <a:extLst>
              <a:ext uri="{FF2B5EF4-FFF2-40B4-BE49-F238E27FC236}">
                <a16:creationId xmlns:a16="http://schemas.microsoft.com/office/drawing/2014/main" id="{2F984C07-9F20-FEDA-D9C8-D1E9E4B939ED}"/>
              </a:ext>
            </a:extLst>
          </p:cNvPr>
          <p:cNvGrpSpPr/>
          <p:nvPr/>
        </p:nvGrpSpPr>
        <p:grpSpPr>
          <a:xfrm>
            <a:off x="3071730" y="2831694"/>
            <a:ext cx="3205480" cy="828675"/>
            <a:chOff x="3454908" y="4007358"/>
            <a:chExt cx="3205480" cy="828675"/>
          </a:xfrm>
        </p:grpSpPr>
        <p:sp>
          <p:nvSpPr>
            <p:cNvPr id="7" name="object 6">
              <a:extLst>
                <a:ext uri="{FF2B5EF4-FFF2-40B4-BE49-F238E27FC236}">
                  <a16:creationId xmlns:a16="http://schemas.microsoft.com/office/drawing/2014/main" id="{815A37BB-80E3-7FE2-36C4-BCEE33DA3AC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01B1250A-DC44-A9E4-8363-F08A637A07B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9" name="object 8">
            <a:extLst>
              <a:ext uri="{FF2B5EF4-FFF2-40B4-BE49-F238E27FC236}">
                <a16:creationId xmlns:a16="http://schemas.microsoft.com/office/drawing/2014/main" id="{6407EEE7-4606-095F-1438-24AACEBD2F97}"/>
              </a:ext>
            </a:extLst>
          </p:cNvPr>
          <p:cNvSpPr txBox="1"/>
          <p:nvPr/>
        </p:nvSpPr>
        <p:spPr>
          <a:xfrm>
            <a:off x="743311" y="752021"/>
            <a:ext cx="5219700" cy="1152239"/>
          </a:xfrm>
          <a:prstGeom prst="rect">
            <a:avLst/>
          </a:prstGeom>
        </p:spPr>
        <p:txBody>
          <a:bodyPr vert="horz" wrap="square" lIns="0" tIns="12065" rIns="0" bIns="0" rtlCol="0">
            <a:spAutoFit/>
          </a:bodyPr>
          <a:lstStyle/>
          <a:p>
            <a:pPr marL="12700">
              <a:spcBef>
                <a:spcPts val="95"/>
              </a:spcBef>
              <a:tabLst>
                <a:tab pos="220979" algn="l"/>
              </a:tabLst>
            </a:pPr>
            <a:r>
              <a:rPr lang="ja-JP" altLang="ja-JP" sz="1100" b="1" spc="-5" dirty="0">
                <a:effectLst/>
                <a:latin typeface="+mn-ea"/>
                <a:cs typeface="함초롬바탕" panose="02030604000101010101" pitchFamily="18" charset="-128"/>
              </a:rPr>
              <a:t>１．</a:t>
            </a:r>
            <a:r>
              <a:rPr lang="ko-KR" altLang="en-US" sz="1100" b="1" spc="-25" dirty="0">
                <a:latin typeface="+mn-ea"/>
                <a:cs typeface="MS Mincho"/>
              </a:rPr>
              <a:t>「</a:t>
            </a:r>
            <a:r>
              <a:rPr sz="1100" b="1" spc="-25" dirty="0" err="1">
                <a:latin typeface="+mn-ea"/>
                <a:cs typeface="MS Mincho"/>
              </a:rPr>
              <a:t>適応コメント部位チェックデータ</a:t>
            </a:r>
            <a:r>
              <a:rPr sz="1100" b="1" spc="-25" dirty="0">
                <a:latin typeface="+mn-ea"/>
                <a:cs typeface="MS Mincho"/>
              </a:rPr>
              <a:t>」</a:t>
            </a:r>
            <a:r>
              <a:rPr kumimoji="1" lang="ja-JP" altLang="en-US" sz="1100" b="1" dirty="0">
                <a:solidFill>
                  <a:srgbClr val="002060"/>
                </a:solidFill>
                <a:latin typeface="+mn-ea"/>
              </a:rPr>
              <a:t>修整</a:t>
            </a:r>
            <a:endParaRPr sz="1100" b="1" dirty="0">
              <a:latin typeface="+mn-ea"/>
              <a:cs typeface="MS Mincho"/>
            </a:endParaRPr>
          </a:p>
          <a:p>
            <a:pPr marL="180975" marR="5080">
              <a:lnSpc>
                <a:spcPct val="125000"/>
              </a:lnSpc>
              <a:spcBef>
                <a:spcPts val="1025"/>
              </a:spcBef>
            </a:pPr>
            <a:r>
              <a:rPr sz="1100" spc="-25" dirty="0" err="1">
                <a:latin typeface="+mn-ea"/>
                <a:cs typeface="MS Mincho"/>
              </a:rPr>
              <a:t>レセプトコメントに記載されている部位名称について病名部位チェックをして</a:t>
            </a:r>
            <a:br>
              <a:rPr lang="en-US" sz="1100" spc="-25" dirty="0">
                <a:latin typeface="+mn-ea"/>
                <a:cs typeface="MS Mincho"/>
              </a:rPr>
            </a:br>
            <a:r>
              <a:rPr sz="1100" spc="-25" dirty="0" err="1">
                <a:latin typeface="+mn-ea"/>
                <a:cs typeface="MS Mincho"/>
              </a:rPr>
              <a:t>該当病名がない場合</a:t>
            </a:r>
            <a:r>
              <a:rPr sz="1100" spc="-25" dirty="0">
                <a:latin typeface="+mn-ea"/>
                <a:cs typeface="MS Mincho"/>
              </a:rPr>
              <a:t>、「○○</a:t>
            </a:r>
            <a:r>
              <a:rPr sz="1100" spc="-25" dirty="0" err="1">
                <a:latin typeface="+mn-ea"/>
                <a:cs typeface="MS Mincho"/>
              </a:rPr>
              <a:t>部位に対応する病名がありません」という</a:t>
            </a:r>
            <a:br>
              <a:rPr lang="en-US" sz="1100" spc="-25" dirty="0">
                <a:latin typeface="+mn-ea"/>
                <a:cs typeface="MS Mincho"/>
              </a:rPr>
            </a:br>
            <a:r>
              <a:rPr sz="1100" spc="-25" dirty="0" err="1">
                <a:latin typeface="+mn-ea"/>
                <a:cs typeface="MS Mincho"/>
              </a:rPr>
              <a:t>不合格メッセージを表示します</a:t>
            </a:r>
            <a:r>
              <a:rPr sz="1100" spc="-25" dirty="0">
                <a:latin typeface="+mn-ea"/>
                <a:cs typeface="MS Mincho"/>
              </a:rPr>
              <a:t>。</a:t>
            </a:r>
            <a:endParaRPr sz="1100" dirty="0">
              <a:latin typeface="+mn-ea"/>
              <a:cs typeface="MS Mincho"/>
            </a:endParaRPr>
          </a:p>
          <a:p>
            <a:pPr marL="180975">
              <a:lnSpc>
                <a:spcPct val="100000"/>
              </a:lnSpc>
              <a:spcBef>
                <a:spcPts val="325"/>
              </a:spcBef>
            </a:pPr>
            <a:r>
              <a:rPr sz="1100" spc="-25" dirty="0">
                <a:latin typeface="+mn-ea"/>
                <a:cs typeface="MS Mincho"/>
              </a:rPr>
              <a:t>「</a:t>
            </a:r>
            <a:r>
              <a:rPr sz="1100" spc="-25" dirty="0" err="1">
                <a:latin typeface="+mn-ea"/>
                <a:cs typeface="MS Mincho"/>
              </a:rPr>
              <a:t>コメントで使用できる部位</a:t>
            </a:r>
            <a:r>
              <a:rPr lang="ja-JP" altLang="en-US" sz="1100" spc="-25" dirty="0">
                <a:latin typeface="+mn-ea"/>
                <a:cs typeface="MS Mincho"/>
              </a:rPr>
              <a:t>名称の</a:t>
            </a:r>
            <a:r>
              <a:rPr sz="1100" spc="-25" dirty="0" err="1">
                <a:latin typeface="+mn-ea"/>
                <a:cs typeface="MS Mincho"/>
              </a:rPr>
              <a:t>チェックデータ」を管理します</a:t>
            </a:r>
            <a:r>
              <a:rPr sz="1100" spc="-25" dirty="0">
                <a:latin typeface="+mn-ea"/>
                <a:cs typeface="MS Mincho"/>
              </a:rPr>
              <a:t>。</a:t>
            </a:r>
            <a:endParaRPr sz="1100" dirty="0">
              <a:latin typeface="+mn-ea"/>
              <a:cs typeface="MS Mincho"/>
            </a:endParaRPr>
          </a:p>
        </p:txBody>
      </p:sp>
      <p:sp>
        <p:nvSpPr>
          <p:cNvPr id="10" name="object 9">
            <a:extLst>
              <a:ext uri="{FF2B5EF4-FFF2-40B4-BE49-F238E27FC236}">
                <a16:creationId xmlns:a16="http://schemas.microsoft.com/office/drawing/2014/main" id="{B6B6E118-F227-66AE-B44F-55C9730CD775}"/>
              </a:ext>
            </a:extLst>
          </p:cNvPr>
          <p:cNvSpPr txBox="1"/>
          <p:nvPr/>
        </p:nvSpPr>
        <p:spPr>
          <a:xfrm>
            <a:off x="3190856" y="2894128"/>
            <a:ext cx="3025699" cy="654050"/>
          </a:xfrm>
          <a:prstGeom prst="rect">
            <a:avLst/>
          </a:prstGeom>
        </p:spPr>
        <p:txBody>
          <a:bodyPr vert="horz" wrap="square" lIns="0" tIns="54610" rIns="0" bIns="0" rtlCol="0">
            <a:spAutoFit/>
          </a:bodyPr>
          <a:lstStyle/>
          <a:p>
            <a:pPr marL="12700">
              <a:lnSpc>
                <a:spcPct val="100000"/>
              </a:lnSpc>
              <a:spcBef>
                <a:spcPts val="430"/>
              </a:spcBef>
            </a:pPr>
            <a:r>
              <a:rPr lang="ja-JP" altLang="en-US" sz="1100" spc="-25" dirty="0">
                <a:latin typeface="MS Mincho"/>
                <a:cs typeface="MS Mincho"/>
              </a:rPr>
              <a:t>ナビゲーションウィンドウの「システム管理」</a:t>
            </a:r>
            <a:endParaRPr lang="ja-JP" altLang="en-US" sz="1100" dirty="0">
              <a:latin typeface="MS Mincho"/>
              <a:cs typeface="MS Mincho"/>
            </a:endParaRPr>
          </a:p>
          <a:p>
            <a:pPr marL="12700" marR="5080">
              <a:lnSpc>
                <a:spcPct val="125000"/>
              </a:lnSpc>
            </a:pPr>
            <a:r>
              <a:rPr lang="ja-JP" altLang="en-US" sz="1100" spc="-25" dirty="0">
                <a:latin typeface="MS Mincho"/>
                <a:cs typeface="MS Mincho"/>
              </a:rPr>
              <a:t>＞「適応コメント部位の修正」をダブルクリッ</a:t>
            </a:r>
            <a:r>
              <a:rPr lang="ja-JP" altLang="en-US" sz="1100" spc="-30" dirty="0">
                <a:latin typeface="MS Mincho"/>
                <a:cs typeface="MS Mincho"/>
              </a:rPr>
              <a:t>クします。</a:t>
            </a:r>
            <a:endParaRPr lang="ja-JP" altLang="en-US" sz="1100" dirty="0">
              <a:latin typeface="MS Mincho"/>
              <a:cs typeface="MS Mincho"/>
            </a:endParaRPr>
          </a:p>
        </p:txBody>
      </p:sp>
      <p:sp>
        <p:nvSpPr>
          <p:cNvPr id="11" name="object 10">
            <a:extLst>
              <a:ext uri="{FF2B5EF4-FFF2-40B4-BE49-F238E27FC236}">
                <a16:creationId xmlns:a16="http://schemas.microsoft.com/office/drawing/2014/main" id="{77C17CDA-AD5E-FF08-ADA4-FF3D7471AC77}"/>
              </a:ext>
            </a:extLst>
          </p:cNvPr>
          <p:cNvSpPr txBox="1"/>
          <p:nvPr/>
        </p:nvSpPr>
        <p:spPr>
          <a:xfrm>
            <a:off x="743313" y="4688936"/>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2" name="object 11">
            <a:extLst>
              <a:ext uri="{FF2B5EF4-FFF2-40B4-BE49-F238E27FC236}">
                <a16:creationId xmlns:a16="http://schemas.microsoft.com/office/drawing/2014/main" id="{04437248-70AC-6EB7-007A-697A52D0B235}"/>
              </a:ext>
            </a:extLst>
          </p:cNvPr>
          <p:cNvSpPr txBox="1"/>
          <p:nvPr/>
        </p:nvSpPr>
        <p:spPr>
          <a:xfrm>
            <a:off x="3040107" y="3959205"/>
            <a:ext cx="3236595" cy="363561"/>
          </a:xfrm>
          <a:prstGeom prst="rect">
            <a:avLst/>
          </a:prstGeom>
        </p:spPr>
        <p:txBody>
          <a:bodyPr vert="horz" wrap="square" lIns="0" tIns="12065" rIns="0" bIns="0" rtlCol="0">
            <a:spAutoFit/>
          </a:bodyPr>
          <a:lstStyle/>
          <a:p>
            <a:pPr marL="1270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適応症修正」と同じ方法で</a:t>
            </a:r>
            <a:r>
              <a:rPr lang="ja-JP" altLang="en-US" sz="1100" spc="-25" dirty="0">
                <a:solidFill>
                  <a:srgbClr val="FF0000"/>
                </a:solidFill>
                <a:latin typeface="MS Mincho"/>
                <a:cs typeface="MS Mincho"/>
              </a:rPr>
              <a:t>、</a:t>
            </a:r>
            <a:endParaRPr lang="en-US" altLang="ja-JP" sz="1100" spc="-25" dirty="0">
              <a:solidFill>
                <a:srgbClr val="FF0000"/>
              </a:solidFill>
              <a:latin typeface="MS Mincho"/>
              <a:cs typeface="MS Mincho"/>
            </a:endParaRPr>
          </a:p>
          <a:p>
            <a:pPr marL="12700">
              <a:lnSpc>
                <a:spcPct val="100000"/>
              </a:lnSpc>
              <a:spcBef>
                <a:spcPts val="95"/>
              </a:spcBef>
            </a:pP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a:t>
            </a:r>
            <a:r>
              <a:rPr lang="ja-JP" altLang="en-US" sz="1100" spc="-25" dirty="0">
                <a:solidFill>
                  <a:srgbClr val="FF0000"/>
                </a:solidFill>
                <a:latin typeface="MS Mincho"/>
                <a:cs typeface="MS Mincho"/>
              </a:rPr>
              <a:t>・</a:t>
            </a:r>
            <a:r>
              <a:rPr sz="1100" spc="-25" dirty="0" err="1">
                <a:solidFill>
                  <a:srgbClr val="FF0000"/>
                </a:solidFill>
                <a:latin typeface="MS Mincho"/>
                <a:cs typeface="MS Mincho"/>
              </a:rPr>
              <a:t>変更</a:t>
            </a:r>
            <a:r>
              <a:rPr lang="ja-JP" altLang="en-US" sz="1100" spc="-25" dirty="0">
                <a:solidFill>
                  <a:srgbClr val="FF0000"/>
                </a:solidFill>
                <a:latin typeface="MS Mincho"/>
                <a:cs typeface="MS Mincho"/>
              </a:rPr>
              <a:t>・除去</a:t>
            </a:r>
            <a:r>
              <a:rPr sz="1100" spc="-25" dirty="0" err="1">
                <a:solidFill>
                  <a:srgbClr val="FF0000"/>
                </a:solidFill>
                <a:latin typeface="MS Mincho"/>
                <a:cs typeface="MS Mincho"/>
              </a:rPr>
              <a:t>が可能です</a:t>
            </a:r>
            <a:r>
              <a:rPr sz="1100" spc="-25" dirty="0">
                <a:solidFill>
                  <a:srgbClr val="FF0000"/>
                </a:solidFill>
                <a:latin typeface="MS Mincho"/>
                <a:cs typeface="MS Mincho"/>
              </a:rPr>
              <a:t>。</a:t>
            </a:r>
            <a:endParaRPr sz="1100" dirty="0">
              <a:latin typeface="MS Mincho"/>
              <a:cs typeface="MS Mincho"/>
            </a:endParaRPr>
          </a:p>
        </p:txBody>
      </p:sp>
      <p:sp>
        <p:nvSpPr>
          <p:cNvPr id="13" name="object 12">
            <a:extLst>
              <a:ext uri="{FF2B5EF4-FFF2-40B4-BE49-F238E27FC236}">
                <a16:creationId xmlns:a16="http://schemas.microsoft.com/office/drawing/2014/main" id="{9B35F197-4DA0-769E-E8D8-4D78EB056B62}"/>
              </a:ext>
            </a:extLst>
          </p:cNvPr>
          <p:cNvSpPr txBox="1"/>
          <p:nvPr/>
        </p:nvSpPr>
        <p:spPr>
          <a:xfrm>
            <a:off x="946511" y="6419199"/>
            <a:ext cx="1711960" cy="431800"/>
          </a:xfrm>
          <a:prstGeom prst="rect">
            <a:avLst/>
          </a:prstGeom>
          <a:ln w="9525">
            <a:solidFill>
              <a:srgbClr val="FF0000"/>
            </a:solidFill>
          </a:ln>
        </p:spPr>
        <p:txBody>
          <a:bodyPr vert="horz" wrap="square" lIns="0" tIns="49530" rIns="0" bIns="0" rtlCol="0">
            <a:spAutoFit/>
          </a:bodyPr>
          <a:lstStyle/>
          <a:p>
            <a:pPr marL="91440" marR="146685">
              <a:lnSpc>
                <a:spcPct val="100000"/>
              </a:lnSpc>
              <a:spcBef>
                <a:spcPts val="390"/>
              </a:spcBef>
            </a:pPr>
            <a:r>
              <a:rPr sz="1100" spc="-10" dirty="0">
                <a:solidFill>
                  <a:srgbClr val="FF0000"/>
                </a:solidFill>
                <a:latin typeface="MS Mincho"/>
                <a:cs typeface="MS Mincho"/>
              </a:rPr>
              <a:t>*</a:t>
            </a:r>
            <a:r>
              <a:rPr sz="1100" spc="-25" dirty="0">
                <a:solidFill>
                  <a:srgbClr val="FF0000"/>
                </a:solidFill>
                <a:latin typeface="MS Mincho"/>
                <a:cs typeface="MS Mincho"/>
              </a:rPr>
              <a:t>コメントで使用できる部位名称情報</a:t>
            </a:r>
            <a:endParaRPr sz="1100">
              <a:latin typeface="MS Mincho"/>
              <a:cs typeface="MS Mincho"/>
            </a:endParaRPr>
          </a:p>
        </p:txBody>
      </p:sp>
      <p:sp>
        <p:nvSpPr>
          <p:cNvPr id="14" name="object 13">
            <a:extLst>
              <a:ext uri="{FF2B5EF4-FFF2-40B4-BE49-F238E27FC236}">
                <a16:creationId xmlns:a16="http://schemas.microsoft.com/office/drawing/2014/main" id="{BB8B09B0-2A7F-DADB-EF9D-5A30B1FBDEE8}"/>
              </a:ext>
            </a:extLst>
          </p:cNvPr>
          <p:cNvSpPr txBox="1"/>
          <p:nvPr/>
        </p:nvSpPr>
        <p:spPr>
          <a:xfrm>
            <a:off x="3531977" y="5298297"/>
            <a:ext cx="1217444" cy="169277"/>
          </a:xfrm>
          <a:prstGeom prst="rect">
            <a:avLst/>
          </a:prstGeom>
          <a:solidFill>
            <a:srgbClr val="FFFFFF"/>
          </a:solidFill>
          <a:ln w="9525">
            <a:solidFill>
              <a:srgbClr val="FF0000"/>
            </a:solidFill>
          </a:ln>
        </p:spPr>
        <p:txBody>
          <a:bodyPr vert="horz" wrap="square" lIns="0" tIns="0" rIns="0" bIns="0" rtlCol="0" anchor="t" anchorCtr="0">
            <a:spAutoFit/>
          </a:bodyPr>
          <a:lstStyle/>
          <a:p>
            <a:pPr marL="90170">
              <a:lnSpc>
                <a:spcPct val="100000"/>
              </a:lnSpc>
              <a:spcBef>
                <a:spcPts val="385"/>
              </a:spcBef>
            </a:pPr>
            <a:r>
              <a:rPr sz="1100" spc="-25" dirty="0">
                <a:latin typeface="MS Mincho"/>
                <a:cs typeface="MS Mincho"/>
              </a:rPr>
              <a:t>選択した部位名</a:t>
            </a:r>
            <a:endParaRPr sz="1100" dirty="0">
              <a:latin typeface="MS Mincho"/>
              <a:cs typeface="MS Mincho"/>
            </a:endParaRPr>
          </a:p>
        </p:txBody>
      </p:sp>
      <p:sp>
        <p:nvSpPr>
          <p:cNvPr id="15" name="object 14">
            <a:extLst>
              <a:ext uri="{FF2B5EF4-FFF2-40B4-BE49-F238E27FC236}">
                <a16:creationId xmlns:a16="http://schemas.microsoft.com/office/drawing/2014/main" id="{FE04345E-CB0A-5C35-37EB-C8B13709BE32}"/>
              </a:ext>
            </a:extLst>
          </p:cNvPr>
          <p:cNvSpPr txBox="1"/>
          <p:nvPr/>
        </p:nvSpPr>
        <p:spPr>
          <a:xfrm>
            <a:off x="2821577" y="6408532"/>
            <a:ext cx="1711960" cy="169277"/>
          </a:xfrm>
          <a:prstGeom prst="rect">
            <a:avLst/>
          </a:prstGeom>
          <a:ln w="9525">
            <a:solidFill>
              <a:srgbClr val="FF0000"/>
            </a:solidFill>
          </a:ln>
        </p:spPr>
        <p:txBody>
          <a:bodyPr vert="horz" wrap="square" lIns="0" tIns="0" rIns="0" bIns="0" rtlCol="0">
            <a:spAutoFit/>
          </a:bodyPr>
          <a:lstStyle/>
          <a:p>
            <a:pPr marL="90170" marR="116839">
              <a:lnSpc>
                <a:spcPct val="100000"/>
              </a:lnSpc>
              <a:spcBef>
                <a:spcPts val="390"/>
              </a:spcBef>
            </a:pPr>
            <a:r>
              <a:rPr sz="1100" spc="-25" dirty="0">
                <a:solidFill>
                  <a:srgbClr val="FF0000"/>
                </a:solidFill>
                <a:latin typeface="MS Mincho"/>
                <a:cs typeface="MS Mincho"/>
              </a:rPr>
              <a:t>部位チェックデー</a:t>
            </a:r>
            <a:r>
              <a:rPr sz="1100" spc="-35" dirty="0">
                <a:solidFill>
                  <a:srgbClr val="FF0000"/>
                </a:solidFill>
                <a:latin typeface="MS Mincho"/>
                <a:cs typeface="MS Mincho"/>
              </a:rPr>
              <a:t>タ領域</a:t>
            </a:r>
            <a:endParaRPr sz="1100" dirty="0">
              <a:latin typeface="MS Mincho"/>
              <a:cs typeface="MS Mincho"/>
            </a:endParaRPr>
          </a:p>
        </p:txBody>
      </p:sp>
      <p:pic>
        <p:nvPicPr>
          <p:cNvPr id="17" name="그림 16">
            <a:extLst>
              <a:ext uri="{FF2B5EF4-FFF2-40B4-BE49-F238E27FC236}">
                <a16:creationId xmlns:a16="http://schemas.microsoft.com/office/drawing/2014/main" id="{7C172148-D2CD-D695-F1F7-03FD38F0C250}"/>
              </a:ext>
            </a:extLst>
          </p:cNvPr>
          <p:cNvPicPr>
            <a:picLocks noChangeAspect="1"/>
          </p:cNvPicPr>
          <p:nvPr/>
        </p:nvPicPr>
        <p:blipFill>
          <a:blip r:embed="rId3"/>
          <a:stretch>
            <a:fillRect/>
          </a:stretch>
        </p:blipFill>
        <p:spPr>
          <a:xfrm>
            <a:off x="942699" y="1961064"/>
            <a:ext cx="1878878" cy="2479075"/>
          </a:xfrm>
          <a:prstGeom prst="rect">
            <a:avLst/>
          </a:prstGeom>
        </p:spPr>
      </p:pic>
      <p:sp>
        <p:nvSpPr>
          <p:cNvPr id="18" name="직사각형 17">
            <a:extLst>
              <a:ext uri="{FF2B5EF4-FFF2-40B4-BE49-F238E27FC236}">
                <a16:creationId xmlns:a16="http://schemas.microsoft.com/office/drawing/2014/main" id="{283D7079-3EDC-5930-50D7-0511E7ADBA42}"/>
              </a:ext>
            </a:extLst>
          </p:cNvPr>
          <p:cNvSpPr/>
          <p:nvPr/>
        </p:nvSpPr>
        <p:spPr>
          <a:xfrm>
            <a:off x="1169777" y="2007450"/>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bject 5">
            <a:extLst>
              <a:ext uri="{FF2B5EF4-FFF2-40B4-BE49-F238E27FC236}">
                <a16:creationId xmlns:a16="http://schemas.microsoft.com/office/drawing/2014/main" id="{89BFDA73-D45B-7769-64C3-61F5793DF3EB}"/>
              </a:ext>
            </a:extLst>
          </p:cNvPr>
          <p:cNvSpPr/>
          <p:nvPr/>
        </p:nvSpPr>
        <p:spPr>
          <a:xfrm>
            <a:off x="1169777" y="3303798"/>
            <a:ext cx="1573530" cy="236220"/>
          </a:xfrm>
          <a:custGeom>
            <a:avLst/>
            <a:gdLst/>
            <a:ahLst/>
            <a:cxnLst/>
            <a:rect l="l" t="t" r="r" b="b"/>
            <a:pathLst>
              <a:path w="1573530" h="236220">
                <a:moveTo>
                  <a:pt x="0" y="39624"/>
                </a:moveTo>
                <a:lnTo>
                  <a:pt x="3071" y="24110"/>
                </a:lnTo>
                <a:lnTo>
                  <a:pt x="11429" y="11525"/>
                </a:lnTo>
                <a:lnTo>
                  <a:pt x="23788" y="3083"/>
                </a:lnTo>
                <a:lnTo>
                  <a:pt x="38862" y="0"/>
                </a:lnTo>
                <a:lnTo>
                  <a:pt x="1533906" y="0"/>
                </a:lnTo>
                <a:lnTo>
                  <a:pt x="1549098" y="3083"/>
                </a:lnTo>
                <a:lnTo>
                  <a:pt x="1561719" y="11525"/>
                </a:lnTo>
                <a:lnTo>
                  <a:pt x="1570339" y="24110"/>
                </a:lnTo>
                <a:lnTo>
                  <a:pt x="1573530" y="39624"/>
                </a:lnTo>
                <a:lnTo>
                  <a:pt x="1573530" y="196596"/>
                </a:lnTo>
                <a:lnTo>
                  <a:pt x="1570339" y="212109"/>
                </a:lnTo>
                <a:lnTo>
                  <a:pt x="1561719" y="224694"/>
                </a:lnTo>
                <a:lnTo>
                  <a:pt x="1549098" y="233136"/>
                </a:lnTo>
                <a:lnTo>
                  <a:pt x="1533906" y="236220"/>
                </a:lnTo>
                <a:lnTo>
                  <a:pt x="38862" y="236220"/>
                </a:lnTo>
                <a:lnTo>
                  <a:pt x="23788" y="233136"/>
                </a:lnTo>
                <a:lnTo>
                  <a:pt x="11429" y="224694"/>
                </a:lnTo>
                <a:lnTo>
                  <a:pt x="3071" y="212109"/>
                </a:lnTo>
                <a:lnTo>
                  <a:pt x="0" y="196596"/>
                </a:lnTo>
                <a:lnTo>
                  <a:pt x="0" y="39624"/>
                </a:lnTo>
                <a:close/>
              </a:path>
            </a:pathLst>
          </a:custGeom>
          <a:ln w="19037">
            <a:solidFill>
              <a:srgbClr val="FF0000"/>
            </a:solidFill>
          </a:ln>
        </p:spPr>
        <p:txBody>
          <a:bodyPr wrap="square" lIns="0" tIns="0" rIns="0" bIns="0" rtlCol="0"/>
          <a:lstStyle/>
          <a:p>
            <a:endParaRPr/>
          </a:p>
        </p:txBody>
      </p:sp>
      <p:sp>
        <p:nvSpPr>
          <p:cNvPr id="20" name="正方形/長方形 1">
            <a:extLst>
              <a:ext uri="{FF2B5EF4-FFF2-40B4-BE49-F238E27FC236}">
                <a16:creationId xmlns:a16="http://schemas.microsoft.com/office/drawing/2014/main" id="{748CCDEF-73BA-15AB-F402-82AAA87BFD34}"/>
              </a:ext>
            </a:extLst>
          </p:cNvPr>
          <p:cNvSpPr/>
          <p:nvPr/>
        </p:nvSpPr>
        <p:spPr>
          <a:xfrm>
            <a:off x="743311" y="70394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適応コメント部位修正</a:t>
            </a:r>
          </a:p>
        </p:txBody>
      </p:sp>
    </p:spTree>
    <p:extLst>
      <p:ext uri="{BB962C8B-B14F-4D97-AF65-F5344CB8AC3E}">
        <p14:creationId xmlns:p14="http://schemas.microsoft.com/office/powerpoint/2010/main" val="151191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CB45A8A-A677-B98B-2C8F-71AE89E89128}"/>
              </a:ext>
            </a:extLst>
          </p:cNvPr>
          <p:cNvSpPr>
            <a:spLocks noGrp="1"/>
          </p:cNvSpPr>
          <p:nvPr>
            <p:ph type="sldNum" sz="quarter" idx="12"/>
          </p:nvPr>
        </p:nvSpPr>
        <p:spPr/>
        <p:txBody>
          <a:bodyPr/>
          <a:lstStyle/>
          <a:p>
            <a:fld id="{AE8EA5A1-38AB-4AA0-89CC-DE1004BC27E5}" type="slidenum">
              <a:rPr kumimoji="1" lang="ja-JP" altLang="en-US" smtClean="0"/>
              <a:t>70</a:t>
            </a:fld>
            <a:endParaRPr kumimoji="1" lang="ja-JP" altLang="en-US"/>
          </a:p>
        </p:txBody>
      </p:sp>
      <p:sp>
        <p:nvSpPr>
          <p:cNvPr id="4" name="object 4">
            <a:extLst>
              <a:ext uri="{FF2B5EF4-FFF2-40B4-BE49-F238E27FC236}">
                <a16:creationId xmlns:a16="http://schemas.microsoft.com/office/drawing/2014/main" id="{9F13140B-C356-03EA-902A-695E251B8609}"/>
              </a:ext>
            </a:extLst>
          </p:cNvPr>
          <p:cNvSpPr txBox="1"/>
          <p:nvPr/>
        </p:nvSpPr>
        <p:spPr>
          <a:xfrm>
            <a:off x="1068147" y="829409"/>
            <a:ext cx="4546841" cy="897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err="1">
                <a:latin typeface="MS Mincho"/>
                <a:cs typeface="MS Mincho"/>
              </a:rPr>
              <a:t>部位名称に対する「部位チェックデータ」管理</a:t>
            </a:r>
            <a:endParaRPr lang="en-US" sz="1100" b="1" dirty="0">
              <a:latin typeface="MS Mincho"/>
              <a:cs typeface="MS Mincho"/>
            </a:endParaRPr>
          </a:p>
          <a:p>
            <a:pPr marL="12700">
              <a:lnSpc>
                <a:spcPct val="100000"/>
              </a:lnSpc>
              <a:spcBef>
                <a:spcPts val="95"/>
              </a:spcBef>
              <a:buSzPct val="90909"/>
              <a:tabLst>
                <a:tab pos="152400" algn="l"/>
              </a:tabLst>
            </a:pPr>
            <a:r>
              <a:rPr lang="ja-JP" altLang="en-US" sz="1100" b="1" spc="-15" dirty="0">
                <a:latin typeface="MS Mincho"/>
                <a:cs typeface="MS Mincho"/>
              </a:rPr>
              <a:t>　　　　　　</a:t>
            </a:r>
            <a:r>
              <a:rPr lang="ja-JP" altLang="en-US" sz="1100" spc="-15" dirty="0">
                <a:latin typeface="MS Mincho"/>
                <a:cs typeface="MS Mincho"/>
              </a:rPr>
              <a:t>チェックをした場合は、医療機関で作成したレセプトに</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記載されているコメント部位のみが表示されます。</a:t>
            </a:r>
            <a:br>
              <a:rPr lang="en-US" altLang="ja-JP" sz="1100" spc="-15" dirty="0">
                <a:latin typeface="MS Mincho"/>
                <a:cs typeface="MS Mincho"/>
              </a:rPr>
            </a:br>
            <a:r>
              <a:rPr lang="ja-JP" altLang="en-US" sz="1100" spc="-15" dirty="0">
                <a:latin typeface="MS Mincho"/>
                <a:cs typeface="MS Mincho"/>
              </a:rPr>
              <a:t>チェックを解除すると医療機関で作成したレセプトに記載されていない</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コメント部位もすべて表示されます。</a:t>
            </a:r>
            <a:endParaRPr lang="ja-JP" altLang="en-US" sz="1100" dirty="0">
              <a:latin typeface="MS Mincho"/>
              <a:cs typeface="MS Mincho"/>
            </a:endParaRPr>
          </a:p>
        </p:txBody>
      </p:sp>
      <p:pic>
        <p:nvPicPr>
          <p:cNvPr id="5" name="object 5">
            <a:extLst>
              <a:ext uri="{FF2B5EF4-FFF2-40B4-BE49-F238E27FC236}">
                <a16:creationId xmlns:a16="http://schemas.microsoft.com/office/drawing/2014/main" id="{546B70E7-E958-7236-74A5-8FA108A11388}"/>
              </a:ext>
            </a:extLst>
          </p:cNvPr>
          <p:cNvPicPr/>
          <p:nvPr/>
        </p:nvPicPr>
        <p:blipFill>
          <a:blip r:embed="rId2" cstate="print"/>
          <a:stretch>
            <a:fillRect/>
          </a:stretch>
        </p:blipFill>
        <p:spPr>
          <a:xfrm>
            <a:off x="964389" y="1837834"/>
            <a:ext cx="4704335" cy="3115166"/>
          </a:xfrm>
          <a:prstGeom prst="rect">
            <a:avLst/>
          </a:prstGeom>
        </p:spPr>
      </p:pic>
      <p:pic>
        <p:nvPicPr>
          <p:cNvPr id="6" name="object 6">
            <a:extLst>
              <a:ext uri="{FF2B5EF4-FFF2-40B4-BE49-F238E27FC236}">
                <a16:creationId xmlns:a16="http://schemas.microsoft.com/office/drawing/2014/main" id="{555B1213-880B-130B-BAAE-C079ACB56348}"/>
              </a:ext>
            </a:extLst>
          </p:cNvPr>
          <p:cNvPicPr/>
          <p:nvPr/>
        </p:nvPicPr>
        <p:blipFill>
          <a:blip r:embed="rId3" cstate="print"/>
          <a:stretch>
            <a:fillRect/>
          </a:stretch>
        </p:blipFill>
        <p:spPr>
          <a:xfrm>
            <a:off x="1243012" y="1029844"/>
            <a:ext cx="628114" cy="133522"/>
          </a:xfrm>
          <a:prstGeom prst="rect">
            <a:avLst/>
          </a:prstGeom>
        </p:spPr>
      </p:pic>
      <p:sp>
        <p:nvSpPr>
          <p:cNvPr id="7" name="object 7">
            <a:extLst>
              <a:ext uri="{FF2B5EF4-FFF2-40B4-BE49-F238E27FC236}">
                <a16:creationId xmlns:a16="http://schemas.microsoft.com/office/drawing/2014/main" id="{68E03984-E757-E5EA-DC57-64D004A82229}"/>
              </a:ext>
            </a:extLst>
          </p:cNvPr>
          <p:cNvSpPr txBox="1"/>
          <p:nvPr/>
        </p:nvSpPr>
        <p:spPr>
          <a:xfrm>
            <a:off x="2080321" y="252584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8">
            <a:extLst>
              <a:ext uri="{FF2B5EF4-FFF2-40B4-BE49-F238E27FC236}">
                <a16:creationId xmlns:a16="http://schemas.microsoft.com/office/drawing/2014/main" id="{6F2D4464-E03E-4DAA-2D15-284B330EEDD7}"/>
              </a:ext>
            </a:extLst>
          </p:cNvPr>
          <p:cNvSpPr txBox="1"/>
          <p:nvPr/>
        </p:nvSpPr>
        <p:spPr>
          <a:xfrm>
            <a:off x="3302000" y="258436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grpSp>
        <p:nvGrpSpPr>
          <p:cNvPr id="9" name="object 9">
            <a:extLst>
              <a:ext uri="{FF2B5EF4-FFF2-40B4-BE49-F238E27FC236}">
                <a16:creationId xmlns:a16="http://schemas.microsoft.com/office/drawing/2014/main" id="{2BB522F0-A6C8-C084-07DB-FCC7A1E777EE}"/>
              </a:ext>
            </a:extLst>
          </p:cNvPr>
          <p:cNvGrpSpPr/>
          <p:nvPr/>
        </p:nvGrpSpPr>
        <p:grpSpPr>
          <a:xfrm>
            <a:off x="2337624" y="2457885"/>
            <a:ext cx="3104933" cy="406897"/>
            <a:chOff x="2735690" y="2806228"/>
            <a:chExt cx="3104933" cy="406897"/>
          </a:xfrm>
        </p:grpSpPr>
        <p:sp>
          <p:nvSpPr>
            <p:cNvPr id="10" name="object 10">
              <a:extLst>
                <a:ext uri="{FF2B5EF4-FFF2-40B4-BE49-F238E27FC236}">
                  <a16:creationId xmlns:a16="http://schemas.microsoft.com/office/drawing/2014/main" id="{40846F09-D37F-F000-AF0F-AF3C221C3A6B}"/>
                </a:ext>
              </a:extLst>
            </p:cNvPr>
            <p:cNvSpPr/>
            <p:nvPr/>
          </p:nvSpPr>
          <p:spPr>
            <a:xfrm>
              <a:off x="2735690" y="2995277"/>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dirty="0"/>
            </a:p>
          </p:txBody>
        </p:sp>
        <p:pic>
          <p:nvPicPr>
            <p:cNvPr id="11" name="object 11">
              <a:extLst>
                <a:ext uri="{FF2B5EF4-FFF2-40B4-BE49-F238E27FC236}">
                  <a16:creationId xmlns:a16="http://schemas.microsoft.com/office/drawing/2014/main" id="{9CC55A6C-7C28-6C9C-7EB4-34034A66E905}"/>
                </a:ext>
              </a:extLst>
            </p:cNvPr>
            <p:cNvPicPr/>
            <p:nvPr/>
          </p:nvPicPr>
          <p:blipFill>
            <a:blip r:embed="rId4" cstate="print"/>
            <a:stretch>
              <a:fillRect/>
            </a:stretch>
          </p:blipFill>
          <p:spPr>
            <a:xfrm rot="2108525">
              <a:off x="5586623" y="3104712"/>
              <a:ext cx="254000" cy="108413"/>
            </a:xfrm>
            <a:prstGeom prst="rect">
              <a:avLst/>
            </a:prstGeom>
          </p:spPr>
        </p:pic>
        <p:sp>
          <p:nvSpPr>
            <p:cNvPr id="12" name="object 12">
              <a:extLst>
                <a:ext uri="{FF2B5EF4-FFF2-40B4-BE49-F238E27FC236}">
                  <a16:creationId xmlns:a16="http://schemas.microsoft.com/office/drawing/2014/main" id="{92B33795-FDD8-86CF-A20D-6283D09DC85B}"/>
                </a:ext>
              </a:extLst>
            </p:cNvPr>
            <p:cNvSpPr/>
            <p:nvPr/>
          </p:nvSpPr>
          <p:spPr>
            <a:xfrm>
              <a:off x="4621723" y="2806228"/>
              <a:ext cx="1088832"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dirty="0"/>
            </a:p>
          </p:txBody>
        </p:sp>
      </p:grpSp>
      <p:sp>
        <p:nvSpPr>
          <p:cNvPr id="13" name="object 13">
            <a:extLst>
              <a:ext uri="{FF2B5EF4-FFF2-40B4-BE49-F238E27FC236}">
                <a16:creationId xmlns:a16="http://schemas.microsoft.com/office/drawing/2014/main" id="{783243CF-6C9B-80E5-9D3C-7F6834375B73}"/>
              </a:ext>
            </a:extLst>
          </p:cNvPr>
          <p:cNvSpPr txBox="1"/>
          <p:nvPr/>
        </p:nvSpPr>
        <p:spPr>
          <a:xfrm>
            <a:off x="4741658" y="30782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4" name="object 14">
            <a:extLst>
              <a:ext uri="{FF2B5EF4-FFF2-40B4-BE49-F238E27FC236}">
                <a16:creationId xmlns:a16="http://schemas.microsoft.com/office/drawing/2014/main" id="{32D23304-A02A-9998-93B1-51AF8288992E}"/>
              </a:ext>
            </a:extLst>
          </p:cNvPr>
          <p:cNvSpPr txBox="1"/>
          <p:nvPr/>
        </p:nvSpPr>
        <p:spPr>
          <a:xfrm>
            <a:off x="5373526" y="2114182"/>
            <a:ext cx="356235" cy="896619"/>
          </a:xfrm>
          <a:prstGeom prst="rect">
            <a:avLst/>
          </a:prstGeom>
        </p:spPr>
        <p:txBody>
          <a:bodyPr vert="horz" wrap="square" lIns="0" tIns="53975" rIns="0" bIns="0" rtlCol="0">
            <a:spAutoFit/>
          </a:bodyPr>
          <a:lstStyle/>
          <a:p>
            <a:pPr marL="25400">
              <a:lnSpc>
                <a:spcPct val="100000"/>
              </a:lnSpc>
              <a:spcBef>
                <a:spcPts val="425"/>
              </a:spcBef>
            </a:pPr>
            <a:r>
              <a:rPr sz="1800" spc="-50" dirty="0">
                <a:solidFill>
                  <a:srgbClr val="FF0000"/>
                </a:solidFill>
                <a:latin typeface="MS Mincho"/>
                <a:cs typeface="MS Mincho"/>
              </a:rPr>
              <a:t>⑥④③</a:t>
            </a:r>
            <a:endParaRPr sz="1800" dirty="0">
              <a:latin typeface="MS Mincho"/>
              <a:cs typeface="MS Mincho"/>
            </a:endParaRPr>
          </a:p>
        </p:txBody>
      </p:sp>
      <p:grpSp>
        <p:nvGrpSpPr>
          <p:cNvPr id="15" name="object 20">
            <a:extLst>
              <a:ext uri="{FF2B5EF4-FFF2-40B4-BE49-F238E27FC236}">
                <a16:creationId xmlns:a16="http://schemas.microsoft.com/office/drawing/2014/main" id="{BC40E746-44CC-2C15-2B2A-E720848E88A1}"/>
              </a:ext>
            </a:extLst>
          </p:cNvPr>
          <p:cNvGrpSpPr/>
          <p:nvPr/>
        </p:nvGrpSpPr>
        <p:grpSpPr>
          <a:xfrm>
            <a:off x="4100654" y="2194480"/>
            <a:ext cx="1297239" cy="1121841"/>
            <a:chOff x="5029987" y="2569245"/>
            <a:chExt cx="1297239" cy="1121841"/>
          </a:xfrm>
        </p:grpSpPr>
        <p:sp>
          <p:nvSpPr>
            <p:cNvPr id="16" name="object 21">
              <a:extLst>
                <a:ext uri="{FF2B5EF4-FFF2-40B4-BE49-F238E27FC236}">
                  <a16:creationId xmlns:a16="http://schemas.microsoft.com/office/drawing/2014/main" id="{B767E5A6-BC8B-DC72-2027-5B2EBF758FF1}"/>
                </a:ext>
              </a:extLst>
            </p:cNvPr>
            <p:cNvSpPr/>
            <p:nvPr/>
          </p:nvSpPr>
          <p:spPr>
            <a:xfrm>
              <a:off x="5029987" y="3003433"/>
              <a:ext cx="1291590"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a:p>
          </p:txBody>
        </p:sp>
        <p:sp>
          <p:nvSpPr>
            <p:cNvPr id="17" name="object 22">
              <a:extLst>
                <a:ext uri="{FF2B5EF4-FFF2-40B4-BE49-F238E27FC236}">
                  <a16:creationId xmlns:a16="http://schemas.microsoft.com/office/drawing/2014/main" id="{5E6D0128-828C-B44F-A3D4-4FF8602A8AC3}"/>
                </a:ext>
              </a:extLst>
            </p:cNvPr>
            <p:cNvSpPr/>
            <p:nvPr/>
          </p:nvSpPr>
          <p:spPr>
            <a:xfrm>
              <a:off x="5817321" y="2569245"/>
              <a:ext cx="509905" cy="146050"/>
            </a:xfrm>
            <a:custGeom>
              <a:avLst/>
              <a:gdLst/>
              <a:ahLst/>
              <a:cxnLst/>
              <a:rect l="l" t="t" r="r" b="b"/>
              <a:pathLst>
                <a:path w="509904" h="146050">
                  <a:moveTo>
                    <a:pt x="0" y="24383"/>
                  </a:moveTo>
                  <a:lnTo>
                    <a:pt x="1881" y="14787"/>
                  </a:lnTo>
                  <a:lnTo>
                    <a:pt x="7048" y="7048"/>
                  </a:lnTo>
                  <a:lnTo>
                    <a:pt x="14787" y="1881"/>
                  </a:lnTo>
                  <a:lnTo>
                    <a:pt x="24384" y="0"/>
                  </a:lnTo>
                  <a:lnTo>
                    <a:pt x="485394" y="0"/>
                  </a:lnTo>
                  <a:lnTo>
                    <a:pt x="494668" y="1881"/>
                  </a:lnTo>
                  <a:lnTo>
                    <a:pt x="502443" y="7048"/>
                  </a:lnTo>
                  <a:lnTo>
                    <a:pt x="507789" y="14787"/>
                  </a:lnTo>
                  <a:lnTo>
                    <a:pt x="509778" y="24383"/>
                  </a:lnTo>
                  <a:lnTo>
                    <a:pt x="509778" y="121157"/>
                  </a:lnTo>
                  <a:lnTo>
                    <a:pt x="507789" y="130754"/>
                  </a:lnTo>
                  <a:lnTo>
                    <a:pt x="502443" y="138493"/>
                  </a:lnTo>
                  <a:lnTo>
                    <a:pt x="494668" y="143660"/>
                  </a:lnTo>
                  <a:lnTo>
                    <a:pt x="485394" y="145541"/>
                  </a:lnTo>
                  <a:lnTo>
                    <a:pt x="24384" y="145541"/>
                  </a:lnTo>
                  <a:lnTo>
                    <a:pt x="14787" y="143660"/>
                  </a:lnTo>
                  <a:lnTo>
                    <a:pt x="7048" y="138493"/>
                  </a:lnTo>
                  <a:lnTo>
                    <a:pt x="1881" y="130754"/>
                  </a:lnTo>
                  <a:lnTo>
                    <a:pt x="0" y="121157"/>
                  </a:lnTo>
                  <a:lnTo>
                    <a:pt x="0" y="24383"/>
                  </a:lnTo>
                  <a:close/>
                </a:path>
              </a:pathLst>
            </a:custGeom>
            <a:ln w="19037">
              <a:solidFill>
                <a:srgbClr val="FF0000"/>
              </a:solidFill>
            </a:ln>
          </p:spPr>
          <p:txBody>
            <a:bodyPr wrap="square" lIns="0" tIns="0" rIns="0" bIns="0" rtlCol="0"/>
            <a:lstStyle/>
            <a:p>
              <a:endParaRPr/>
            </a:p>
          </p:txBody>
        </p:sp>
        <p:sp>
          <p:nvSpPr>
            <p:cNvPr id="18" name="object 23">
              <a:extLst>
                <a:ext uri="{FF2B5EF4-FFF2-40B4-BE49-F238E27FC236}">
                  <a16:creationId xmlns:a16="http://schemas.microsoft.com/office/drawing/2014/main" id="{F729233E-B6C4-7877-B4B4-DDE6B895D95D}"/>
                </a:ext>
              </a:extLst>
            </p:cNvPr>
            <p:cNvSpPr/>
            <p:nvPr/>
          </p:nvSpPr>
          <p:spPr>
            <a:xfrm>
              <a:off x="5070348" y="3228806"/>
              <a:ext cx="652780" cy="462280"/>
            </a:xfrm>
            <a:custGeom>
              <a:avLst/>
              <a:gdLst/>
              <a:ahLst/>
              <a:cxnLst/>
              <a:rect l="l" t="t" r="r" b="b"/>
              <a:pathLst>
                <a:path w="652779" h="462279">
                  <a:moveTo>
                    <a:pt x="0" y="76961"/>
                  </a:moveTo>
                  <a:lnTo>
                    <a:pt x="6012" y="47255"/>
                  </a:lnTo>
                  <a:lnTo>
                    <a:pt x="22383" y="22764"/>
                  </a:lnTo>
                  <a:lnTo>
                    <a:pt x="46612" y="6131"/>
                  </a:lnTo>
                  <a:lnTo>
                    <a:pt x="76200" y="0"/>
                  </a:lnTo>
                  <a:lnTo>
                    <a:pt x="575310" y="0"/>
                  </a:lnTo>
                  <a:lnTo>
                    <a:pt x="605337" y="6131"/>
                  </a:lnTo>
                  <a:lnTo>
                    <a:pt x="629793" y="22764"/>
                  </a:lnTo>
                  <a:lnTo>
                    <a:pt x="646247" y="47255"/>
                  </a:lnTo>
                  <a:lnTo>
                    <a:pt x="652272" y="76961"/>
                  </a:lnTo>
                  <a:lnTo>
                    <a:pt x="652272" y="384809"/>
                  </a:lnTo>
                  <a:lnTo>
                    <a:pt x="646247" y="414837"/>
                  </a:lnTo>
                  <a:lnTo>
                    <a:pt x="629793" y="439292"/>
                  </a:lnTo>
                  <a:lnTo>
                    <a:pt x="605337" y="455747"/>
                  </a:lnTo>
                  <a:lnTo>
                    <a:pt x="575310" y="461771"/>
                  </a:lnTo>
                  <a:lnTo>
                    <a:pt x="76200" y="461771"/>
                  </a:lnTo>
                  <a:lnTo>
                    <a:pt x="46612" y="455747"/>
                  </a:lnTo>
                  <a:lnTo>
                    <a:pt x="22383" y="439292"/>
                  </a:lnTo>
                  <a:lnTo>
                    <a:pt x="6012" y="414837"/>
                  </a:lnTo>
                  <a:lnTo>
                    <a:pt x="0" y="384809"/>
                  </a:lnTo>
                  <a:lnTo>
                    <a:pt x="0" y="76961"/>
                  </a:lnTo>
                  <a:close/>
                </a:path>
              </a:pathLst>
            </a:custGeom>
            <a:ln w="19037">
              <a:solidFill>
                <a:srgbClr val="FF0000"/>
              </a:solidFill>
            </a:ln>
          </p:spPr>
          <p:txBody>
            <a:bodyPr wrap="square" lIns="0" tIns="0" rIns="0" bIns="0" rtlCol="0"/>
            <a:lstStyle/>
            <a:p>
              <a:endParaRPr/>
            </a:p>
          </p:txBody>
        </p:sp>
      </p:grpSp>
      <p:sp>
        <p:nvSpPr>
          <p:cNvPr id="19" name="object 24">
            <a:extLst>
              <a:ext uri="{FF2B5EF4-FFF2-40B4-BE49-F238E27FC236}">
                <a16:creationId xmlns:a16="http://schemas.microsoft.com/office/drawing/2014/main" id="{890D3B94-692C-175D-E648-A9036E60D528}"/>
              </a:ext>
            </a:extLst>
          </p:cNvPr>
          <p:cNvSpPr txBox="1"/>
          <p:nvPr/>
        </p:nvSpPr>
        <p:spPr>
          <a:xfrm>
            <a:off x="964389" y="3544378"/>
            <a:ext cx="1854200" cy="218650"/>
          </a:xfrm>
          <a:prstGeom prst="rect">
            <a:avLst/>
          </a:prstGeom>
          <a:ln w="9525">
            <a:solidFill>
              <a:srgbClr val="FF0000"/>
            </a:solidFill>
          </a:ln>
        </p:spPr>
        <p:txBody>
          <a:bodyPr vert="horz" wrap="square" lIns="0" tIns="48895" rIns="0" bIns="0" rtlCol="0">
            <a:spAutoFit/>
          </a:bodyPr>
          <a:lstStyle/>
          <a:p>
            <a:pPr marL="90170">
              <a:lnSpc>
                <a:spcPct val="100000"/>
              </a:lnSpc>
              <a:spcBef>
                <a:spcPts val="385"/>
              </a:spcBef>
            </a:pPr>
            <a:r>
              <a:rPr lang="ja-JP" altLang="en-US" sz="1100" spc="-10" dirty="0">
                <a:solidFill>
                  <a:srgbClr val="FF0000"/>
                </a:solidFill>
                <a:latin typeface="MS Mincho"/>
                <a:cs typeface="MS Mincho"/>
              </a:rPr>
              <a:t>*適応部位</a:t>
            </a:r>
            <a:r>
              <a:rPr lang="ja-JP" altLang="en-US" sz="1100" spc="-25" dirty="0">
                <a:solidFill>
                  <a:srgbClr val="FF0000"/>
                </a:solidFill>
                <a:latin typeface="MS Mincho"/>
                <a:cs typeface="MS Mincho"/>
              </a:rPr>
              <a:t>名称</a:t>
            </a:r>
            <a:endParaRPr sz="1100" dirty="0">
              <a:latin typeface="MS Mincho"/>
              <a:cs typeface="MS Mincho"/>
            </a:endParaRPr>
          </a:p>
        </p:txBody>
      </p:sp>
      <p:sp>
        <p:nvSpPr>
          <p:cNvPr id="20" name="object 25">
            <a:extLst>
              <a:ext uri="{FF2B5EF4-FFF2-40B4-BE49-F238E27FC236}">
                <a16:creationId xmlns:a16="http://schemas.microsoft.com/office/drawing/2014/main" id="{54503580-FD2C-25F0-3292-1047EAF78B24}"/>
              </a:ext>
            </a:extLst>
          </p:cNvPr>
          <p:cNvSpPr txBox="1"/>
          <p:nvPr/>
        </p:nvSpPr>
        <p:spPr>
          <a:xfrm>
            <a:off x="2818589" y="3042780"/>
            <a:ext cx="1282065" cy="181460"/>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FF0000"/>
                </a:solidFill>
                <a:latin typeface="MS Mincho"/>
                <a:cs typeface="MS Mincho"/>
              </a:rPr>
              <a:t>部位チェックデータ</a:t>
            </a:r>
            <a:endParaRPr sz="1100" dirty="0">
              <a:latin typeface="MS Mincho"/>
              <a:cs typeface="MS Mincho"/>
            </a:endParaRPr>
          </a:p>
        </p:txBody>
      </p:sp>
      <p:sp>
        <p:nvSpPr>
          <p:cNvPr id="21" name="object 19">
            <a:extLst>
              <a:ext uri="{FF2B5EF4-FFF2-40B4-BE49-F238E27FC236}">
                <a16:creationId xmlns:a16="http://schemas.microsoft.com/office/drawing/2014/main" id="{C40B2945-94A0-134C-7A7E-81B2F1EC2277}"/>
              </a:ext>
            </a:extLst>
          </p:cNvPr>
          <p:cNvSpPr txBox="1"/>
          <p:nvPr/>
        </p:nvSpPr>
        <p:spPr>
          <a:xfrm>
            <a:off x="964388" y="4992623"/>
            <a:ext cx="6262101" cy="1749197"/>
          </a:xfrm>
          <a:prstGeom prst="rect">
            <a:avLst/>
          </a:prstGeom>
        </p:spPr>
        <p:txBody>
          <a:bodyPr vert="horz" wrap="square" lIns="0" tIns="54610" rIns="0" bIns="0" rtlCol="0">
            <a:spAutoFit/>
          </a:bodyPr>
          <a:lstStyle/>
          <a:p>
            <a:pPr marL="28575">
              <a:lnSpc>
                <a:spcPct val="100000"/>
              </a:lnSpc>
              <a:spcBef>
                <a:spcPts val="430"/>
              </a:spcBef>
              <a:tabLst>
                <a:tab pos="307975" algn="l"/>
              </a:tabLst>
            </a:pPr>
            <a:r>
              <a:rPr sz="1050" spc="-50" dirty="0">
                <a:solidFill>
                  <a:srgbClr val="FF0000"/>
                </a:solidFill>
                <a:latin typeface="+mn-ea"/>
                <a:cs typeface="MS Mincho"/>
              </a:rPr>
              <a:t>①</a:t>
            </a:r>
            <a:r>
              <a:rPr sz="1050" dirty="0">
                <a:solidFill>
                  <a:srgbClr val="FF0000"/>
                </a:solidFill>
                <a:latin typeface="+mn-ea"/>
                <a:cs typeface="MS Mincho"/>
              </a:rPr>
              <a:t>	</a:t>
            </a:r>
            <a:r>
              <a:rPr lang="ja-JP" altLang="en-US" sz="1050" spc="-20" dirty="0">
                <a:latin typeface="+mn-ea"/>
                <a:cs typeface="MS Mincho"/>
              </a:rPr>
              <a:t>適応部位名称</a:t>
            </a:r>
            <a:r>
              <a:rPr sz="1050" spc="-20" dirty="0" err="1">
                <a:latin typeface="+mn-ea"/>
                <a:cs typeface="MS Mincho"/>
              </a:rPr>
              <a:t>の内「腰</a:t>
            </a:r>
            <a:r>
              <a:rPr sz="1050" spc="-20" dirty="0">
                <a:latin typeface="+mn-ea"/>
                <a:cs typeface="MS Mincho"/>
              </a:rPr>
              <a:t>」</a:t>
            </a:r>
            <a:r>
              <a:rPr sz="1050" spc="-10" dirty="0">
                <a:latin typeface="+mn-ea"/>
                <a:cs typeface="MS Mincho"/>
              </a:rPr>
              <a:t>（1011）</a:t>
            </a:r>
            <a:r>
              <a:rPr sz="1050" spc="-25" dirty="0">
                <a:latin typeface="+mn-ea"/>
                <a:cs typeface="MS Mincho"/>
              </a:rPr>
              <a:t>をダブルクリックします。</a:t>
            </a:r>
            <a:endParaRPr sz="1050" dirty="0">
              <a:latin typeface="+mn-ea"/>
              <a:cs typeface="MS Mincho"/>
            </a:endParaRPr>
          </a:p>
          <a:p>
            <a:pPr marL="28575">
              <a:lnSpc>
                <a:spcPct val="100000"/>
              </a:lnSpc>
              <a:spcBef>
                <a:spcPts val="330"/>
              </a:spcBef>
              <a:tabLst>
                <a:tab pos="307975" algn="l"/>
              </a:tabLst>
            </a:pPr>
            <a:r>
              <a:rPr sz="1050" spc="-50" dirty="0">
                <a:solidFill>
                  <a:srgbClr val="FF0000"/>
                </a:solidFill>
                <a:latin typeface="+mn-ea"/>
                <a:cs typeface="MS Mincho"/>
              </a:rPr>
              <a:t>②</a:t>
            </a:r>
            <a:r>
              <a:rPr sz="1050" dirty="0">
                <a:solidFill>
                  <a:srgbClr val="FF0000"/>
                </a:solidFill>
                <a:latin typeface="+mn-ea"/>
                <a:cs typeface="MS Mincho"/>
              </a:rPr>
              <a:t>	</a:t>
            </a:r>
            <a:r>
              <a:rPr sz="1050" spc="-25" dirty="0">
                <a:latin typeface="+mn-ea"/>
                <a:cs typeface="MS Mincho"/>
              </a:rPr>
              <a:t>コメント内に「腰」が存在する場合に該当する部位チェックデータです。</a:t>
            </a:r>
            <a:endParaRPr sz="1050" dirty="0">
              <a:latin typeface="+mn-ea"/>
              <a:cs typeface="MS Mincho"/>
            </a:endParaRPr>
          </a:p>
          <a:p>
            <a:pPr marL="312420" marR="542925" indent="-280035">
              <a:lnSpc>
                <a:spcPct val="125000"/>
              </a:lnSpc>
              <a:spcBef>
                <a:spcPts val="204"/>
              </a:spcBef>
              <a:tabLst>
                <a:tab pos="312420" algn="l"/>
              </a:tabLst>
            </a:pPr>
            <a:r>
              <a:rPr sz="1050" spc="-50" dirty="0">
                <a:solidFill>
                  <a:srgbClr val="FF0000"/>
                </a:solidFill>
                <a:latin typeface="+mn-ea"/>
                <a:cs typeface="MS Mincho"/>
              </a:rPr>
              <a:t>③</a:t>
            </a:r>
            <a:r>
              <a:rPr sz="1050" dirty="0">
                <a:solidFill>
                  <a:srgbClr val="FF0000"/>
                </a:solidFill>
                <a:latin typeface="+mn-ea"/>
                <a:cs typeface="MS Mincho"/>
              </a:rPr>
              <a:t>	</a:t>
            </a:r>
            <a:r>
              <a:rPr sz="1050" spc="-25" dirty="0" err="1">
                <a:latin typeface="+mn-ea"/>
                <a:cs typeface="MS Mincho"/>
              </a:rPr>
              <a:t>チェックデータ文字列を追加入力するか</a:t>
            </a:r>
            <a:r>
              <a:rPr lang="ja-JP" altLang="en-US" sz="1050" spc="-25" dirty="0">
                <a:latin typeface="+mn-ea"/>
                <a:cs typeface="MS Mincho"/>
              </a:rPr>
              <a:t>、</a:t>
            </a:r>
            <a:r>
              <a:rPr sz="1050" spc="-25" dirty="0" err="1">
                <a:latin typeface="+mn-ea"/>
                <a:cs typeface="MS Mincho"/>
              </a:rPr>
              <a:t>又は選択したチェックデータを変更でき</a:t>
            </a:r>
            <a:r>
              <a:rPr lang="ja-JP" altLang="en-US" sz="1050" spc="-25" dirty="0">
                <a:latin typeface="+mn-ea"/>
                <a:cs typeface="MS Mincho"/>
              </a:rPr>
              <a:t>ま</a:t>
            </a:r>
            <a:r>
              <a:rPr sz="1050" spc="-25" dirty="0">
                <a:latin typeface="+mn-ea"/>
                <a:cs typeface="MS Mincho"/>
              </a:rPr>
              <a:t>す。</a:t>
            </a:r>
            <a:endParaRPr sz="1050" dirty="0">
              <a:latin typeface="+mn-ea"/>
              <a:cs typeface="MS Mincho"/>
            </a:endParaRPr>
          </a:p>
          <a:p>
            <a:pPr marL="33020">
              <a:lnSpc>
                <a:spcPct val="100000"/>
              </a:lnSpc>
              <a:spcBef>
                <a:spcPts val="330"/>
              </a:spcBef>
              <a:tabLst>
                <a:tab pos="312420" algn="l"/>
              </a:tabLst>
            </a:pPr>
            <a:r>
              <a:rPr sz="1050" spc="-50" dirty="0">
                <a:solidFill>
                  <a:srgbClr val="FF0000"/>
                </a:solidFill>
                <a:latin typeface="+mn-ea"/>
                <a:cs typeface="MS Mincho"/>
              </a:rPr>
              <a:t>④</a:t>
            </a:r>
            <a:r>
              <a:rPr sz="1050" dirty="0">
                <a:solidFill>
                  <a:srgbClr val="FF0000"/>
                </a:solidFill>
                <a:latin typeface="+mn-ea"/>
                <a:cs typeface="MS Mincho"/>
              </a:rPr>
              <a:t>	</a:t>
            </a:r>
            <a:r>
              <a:rPr sz="1050" spc="-30" dirty="0" err="1">
                <a:latin typeface="+mn-ea"/>
                <a:cs typeface="MS Mincho"/>
              </a:rPr>
              <a:t>入力欄に記載されたチェックデータを</a:t>
            </a:r>
            <a:r>
              <a:rPr lang="ja-JP" altLang="en-US" sz="1050" spc="-30" dirty="0">
                <a:latin typeface="+mn-ea"/>
                <a:cs typeface="MS Mincho"/>
              </a:rPr>
              <a:t> </a:t>
            </a:r>
            <a:r>
              <a:rPr sz="1050" spc="-30" dirty="0" err="1">
                <a:latin typeface="+mn-ea"/>
                <a:cs typeface="MS Mincho"/>
              </a:rPr>
              <a:t>登録</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変更</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削除</a:t>
            </a:r>
            <a:r>
              <a:rPr lang="ja-JP" altLang="en-US" sz="1050" spc="-30" dirty="0">
                <a:latin typeface="+mn-ea"/>
                <a:cs typeface="MS Mincho"/>
              </a:rPr>
              <a:t> </a:t>
            </a:r>
            <a:r>
              <a:rPr sz="1050" spc="-30" dirty="0" err="1">
                <a:latin typeface="+mn-ea"/>
                <a:cs typeface="MS Mincho"/>
              </a:rPr>
              <a:t>する操作ボタンです</a:t>
            </a:r>
            <a:r>
              <a:rPr sz="1050" spc="-30" dirty="0">
                <a:latin typeface="+mn-ea"/>
                <a:cs typeface="MS Mincho"/>
              </a:rPr>
              <a:t>。</a:t>
            </a:r>
            <a:endParaRPr sz="1050" dirty="0">
              <a:latin typeface="+mn-ea"/>
              <a:cs typeface="MS Mincho"/>
            </a:endParaRPr>
          </a:p>
          <a:p>
            <a:pPr marL="521970">
              <a:lnSpc>
                <a:spcPct val="100000"/>
              </a:lnSpc>
              <a:spcBef>
                <a:spcPts val="320"/>
              </a:spcBef>
            </a:pPr>
            <a:r>
              <a:rPr sz="1050" spc="-30" dirty="0">
                <a:latin typeface="+mn-ea"/>
                <a:cs typeface="MS Mincho"/>
              </a:rPr>
              <a:t>-</a:t>
            </a:r>
            <a:r>
              <a:rPr lang="ja-JP" altLang="en-US" sz="1050" spc="-30" dirty="0">
                <a:latin typeface="+mn-ea"/>
                <a:cs typeface="MS Mincho"/>
              </a:rPr>
              <a:t> ③で入力した</a:t>
            </a:r>
            <a:r>
              <a:rPr sz="1050" spc="-30" dirty="0" err="1">
                <a:latin typeface="+mn-ea"/>
                <a:cs typeface="MS Mincho"/>
              </a:rPr>
              <a:t>文字列は「追加」ボタンで追加されます</a:t>
            </a:r>
            <a:r>
              <a:rPr sz="1050" spc="-30" dirty="0">
                <a:latin typeface="+mn-ea"/>
                <a:cs typeface="MS Mincho"/>
              </a:rPr>
              <a:t>。</a:t>
            </a:r>
            <a:endParaRPr sz="1050" dirty="0">
              <a:latin typeface="+mn-ea"/>
              <a:cs typeface="MS Mincho"/>
            </a:endParaRPr>
          </a:p>
          <a:p>
            <a:pPr marL="521970">
              <a:lnSpc>
                <a:spcPct val="100000"/>
              </a:lnSpc>
              <a:spcBef>
                <a:spcPts val="330"/>
              </a:spcBef>
            </a:pPr>
            <a:r>
              <a:rPr sz="1050" spc="-25" dirty="0">
                <a:latin typeface="+mn-ea"/>
                <a:cs typeface="MS Mincho"/>
              </a:rPr>
              <a:t>- </a:t>
            </a:r>
            <a:r>
              <a:rPr lang="ja-JP" altLang="en-US" sz="1050" spc="-25" dirty="0">
                <a:latin typeface="+mn-ea"/>
                <a:cs typeface="MS Mincho"/>
              </a:rPr>
              <a:t>②</a:t>
            </a:r>
            <a:r>
              <a:rPr sz="1050" spc="-25" dirty="0" err="1">
                <a:latin typeface="+mn-ea"/>
                <a:cs typeface="MS Mincho"/>
              </a:rPr>
              <a:t>のチェックデータから選択してチェックデータを変更又は削除します</a:t>
            </a:r>
            <a:r>
              <a:rPr sz="1050" spc="-25" dirty="0">
                <a:latin typeface="+mn-ea"/>
                <a:cs typeface="MS Mincho"/>
              </a:rPr>
              <a:t>。</a:t>
            </a:r>
            <a:endParaRPr sz="1050" dirty="0">
              <a:latin typeface="+mn-ea"/>
              <a:cs typeface="MS Mincho"/>
            </a:endParaRPr>
          </a:p>
          <a:p>
            <a:pPr marL="292100" marR="843280" indent="-280035">
              <a:lnSpc>
                <a:spcPct val="125000"/>
              </a:lnSpc>
              <a:spcBef>
                <a:spcPts val="765"/>
              </a:spcBef>
              <a:tabLst>
                <a:tab pos="292100" algn="l"/>
              </a:tabLst>
            </a:pPr>
            <a:r>
              <a:rPr sz="1050" spc="-50" dirty="0">
                <a:solidFill>
                  <a:srgbClr val="FF0000"/>
                </a:solidFill>
                <a:latin typeface="+mn-ea"/>
                <a:cs typeface="MS Mincho"/>
              </a:rPr>
              <a:t>⑤</a:t>
            </a:r>
            <a:r>
              <a:rPr sz="1050" dirty="0">
                <a:solidFill>
                  <a:srgbClr val="FF0000"/>
                </a:solidFill>
                <a:latin typeface="+mn-ea"/>
                <a:cs typeface="MS Mincho"/>
              </a:rPr>
              <a:t>	</a:t>
            </a:r>
            <a:r>
              <a:rPr sz="1050" spc="-20" dirty="0" err="1">
                <a:latin typeface="+mn-ea"/>
                <a:cs typeface="MS Mincho"/>
              </a:rPr>
              <a:t>選択したコメント部位</a:t>
            </a:r>
            <a:r>
              <a:rPr lang="ja-JP" altLang="en-US" sz="1050" spc="-20" dirty="0">
                <a:latin typeface="+mn-ea"/>
                <a:cs typeface="MS Mincho"/>
              </a:rPr>
              <a:t>名称</a:t>
            </a:r>
            <a:r>
              <a:rPr sz="1050" spc="-20" dirty="0" err="1">
                <a:latin typeface="+mn-ea"/>
                <a:cs typeface="MS Mincho"/>
              </a:rPr>
              <a:t>である「腰</a:t>
            </a:r>
            <a:r>
              <a:rPr sz="1050" spc="-20" dirty="0">
                <a:latin typeface="+mn-ea"/>
                <a:cs typeface="MS Mincho"/>
              </a:rPr>
              <a:t>」</a:t>
            </a:r>
            <a:r>
              <a:rPr sz="1050" spc="-10" dirty="0">
                <a:latin typeface="+mn-ea"/>
                <a:cs typeface="MS Mincho"/>
              </a:rPr>
              <a:t>（1011）</a:t>
            </a:r>
            <a:r>
              <a:rPr sz="1050" spc="-25" dirty="0">
                <a:latin typeface="+mn-ea"/>
                <a:cs typeface="MS Mincho"/>
              </a:rPr>
              <a:t>に対して審査対象可否を設定します。</a:t>
            </a:r>
            <a:endParaRPr sz="1050" dirty="0">
              <a:latin typeface="+mn-ea"/>
              <a:cs typeface="MS Mincho"/>
            </a:endParaRPr>
          </a:p>
          <a:p>
            <a:pPr marL="1268730">
              <a:lnSpc>
                <a:spcPct val="100000"/>
              </a:lnSpc>
              <a:spcBef>
                <a:spcPts val="330"/>
              </a:spcBef>
            </a:pPr>
            <a:r>
              <a:rPr sz="1050" spc="-25" dirty="0" err="1">
                <a:latin typeface="+mn-ea"/>
                <a:cs typeface="MS Mincho"/>
              </a:rPr>
              <a:t>クリックして変更すると外来の場合、チェック対象から除外します</a:t>
            </a:r>
            <a:r>
              <a:rPr sz="1050" spc="-25" dirty="0">
                <a:latin typeface="+mn-ea"/>
                <a:cs typeface="MS Mincho"/>
              </a:rPr>
              <a:t>。</a:t>
            </a:r>
            <a:endParaRPr sz="1050" dirty="0">
              <a:latin typeface="+mn-ea"/>
              <a:cs typeface="MS Mincho"/>
            </a:endParaRPr>
          </a:p>
        </p:txBody>
      </p:sp>
      <p:pic>
        <p:nvPicPr>
          <p:cNvPr id="22" name="object 16">
            <a:extLst>
              <a:ext uri="{FF2B5EF4-FFF2-40B4-BE49-F238E27FC236}">
                <a16:creationId xmlns:a16="http://schemas.microsoft.com/office/drawing/2014/main" id="{E555EB94-F522-6BC2-C70B-7958C4217682}"/>
              </a:ext>
            </a:extLst>
          </p:cNvPr>
          <p:cNvPicPr/>
          <p:nvPr/>
        </p:nvPicPr>
        <p:blipFill>
          <a:blip r:embed="rId5" cstate="print"/>
          <a:stretch>
            <a:fillRect/>
          </a:stretch>
        </p:blipFill>
        <p:spPr>
          <a:xfrm>
            <a:off x="1289111" y="6524594"/>
            <a:ext cx="918210" cy="305562"/>
          </a:xfrm>
          <a:prstGeom prst="rect">
            <a:avLst/>
          </a:prstGeom>
        </p:spPr>
      </p:pic>
      <p:sp>
        <p:nvSpPr>
          <p:cNvPr id="23" name="object 17">
            <a:extLst>
              <a:ext uri="{FF2B5EF4-FFF2-40B4-BE49-F238E27FC236}">
                <a16:creationId xmlns:a16="http://schemas.microsoft.com/office/drawing/2014/main" id="{80ED9EDA-469F-46D4-C4BF-7A963A551C87}"/>
              </a:ext>
            </a:extLst>
          </p:cNvPr>
          <p:cNvSpPr/>
          <p:nvPr/>
        </p:nvSpPr>
        <p:spPr>
          <a:xfrm>
            <a:off x="964389" y="7224055"/>
            <a:ext cx="5286286" cy="1771282"/>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276225" marR="728980">
              <a:lnSpc>
                <a:spcPct val="142900"/>
              </a:lnSpc>
              <a:spcBef>
                <a:spcPts val="1140"/>
              </a:spcBef>
            </a:pPr>
            <a:r>
              <a:rPr lang="ja-JP" altLang="en-US" sz="1050" spc="-30" dirty="0">
                <a:latin typeface="MS Mincho"/>
                <a:cs typeface="MS Mincho"/>
              </a:rPr>
              <a:t>参考 ：提供される適応部位のチェックデータは医療機関の任意の判断で学習</a:t>
            </a:r>
            <a:r>
              <a:rPr lang="ja-JP" altLang="en-US" sz="1050" spc="-15" dirty="0">
                <a:latin typeface="MS Mincho"/>
                <a:cs typeface="MS Mincho"/>
              </a:rPr>
              <a:t>され、追加されたチェックデータは赤い文字で表示されます。</a:t>
            </a:r>
            <a:endParaRPr lang="ja-JP" altLang="en-US" sz="1050" dirty="0">
              <a:latin typeface="MS Mincho"/>
              <a:cs typeface="MS Mincho"/>
            </a:endParaRPr>
          </a:p>
          <a:p>
            <a:pPr marL="409575" marR="529590" indent="-133350">
              <a:lnSpc>
                <a:spcPct val="142900"/>
              </a:lnSpc>
              <a:buChar char="-"/>
              <a:tabLst>
                <a:tab pos="409575" algn="l"/>
              </a:tabLst>
            </a:pPr>
            <a:r>
              <a:rPr lang="ja-JP" altLang="en-US" sz="1050" spc="-15" dirty="0">
                <a:latin typeface="MS Mincho"/>
                <a:cs typeface="MS Mincho"/>
              </a:rPr>
              <a:t>本画面でのチェックデータ変更後はレセ画面点検で</a:t>
            </a:r>
            <a:endParaRPr lang="en-US" altLang="ja-JP" sz="1050" spc="-15" dirty="0">
              <a:latin typeface="MS Mincho"/>
              <a:cs typeface="MS Mincho"/>
            </a:endParaRPr>
          </a:p>
          <a:p>
            <a:pPr marL="276225" marR="529590">
              <a:lnSpc>
                <a:spcPct val="142900"/>
              </a:lnSpc>
              <a:tabLst>
                <a:tab pos="409575" algn="l"/>
              </a:tabLst>
            </a:pPr>
            <a:r>
              <a:rPr lang="ja-JP" altLang="en-US" sz="1050" spc="-15" dirty="0">
                <a:latin typeface="MS Mincho"/>
                <a:cs typeface="MS Mincho"/>
              </a:rPr>
              <a:t>チェックデータ変更後に行われる「自動再点検」は実行されません。</a:t>
            </a:r>
            <a:endParaRPr lang="ja-JP" altLang="en-US" sz="1050" dirty="0">
              <a:latin typeface="MS Mincho"/>
              <a:cs typeface="MS Mincho"/>
            </a:endParaRPr>
          </a:p>
          <a:p>
            <a:pPr marL="409575" marR="662305" indent="-133350">
              <a:lnSpc>
                <a:spcPct val="142900"/>
              </a:lnSpc>
              <a:buChar char="-"/>
              <a:tabLst>
                <a:tab pos="409575" algn="l"/>
              </a:tabLst>
            </a:pPr>
            <a:r>
              <a:rPr lang="ja-JP" altLang="en-US" sz="1050" spc="-15" dirty="0">
                <a:latin typeface="MS Mincho"/>
                <a:cs typeface="MS Mincho"/>
              </a:rPr>
              <a:t>適用すべき該当するレセプトがわからないため、必要に応じて診療月の対象として別途再点検を行ってください。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226185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271651-5E67-6DCF-1BE9-0597FBFBEFB9}"/>
              </a:ext>
            </a:extLst>
          </p:cNvPr>
          <p:cNvSpPr>
            <a:spLocks noGrp="1"/>
          </p:cNvSpPr>
          <p:nvPr>
            <p:ph type="sldNum" sz="quarter" idx="12"/>
          </p:nvPr>
        </p:nvSpPr>
        <p:spPr/>
        <p:txBody>
          <a:bodyPr/>
          <a:lstStyle/>
          <a:p>
            <a:fld id="{AE8EA5A1-38AB-4AA0-89CC-DE1004BC27E5}" type="slidenum">
              <a:rPr kumimoji="1" lang="ja-JP" altLang="en-US" smtClean="0"/>
              <a:t>71</a:t>
            </a:fld>
            <a:endParaRPr kumimoji="1" lang="ja-JP" altLang="en-US"/>
          </a:p>
        </p:txBody>
      </p:sp>
      <p:grpSp>
        <p:nvGrpSpPr>
          <p:cNvPr id="3" name="object 2">
            <a:extLst>
              <a:ext uri="{FF2B5EF4-FFF2-40B4-BE49-F238E27FC236}">
                <a16:creationId xmlns:a16="http://schemas.microsoft.com/office/drawing/2014/main" id="{6D86ABFA-87D3-769E-6764-DDD2223847DE}"/>
              </a:ext>
            </a:extLst>
          </p:cNvPr>
          <p:cNvGrpSpPr/>
          <p:nvPr/>
        </p:nvGrpSpPr>
        <p:grpSpPr>
          <a:xfrm>
            <a:off x="1332848" y="4873083"/>
            <a:ext cx="3299460" cy="1884768"/>
            <a:chOff x="1655064" y="5682996"/>
            <a:chExt cx="3299460" cy="1884768"/>
          </a:xfrm>
        </p:grpSpPr>
        <p:pic>
          <p:nvPicPr>
            <p:cNvPr id="4" name="object 3">
              <a:extLst>
                <a:ext uri="{FF2B5EF4-FFF2-40B4-BE49-F238E27FC236}">
                  <a16:creationId xmlns:a16="http://schemas.microsoft.com/office/drawing/2014/main" id="{362BC1B9-1CFD-8B43-C7A2-4492956114B5}"/>
                </a:ext>
              </a:extLst>
            </p:cNvPr>
            <p:cNvPicPr/>
            <p:nvPr/>
          </p:nvPicPr>
          <p:blipFill>
            <a:blip r:embed="rId2" cstate="print"/>
            <a:stretch>
              <a:fillRect/>
            </a:stretch>
          </p:blipFill>
          <p:spPr>
            <a:xfrm>
              <a:off x="1655064" y="5682996"/>
              <a:ext cx="3299460" cy="1137665"/>
            </a:xfrm>
            <a:prstGeom prst="rect">
              <a:avLst/>
            </a:prstGeom>
          </p:spPr>
        </p:pic>
        <p:sp>
          <p:nvSpPr>
            <p:cNvPr id="6" name="object 5">
              <a:extLst>
                <a:ext uri="{FF2B5EF4-FFF2-40B4-BE49-F238E27FC236}">
                  <a16:creationId xmlns:a16="http://schemas.microsoft.com/office/drawing/2014/main" id="{16584FCE-BE0C-AE17-C9E5-9157BD7BF49C}"/>
                </a:ext>
              </a:extLst>
            </p:cNvPr>
            <p:cNvSpPr/>
            <p:nvPr/>
          </p:nvSpPr>
          <p:spPr>
            <a:xfrm>
              <a:off x="1855596" y="6929055"/>
              <a:ext cx="2420311" cy="638709"/>
            </a:xfrm>
            <a:custGeom>
              <a:avLst/>
              <a:gdLst/>
              <a:ahLst/>
              <a:cxnLst/>
              <a:rect l="l" t="t" r="r" b="b"/>
              <a:pathLst>
                <a:path w="2273934" h="817245">
                  <a:moveTo>
                    <a:pt x="0" y="136398"/>
                  </a:moveTo>
                  <a:lnTo>
                    <a:pt x="6943" y="93244"/>
                  </a:lnTo>
                  <a:lnTo>
                    <a:pt x="26285" y="55796"/>
                  </a:lnTo>
                  <a:lnTo>
                    <a:pt x="55796" y="26285"/>
                  </a:lnTo>
                  <a:lnTo>
                    <a:pt x="93244" y="6943"/>
                  </a:lnTo>
                  <a:lnTo>
                    <a:pt x="136398" y="0"/>
                  </a:lnTo>
                  <a:lnTo>
                    <a:pt x="2138172" y="0"/>
                  </a:lnTo>
                  <a:lnTo>
                    <a:pt x="2180953" y="6943"/>
                  </a:lnTo>
                  <a:lnTo>
                    <a:pt x="2218175" y="26285"/>
                  </a:lnTo>
                  <a:lnTo>
                    <a:pt x="2247570" y="55796"/>
                  </a:lnTo>
                  <a:lnTo>
                    <a:pt x="2266870" y="93244"/>
                  </a:lnTo>
                  <a:lnTo>
                    <a:pt x="2273808" y="136398"/>
                  </a:lnTo>
                  <a:lnTo>
                    <a:pt x="2273808" y="681228"/>
                  </a:lnTo>
                  <a:lnTo>
                    <a:pt x="2266870" y="724009"/>
                  </a:lnTo>
                  <a:lnTo>
                    <a:pt x="2247570" y="761231"/>
                  </a:lnTo>
                  <a:lnTo>
                    <a:pt x="2218175" y="790626"/>
                  </a:lnTo>
                  <a:lnTo>
                    <a:pt x="2180953" y="809926"/>
                  </a:lnTo>
                  <a:lnTo>
                    <a:pt x="2138172" y="816864"/>
                  </a:lnTo>
                  <a:lnTo>
                    <a:pt x="136398" y="816864"/>
                  </a:lnTo>
                  <a:lnTo>
                    <a:pt x="93244" y="809926"/>
                  </a:lnTo>
                  <a:lnTo>
                    <a:pt x="55796" y="790626"/>
                  </a:lnTo>
                  <a:lnTo>
                    <a:pt x="26285" y="761231"/>
                  </a:lnTo>
                  <a:lnTo>
                    <a:pt x="6943" y="724009"/>
                  </a:lnTo>
                  <a:lnTo>
                    <a:pt x="0" y="681228"/>
                  </a:lnTo>
                  <a:lnTo>
                    <a:pt x="0" y="136398"/>
                  </a:lnTo>
                  <a:close/>
                </a:path>
              </a:pathLst>
            </a:custGeom>
            <a:solidFill>
              <a:srgbClr val="FFFFCC"/>
            </a:solidFill>
            <a:ln w="9525">
              <a:solidFill>
                <a:srgbClr val="BF0000"/>
              </a:solidFill>
            </a:ln>
          </p:spPr>
          <p:txBody>
            <a:bodyPr wrap="square" lIns="0" tIns="0" rIns="0" bIns="0" rtlCol="0"/>
            <a:lstStyle/>
            <a:p>
              <a:endParaRPr lang="en-US" altLang="ja-JP" sz="1050" spc="-25" dirty="0">
                <a:latin typeface="MS Mincho"/>
                <a:cs typeface="MS Mincho"/>
              </a:endParaRPr>
            </a:p>
            <a:p>
              <a:r>
                <a:rPr lang="ja-JP" altLang="en-US" sz="1050" spc="-25" dirty="0">
                  <a:latin typeface="MS Mincho"/>
                  <a:cs typeface="MS Mincho"/>
                </a:rPr>
                <a:t>コードは既存の「コメント部位名称」の次の順に自動的に付与されます。</a:t>
              </a:r>
              <a:endParaRPr lang="ja-JP" altLang="en-US" sz="1050" dirty="0">
                <a:latin typeface="MS Mincho"/>
                <a:cs typeface="MS Mincho"/>
              </a:endParaRPr>
            </a:p>
            <a:p>
              <a:endParaRPr sz="1050" dirty="0"/>
            </a:p>
          </p:txBody>
        </p:sp>
      </p:grpSp>
      <p:sp>
        <p:nvSpPr>
          <p:cNvPr id="7" name="object 6">
            <a:extLst>
              <a:ext uri="{FF2B5EF4-FFF2-40B4-BE49-F238E27FC236}">
                <a16:creationId xmlns:a16="http://schemas.microsoft.com/office/drawing/2014/main" id="{BF5BEF4E-E5C1-D485-D55B-B3AC65F398E8}"/>
              </a:ext>
            </a:extLst>
          </p:cNvPr>
          <p:cNvSpPr txBox="1"/>
          <p:nvPr/>
        </p:nvSpPr>
        <p:spPr>
          <a:xfrm>
            <a:off x="839325" y="4360968"/>
            <a:ext cx="5935980" cy="954107"/>
          </a:xfrm>
          <a:prstGeom prst="rect">
            <a:avLst/>
          </a:prstGeom>
        </p:spPr>
        <p:txBody>
          <a:bodyPr vert="horz" wrap="square" lIns="0" tIns="12700" rIns="0" bIns="0" rtlCol="0">
            <a:spAutoFit/>
          </a:bodyPr>
          <a:lstStyle/>
          <a:p>
            <a:pPr marL="292100" marR="1028700" indent="-280035">
              <a:lnSpc>
                <a:spcPct val="125000"/>
              </a:lnSpc>
              <a:spcBef>
                <a:spcPts val="100"/>
              </a:spcBef>
              <a:tabLst>
                <a:tab pos="292100" algn="l"/>
              </a:tabLst>
            </a:pPr>
            <a:r>
              <a:rPr sz="1100" spc="-50" dirty="0">
                <a:solidFill>
                  <a:srgbClr val="FF0000"/>
                </a:solidFill>
                <a:latin typeface="MS Mincho"/>
                <a:cs typeface="MS Mincho"/>
              </a:rPr>
              <a:t>⑥</a:t>
            </a:r>
            <a:r>
              <a:rPr sz="1100" dirty="0">
                <a:solidFill>
                  <a:srgbClr val="FF0000"/>
                </a:solidFill>
                <a:latin typeface="MS Mincho"/>
                <a:cs typeface="MS Mincho"/>
              </a:rPr>
              <a:t>	</a:t>
            </a:r>
            <a:r>
              <a:rPr sz="1100" spc="-25" dirty="0">
                <a:latin typeface="MS Mincho"/>
                <a:cs typeface="MS Mincho"/>
              </a:rPr>
              <a:t>医療機関で追加で「適応部位マスター」の部位名称を登録使用可能です。上部の「新規」ボタンをクリックすると登録ウィンドウが表示されます。</a:t>
            </a:r>
            <a:endParaRPr sz="1100" dirty="0">
              <a:latin typeface="MS Mincho"/>
              <a:cs typeface="MS Mincho"/>
            </a:endParaRPr>
          </a:p>
          <a:p>
            <a:pPr>
              <a:lnSpc>
                <a:spcPct val="100000"/>
              </a:lnSpc>
              <a:spcBef>
                <a:spcPts val="1010"/>
              </a:spcBef>
            </a:pPr>
            <a:endParaRPr sz="1100" dirty="0">
              <a:latin typeface="MS Mincho"/>
              <a:cs typeface="MS Mincho"/>
            </a:endParaRPr>
          </a:p>
          <a:p>
            <a:pPr>
              <a:lnSpc>
                <a:spcPct val="100000"/>
              </a:lnSpc>
              <a:spcBef>
                <a:spcPts val="445"/>
              </a:spcBef>
            </a:pPr>
            <a:endParaRPr sz="1100" dirty="0">
              <a:latin typeface="MS Mincho"/>
              <a:cs typeface="MS Mincho"/>
            </a:endParaRPr>
          </a:p>
        </p:txBody>
      </p:sp>
      <p:sp>
        <p:nvSpPr>
          <p:cNvPr id="8" name="object 7">
            <a:extLst>
              <a:ext uri="{FF2B5EF4-FFF2-40B4-BE49-F238E27FC236}">
                <a16:creationId xmlns:a16="http://schemas.microsoft.com/office/drawing/2014/main" id="{FE7B7A66-456B-5C13-3A4D-6376974A905F}"/>
              </a:ext>
            </a:extLst>
          </p:cNvPr>
          <p:cNvSpPr/>
          <p:nvPr/>
        </p:nvSpPr>
        <p:spPr>
          <a:xfrm rot="5400000">
            <a:off x="1971625" y="5626240"/>
            <a:ext cx="880292" cy="105511"/>
          </a:xfrm>
          <a:custGeom>
            <a:avLst/>
            <a:gdLst/>
            <a:ahLst/>
            <a:cxnLst/>
            <a:rect l="l" t="t" r="r" b="b"/>
            <a:pathLst>
              <a:path w="1853564" h="76200">
                <a:moveTo>
                  <a:pt x="1776983" y="0"/>
                </a:moveTo>
                <a:lnTo>
                  <a:pt x="1776983" y="76199"/>
                </a:lnTo>
                <a:lnTo>
                  <a:pt x="1844039" y="42671"/>
                </a:lnTo>
                <a:lnTo>
                  <a:pt x="1789938" y="42671"/>
                </a:lnTo>
                <a:lnTo>
                  <a:pt x="1789938" y="32765"/>
                </a:lnTo>
                <a:lnTo>
                  <a:pt x="1842515" y="32765"/>
                </a:lnTo>
                <a:lnTo>
                  <a:pt x="1776983" y="0"/>
                </a:lnTo>
                <a:close/>
              </a:path>
              <a:path w="1853564" h="76200">
                <a:moveTo>
                  <a:pt x="0" y="31241"/>
                </a:moveTo>
                <a:lnTo>
                  <a:pt x="0" y="41147"/>
                </a:lnTo>
                <a:lnTo>
                  <a:pt x="1789938" y="42671"/>
                </a:lnTo>
                <a:lnTo>
                  <a:pt x="1776983" y="42671"/>
                </a:lnTo>
                <a:lnTo>
                  <a:pt x="1776983" y="32765"/>
                </a:lnTo>
                <a:lnTo>
                  <a:pt x="1789938" y="32765"/>
                </a:lnTo>
                <a:lnTo>
                  <a:pt x="0" y="31241"/>
                </a:lnTo>
                <a:close/>
              </a:path>
              <a:path w="1853564" h="76200">
                <a:moveTo>
                  <a:pt x="1842515" y="32765"/>
                </a:moveTo>
                <a:lnTo>
                  <a:pt x="1789938" y="32765"/>
                </a:lnTo>
                <a:lnTo>
                  <a:pt x="1789938" y="42671"/>
                </a:lnTo>
                <a:lnTo>
                  <a:pt x="1844039" y="42671"/>
                </a:lnTo>
                <a:lnTo>
                  <a:pt x="1853183" y="38099"/>
                </a:lnTo>
                <a:lnTo>
                  <a:pt x="1842515" y="32765"/>
                </a:lnTo>
                <a:close/>
              </a:path>
            </a:pathLst>
          </a:custGeom>
          <a:solidFill>
            <a:srgbClr val="FF0000"/>
          </a:solidFill>
        </p:spPr>
        <p:txBody>
          <a:bodyPr wrap="square" lIns="0" tIns="0" rIns="0" bIns="0" rtlCol="0"/>
          <a:lstStyle/>
          <a:p>
            <a:endParaRPr/>
          </a:p>
        </p:txBody>
      </p:sp>
      <p:sp>
        <p:nvSpPr>
          <p:cNvPr id="9" name="object 8">
            <a:extLst>
              <a:ext uri="{FF2B5EF4-FFF2-40B4-BE49-F238E27FC236}">
                <a16:creationId xmlns:a16="http://schemas.microsoft.com/office/drawing/2014/main" id="{1A25A949-329E-325F-F15D-73EBC6F3A98A}"/>
              </a:ext>
            </a:extLst>
          </p:cNvPr>
          <p:cNvSpPr txBox="1"/>
          <p:nvPr/>
        </p:nvSpPr>
        <p:spPr>
          <a:xfrm>
            <a:off x="647516" y="804257"/>
            <a:ext cx="365506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0" dirty="0">
                <a:latin typeface="MS Mincho"/>
                <a:cs typeface="MS Mincho"/>
              </a:rPr>
              <a:t>部位名称に対する「部位チェックデータ」管理（続き</a:t>
            </a:r>
            <a:r>
              <a:rPr sz="1100" b="1" spc="-50" dirty="0">
                <a:latin typeface="MS Mincho"/>
                <a:cs typeface="MS Mincho"/>
              </a:rPr>
              <a:t>）</a:t>
            </a:r>
            <a:endParaRPr sz="1100" b="1" dirty="0">
              <a:latin typeface="MS Mincho"/>
              <a:cs typeface="MS Mincho"/>
            </a:endParaRPr>
          </a:p>
        </p:txBody>
      </p:sp>
      <p:pic>
        <p:nvPicPr>
          <p:cNvPr id="10" name="object 9">
            <a:extLst>
              <a:ext uri="{FF2B5EF4-FFF2-40B4-BE49-F238E27FC236}">
                <a16:creationId xmlns:a16="http://schemas.microsoft.com/office/drawing/2014/main" id="{4F3F2D7B-BFEF-12B0-1A50-D59CB24CE014}"/>
              </a:ext>
            </a:extLst>
          </p:cNvPr>
          <p:cNvPicPr/>
          <p:nvPr/>
        </p:nvPicPr>
        <p:blipFill>
          <a:blip r:embed="rId3" cstate="print"/>
          <a:stretch>
            <a:fillRect/>
          </a:stretch>
        </p:blipFill>
        <p:spPr>
          <a:xfrm>
            <a:off x="883482" y="1088995"/>
            <a:ext cx="4646461" cy="3087421"/>
          </a:xfrm>
          <a:prstGeom prst="rect">
            <a:avLst/>
          </a:prstGeom>
        </p:spPr>
      </p:pic>
      <p:sp>
        <p:nvSpPr>
          <p:cNvPr id="11" name="object 10">
            <a:extLst>
              <a:ext uri="{FF2B5EF4-FFF2-40B4-BE49-F238E27FC236}">
                <a16:creationId xmlns:a16="http://schemas.microsoft.com/office/drawing/2014/main" id="{8A96AF7B-DDFA-425A-6688-3AA015D07F3C}"/>
              </a:ext>
            </a:extLst>
          </p:cNvPr>
          <p:cNvSpPr txBox="1"/>
          <p:nvPr/>
        </p:nvSpPr>
        <p:spPr>
          <a:xfrm>
            <a:off x="5232908" y="1386426"/>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⑥</a:t>
            </a:r>
            <a:endParaRPr sz="1800" dirty="0">
              <a:latin typeface="MS Mincho"/>
              <a:cs typeface="MS Mincho"/>
            </a:endParaRPr>
          </a:p>
        </p:txBody>
      </p:sp>
      <p:sp>
        <p:nvSpPr>
          <p:cNvPr id="12" name="object 11">
            <a:extLst>
              <a:ext uri="{FF2B5EF4-FFF2-40B4-BE49-F238E27FC236}">
                <a16:creationId xmlns:a16="http://schemas.microsoft.com/office/drawing/2014/main" id="{C4503A82-9E22-4A65-A29D-CE5C5A3E6016}"/>
              </a:ext>
            </a:extLst>
          </p:cNvPr>
          <p:cNvSpPr/>
          <p:nvPr/>
        </p:nvSpPr>
        <p:spPr>
          <a:xfrm>
            <a:off x="4737462" y="1449291"/>
            <a:ext cx="509905" cy="173990"/>
          </a:xfrm>
          <a:custGeom>
            <a:avLst/>
            <a:gdLst/>
            <a:ahLst/>
            <a:cxnLst/>
            <a:rect l="l" t="t" r="r" b="b"/>
            <a:pathLst>
              <a:path w="509904" h="173989">
                <a:moveTo>
                  <a:pt x="0" y="28955"/>
                </a:moveTo>
                <a:lnTo>
                  <a:pt x="2274" y="17680"/>
                </a:lnTo>
                <a:lnTo>
                  <a:pt x="8477" y="8477"/>
                </a:lnTo>
                <a:lnTo>
                  <a:pt x="17680" y="2274"/>
                </a:lnTo>
                <a:lnTo>
                  <a:pt x="28956" y="0"/>
                </a:lnTo>
                <a:lnTo>
                  <a:pt x="480822" y="0"/>
                </a:lnTo>
                <a:lnTo>
                  <a:pt x="492097" y="2274"/>
                </a:lnTo>
                <a:lnTo>
                  <a:pt x="501300" y="8477"/>
                </a:lnTo>
                <a:lnTo>
                  <a:pt x="507503" y="17680"/>
                </a:lnTo>
                <a:lnTo>
                  <a:pt x="509778" y="28955"/>
                </a:lnTo>
                <a:lnTo>
                  <a:pt x="509778" y="144779"/>
                </a:lnTo>
                <a:lnTo>
                  <a:pt x="507503" y="156055"/>
                </a:lnTo>
                <a:lnTo>
                  <a:pt x="501300" y="165258"/>
                </a:lnTo>
                <a:lnTo>
                  <a:pt x="492097" y="171461"/>
                </a:lnTo>
                <a:lnTo>
                  <a:pt x="480822" y="173735"/>
                </a:lnTo>
                <a:lnTo>
                  <a:pt x="28956" y="173735"/>
                </a:lnTo>
                <a:lnTo>
                  <a:pt x="17680" y="171461"/>
                </a:lnTo>
                <a:lnTo>
                  <a:pt x="8477" y="165258"/>
                </a:lnTo>
                <a:lnTo>
                  <a:pt x="2274" y="156055"/>
                </a:lnTo>
                <a:lnTo>
                  <a:pt x="0" y="144779"/>
                </a:lnTo>
                <a:lnTo>
                  <a:pt x="0" y="28955"/>
                </a:lnTo>
                <a:close/>
              </a:path>
            </a:pathLst>
          </a:custGeom>
          <a:ln w="19037">
            <a:solidFill>
              <a:srgbClr val="FF0000"/>
            </a:solidFill>
          </a:ln>
        </p:spPr>
        <p:txBody>
          <a:bodyPr wrap="square" lIns="0" tIns="0" rIns="0" bIns="0" rtlCol="0"/>
          <a:lstStyle/>
          <a:p>
            <a:endParaRPr/>
          </a:p>
        </p:txBody>
      </p:sp>
      <p:sp>
        <p:nvSpPr>
          <p:cNvPr id="13" name="object 6">
            <a:extLst>
              <a:ext uri="{FF2B5EF4-FFF2-40B4-BE49-F238E27FC236}">
                <a16:creationId xmlns:a16="http://schemas.microsoft.com/office/drawing/2014/main" id="{FA40DFE7-22CD-223B-8539-014712872BC0}"/>
              </a:ext>
            </a:extLst>
          </p:cNvPr>
          <p:cNvSpPr txBox="1"/>
          <p:nvPr/>
        </p:nvSpPr>
        <p:spPr>
          <a:xfrm>
            <a:off x="839325" y="6810927"/>
            <a:ext cx="5422138" cy="1122487"/>
          </a:xfrm>
          <a:prstGeom prst="rect">
            <a:avLst/>
          </a:prstGeom>
        </p:spPr>
        <p:txBody>
          <a:bodyPr vert="horz" wrap="square" lIns="0" tIns="12700" rIns="0" bIns="0" rtlCol="0">
            <a:spAutoFit/>
          </a:bodyPr>
          <a:lstStyle/>
          <a:p>
            <a:pPr>
              <a:lnSpc>
                <a:spcPct val="100000"/>
              </a:lnSpc>
              <a:spcBef>
                <a:spcPts val="445"/>
              </a:spcBef>
            </a:pPr>
            <a:endParaRPr sz="1100" dirty="0">
              <a:latin typeface="MS Mincho"/>
              <a:cs typeface="MS Mincho"/>
            </a:endParaRPr>
          </a:p>
          <a:p>
            <a:pPr marL="85090">
              <a:lnSpc>
                <a:spcPct val="100000"/>
              </a:lnSpc>
            </a:pPr>
            <a:r>
              <a:rPr sz="1100" spc="-20" dirty="0">
                <a:latin typeface="MS Mincho"/>
                <a:cs typeface="MS Mincho"/>
              </a:rPr>
              <a:t>部位名称を記入後に</a:t>
            </a:r>
            <a:r>
              <a:rPr sz="1100" spc="-10" dirty="0">
                <a:latin typeface="MS Mincho"/>
                <a:cs typeface="MS Mincho"/>
              </a:rPr>
              <a:t>OK</a:t>
            </a:r>
            <a:r>
              <a:rPr sz="1100" spc="-25" dirty="0">
                <a:latin typeface="MS Mincho"/>
                <a:cs typeface="MS Mincho"/>
              </a:rPr>
              <a:t>ボタンをクリックすると新しい適応部位マスタ情報が生成されます。</a:t>
            </a:r>
            <a:endParaRPr sz="1100" dirty="0">
              <a:latin typeface="MS Mincho"/>
              <a:cs typeface="MS Mincho"/>
            </a:endParaRPr>
          </a:p>
          <a:p>
            <a:pPr marL="253365" indent="-168275">
              <a:lnSpc>
                <a:spcPct val="100000"/>
              </a:lnSpc>
              <a:spcBef>
                <a:spcPts val="330"/>
              </a:spcBef>
              <a:buFont typeface="Arial"/>
              <a:buChar char="•"/>
              <a:tabLst>
                <a:tab pos="253365" algn="l"/>
              </a:tabLst>
            </a:pPr>
            <a:r>
              <a:rPr sz="1100" spc="-25" dirty="0">
                <a:latin typeface="MS Mincho"/>
                <a:cs typeface="MS Mincho"/>
              </a:rPr>
              <a:t>その後、生成された部位名のチェックデータを追加登録する必要があります。</a:t>
            </a:r>
            <a:endParaRPr sz="1100" dirty="0">
              <a:latin typeface="MS Mincho"/>
              <a:cs typeface="MS Mincho"/>
            </a:endParaRPr>
          </a:p>
          <a:p>
            <a:pPr marL="224154" marR="86995" indent="-139700">
              <a:lnSpc>
                <a:spcPct val="124500"/>
              </a:lnSpc>
              <a:spcBef>
                <a:spcPts val="10"/>
              </a:spcBef>
              <a:buFont typeface="Arial"/>
              <a:buChar char="•"/>
              <a:tabLst>
                <a:tab pos="224154" algn="l"/>
                <a:tab pos="252729" algn="l"/>
              </a:tabLst>
            </a:pPr>
            <a:r>
              <a:rPr sz="1100" dirty="0">
                <a:latin typeface="MS Mincho"/>
                <a:cs typeface="MS Mincho"/>
              </a:rPr>
              <a:t>	</a:t>
            </a:r>
            <a:r>
              <a:rPr sz="1100" spc="-25" dirty="0">
                <a:latin typeface="MS Mincho"/>
                <a:cs typeface="MS Mincho"/>
              </a:rPr>
              <a:t>該当するチェックデータが存在すると「自動点検」時に「適応コメント部位チェック」が行われます。</a:t>
            </a:r>
            <a:endParaRPr sz="1100" dirty="0">
              <a:latin typeface="MS Mincho"/>
              <a:cs typeface="MS Mincho"/>
            </a:endParaRPr>
          </a:p>
        </p:txBody>
      </p:sp>
    </p:spTree>
    <p:extLst>
      <p:ext uri="{BB962C8B-B14F-4D97-AF65-F5344CB8AC3E}">
        <p14:creationId xmlns:p14="http://schemas.microsoft.com/office/powerpoint/2010/main" val="22644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72</a:t>
            </a:fld>
            <a:endParaRPr kumimoji="1" lang="ja-JP" altLang="en-US"/>
          </a:p>
        </p:txBody>
      </p:sp>
      <p:sp>
        <p:nvSpPr>
          <p:cNvPr id="2" name="テキスト ボックス 1">
            <a:extLst>
              <a:ext uri="{FF2B5EF4-FFF2-40B4-BE49-F238E27FC236}">
                <a16:creationId xmlns:a16="http://schemas.microsoft.com/office/drawing/2014/main" id="{BEE9EDBE-E097-C14E-615C-193AA8DF0E9E}"/>
              </a:ext>
            </a:extLst>
          </p:cNvPr>
          <p:cNvSpPr txBox="1"/>
          <p:nvPr/>
        </p:nvSpPr>
        <p:spPr>
          <a:xfrm>
            <a:off x="652120" y="1098193"/>
            <a:ext cx="5583068" cy="525721"/>
          </a:xfrm>
          <a:prstGeom prst="rect">
            <a:avLst/>
          </a:prstGeom>
          <a:noFill/>
        </p:spPr>
        <p:txBody>
          <a:bodyPr wrap="square" rtlCol="0">
            <a:spAutoFit/>
          </a:bodyPr>
          <a:lstStyle/>
          <a:p>
            <a:pPr marL="151765" marR="306705" indent="-139700">
              <a:lnSpc>
                <a:spcPct val="141400"/>
              </a:lnSpc>
              <a:spcBef>
                <a:spcPts val="100"/>
              </a:spcBef>
              <a:buClr>
                <a:srgbClr val="7E7E7E"/>
              </a:buClr>
              <a:buSzPct val="90909"/>
              <a:buFont typeface="MS Mincho"/>
              <a:buChar char="●"/>
              <a:tabLst>
                <a:tab pos="173990" algn="l"/>
              </a:tabLst>
            </a:pPr>
            <a:r>
              <a:rPr lang="ja-JP" altLang="en-US" sz="1050" spc="-25" dirty="0">
                <a:latin typeface="MS Mincho"/>
                <a:cs typeface="MS Mincho"/>
              </a:rPr>
              <a:t>診療行為の改正により「適応病名」に対する部位をチェックするようにします。</a:t>
            </a:r>
            <a:r>
              <a:rPr lang="ja-JP" altLang="en-US" sz="1050" spc="-50" dirty="0">
                <a:latin typeface="MS Mincho"/>
                <a:cs typeface="MS Mincho"/>
              </a:rPr>
              <a:t> 	</a:t>
            </a:r>
            <a:r>
              <a:rPr lang="en-US" altLang="ja-JP" sz="1050" spc="-10" dirty="0">
                <a:latin typeface="MS Mincho"/>
                <a:cs typeface="MS Mincho"/>
              </a:rPr>
              <a:t>2020</a:t>
            </a:r>
            <a:r>
              <a:rPr lang="ja-JP" altLang="en-US" sz="1050" spc="-20" dirty="0">
                <a:latin typeface="MS Mincho"/>
                <a:cs typeface="MS Mincho"/>
              </a:rPr>
              <a:t>年</a:t>
            </a:r>
            <a:r>
              <a:rPr lang="en-US" altLang="ja-JP" sz="1050" spc="-10" dirty="0">
                <a:latin typeface="MS Mincho"/>
                <a:cs typeface="MS Mincho"/>
              </a:rPr>
              <a:t>10</a:t>
            </a:r>
            <a:r>
              <a:rPr lang="ja-JP" altLang="en-US" sz="1050" spc="-25" dirty="0">
                <a:latin typeface="MS Mincho"/>
                <a:cs typeface="MS Mincho"/>
              </a:rPr>
              <a:t>月からエックス線撮影・超音波の部位はコメント入力が義務化され</a:t>
            </a:r>
            <a:r>
              <a:rPr lang="ja-JP" altLang="en-US" sz="1050" spc="-30" dirty="0">
                <a:latin typeface="MS Mincho"/>
                <a:cs typeface="MS Mincho"/>
              </a:rPr>
              <a:t>ました。</a:t>
            </a:r>
            <a:endParaRPr lang="ja-JP" altLang="en-US" sz="1050" dirty="0">
              <a:latin typeface="MS Mincho"/>
              <a:cs typeface="MS Mincho"/>
            </a:endParaRPr>
          </a:p>
        </p:txBody>
      </p:sp>
      <p:grpSp>
        <p:nvGrpSpPr>
          <p:cNvPr id="3" name="docshapegroup242">
            <a:extLst>
              <a:ext uri="{FF2B5EF4-FFF2-40B4-BE49-F238E27FC236}">
                <a16:creationId xmlns:a16="http://schemas.microsoft.com/office/drawing/2014/main" id="{0C6763D6-63F5-C374-4A50-F75AAC7F0EF2}"/>
              </a:ext>
            </a:extLst>
          </p:cNvPr>
          <p:cNvGrpSpPr>
            <a:grpSpLocks/>
          </p:cNvGrpSpPr>
          <p:nvPr/>
        </p:nvGrpSpPr>
        <p:grpSpPr bwMode="auto">
          <a:xfrm>
            <a:off x="1117282" y="1707116"/>
            <a:ext cx="4320858" cy="3077847"/>
            <a:chOff x="2383" y="217"/>
            <a:chExt cx="6804" cy="4848"/>
          </a:xfrm>
        </p:grpSpPr>
        <p:pic>
          <p:nvPicPr>
            <p:cNvPr id="57346" name="docshape243">
              <a:extLst>
                <a:ext uri="{FF2B5EF4-FFF2-40B4-BE49-F238E27FC236}">
                  <a16:creationId xmlns:a16="http://schemas.microsoft.com/office/drawing/2014/main" id="{61411BF6-EFDB-99D8-3FB5-C32827A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 y="217"/>
              <a:ext cx="6804" cy="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244">
              <a:extLst>
                <a:ext uri="{FF2B5EF4-FFF2-40B4-BE49-F238E27FC236}">
                  <a16:creationId xmlns:a16="http://schemas.microsoft.com/office/drawing/2014/main" id="{7037C010-CF17-469E-2AC5-263616701AEA}"/>
                </a:ext>
              </a:extLst>
            </p:cNvPr>
            <p:cNvSpPr>
              <a:spLocks noChangeArrowheads="1"/>
            </p:cNvSpPr>
            <p:nvPr/>
          </p:nvSpPr>
          <p:spPr bwMode="auto">
            <a:xfrm>
              <a:off x="2383" y="4385"/>
              <a:ext cx="6728"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245">
              <a:extLst>
                <a:ext uri="{FF2B5EF4-FFF2-40B4-BE49-F238E27FC236}">
                  <a16:creationId xmlns:a16="http://schemas.microsoft.com/office/drawing/2014/main" id="{10E378D9-78A0-348E-3761-AECB2A1269B1}"/>
                </a:ext>
              </a:extLst>
            </p:cNvPr>
            <p:cNvSpPr txBox="1">
              <a:spLocks noChangeArrowheads="1"/>
            </p:cNvSpPr>
            <p:nvPr/>
          </p:nvSpPr>
          <p:spPr bwMode="auto">
            <a:xfrm>
              <a:off x="2383" y="4287"/>
              <a:ext cx="6728" cy="680"/>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303213" lvl="0" indent="0" algn="l" defTabSz="914400" rtl="0" eaLnBrk="0" fontAlgn="base" latinLnBrk="0" hangingPunct="0">
                <a:lnSpc>
                  <a:spcPct val="100000"/>
                </a:lnSpc>
                <a:spcBef>
                  <a:spcPts val="47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例えば、単純撮影の写真撮影の部位が「膝」の場合は、レセプト電算処理コードの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830181500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を入力します。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C9BDAF6F-B78A-9E16-9AB9-6DCFF05ABAC8}"/>
              </a:ext>
            </a:extLst>
          </p:cNvPr>
          <p:cNvSpPr txBox="1"/>
          <p:nvPr/>
        </p:nvSpPr>
        <p:spPr>
          <a:xfrm>
            <a:off x="678246" y="4769619"/>
            <a:ext cx="5583069" cy="671851"/>
          </a:xfrm>
          <a:prstGeom prst="rect">
            <a:avLst/>
          </a:prstGeom>
          <a:noFill/>
        </p:spPr>
        <p:txBody>
          <a:bodyPr wrap="square" rtlCol="0">
            <a:spAutoFit/>
          </a:bodyPr>
          <a:lstStyle/>
          <a:p>
            <a:pPr marL="389255" marR="52578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コード入力した「部位」もチェックの対象となります。部位に対応した傷病名があるか、部位の左右と傷病名の左右は矛盾しないかをチェックします。</a:t>
            </a:r>
            <a:endParaRPr kumimoji="1" lang="ja-JP" altLang="en-US" sz="1100" dirty="0"/>
          </a:p>
        </p:txBody>
      </p:sp>
      <p:sp>
        <p:nvSpPr>
          <p:cNvPr id="28" name="正方形/長方形 1">
            <a:extLst>
              <a:ext uri="{FF2B5EF4-FFF2-40B4-BE49-F238E27FC236}">
                <a16:creationId xmlns:a16="http://schemas.microsoft.com/office/drawing/2014/main" id="{9153B91E-3623-FD65-2221-3CF54D5C552E}"/>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適応コード部位チェック</a:t>
            </a:r>
          </a:p>
        </p:txBody>
      </p:sp>
      <p:sp>
        <p:nvSpPr>
          <p:cNvPr id="29" name="object 8">
            <a:extLst>
              <a:ext uri="{FF2B5EF4-FFF2-40B4-BE49-F238E27FC236}">
                <a16:creationId xmlns:a16="http://schemas.microsoft.com/office/drawing/2014/main" id="{F401E8BF-E8E2-8B46-1E58-BDEE9E864E2B}"/>
              </a:ext>
            </a:extLst>
          </p:cNvPr>
          <p:cNvSpPr/>
          <p:nvPr/>
        </p:nvSpPr>
        <p:spPr>
          <a:xfrm>
            <a:off x="2991625" y="3415461"/>
            <a:ext cx="2398251" cy="136382"/>
          </a:xfrm>
          <a:custGeom>
            <a:avLst/>
            <a:gdLst/>
            <a:ahLst/>
            <a:cxnLst/>
            <a:rect l="l" t="t" r="r" b="b"/>
            <a:pathLst>
              <a:path w="2571750" h="163829">
                <a:moveTo>
                  <a:pt x="0" y="27432"/>
                </a:moveTo>
                <a:lnTo>
                  <a:pt x="2143" y="16716"/>
                </a:lnTo>
                <a:lnTo>
                  <a:pt x="8001" y="8001"/>
                </a:lnTo>
                <a:lnTo>
                  <a:pt x="16716" y="2143"/>
                </a:lnTo>
                <a:lnTo>
                  <a:pt x="27432" y="0"/>
                </a:lnTo>
                <a:lnTo>
                  <a:pt x="2544318" y="0"/>
                </a:lnTo>
                <a:lnTo>
                  <a:pt x="2555033" y="2143"/>
                </a:lnTo>
                <a:lnTo>
                  <a:pt x="2563749" y="8001"/>
                </a:lnTo>
                <a:lnTo>
                  <a:pt x="2569606" y="16716"/>
                </a:lnTo>
                <a:lnTo>
                  <a:pt x="2571750" y="27432"/>
                </a:lnTo>
                <a:lnTo>
                  <a:pt x="2571750" y="136398"/>
                </a:lnTo>
                <a:lnTo>
                  <a:pt x="2569606" y="147113"/>
                </a:lnTo>
                <a:lnTo>
                  <a:pt x="2563749" y="155829"/>
                </a:lnTo>
                <a:lnTo>
                  <a:pt x="2555033" y="161686"/>
                </a:lnTo>
                <a:lnTo>
                  <a:pt x="2544318" y="163830"/>
                </a:lnTo>
                <a:lnTo>
                  <a:pt x="27432" y="163830"/>
                </a:lnTo>
                <a:lnTo>
                  <a:pt x="16716" y="161686"/>
                </a:lnTo>
                <a:lnTo>
                  <a:pt x="8001" y="155829"/>
                </a:lnTo>
                <a:lnTo>
                  <a:pt x="2143" y="147113"/>
                </a:lnTo>
                <a:lnTo>
                  <a:pt x="0" y="136398"/>
                </a:lnTo>
                <a:lnTo>
                  <a:pt x="0" y="27432"/>
                </a:lnTo>
                <a:close/>
              </a:path>
            </a:pathLst>
          </a:custGeom>
          <a:ln w="19037">
            <a:solidFill>
              <a:srgbClr val="FF0000"/>
            </a:solidFill>
          </a:ln>
        </p:spPr>
        <p:txBody>
          <a:bodyPr wrap="square" lIns="0" tIns="0" rIns="0" bIns="0" rtlCol="0"/>
          <a:lstStyle/>
          <a:p>
            <a:endParaRPr/>
          </a:p>
        </p:txBody>
      </p:sp>
      <p:grpSp>
        <p:nvGrpSpPr>
          <p:cNvPr id="31" name="object 11">
            <a:extLst>
              <a:ext uri="{FF2B5EF4-FFF2-40B4-BE49-F238E27FC236}">
                <a16:creationId xmlns:a16="http://schemas.microsoft.com/office/drawing/2014/main" id="{4DC5E49F-A819-ECFD-EC42-2F90C4200AA8}"/>
              </a:ext>
            </a:extLst>
          </p:cNvPr>
          <p:cNvGrpSpPr/>
          <p:nvPr/>
        </p:nvGrpSpPr>
        <p:grpSpPr>
          <a:xfrm>
            <a:off x="1126457" y="5583171"/>
            <a:ext cx="4857750" cy="3253104"/>
            <a:chOff x="1588008" y="6619493"/>
            <a:chExt cx="4857750" cy="3253104"/>
          </a:xfrm>
        </p:grpSpPr>
        <p:pic>
          <p:nvPicPr>
            <p:cNvPr id="32" name="object 12">
              <a:extLst>
                <a:ext uri="{FF2B5EF4-FFF2-40B4-BE49-F238E27FC236}">
                  <a16:creationId xmlns:a16="http://schemas.microsoft.com/office/drawing/2014/main" id="{19B58795-643F-A20A-0679-C9D9D08A355F}"/>
                </a:ext>
              </a:extLst>
            </p:cNvPr>
            <p:cNvPicPr/>
            <p:nvPr/>
          </p:nvPicPr>
          <p:blipFill>
            <a:blip r:embed="rId3" cstate="print"/>
            <a:stretch>
              <a:fillRect/>
            </a:stretch>
          </p:blipFill>
          <p:spPr>
            <a:xfrm>
              <a:off x="1588008" y="6619493"/>
              <a:ext cx="4317492" cy="3252978"/>
            </a:xfrm>
            <a:prstGeom prst="rect">
              <a:avLst/>
            </a:prstGeom>
          </p:spPr>
        </p:pic>
        <p:sp>
          <p:nvSpPr>
            <p:cNvPr id="33" name="object 13">
              <a:extLst>
                <a:ext uri="{FF2B5EF4-FFF2-40B4-BE49-F238E27FC236}">
                  <a16:creationId xmlns:a16="http://schemas.microsoft.com/office/drawing/2014/main" id="{634F14E7-422A-2E14-BADF-03D15E7FA77C}"/>
                </a:ext>
              </a:extLst>
            </p:cNvPr>
            <p:cNvSpPr/>
            <p:nvPr/>
          </p:nvSpPr>
          <p:spPr>
            <a:xfrm>
              <a:off x="2336291" y="7962899"/>
              <a:ext cx="4109720" cy="430530"/>
            </a:xfrm>
            <a:custGeom>
              <a:avLst/>
              <a:gdLst/>
              <a:ahLst/>
              <a:cxnLst/>
              <a:rect l="l" t="t" r="r" b="b"/>
              <a:pathLst>
                <a:path w="4109720" h="430529">
                  <a:moveTo>
                    <a:pt x="4109465" y="0"/>
                  </a:moveTo>
                  <a:lnTo>
                    <a:pt x="0" y="0"/>
                  </a:lnTo>
                  <a:lnTo>
                    <a:pt x="0" y="430530"/>
                  </a:lnTo>
                  <a:lnTo>
                    <a:pt x="4109465" y="430530"/>
                  </a:lnTo>
                  <a:lnTo>
                    <a:pt x="4109465" y="0"/>
                  </a:lnTo>
                  <a:close/>
                </a:path>
              </a:pathLst>
            </a:custGeom>
            <a:solidFill>
              <a:srgbClr val="FFFFFF"/>
            </a:solidFill>
          </p:spPr>
          <p:txBody>
            <a:bodyPr wrap="square" lIns="0" tIns="0" rIns="0" bIns="0" rtlCol="0"/>
            <a:lstStyle/>
            <a:p>
              <a:endParaRPr/>
            </a:p>
          </p:txBody>
        </p:sp>
      </p:grpSp>
      <p:sp>
        <p:nvSpPr>
          <p:cNvPr id="34" name="object 14">
            <a:extLst>
              <a:ext uri="{FF2B5EF4-FFF2-40B4-BE49-F238E27FC236}">
                <a16:creationId xmlns:a16="http://schemas.microsoft.com/office/drawing/2014/main" id="{CAE062F2-2836-8AFB-7E03-0F8DE54F50A4}"/>
              </a:ext>
            </a:extLst>
          </p:cNvPr>
          <p:cNvSpPr txBox="1"/>
          <p:nvPr/>
        </p:nvSpPr>
        <p:spPr>
          <a:xfrm>
            <a:off x="1874741" y="6926578"/>
            <a:ext cx="4109720" cy="430530"/>
          </a:xfrm>
          <a:prstGeom prst="rect">
            <a:avLst/>
          </a:prstGeom>
          <a:ln w="9525">
            <a:solidFill>
              <a:srgbClr val="FF0000"/>
            </a:solidFill>
          </a:ln>
        </p:spPr>
        <p:txBody>
          <a:bodyPr vert="horz" wrap="square" lIns="0" tIns="48895" rIns="0" bIns="0" rtlCol="0">
            <a:spAutoFit/>
          </a:bodyPr>
          <a:lstStyle/>
          <a:p>
            <a:pPr marL="90805" marR="100965">
              <a:lnSpc>
                <a:spcPct val="100000"/>
              </a:lnSpc>
              <a:spcBef>
                <a:spcPts val="385"/>
              </a:spcBef>
            </a:pPr>
            <a:r>
              <a:rPr sz="1100" spc="-25" dirty="0">
                <a:latin typeface="MS Mincho"/>
                <a:cs typeface="MS Mincho"/>
              </a:rPr>
              <a:t>部位チェック設定を変更したい場合は、その部位または部位を</a:t>
            </a:r>
            <a:r>
              <a:rPr sz="1100" spc="-20" dirty="0">
                <a:latin typeface="MS Mincho"/>
                <a:cs typeface="MS Mincho"/>
              </a:rPr>
              <a:t>含む診療行為</a:t>
            </a:r>
            <a:r>
              <a:rPr sz="1100" spc="-10" dirty="0">
                <a:latin typeface="MS Mincho"/>
                <a:cs typeface="MS Mincho"/>
              </a:rPr>
              <a:t>（＝</a:t>
            </a:r>
            <a:r>
              <a:rPr sz="1100" spc="-20" dirty="0">
                <a:latin typeface="MS Mincho"/>
                <a:cs typeface="MS Mincho"/>
              </a:rPr>
              <a:t>検査）</a:t>
            </a:r>
            <a:r>
              <a:rPr sz="1100" spc="-25" dirty="0">
                <a:latin typeface="MS Mincho"/>
                <a:cs typeface="MS Mincho"/>
              </a:rPr>
              <a:t>をダブルクリックします。</a:t>
            </a:r>
            <a:endParaRPr sz="1100">
              <a:latin typeface="MS Mincho"/>
              <a:cs typeface="MS Mincho"/>
            </a:endParaRPr>
          </a:p>
        </p:txBody>
      </p:sp>
      <p:grpSp>
        <p:nvGrpSpPr>
          <p:cNvPr id="35" name="object 15">
            <a:extLst>
              <a:ext uri="{FF2B5EF4-FFF2-40B4-BE49-F238E27FC236}">
                <a16:creationId xmlns:a16="http://schemas.microsoft.com/office/drawing/2014/main" id="{B14B2444-70A4-E21A-53F6-64EBDC624AFC}"/>
              </a:ext>
            </a:extLst>
          </p:cNvPr>
          <p:cNvGrpSpPr/>
          <p:nvPr/>
        </p:nvGrpSpPr>
        <p:grpSpPr>
          <a:xfrm>
            <a:off x="714976" y="5553454"/>
            <a:ext cx="4947920" cy="1196340"/>
            <a:chOff x="1176527" y="6589776"/>
            <a:chExt cx="4947920" cy="1196340"/>
          </a:xfrm>
        </p:grpSpPr>
        <p:pic>
          <p:nvPicPr>
            <p:cNvPr id="36" name="object 16">
              <a:extLst>
                <a:ext uri="{FF2B5EF4-FFF2-40B4-BE49-F238E27FC236}">
                  <a16:creationId xmlns:a16="http://schemas.microsoft.com/office/drawing/2014/main" id="{77B6CC24-3370-F73F-04E6-90603D568AA5}"/>
                </a:ext>
              </a:extLst>
            </p:cNvPr>
            <p:cNvPicPr/>
            <p:nvPr/>
          </p:nvPicPr>
          <p:blipFill>
            <a:blip r:embed="rId4" cstate="print"/>
            <a:stretch>
              <a:fillRect/>
            </a:stretch>
          </p:blipFill>
          <p:spPr>
            <a:xfrm>
              <a:off x="1176527" y="6992874"/>
              <a:ext cx="4947666" cy="423672"/>
            </a:xfrm>
            <a:prstGeom prst="rect">
              <a:avLst/>
            </a:prstGeom>
          </p:spPr>
        </p:pic>
        <p:sp>
          <p:nvSpPr>
            <p:cNvPr id="37" name="object 17">
              <a:extLst>
                <a:ext uri="{FF2B5EF4-FFF2-40B4-BE49-F238E27FC236}">
                  <a16:creationId xmlns:a16="http://schemas.microsoft.com/office/drawing/2014/main" id="{69BB4280-E0C7-F729-E9D4-3A814D9D4920}"/>
                </a:ext>
              </a:extLst>
            </p:cNvPr>
            <p:cNvSpPr/>
            <p:nvPr/>
          </p:nvSpPr>
          <p:spPr>
            <a:xfrm>
              <a:off x="3364229" y="7459980"/>
              <a:ext cx="204470" cy="326390"/>
            </a:xfrm>
            <a:custGeom>
              <a:avLst/>
              <a:gdLst/>
              <a:ahLst/>
              <a:cxnLst/>
              <a:rect l="l" t="t" r="r" b="b"/>
              <a:pathLst>
                <a:path w="204470" h="326390">
                  <a:moveTo>
                    <a:pt x="75018" y="88444"/>
                  </a:moveTo>
                  <a:lnTo>
                    <a:pt x="42363" y="107682"/>
                  </a:lnTo>
                  <a:lnTo>
                    <a:pt x="171450" y="326136"/>
                  </a:lnTo>
                  <a:lnTo>
                    <a:pt x="204215" y="307086"/>
                  </a:lnTo>
                  <a:lnTo>
                    <a:pt x="75018" y="88444"/>
                  </a:lnTo>
                  <a:close/>
                </a:path>
                <a:path w="204470" h="326390">
                  <a:moveTo>
                    <a:pt x="0" y="0"/>
                  </a:moveTo>
                  <a:lnTo>
                    <a:pt x="9144" y="127254"/>
                  </a:lnTo>
                  <a:lnTo>
                    <a:pt x="42363" y="107682"/>
                  </a:lnTo>
                  <a:lnTo>
                    <a:pt x="32766" y="91440"/>
                  </a:lnTo>
                  <a:lnTo>
                    <a:pt x="65532" y="72390"/>
                  </a:lnTo>
                  <a:lnTo>
                    <a:pt x="102268" y="72390"/>
                  </a:lnTo>
                  <a:lnTo>
                    <a:pt x="107442" y="69342"/>
                  </a:lnTo>
                  <a:lnTo>
                    <a:pt x="0" y="0"/>
                  </a:lnTo>
                  <a:close/>
                </a:path>
                <a:path w="204470" h="326390">
                  <a:moveTo>
                    <a:pt x="65532" y="72390"/>
                  </a:moveTo>
                  <a:lnTo>
                    <a:pt x="32766" y="91440"/>
                  </a:lnTo>
                  <a:lnTo>
                    <a:pt x="42363" y="107682"/>
                  </a:lnTo>
                  <a:lnTo>
                    <a:pt x="75018" y="88444"/>
                  </a:lnTo>
                  <a:lnTo>
                    <a:pt x="65532" y="72390"/>
                  </a:lnTo>
                  <a:close/>
                </a:path>
                <a:path w="204470" h="326390">
                  <a:moveTo>
                    <a:pt x="102268" y="72390"/>
                  </a:moveTo>
                  <a:lnTo>
                    <a:pt x="65532" y="72390"/>
                  </a:lnTo>
                  <a:lnTo>
                    <a:pt x="75018" y="88444"/>
                  </a:lnTo>
                  <a:lnTo>
                    <a:pt x="102268" y="72390"/>
                  </a:lnTo>
                  <a:close/>
                </a:path>
              </a:pathLst>
            </a:custGeom>
            <a:solidFill>
              <a:srgbClr val="000000"/>
            </a:solidFill>
          </p:spPr>
          <p:txBody>
            <a:bodyPr wrap="square" lIns="0" tIns="0" rIns="0" bIns="0" rtlCol="0"/>
            <a:lstStyle/>
            <a:p>
              <a:endParaRPr/>
            </a:p>
          </p:txBody>
        </p:sp>
        <p:sp>
          <p:nvSpPr>
            <p:cNvPr id="38" name="object 18">
              <a:extLst>
                <a:ext uri="{FF2B5EF4-FFF2-40B4-BE49-F238E27FC236}">
                  <a16:creationId xmlns:a16="http://schemas.microsoft.com/office/drawing/2014/main" id="{70F4C4E4-A984-6B02-18D8-A0617F2A18EE}"/>
                </a:ext>
              </a:extLst>
            </p:cNvPr>
            <p:cNvSpPr/>
            <p:nvPr/>
          </p:nvSpPr>
          <p:spPr>
            <a:xfrm>
              <a:off x="1575053" y="7193280"/>
              <a:ext cx="1621155" cy="178435"/>
            </a:xfrm>
            <a:custGeom>
              <a:avLst/>
              <a:gdLst/>
              <a:ahLst/>
              <a:cxnLst/>
              <a:rect l="l" t="t" r="r" b="b"/>
              <a:pathLst>
                <a:path w="1621155" h="178434">
                  <a:moveTo>
                    <a:pt x="0" y="29717"/>
                  </a:moveTo>
                  <a:lnTo>
                    <a:pt x="2286" y="18002"/>
                  </a:lnTo>
                  <a:lnTo>
                    <a:pt x="8572" y="8572"/>
                  </a:lnTo>
                  <a:lnTo>
                    <a:pt x="18002" y="2285"/>
                  </a:lnTo>
                  <a:lnTo>
                    <a:pt x="29718" y="0"/>
                  </a:lnTo>
                  <a:lnTo>
                    <a:pt x="1591056" y="0"/>
                  </a:lnTo>
                  <a:lnTo>
                    <a:pt x="1602450" y="2285"/>
                  </a:lnTo>
                  <a:lnTo>
                    <a:pt x="1611915" y="8572"/>
                  </a:lnTo>
                  <a:lnTo>
                    <a:pt x="1618380" y="18002"/>
                  </a:lnTo>
                  <a:lnTo>
                    <a:pt x="1620774" y="29717"/>
                  </a:lnTo>
                  <a:lnTo>
                    <a:pt x="1620774" y="148589"/>
                  </a:lnTo>
                  <a:lnTo>
                    <a:pt x="1618380" y="160305"/>
                  </a:lnTo>
                  <a:lnTo>
                    <a:pt x="1611915" y="169735"/>
                  </a:lnTo>
                  <a:lnTo>
                    <a:pt x="1602450" y="176021"/>
                  </a:lnTo>
                  <a:lnTo>
                    <a:pt x="1591056" y="178307"/>
                  </a:lnTo>
                  <a:lnTo>
                    <a:pt x="29718" y="178307"/>
                  </a:lnTo>
                  <a:lnTo>
                    <a:pt x="18002" y="176021"/>
                  </a:lnTo>
                  <a:lnTo>
                    <a:pt x="8572" y="169735"/>
                  </a:lnTo>
                  <a:lnTo>
                    <a:pt x="2286" y="160305"/>
                  </a:lnTo>
                  <a:lnTo>
                    <a:pt x="0" y="148589"/>
                  </a:lnTo>
                  <a:lnTo>
                    <a:pt x="0" y="29717"/>
                  </a:lnTo>
                  <a:close/>
                </a:path>
              </a:pathLst>
            </a:custGeom>
            <a:ln w="19037">
              <a:solidFill>
                <a:srgbClr val="FF0000"/>
              </a:solidFill>
            </a:ln>
          </p:spPr>
          <p:txBody>
            <a:bodyPr wrap="square" lIns="0" tIns="0" rIns="0" bIns="0" rtlCol="0"/>
            <a:lstStyle/>
            <a:p>
              <a:endParaRPr/>
            </a:p>
          </p:txBody>
        </p:sp>
        <p:pic>
          <p:nvPicPr>
            <p:cNvPr id="39" name="object 19">
              <a:extLst>
                <a:ext uri="{FF2B5EF4-FFF2-40B4-BE49-F238E27FC236}">
                  <a16:creationId xmlns:a16="http://schemas.microsoft.com/office/drawing/2014/main" id="{55376A0C-2C99-64D7-544B-67DD1CC22C9B}"/>
                </a:ext>
              </a:extLst>
            </p:cNvPr>
            <p:cNvPicPr/>
            <p:nvPr/>
          </p:nvPicPr>
          <p:blipFill>
            <a:blip r:embed="rId5" cstate="print"/>
            <a:stretch>
              <a:fillRect/>
            </a:stretch>
          </p:blipFill>
          <p:spPr>
            <a:xfrm>
              <a:off x="1591055" y="6618732"/>
              <a:ext cx="4312920" cy="229362"/>
            </a:xfrm>
            <a:prstGeom prst="rect">
              <a:avLst/>
            </a:prstGeom>
          </p:spPr>
        </p:pic>
        <p:sp>
          <p:nvSpPr>
            <p:cNvPr id="40" name="object 20">
              <a:extLst>
                <a:ext uri="{FF2B5EF4-FFF2-40B4-BE49-F238E27FC236}">
                  <a16:creationId xmlns:a16="http://schemas.microsoft.com/office/drawing/2014/main" id="{76DCEF98-0DBC-5D14-DE15-B7FBD0B251E5}"/>
                </a:ext>
              </a:extLst>
            </p:cNvPr>
            <p:cNvSpPr/>
            <p:nvPr/>
          </p:nvSpPr>
          <p:spPr>
            <a:xfrm>
              <a:off x="2385060" y="6800088"/>
              <a:ext cx="269875" cy="393700"/>
            </a:xfrm>
            <a:custGeom>
              <a:avLst/>
              <a:gdLst/>
              <a:ahLst/>
              <a:cxnLst/>
              <a:rect l="l" t="t" r="r" b="b"/>
              <a:pathLst>
                <a:path w="269875" h="393700">
                  <a:moveTo>
                    <a:pt x="11429" y="308609"/>
                  </a:moveTo>
                  <a:lnTo>
                    <a:pt x="0" y="393191"/>
                  </a:lnTo>
                  <a:lnTo>
                    <a:pt x="74675" y="351281"/>
                  </a:lnTo>
                  <a:lnTo>
                    <a:pt x="66770" y="345947"/>
                  </a:lnTo>
                  <a:lnTo>
                    <a:pt x="43433" y="345947"/>
                  </a:lnTo>
                  <a:lnTo>
                    <a:pt x="28193" y="335279"/>
                  </a:lnTo>
                  <a:lnTo>
                    <a:pt x="35317" y="324726"/>
                  </a:lnTo>
                  <a:lnTo>
                    <a:pt x="11429" y="308609"/>
                  </a:lnTo>
                  <a:close/>
                </a:path>
                <a:path w="269875" h="393700">
                  <a:moveTo>
                    <a:pt x="35317" y="324726"/>
                  </a:moveTo>
                  <a:lnTo>
                    <a:pt x="28295" y="335129"/>
                  </a:lnTo>
                  <a:lnTo>
                    <a:pt x="28193" y="335279"/>
                  </a:lnTo>
                  <a:lnTo>
                    <a:pt x="43433" y="345947"/>
                  </a:lnTo>
                  <a:lnTo>
                    <a:pt x="50634" y="335279"/>
                  </a:lnTo>
                  <a:lnTo>
                    <a:pt x="50736" y="335129"/>
                  </a:lnTo>
                  <a:lnTo>
                    <a:pt x="35317" y="324726"/>
                  </a:lnTo>
                  <a:close/>
                </a:path>
                <a:path w="269875" h="393700">
                  <a:moveTo>
                    <a:pt x="50736" y="335129"/>
                  </a:moveTo>
                  <a:lnTo>
                    <a:pt x="43433" y="345947"/>
                  </a:lnTo>
                  <a:lnTo>
                    <a:pt x="66770" y="345947"/>
                  </a:lnTo>
                  <a:lnTo>
                    <a:pt x="50736" y="335129"/>
                  </a:lnTo>
                  <a:close/>
                </a:path>
                <a:path w="269875" h="393700">
                  <a:moveTo>
                    <a:pt x="254507" y="0"/>
                  </a:moveTo>
                  <a:lnTo>
                    <a:pt x="35317" y="324726"/>
                  </a:lnTo>
                  <a:lnTo>
                    <a:pt x="50736" y="335129"/>
                  </a:lnTo>
                  <a:lnTo>
                    <a:pt x="269747" y="10667"/>
                  </a:lnTo>
                  <a:lnTo>
                    <a:pt x="254507" y="0"/>
                  </a:lnTo>
                  <a:close/>
                </a:path>
              </a:pathLst>
            </a:custGeom>
            <a:solidFill>
              <a:srgbClr val="FF0000"/>
            </a:solidFill>
          </p:spPr>
          <p:txBody>
            <a:bodyPr wrap="square" lIns="0" tIns="0" rIns="0" bIns="0" rtlCol="0"/>
            <a:lstStyle/>
            <a:p>
              <a:endParaRPr/>
            </a:p>
          </p:txBody>
        </p:sp>
        <p:sp>
          <p:nvSpPr>
            <p:cNvPr id="41" name="object 21">
              <a:extLst>
                <a:ext uri="{FF2B5EF4-FFF2-40B4-BE49-F238E27FC236}">
                  <a16:creationId xmlns:a16="http://schemas.microsoft.com/office/drawing/2014/main" id="{BFFF16D6-A53E-2A30-B296-FE1702CF4CCD}"/>
                </a:ext>
              </a:extLst>
            </p:cNvPr>
            <p:cNvSpPr/>
            <p:nvPr/>
          </p:nvSpPr>
          <p:spPr>
            <a:xfrm>
              <a:off x="2647188" y="6589776"/>
              <a:ext cx="3249295" cy="431800"/>
            </a:xfrm>
            <a:custGeom>
              <a:avLst/>
              <a:gdLst/>
              <a:ahLst/>
              <a:cxnLst/>
              <a:rect l="l" t="t" r="r" b="b"/>
              <a:pathLst>
                <a:path w="3249295" h="431800">
                  <a:moveTo>
                    <a:pt x="3249167" y="0"/>
                  </a:moveTo>
                  <a:lnTo>
                    <a:pt x="0" y="0"/>
                  </a:lnTo>
                  <a:lnTo>
                    <a:pt x="0" y="431291"/>
                  </a:lnTo>
                  <a:lnTo>
                    <a:pt x="3249167" y="431291"/>
                  </a:lnTo>
                  <a:lnTo>
                    <a:pt x="3249167" y="0"/>
                  </a:lnTo>
                  <a:close/>
                </a:path>
              </a:pathLst>
            </a:custGeom>
            <a:solidFill>
              <a:srgbClr val="FFFFFF"/>
            </a:solidFill>
          </p:spPr>
          <p:txBody>
            <a:bodyPr wrap="square" lIns="0" tIns="0" rIns="0" bIns="0" rtlCol="0"/>
            <a:lstStyle/>
            <a:p>
              <a:endParaRPr/>
            </a:p>
          </p:txBody>
        </p:sp>
      </p:grpSp>
      <p:sp>
        <p:nvSpPr>
          <p:cNvPr id="42" name="object 22">
            <a:extLst>
              <a:ext uri="{FF2B5EF4-FFF2-40B4-BE49-F238E27FC236}">
                <a16:creationId xmlns:a16="http://schemas.microsoft.com/office/drawing/2014/main" id="{2D7E9080-4597-5ADD-4DEC-B15DE2D9910C}"/>
              </a:ext>
            </a:extLst>
          </p:cNvPr>
          <p:cNvSpPr txBox="1"/>
          <p:nvPr/>
        </p:nvSpPr>
        <p:spPr>
          <a:xfrm>
            <a:off x="734320" y="7873510"/>
            <a:ext cx="3884929" cy="431800"/>
          </a:xfrm>
          <a:prstGeom prst="rect">
            <a:avLst/>
          </a:prstGeom>
          <a:solidFill>
            <a:schemeClr val="bg1"/>
          </a:solidFill>
          <a:ln w="9525">
            <a:solidFill>
              <a:srgbClr val="FF0000"/>
            </a:solidFill>
          </a:ln>
        </p:spPr>
        <p:txBody>
          <a:bodyPr vert="horz" wrap="square" lIns="0" tIns="49530" rIns="0" bIns="0" rtlCol="0">
            <a:spAutoFit/>
          </a:bodyPr>
          <a:lstStyle/>
          <a:p>
            <a:pPr marL="90805" marR="155575">
              <a:lnSpc>
                <a:spcPct val="100000"/>
              </a:lnSpc>
              <a:spcBef>
                <a:spcPts val="390"/>
              </a:spcBef>
            </a:pPr>
            <a:r>
              <a:rPr sz="1100" spc="-25" dirty="0">
                <a:latin typeface="MS Mincho"/>
                <a:cs typeface="MS Mincho"/>
              </a:rPr>
              <a:t>メッセージは「〇〇の部位に対応する病名がありません」と表示されます。</a:t>
            </a:r>
            <a:endParaRPr sz="1100">
              <a:latin typeface="MS Mincho"/>
              <a:cs typeface="MS Mincho"/>
            </a:endParaRPr>
          </a:p>
        </p:txBody>
      </p:sp>
      <p:sp>
        <p:nvSpPr>
          <p:cNvPr id="43" name="object 23">
            <a:extLst>
              <a:ext uri="{FF2B5EF4-FFF2-40B4-BE49-F238E27FC236}">
                <a16:creationId xmlns:a16="http://schemas.microsoft.com/office/drawing/2014/main" id="{F64F16DF-5802-87D0-95B5-202AE6F07E1A}"/>
              </a:ext>
            </a:extLst>
          </p:cNvPr>
          <p:cNvSpPr txBox="1"/>
          <p:nvPr/>
        </p:nvSpPr>
        <p:spPr>
          <a:xfrm>
            <a:off x="2185637" y="5553454"/>
            <a:ext cx="3249295" cy="431800"/>
          </a:xfrm>
          <a:prstGeom prst="rect">
            <a:avLst/>
          </a:prstGeom>
          <a:ln w="9525">
            <a:solidFill>
              <a:srgbClr val="FF0000"/>
            </a:solidFill>
          </a:ln>
        </p:spPr>
        <p:txBody>
          <a:bodyPr vert="horz" wrap="square" lIns="0" tIns="49530" rIns="0" bIns="0" rtlCol="0">
            <a:spAutoFit/>
          </a:bodyPr>
          <a:lstStyle/>
          <a:p>
            <a:pPr marL="90805" marR="218440">
              <a:lnSpc>
                <a:spcPct val="100000"/>
              </a:lnSpc>
              <a:spcBef>
                <a:spcPts val="390"/>
              </a:spcBef>
            </a:pPr>
            <a:r>
              <a:rPr sz="1100" spc="-25" dirty="0">
                <a:latin typeface="MS Mincho"/>
                <a:cs typeface="MS Mincho"/>
              </a:rPr>
              <a:t>診療行為の内部にコメントコードが入力された</a:t>
            </a:r>
            <a:r>
              <a:rPr sz="1100" spc="-15" dirty="0">
                <a:latin typeface="MS Mincho"/>
                <a:cs typeface="MS Mincho"/>
              </a:rPr>
              <a:t>場合には緑色で表示されます。 </a:t>
            </a:r>
            <a:r>
              <a:rPr sz="1100" spc="-20" dirty="0">
                <a:latin typeface="MS Mincho"/>
                <a:cs typeface="MS Mincho"/>
              </a:rPr>
              <a:t>（</a:t>
            </a:r>
            <a:r>
              <a:rPr sz="1100" spc="-15" dirty="0">
                <a:latin typeface="MS Mincho"/>
                <a:cs typeface="MS Mincho"/>
              </a:rPr>
              <a:t>改訂</a:t>
            </a:r>
            <a:r>
              <a:rPr sz="1100" spc="-50" dirty="0">
                <a:latin typeface="MS Mincho"/>
                <a:cs typeface="MS Mincho"/>
              </a:rPr>
              <a:t>）</a:t>
            </a:r>
            <a:endParaRPr sz="1100" dirty="0">
              <a:latin typeface="MS Mincho"/>
              <a:cs typeface="MS Mincho"/>
            </a:endParaRPr>
          </a:p>
        </p:txBody>
      </p:sp>
      <p:grpSp>
        <p:nvGrpSpPr>
          <p:cNvPr id="44" name="object 24">
            <a:extLst>
              <a:ext uri="{FF2B5EF4-FFF2-40B4-BE49-F238E27FC236}">
                <a16:creationId xmlns:a16="http://schemas.microsoft.com/office/drawing/2014/main" id="{05678053-49D6-2D40-5024-86E0E84BE240}"/>
              </a:ext>
            </a:extLst>
          </p:cNvPr>
          <p:cNvGrpSpPr/>
          <p:nvPr/>
        </p:nvGrpSpPr>
        <p:grpSpPr>
          <a:xfrm>
            <a:off x="3929854" y="6011416"/>
            <a:ext cx="2049780" cy="554990"/>
            <a:chOff x="4391405" y="7047738"/>
            <a:chExt cx="2049780" cy="554990"/>
          </a:xfrm>
        </p:grpSpPr>
        <p:pic>
          <p:nvPicPr>
            <p:cNvPr id="45" name="object 25">
              <a:extLst>
                <a:ext uri="{FF2B5EF4-FFF2-40B4-BE49-F238E27FC236}">
                  <a16:creationId xmlns:a16="http://schemas.microsoft.com/office/drawing/2014/main" id="{9A83936D-C946-77E6-E1EF-7B5ACB3E7D25}"/>
                </a:ext>
              </a:extLst>
            </p:cNvPr>
            <p:cNvPicPr/>
            <p:nvPr/>
          </p:nvPicPr>
          <p:blipFill>
            <a:blip r:embed="rId6" cstate="print"/>
            <a:stretch>
              <a:fillRect/>
            </a:stretch>
          </p:blipFill>
          <p:spPr>
            <a:xfrm>
              <a:off x="4391405" y="7193280"/>
              <a:ext cx="2049779" cy="409194"/>
            </a:xfrm>
            <a:prstGeom prst="rect">
              <a:avLst/>
            </a:prstGeom>
          </p:spPr>
        </p:pic>
        <p:sp>
          <p:nvSpPr>
            <p:cNvPr id="46" name="object 26">
              <a:extLst>
                <a:ext uri="{FF2B5EF4-FFF2-40B4-BE49-F238E27FC236}">
                  <a16:creationId xmlns:a16="http://schemas.microsoft.com/office/drawing/2014/main" id="{2AC7C079-4929-2886-A5B6-7B1F410F5720}"/>
                </a:ext>
              </a:extLst>
            </p:cNvPr>
            <p:cNvSpPr/>
            <p:nvPr/>
          </p:nvSpPr>
          <p:spPr>
            <a:xfrm>
              <a:off x="4907279" y="7047738"/>
              <a:ext cx="509270" cy="162560"/>
            </a:xfrm>
            <a:custGeom>
              <a:avLst/>
              <a:gdLst/>
              <a:ahLst/>
              <a:cxnLst/>
              <a:rect l="l" t="t" r="r" b="b"/>
              <a:pathLst>
                <a:path w="509270" h="162559">
                  <a:moveTo>
                    <a:pt x="432696" y="134612"/>
                  </a:moveTo>
                  <a:lnTo>
                    <a:pt x="425196" y="162305"/>
                  </a:lnTo>
                  <a:lnTo>
                    <a:pt x="509016" y="145541"/>
                  </a:lnTo>
                  <a:lnTo>
                    <a:pt x="500366" y="137921"/>
                  </a:lnTo>
                  <a:lnTo>
                    <a:pt x="445008" y="137921"/>
                  </a:lnTo>
                  <a:lnTo>
                    <a:pt x="432696" y="134612"/>
                  </a:lnTo>
                  <a:close/>
                </a:path>
                <a:path w="509270" h="162559">
                  <a:moveTo>
                    <a:pt x="437675" y="116228"/>
                  </a:moveTo>
                  <a:lnTo>
                    <a:pt x="432696" y="134612"/>
                  </a:lnTo>
                  <a:lnTo>
                    <a:pt x="445008" y="137921"/>
                  </a:lnTo>
                  <a:lnTo>
                    <a:pt x="450342" y="119633"/>
                  </a:lnTo>
                  <a:lnTo>
                    <a:pt x="437675" y="116228"/>
                  </a:lnTo>
                  <a:close/>
                </a:path>
                <a:path w="509270" h="162559">
                  <a:moveTo>
                    <a:pt x="445008" y="89153"/>
                  </a:moveTo>
                  <a:lnTo>
                    <a:pt x="437675" y="116228"/>
                  </a:lnTo>
                  <a:lnTo>
                    <a:pt x="450342" y="119633"/>
                  </a:lnTo>
                  <a:lnTo>
                    <a:pt x="445008" y="137921"/>
                  </a:lnTo>
                  <a:lnTo>
                    <a:pt x="500366" y="137921"/>
                  </a:lnTo>
                  <a:lnTo>
                    <a:pt x="445008" y="89153"/>
                  </a:lnTo>
                  <a:close/>
                </a:path>
                <a:path w="509270" h="162559">
                  <a:moveTo>
                    <a:pt x="5334" y="0"/>
                  </a:moveTo>
                  <a:lnTo>
                    <a:pt x="0" y="18287"/>
                  </a:lnTo>
                  <a:lnTo>
                    <a:pt x="432696" y="134612"/>
                  </a:lnTo>
                  <a:lnTo>
                    <a:pt x="437675" y="116228"/>
                  </a:lnTo>
                  <a:lnTo>
                    <a:pt x="5334"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61903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73</a:t>
            </a:fld>
            <a:endParaRPr kumimoji="1" lang="ja-JP" altLang="en-US"/>
          </a:p>
        </p:txBody>
      </p:sp>
      <p:sp>
        <p:nvSpPr>
          <p:cNvPr id="2" name="テキスト ボックス 1">
            <a:extLst>
              <a:ext uri="{FF2B5EF4-FFF2-40B4-BE49-F238E27FC236}">
                <a16:creationId xmlns:a16="http://schemas.microsoft.com/office/drawing/2014/main" id="{9189E746-4E65-AE3E-E18B-1283C01CD0B1}"/>
              </a:ext>
            </a:extLst>
          </p:cNvPr>
          <p:cNvSpPr txBox="1"/>
          <p:nvPr/>
        </p:nvSpPr>
        <p:spPr>
          <a:xfrm>
            <a:off x="678246" y="801531"/>
            <a:ext cx="5441200" cy="769441"/>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コード入力された「部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開く画面は、「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単純撮影</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写真撮影」の「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正」画面です。コード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力された部位のチェッ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修正するために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ード部位チェッ</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p>
        </p:txBody>
      </p:sp>
      <p:sp>
        <p:nvSpPr>
          <p:cNvPr id="6" name="テキスト ボックス 5">
            <a:extLst>
              <a:ext uri="{FF2B5EF4-FFF2-40B4-BE49-F238E27FC236}">
                <a16:creationId xmlns:a16="http://schemas.microsoft.com/office/drawing/2014/main" id="{019BAF34-EFED-A963-3EA4-DD0EF03C71A2}"/>
              </a:ext>
            </a:extLst>
          </p:cNvPr>
          <p:cNvSpPr txBox="1"/>
          <p:nvPr/>
        </p:nvSpPr>
        <p:spPr>
          <a:xfrm>
            <a:off x="678246" y="4809044"/>
            <a:ext cx="5321960" cy="430887"/>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コード入力した部位の「膝」の「適応コード部位修正」画面が表示されます。コード部位の「膝」のチェックデータを含む病名がないので不合格と判定されています</a:t>
            </a:r>
            <a:endParaRPr kumimoji="1" lang="ja-JP" altLang="en-US" sz="1100" dirty="0"/>
          </a:p>
        </p:txBody>
      </p:sp>
      <p:grpSp>
        <p:nvGrpSpPr>
          <p:cNvPr id="20" name="object 24">
            <a:extLst>
              <a:ext uri="{FF2B5EF4-FFF2-40B4-BE49-F238E27FC236}">
                <a16:creationId xmlns:a16="http://schemas.microsoft.com/office/drawing/2014/main" id="{E19EA4A0-89CA-64ED-111D-0B2EC54757D9}"/>
              </a:ext>
            </a:extLst>
          </p:cNvPr>
          <p:cNvGrpSpPr/>
          <p:nvPr/>
        </p:nvGrpSpPr>
        <p:grpSpPr>
          <a:xfrm>
            <a:off x="5380809" y="2042948"/>
            <a:ext cx="605020" cy="4013835"/>
            <a:chOff x="5713285" y="2626423"/>
            <a:chExt cx="972819" cy="4013835"/>
          </a:xfrm>
        </p:grpSpPr>
        <p:sp>
          <p:nvSpPr>
            <p:cNvPr id="21" name="object 25">
              <a:extLst>
                <a:ext uri="{FF2B5EF4-FFF2-40B4-BE49-F238E27FC236}">
                  <a16:creationId xmlns:a16="http://schemas.microsoft.com/office/drawing/2014/main" id="{0DB6D46F-8673-3B53-17AD-95F35A178BBF}"/>
                </a:ext>
              </a:extLst>
            </p:cNvPr>
            <p:cNvSpPr/>
            <p:nvPr/>
          </p:nvSpPr>
          <p:spPr>
            <a:xfrm>
              <a:off x="5718047" y="2631185"/>
              <a:ext cx="956310" cy="3971290"/>
            </a:xfrm>
            <a:custGeom>
              <a:avLst/>
              <a:gdLst/>
              <a:ahLst/>
              <a:cxnLst/>
              <a:rect l="l" t="t" r="r" b="b"/>
              <a:pathLst>
                <a:path w="956309" h="3971290">
                  <a:moveTo>
                    <a:pt x="0" y="0"/>
                  </a:moveTo>
                  <a:lnTo>
                    <a:pt x="956310" y="0"/>
                  </a:lnTo>
                  <a:lnTo>
                    <a:pt x="956310" y="3970782"/>
                  </a:lnTo>
                </a:path>
              </a:pathLst>
            </a:custGeom>
            <a:ln w="9525">
              <a:solidFill>
                <a:srgbClr val="FF0000"/>
              </a:solidFill>
            </a:ln>
          </p:spPr>
          <p:txBody>
            <a:bodyPr wrap="square" lIns="0" tIns="0" rIns="0" bIns="0" rtlCol="0"/>
            <a:lstStyle/>
            <a:p>
              <a:endParaRPr/>
            </a:p>
          </p:txBody>
        </p:sp>
        <p:sp>
          <p:nvSpPr>
            <p:cNvPr id="22" name="object 26">
              <a:extLst>
                <a:ext uri="{FF2B5EF4-FFF2-40B4-BE49-F238E27FC236}">
                  <a16:creationId xmlns:a16="http://schemas.microsoft.com/office/drawing/2014/main" id="{60099DC1-145F-6033-0F6D-7D5105B70531}"/>
                </a:ext>
              </a:extLst>
            </p:cNvPr>
            <p:cNvSpPr/>
            <p:nvPr/>
          </p:nvSpPr>
          <p:spPr>
            <a:xfrm>
              <a:off x="5934455" y="6563867"/>
              <a:ext cx="751840" cy="76200"/>
            </a:xfrm>
            <a:custGeom>
              <a:avLst/>
              <a:gdLst/>
              <a:ahLst/>
              <a:cxnLst/>
              <a:rect l="l" t="t" r="r" b="b"/>
              <a:pathLst>
                <a:path w="751840" h="76200">
                  <a:moveTo>
                    <a:pt x="76200" y="0"/>
                  </a:moveTo>
                  <a:lnTo>
                    <a:pt x="0" y="38100"/>
                  </a:lnTo>
                  <a:lnTo>
                    <a:pt x="76200" y="76200"/>
                  </a:lnTo>
                  <a:lnTo>
                    <a:pt x="76200" y="42672"/>
                  </a:lnTo>
                  <a:lnTo>
                    <a:pt x="64008" y="42672"/>
                  </a:lnTo>
                  <a:lnTo>
                    <a:pt x="64008" y="33528"/>
                  </a:lnTo>
                  <a:lnTo>
                    <a:pt x="76200" y="33528"/>
                  </a:lnTo>
                  <a:lnTo>
                    <a:pt x="76200" y="0"/>
                  </a:lnTo>
                  <a:close/>
                </a:path>
                <a:path w="751840" h="76200">
                  <a:moveTo>
                    <a:pt x="76200" y="33528"/>
                  </a:moveTo>
                  <a:lnTo>
                    <a:pt x="64008" y="33528"/>
                  </a:lnTo>
                  <a:lnTo>
                    <a:pt x="64008" y="42672"/>
                  </a:lnTo>
                  <a:lnTo>
                    <a:pt x="76200" y="42672"/>
                  </a:lnTo>
                  <a:lnTo>
                    <a:pt x="76200" y="33528"/>
                  </a:lnTo>
                  <a:close/>
                </a:path>
                <a:path w="751840" h="76200">
                  <a:moveTo>
                    <a:pt x="751332" y="33528"/>
                  </a:moveTo>
                  <a:lnTo>
                    <a:pt x="76200" y="33528"/>
                  </a:lnTo>
                  <a:lnTo>
                    <a:pt x="76200" y="42672"/>
                  </a:lnTo>
                  <a:lnTo>
                    <a:pt x="751332" y="42672"/>
                  </a:lnTo>
                  <a:lnTo>
                    <a:pt x="751332" y="33528"/>
                  </a:lnTo>
                  <a:close/>
                </a:path>
              </a:pathLst>
            </a:custGeom>
            <a:solidFill>
              <a:srgbClr val="FF0000"/>
            </a:solidFill>
          </p:spPr>
          <p:txBody>
            <a:bodyPr wrap="square" lIns="0" tIns="0" rIns="0" bIns="0" rtlCol="0"/>
            <a:lstStyle/>
            <a:p>
              <a:endParaRPr/>
            </a:p>
          </p:txBody>
        </p:sp>
      </p:grpSp>
      <p:grpSp>
        <p:nvGrpSpPr>
          <p:cNvPr id="17" name="그룹 16">
            <a:extLst>
              <a:ext uri="{FF2B5EF4-FFF2-40B4-BE49-F238E27FC236}">
                <a16:creationId xmlns:a16="http://schemas.microsoft.com/office/drawing/2014/main" id="{7782F860-296D-634E-CAF3-E4EA2A653280}"/>
              </a:ext>
            </a:extLst>
          </p:cNvPr>
          <p:cNvGrpSpPr/>
          <p:nvPr/>
        </p:nvGrpSpPr>
        <p:grpSpPr>
          <a:xfrm>
            <a:off x="831034" y="1541411"/>
            <a:ext cx="4783954" cy="3051919"/>
            <a:chOff x="831034" y="1541411"/>
            <a:chExt cx="4783954" cy="3051919"/>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36450BF-B242-23EC-D69B-6F56C84DC4C0}"/>
                </a:ext>
              </a:extLst>
            </p:cNvPr>
            <p:cNvPicPr>
              <a:picLocks noChangeAspect="1"/>
            </p:cNvPicPr>
            <p:nvPr/>
          </p:nvPicPr>
          <p:blipFill>
            <a:blip r:embed="rId2">
              <a:extLst>
                <a:ext uri="{28A0092B-C50C-407E-A947-70E740481C1C}">
                  <a14:useLocalDpi xmlns:a14="http://schemas.microsoft.com/office/drawing/2010/main" val="0"/>
                </a:ext>
              </a:extLst>
            </a:blip>
            <a:srcRect t="6810"/>
            <a:stretch/>
          </p:blipFill>
          <p:spPr>
            <a:xfrm>
              <a:off x="850583" y="1541411"/>
              <a:ext cx="4764405" cy="3051919"/>
            </a:xfrm>
            <a:prstGeom prst="rect">
              <a:avLst/>
            </a:prstGeom>
          </p:spPr>
        </p:pic>
        <p:sp>
          <p:nvSpPr>
            <p:cNvPr id="11" name="テキスト ボックス 10">
              <a:extLst>
                <a:ext uri="{FF2B5EF4-FFF2-40B4-BE49-F238E27FC236}">
                  <a16:creationId xmlns:a16="http://schemas.microsoft.com/office/drawing/2014/main" id="{A53270EC-314B-3C98-B753-85C66FFA8C88}"/>
                </a:ext>
              </a:extLst>
            </p:cNvPr>
            <p:cNvSpPr txBox="1"/>
            <p:nvPr/>
          </p:nvSpPr>
          <p:spPr>
            <a:xfrm>
              <a:off x="831034" y="2730707"/>
              <a:ext cx="2840413" cy="642534"/>
            </a:xfrm>
            <a:prstGeom prst="rect">
              <a:avLst/>
            </a:prstGeom>
            <a:solidFill>
              <a:schemeClr val="bg1"/>
            </a:solidFill>
            <a:ln>
              <a:solidFill>
                <a:srgbClr val="FF0000"/>
              </a:solidFill>
            </a:ln>
          </p:spPr>
          <p:txBody>
            <a:bodyPr wrap="square" lIns="144000" tIns="36000" rIns="72000" bIns="72000" rtlCol="0">
              <a:spAutoFit/>
            </a:bodyPr>
            <a:lstStyle/>
            <a:p>
              <a:pPr marL="86360">
                <a:lnSpc>
                  <a:spcPts val="1365"/>
                </a:lnSpc>
                <a:spcBef>
                  <a:spcPts val="3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表示されるチェックデータは「単純撮影</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（ロ）の写真撮影」の適応病名のチェックデータです。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object 15">
              <a:extLst>
                <a:ext uri="{FF2B5EF4-FFF2-40B4-BE49-F238E27FC236}">
                  <a16:creationId xmlns:a16="http://schemas.microsoft.com/office/drawing/2014/main" id="{21E0AA57-48C1-8C48-C79A-B1127792DDFC}"/>
                </a:ext>
              </a:extLst>
            </p:cNvPr>
            <p:cNvSpPr txBox="1"/>
            <p:nvPr/>
          </p:nvSpPr>
          <p:spPr>
            <a:xfrm>
              <a:off x="3640138" y="3826588"/>
              <a:ext cx="1790064" cy="600075"/>
            </a:xfrm>
            <a:prstGeom prst="rect">
              <a:avLst/>
            </a:prstGeom>
            <a:solidFill>
              <a:schemeClr val="bg1"/>
            </a:solidFill>
            <a:ln w="9525">
              <a:solidFill>
                <a:srgbClr val="FF0000"/>
              </a:solidFill>
            </a:ln>
          </p:spPr>
          <p:txBody>
            <a:bodyPr vert="horz" wrap="square" lIns="0" tIns="48895" rIns="0" bIns="0" rtlCol="0">
              <a:spAutoFit/>
            </a:bodyPr>
            <a:lstStyle/>
            <a:p>
              <a:pPr marL="90805">
                <a:lnSpc>
                  <a:spcPct val="100000"/>
                </a:lnSpc>
                <a:spcBef>
                  <a:spcPts val="385"/>
                </a:spcBef>
              </a:pPr>
              <a:r>
                <a:rPr sz="1100" spc="-25" dirty="0">
                  <a:solidFill>
                    <a:srgbClr val="FF0000"/>
                  </a:solidFill>
                  <a:latin typeface="MS Mincho"/>
                  <a:cs typeface="MS Mincho"/>
                </a:rPr>
                <a:t>「適応症修正」画面で</a:t>
              </a:r>
              <a:endParaRPr sz="1100">
                <a:latin typeface="MS Mincho"/>
                <a:cs typeface="MS Mincho"/>
              </a:endParaRPr>
            </a:p>
            <a:p>
              <a:pPr marL="230504" marR="154940" indent="-139700">
                <a:lnSpc>
                  <a:spcPct val="100000"/>
                </a:lnSpc>
              </a:pPr>
              <a:r>
                <a:rPr sz="1100" spc="-25" dirty="0">
                  <a:solidFill>
                    <a:srgbClr val="FF0000"/>
                  </a:solidFill>
                  <a:latin typeface="MS Mincho"/>
                  <a:cs typeface="MS Mincho"/>
                </a:rPr>
                <a:t>「適応コード部位修正」に切り替えが必要！</a:t>
              </a:r>
              <a:endParaRPr sz="1100">
                <a:latin typeface="MS Mincho"/>
                <a:cs typeface="MS Mincho"/>
              </a:endParaRPr>
            </a:p>
          </p:txBody>
        </p:sp>
        <p:pic>
          <p:nvPicPr>
            <p:cNvPr id="12" name="그림 11">
              <a:extLst>
                <a:ext uri="{FF2B5EF4-FFF2-40B4-BE49-F238E27FC236}">
                  <a16:creationId xmlns:a16="http://schemas.microsoft.com/office/drawing/2014/main" id="{1ECD0BAF-6613-0A77-568E-5A96F287B206}"/>
                </a:ext>
              </a:extLst>
            </p:cNvPr>
            <p:cNvPicPr>
              <a:picLocks noChangeAspect="1"/>
            </p:cNvPicPr>
            <p:nvPr/>
          </p:nvPicPr>
          <p:blipFill>
            <a:blip r:embed="rId3"/>
            <a:stretch>
              <a:fillRect/>
            </a:stretch>
          </p:blipFill>
          <p:spPr>
            <a:xfrm>
              <a:off x="4560984" y="1944393"/>
              <a:ext cx="933201" cy="214263"/>
            </a:xfrm>
            <a:prstGeom prst="rect">
              <a:avLst/>
            </a:prstGeom>
          </p:spPr>
        </p:pic>
        <p:sp>
          <p:nvSpPr>
            <p:cNvPr id="13" name="모서리가 둥근 직사각형 12">
              <a:extLst>
                <a:ext uri="{FF2B5EF4-FFF2-40B4-BE49-F238E27FC236}">
                  <a16:creationId xmlns:a16="http://schemas.microsoft.com/office/drawing/2014/main" id="{95983590-7A5A-99AF-BC01-172F914AC407}"/>
                </a:ext>
              </a:extLst>
            </p:cNvPr>
            <p:cNvSpPr/>
            <p:nvPr/>
          </p:nvSpPr>
          <p:spPr>
            <a:xfrm>
              <a:off x="4560984" y="1938885"/>
              <a:ext cx="933201" cy="2142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n>
                  <a:solidFill>
                    <a:srgbClr val="FF0000"/>
                  </a:solidFill>
                </a:ln>
                <a:noFill/>
              </a:endParaRPr>
            </a:p>
          </p:txBody>
        </p:sp>
      </p:grpSp>
      <p:grpSp>
        <p:nvGrpSpPr>
          <p:cNvPr id="18" name="그룹 17">
            <a:extLst>
              <a:ext uri="{FF2B5EF4-FFF2-40B4-BE49-F238E27FC236}">
                <a16:creationId xmlns:a16="http://schemas.microsoft.com/office/drawing/2014/main" id="{A712BDBE-FBE7-9A8C-028E-770CE9CF02B9}"/>
              </a:ext>
            </a:extLst>
          </p:cNvPr>
          <p:cNvGrpSpPr/>
          <p:nvPr/>
        </p:nvGrpSpPr>
        <p:grpSpPr>
          <a:xfrm>
            <a:off x="850583" y="5506672"/>
            <a:ext cx="4877027" cy="3306067"/>
            <a:chOff x="850583" y="5506672"/>
            <a:chExt cx="4877027" cy="3306067"/>
          </a:xfrm>
        </p:grpSpPr>
        <p:grpSp>
          <p:nvGrpSpPr>
            <p:cNvPr id="7" name="docshapegroup262">
              <a:extLst>
                <a:ext uri="{FF2B5EF4-FFF2-40B4-BE49-F238E27FC236}">
                  <a16:creationId xmlns:a16="http://schemas.microsoft.com/office/drawing/2014/main" id="{8DB773FA-8A5D-57D9-04ED-8BDB228B5DA3}"/>
                </a:ext>
              </a:extLst>
            </p:cNvPr>
            <p:cNvGrpSpPr>
              <a:grpSpLocks/>
            </p:cNvGrpSpPr>
            <p:nvPr/>
          </p:nvGrpSpPr>
          <p:grpSpPr bwMode="auto">
            <a:xfrm>
              <a:off x="850583" y="5506672"/>
              <a:ext cx="4764405" cy="3115919"/>
              <a:chOff x="1852" y="502"/>
              <a:chExt cx="7503" cy="4906"/>
            </a:xfrm>
          </p:grpSpPr>
          <p:pic>
            <p:nvPicPr>
              <p:cNvPr id="56322" name="docshape263">
                <a:extLst>
                  <a:ext uri="{FF2B5EF4-FFF2-40B4-BE49-F238E27FC236}">
                    <a16:creationId xmlns:a16="http://schemas.microsoft.com/office/drawing/2014/main" id="{9C67732E-3C24-5928-1645-B077FB46D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07"/>
              <a:stretch/>
            </p:blipFill>
            <p:spPr bwMode="auto">
              <a:xfrm>
                <a:off x="2551" y="607"/>
                <a:ext cx="6804" cy="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264">
                <a:extLst>
                  <a:ext uri="{FF2B5EF4-FFF2-40B4-BE49-F238E27FC236}">
                    <a16:creationId xmlns:a16="http://schemas.microsoft.com/office/drawing/2014/main" id="{E641D6FE-66FD-998C-DCC6-7F3F8151D8CD}"/>
                  </a:ext>
                </a:extLst>
              </p:cNvPr>
              <p:cNvSpPr>
                <a:spLocks noChangeArrowheads="1"/>
              </p:cNvSpPr>
              <p:nvPr/>
            </p:nvSpPr>
            <p:spPr bwMode="auto">
              <a:xfrm>
                <a:off x="1852" y="2264"/>
                <a:ext cx="3447" cy="12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265">
                <a:extLst>
                  <a:ext uri="{FF2B5EF4-FFF2-40B4-BE49-F238E27FC236}">
                    <a16:creationId xmlns:a16="http://schemas.microsoft.com/office/drawing/2014/main" id="{AF0DF956-92AB-B6CB-E517-1D1BADED7D2B}"/>
                  </a:ext>
                </a:extLst>
              </p:cNvPr>
              <p:cNvSpPr txBox="1">
                <a:spLocks noChangeArrowheads="1"/>
              </p:cNvSpPr>
              <p:nvPr/>
            </p:nvSpPr>
            <p:spPr bwMode="auto">
              <a:xfrm>
                <a:off x="1852" y="2264"/>
                <a:ext cx="3730" cy="12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0" bIns="0" numCol="1" anchor="t" anchorCtr="0" compatLnSpc="1">
                <a:prstTxWarp prst="textNoShape">
                  <a:avLst/>
                </a:prstTxWarp>
              </a:bodyPr>
              <a:lstStyle/>
              <a:p>
                <a:pPr marL="0" marR="333375" lvl="0" indent="0" algn="just" defTabSz="914400" rtl="0" eaLnBrk="0" fontAlgn="base" latinLnBrk="0" hangingPunct="0">
                  <a:lnSpc>
                    <a:spcPct val="100000"/>
                  </a:lnSpc>
                  <a:spcBef>
                    <a:spcPts val="42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撮影部位の「膝」が、「右下肢痛」の病名で通る場合には「右下肢痛」をダブルクリックしてチェックデータに追加します。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0" name="docshape266">
                <a:extLst>
                  <a:ext uri="{FF2B5EF4-FFF2-40B4-BE49-F238E27FC236}">
                    <a16:creationId xmlns:a16="http://schemas.microsoft.com/office/drawing/2014/main" id="{32A696EC-7BF4-0F41-A26C-BF678DED250A}"/>
                  </a:ext>
                </a:extLst>
              </p:cNvPr>
              <p:cNvSpPr txBox="1">
                <a:spLocks noChangeArrowheads="1"/>
              </p:cNvSpPr>
              <p:nvPr/>
            </p:nvSpPr>
            <p:spPr bwMode="auto">
              <a:xfrm>
                <a:off x="4656" y="502"/>
                <a:ext cx="3178"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「適応コード部位修正」画面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3" name="object 21">
              <a:extLst>
                <a:ext uri="{FF2B5EF4-FFF2-40B4-BE49-F238E27FC236}">
                  <a16:creationId xmlns:a16="http://schemas.microsoft.com/office/drawing/2014/main" id="{F5EEEB4C-79CD-25D4-48DA-8690B0B5F62B}"/>
                </a:ext>
              </a:extLst>
            </p:cNvPr>
            <p:cNvGrpSpPr/>
            <p:nvPr/>
          </p:nvGrpSpPr>
          <p:grpSpPr>
            <a:xfrm>
              <a:off x="3260409" y="6134575"/>
              <a:ext cx="1116330" cy="1935480"/>
              <a:chOff x="3616077" y="7059555"/>
              <a:chExt cx="1116330" cy="1935480"/>
            </a:xfrm>
          </p:grpSpPr>
          <p:sp>
            <p:nvSpPr>
              <p:cNvPr id="24" name="object 22">
                <a:extLst>
                  <a:ext uri="{FF2B5EF4-FFF2-40B4-BE49-F238E27FC236}">
                    <a16:creationId xmlns:a16="http://schemas.microsoft.com/office/drawing/2014/main" id="{C8571447-5FC2-BC70-FCFC-9C0152AF0265}"/>
                  </a:ext>
                </a:extLst>
              </p:cNvPr>
              <p:cNvSpPr/>
              <p:nvPr/>
            </p:nvSpPr>
            <p:spPr>
              <a:xfrm>
                <a:off x="3625595" y="7069073"/>
                <a:ext cx="1097280" cy="1009015"/>
              </a:xfrm>
              <a:custGeom>
                <a:avLst/>
                <a:gdLst/>
                <a:ahLst/>
                <a:cxnLst/>
                <a:rect l="l" t="t" r="r" b="b"/>
                <a:pathLst>
                  <a:path w="1097279" h="1009015">
                    <a:moveTo>
                      <a:pt x="0" y="167639"/>
                    </a:moveTo>
                    <a:lnTo>
                      <a:pt x="6018" y="123207"/>
                    </a:lnTo>
                    <a:lnTo>
                      <a:pt x="23001" y="83199"/>
                    </a:lnTo>
                    <a:lnTo>
                      <a:pt x="49339" y="49244"/>
                    </a:lnTo>
                    <a:lnTo>
                      <a:pt x="83424" y="22972"/>
                    </a:lnTo>
                    <a:lnTo>
                      <a:pt x="123648" y="6014"/>
                    </a:lnTo>
                    <a:lnTo>
                      <a:pt x="168402" y="0"/>
                    </a:lnTo>
                    <a:lnTo>
                      <a:pt x="928878" y="0"/>
                    </a:lnTo>
                    <a:lnTo>
                      <a:pt x="973631" y="6014"/>
                    </a:lnTo>
                    <a:lnTo>
                      <a:pt x="1013855" y="22972"/>
                    </a:lnTo>
                    <a:lnTo>
                      <a:pt x="1047940" y="49244"/>
                    </a:lnTo>
                    <a:lnTo>
                      <a:pt x="1074278" y="83199"/>
                    </a:lnTo>
                    <a:lnTo>
                      <a:pt x="1091261" y="123207"/>
                    </a:lnTo>
                    <a:lnTo>
                      <a:pt x="1097280" y="167639"/>
                    </a:lnTo>
                    <a:lnTo>
                      <a:pt x="1097280" y="840485"/>
                    </a:lnTo>
                    <a:lnTo>
                      <a:pt x="1091261" y="885239"/>
                    </a:lnTo>
                    <a:lnTo>
                      <a:pt x="1074278" y="925463"/>
                    </a:lnTo>
                    <a:lnTo>
                      <a:pt x="1047940" y="959548"/>
                    </a:lnTo>
                    <a:lnTo>
                      <a:pt x="1013855" y="985886"/>
                    </a:lnTo>
                    <a:lnTo>
                      <a:pt x="973631" y="1002869"/>
                    </a:lnTo>
                    <a:lnTo>
                      <a:pt x="928878" y="1008887"/>
                    </a:lnTo>
                    <a:lnTo>
                      <a:pt x="168402" y="1008887"/>
                    </a:lnTo>
                    <a:lnTo>
                      <a:pt x="123648" y="1002869"/>
                    </a:lnTo>
                    <a:lnTo>
                      <a:pt x="83424" y="985886"/>
                    </a:lnTo>
                    <a:lnTo>
                      <a:pt x="49339" y="959548"/>
                    </a:lnTo>
                    <a:lnTo>
                      <a:pt x="23001" y="925463"/>
                    </a:lnTo>
                    <a:lnTo>
                      <a:pt x="6018" y="885239"/>
                    </a:lnTo>
                    <a:lnTo>
                      <a:pt x="0" y="840485"/>
                    </a:lnTo>
                    <a:lnTo>
                      <a:pt x="0" y="167639"/>
                    </a:lnTo>
                    <a:close/>
                  </a:path>
                </a:pathLst>
              </a:custGeom>
              <a:ln w="19037">
                <a:solidFill>
                  <a:srgbClr val="006FBF"/>
                </a:solidFill>
              </a:ln>
            </p:spPr>
            <p:txBody>
              <a:bodyPr wrap="square" lIns="0" tIns="0" rIns="0" bIns="0" rtlCol="0"/>
              <a:lstStyle/>
              <a:p>
                <a:endParaRPr/>
              </a:p>
            </p:txBody>
          </p:sp>
          <p:sp>
            <p:nvSpPr>
              <p:cNvPr id="25" name="object 23">
                <a:extLst>
                  <a:ext uri="{FF2B5EF4-FFF2-40B4-BE49-F238E27FC236}">
                    <a16:creationId xmlns:a16="http://schemas.microsoft.com/office/drawing/2014/main" id="{09A44081-4B43-4E66-8ED0-59F61C5D4936}"/>
                  </a:ext>
                </a:extLst>
              </p:cNvPr>
              <p:cNvSpPr/>
              <p:nvPr/>
            </p:nvSpPr>
            <p:spPr>
              <a:xfrm>
                <a:off x="4108704" y="8077961"/>
                <a:ext cx="76200" cy="916940"/>
              </a:xfrm>
              <a:custGeom>
                <a:avLst/>
                <a:gdLst/>
                <a:ahLst/>
                <a:cxnLst/>
                <a:rect l="l" t="t" r="r" b="b"/>
                <a:pathLst>
                  <a:path w="76200" h="916940">
                    <a:moveTo>
                      <a:pt x="32765" y="840486"/>
                    </a:moveTo>
                    <a:lnTo>
                      <a:pt x="0" y="840486"/>
                    </a:lnTo>
                    <a:lnTo>
                      <a:pt x="38099" y="916686"/>
                    </a:lnTo>
                    <a:lnTo>
                      <a:pt x="69722" y="853440"/>
                    </a:lnTo>
                    <a:lnTo>
                      <a:pt x="32765" y="853440"/>
                    </a:lnTo>
                    <a:lnTo>
                      <a:pt x="32765" y="840486"/>
                    </a:lnTo>
                    <a:close/>
                  </a:path>
                  <a:path w="76200" h="916940">
                    <a:moveTo>
                      <a:pt x="32765" y="458724"/>
                    </a:moveTo>
                    <a:lnTo>
                      <a:pt x="32765" y="853440"/>
                    </a:lnTo>
                    <a:lnTo>
                      <a:pt x="42671" y="853440"/>
                    </a:lnTo>
                    <a:lnTo>
                      <a:pt x="42671" y="463296"/>
                    </a:lnTo>
                    <a:lnTo>
                      <a:pt x="38099" y="463296"/>
                    </a:lnTo>
                    <a:lnTo>
                      <a:pt x="34289" y="461772"/>
                    </a:lnTo>
                    <a:lnTo>
                      <a:pt x="32765" y="458724"/>
                    </a:lnTo>
                    <a:close/>
                  </a:path>
                  <a:path w="76200" h="916940">
                    <a:moveTo>
                      <a:pt x="76199" y="840486"/>
                    </a:moveTo>
                    <a:lnTo>
                      <a:pt x="42671" y="840486"/>
                    </a:lnTo>
                    <a:lnTo>
                      <a:pt x="42671" y="853440"/>
                    </a:lnTo>
                    <a:lnTo>
                      <a:pt x="69722" y="853440"/>
                    </a:lnTo>
                    <a:lnTo>
                      <a:pt x="76199" y="840486"/>
                    </a:lnTo>
                    <a:close/>
                  </a:path>
                  <a:path w="76200" h="916940">
                    <a:moveTo>
                      <a:pt x="32765" y="458724"/>
                    </a:moveTo>
                    <a:lnTo>
                      <a:pt x="34289" y="461772"/>
                    </a:lnTo>
                    <a:lnTo>
                      <a:pt x="38099" y="463296"/>
                    </a:lnTo>
                    <a:lnTo>
                      <a:pt x="32765" y="458724"/>
                    </a:lnTo>
                    <a:close/>
                  </a:path>
                  <a:path w="76200" h="916940">
                    <a:moveTo>
                      <a:pt x="42671" y="0"/>
                    </a:moveTo>
                    <a:lnTo>
                      <a:pt x="32765" y="0"/>
                    </a:lnTo>
                    <a:lnTo>
                      <a:pt x="32765" y="458724"/>
                    </a:lnTo>
                    <a:lnTo>
                      <a:pt x="38099" y="463296"/>
                    </a:lnTo>
                    <a:lnTo>
                      <a:pt x="42671" y="463296"/>
                    </a:lnTo>
                    <a:lnTo>
                      <a:pt x="42671" y="458724"/>
                    </a:lnTo>
                    <a:lnTo>
                      <a:pt x="38099" y="453390"/>
                    </a:lnTo>
                    <a:lnTo>
                      <a:pt x="42671" y="453390"/>
                    </a:lnTo>
                    <a:lnTo>
                      <a:pt x="42671" y="0"/>
                    </a:lnTo>
                    <a:close/>
                  </a:path>
                  <a:path w="76200" h="916940">
                    <a:moveTo>
                      <a:pt x="38099" y="453390"/>
                    </a:moveTo>
                    <a:lnTo>
                      <a:pt x="42671" y="458724"/>
                    </a:lnTo>
                    <a:lnTo>
                      <a:pt x="41147" y="454914"/>
                    </a:lnTo>
                    <a:lnTo>
                      <a:pt x="38099" y="453390"/>
                    </a:lnTo>
                    <a:close/>
                  </a:path>
                  <a:path w="76200" h="916940">
                    <a:moveTo>
                      <a:pt x="42671" y="453390"/>
                    </a:moveTo>
                    <a:lnTo>
                      <a:pt x="38099" y="453390"/>
                    </a:lnTo>
                    <a:lnTo>
                      <a:pt x="41147" y="454914"/>
                    </a:lnTo>
                    <a:lnTo>
                      <a:pt x="42671" y="458724"/>
                    </a:lnTo>
                    <a:lnTo>
                      <a:pt x="42671" y="453390"/>
                    </a:lnTo>
                    <a:close/>
                  </a:path>
                </a:pathLst>
              </a:custGeom>
              <a:solidFill>
                <a:srgbClr val="006FBF"/>
              </a:solidFill>
            </p:spPr>
            <p:txBody>
              <a:bodyPr wrap="square" lIns="0" tIns="0" rIns="0" bIns="0" rtlCol="0"/>
              <a:lstStyle/>
              <a:p>
                <a:endParaRPr/>
              </a:p>
            </p:txBody>
          </p:sp>
        </p:grpSp>
        <p:grpSp>
          <p:nvGrpSpPr>
            <p:cNvPr id="27" name="object 17">
              <a:extLst>
                <a:ext uri="{FF2B5EF4-FFF2-40B4-BE49-F238E27FC236}">
                  <a16:creationId xmlns:a16="http://schemas.microsoft.com/office/drawing/2014/main" id="{1A5F4570-E376-22E6-8955-F12F9F62A61F}"/>
                </a:ext>
              </a:extLst>
            </p:cNvPr>
            <p:cNvGrpSpPr/>
            <p:nvPr/>
          </p:nvGrpSpPr>
          <p:grpSpPr>
            <a:xfrm>
              <a:off x="2988663" y="8080584"/>
              <a:ext cx="2680335" cy="732155"/>
              <a:chOff x="3042475" y="8989885"/>
              <a:chExt cx="2680335" cy="732155"/>
            </a:xfrm>
          </p:grpSpPr>
          <p:sp>
            <p:nvSpPr>
              <p:cNvPr id="28" name="object 18">
                <a:extLst>
                  <a:ext uri="{FF2B5EF4-FFF2-40B4-BE49-F238E27FC236}">
                    <a16:creationId xmlns:a16="http://schemas.microsoft.com/office/drawing/2014/main" id="{6A16214F-183E-03FC-BF0A-0E0B7DFEF8E1}"/>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solidFill>
                <a:srgbClr val="FFFBD4"/>
              </a:solidFill>
            </p:spPr>
            <p:txBody>
              <a:bodyPr wrap="square" lIns="0" tIns="0" rIns="0" bIns="0" rtlCol="0"/>
              <a:lstStyle/>
              <a:p>
                <a:endParaRPr/>
              </a:p>
            </p:txBody>
          </p:sp>
          <p:sp>
            <p:nvSpPr>
              <p:cNvPr id="29" name="object 19">
                <a:extLst>
                  <a:ext uri="{FF2B5EF4-FFF2-40B4-BE49-F238E27FC236}">
                    <a16:creationId xmlns:a16="http://schemas.microsoft.com/office/drawing/2014/main" id="{E0888014-B269-FFE0-E714-ECB37792EC00}"/>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ln w="9525">
                <a:solidFill>
                  <a:srgbClr val="006FBF"/>
                </a:solidFill>
              </a:ln>
            </p:spPr>
            <p:txBody>
              <a:bodyPr wrap="square" lIns="0" tIns="0" rIns="0" bIns="0" rtlCol="0"/>
              <a:lstStyle/>
              <a:p>
                <a:endParaRPr/>
              </a:p>
            </p:txBody>
          </p:sp>
        </p:grpSp>
        <p:sp>
          <p:nvSpPr>
            <p:cNvPr id="30" name="object 20">
              <a:extLst>
                <a:ext uri="{FF2B5EF4-FFF2-40B4-BE49-F238E27FC236}">
                  <a16:creationId xmlns:a16="http://schemas.microsoft.com/office/drawing/2014/main" id="{9031FB46-BC4F-3BA9-6A4A-AF9109376647}"/>
                </a:ext>
              </a:extLst>
            </p:cNvPr>
            <p:cNvSpPr txBox="1"/>
            <p:nvPr/>
          </p:nvSpPr>
          <p:spPr>
            <a:xfrm>
              <a:off x="2979965" y="8244854"/>
              <a:ext cx="2747645" cy="360680"/>
            </a:xfrm>
            <a:prstGeom prst="rect">
              <a:avLst/>
            </a:prstGeom>
          </p:spPr>
          <p:txBody>
            <a:bodyPr vert="horz" wrap="square" lIns="0" tIns="12065" rIns="0" bIns="0" rtlCol="0">
              <a:spAutoFit/>
            </a:bodyPr>
            <a:lstStyle/>
            <a:p>
              <a:pPr marL="20955">
                <a:lnSpc>
                  <a:spcPct val="100000"/>
                </a:lnSpc>
                <a:spcBef>
                  <a:spcPts val="95"/>
                </a:spcBef>
              </a:pPr>
              <a:r>
                <a:rPr sz="1100" spc="-25" dirty="0">
                  <a:latin typeface="MS Mincho"/>
                  <a:cs typeface="MS Mincho"/>
                </a:rPr>
                <a:t>「部位チェックデータ」を管理する画面が</a:t>
              </a:r>
              <a:endParaRPr sz="1100" dirty="0">
                <a:latin typeface="MS Mincho"/>
                <a:cs typeface="MS Mincho"/>
              </a:endParaRPr>
            </a:p>
            <a:p>
              <a:pPr marL="12700">
                <a:lnSpc>
                  <a:spcPct val="100000"/>
                </a:lnSpc>
              </a:pPr>
              <a:r>
                <a:rPr sz="1100" spc="-25" dirty="0">
                  <a:latin typeface="MS Mincho"/>
                  <a:cs typeface="MS Mincho"/>
                </a:rPr>
                <a:t>「部位コード部位修正」画面になります。</a:t>
              </a:r>
              <a:r>
                <a:rPr sz="1100" spc="-50" dirty="0">
                  <a:solidFill>
                    <a:srgbClr val="006FC0"/>
                  </a:solidFill>
                  <a:latin typeface="MS Mincho"/>
                  <a:cs typeface="MS Mincho"/>
                </a:rPr>
                <a:t>.</a:t>
              </a:r>
              <a:endParaRPr sz="1100" dirty="0">
                <a:latin typeface="MS Mincho"/>
                <a:cs typeface="MS Mincho"/>
              </a:endParaRPr>
            </a:p>
          </p:txBody>
        </p:sp>
        <p:pic>
          <p:nvPicPr>
            <p:cNvPr id="14" name="그림 13">
              <a:extLst>
                <a:ext uri="{FF2B5EF4-FFF2-40B4-BE49-F238E27FC236}">
                  <a16:creationId xmlns:a16="http://schemas.microsoft.com/office/drawing/2014/main" id="{2F06B427-3704-CEDF-3773-0BE32511E363}"/>
                </a:ext>
              </a:extLst>
            </p:cNvPr>
            <p:cNvPicPr>
              <a:picLocks noChangeAspect="1"/>
            </p:cNvPicPr>
            <p:nvPr/>
          </p:nvPicPr>
          <p:blipFill>
            <a:blip r:embed="rId5"/>
            <a:stretch>
              <a:fillRect/>
            </a:stretch>
          </p:blipFill>
          <p:spPr>
            <a:xfrm>
              <a:off x="4731745" y="5981342"/>
              <a:ext cx="683616" cy="145268"/>
            </a:xfrm>
            <a:prstGeom prst="rect">
              <a:avLst/>
            </a:prstGeom>
          </p:spPr>
        </p:pic>
      </p:grpSp>
    </p:spTree>
    <p:extLst>
      <p:ext uri="{BB962C8B-B14F-4D97-AF65-F5344CB8AC3E}">
        <p14:creationId xmlns:p14="http://schemas.microsoft.com/office/powerpoint/2010/main" val="64637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DF11825-6AB7-D916-321F-5CD00759BA6D}"/>
              </a:ext>
            </a:extLst>
          </p:cNvPr>
          <p:cNvSpPr>
            <a:spLocks noGrp="1"/>
          </p:cNvSpPr>
          <p:nvPr>
            <p:ph type="sldNum" sz="quarter" idx="12"/>
          </p:nvPr>
        </p:nvSpPr>
        <p:spPr/>
        <p:txBody>
          <a:bodyPr/>
          <a:lstStyle/>
          <a:p>
            <a:fld id="{AE8EA5A1-38AB-4AA0-89CC-DE1004BC27E5}" type="slidenum">
              <a:rPr kumimoji="1" lang="ja-JP" altLang="en-US" smtClean="0"/>
              <a:t>74</a:t>
            </a:fld>
            <a:endParaRPr kumimoji="1" lang="ja-JP" altLang="en-US"/>
          </a:p>
        </p:txBody>
      </p:sp>
      <p:sp>
        <p:nvSpPr>
          <p:cNvPr id="3" name="object 9">
            <a:extLst>
              <a:ext uri="{FF2B5EF4-FFF2-40B4-BE49-F238E27FC236}">
                <a16:creationId xmlns:a16="http://schemas.microsoft.com/office/drawing/2014/main" id="{FDABBED6-FFB4-FD50-870D-D7F28288AC85}"/>
              </a:ext>
            </a:extLst>
          </p:cNvPr>
          <p:cNvSpPr txBox="1"/>
          <p:nvPr/>
        </p:nvSpPr>
        <p:spPr>
          <a:xfrm>
            <a:off x="516890" y="812968"/>
            <a:ext cx="5661570" cy="1123128"/>
          </a:xfrm>
          <a:prstGeom prst="rect">
            <a:avLst/>
          </a:prstGeom>
        </p:spPr>
        <p:txBody>
          <a:bodyPr vert="horz" wrap="square" lIns="0" tIns="12065" rIns="0" bIns="0" rtlCol="0">
            <a:spAutoFit/>
          </a:bodyPr>
          <a:lstStyle/>
          <a:p>
            <a:pPr marL="12700">
              <a:lnSpc>
                <a:spcPct val="100000"/>
              </a:lnSpc>
              <a:spcBef>
                <a:spcPts val="95"/>
              </a:spcBef>
              <a:tabLst>
                <a:tab pos="220979" algn="l"/>
              </a:tabLst>
            </a:pPr>
            <a:r>
              <a:rPr lang="en-US" sz="1100" b="1" spc="-25" dirty="0">
                <a:latin typeface="MS Mincho"/>
                <a:cs typeface="MS Mincho"/>
              </a:rPr>
              <a:t>   </a:t>
            </a:r>
            <a:r>
              <a:rPr sz="1100" b="1" spc="-25" dirty="0">
                <a:latin typeface="MS Mincho"/>
                <a:cs typeface="MS Mincho"/>
              </a:rPr>
              <a:t>「適応コード部位チェックデータ」管理</a:t>
            </a:r>
            <a:endParaRPr sz="1100" b="1" dirty="0">
              <a:latin typeface="MS Mincho"/>
              <a:cs typeface="MS Mincho"/>
            </a:endParaRPr>
          </a:p>
          <a:p>
            <a:pPr marL="180975">
              <a:lnSpc>
                <a:spcPct val="100000"/>
              </a:lnSpc>
              <a:spcBef>
                <a:spcPts val="1290"/>
              </a:spcBef>
            </a:pPr>
            <a:r>
              <a:rPr sz="1100" spc="-20" dirty="0">
                <a:latin typeface="MS Mincho"/>
                <a:cs typeface="MS Mincho"/>
              </a:rPr>
              <a:t>レセプトの診療行為（＝</a:t>
            </a:r>
            <a:r>
              <a:rPr sz="1100" spc="-15" dirty="0">
                <a:latin typeface="MS Mincho"/>
                <a:cs typeface="MS Mincho"/>
              </a:rPr>
              <a:t>検査</a:t>
            </a:r>
            <a:r>
              <a:rPr sz="1100" spc="-20" dirty="0">
                <a:latin typeface="MS Mincho"/>
                <a:cs typeface="MS Mincho"/>
              </a:rPr>
              <a:t>）</a:t>
            </a:r>
            <a:r>
              <a:rPr sz="1100" spc="-25" dirty="0">
                <a:latin typeface="MS Mincho"/>
                <a:cs typeface="MS Mincho"/>
              </a:rPr>
              <a:t>に部位関連コメントコードが含まれている場合には、該当</a:t>
            </a:r>
            <a:endParaRPr sz="1100" dirty="0">
              <a:latin typeface="MS Mincho"/>
              <a:cs typeface="MS Mincho"/>
            </a:endParaRPr>
          </a:p>
          <a:p>
            <a:pPr marL="180975" marR="5080">
              <a:lnSpc>
                <a:spcPct val="125000"/>
              </a:lnSpc>
            </a:pPr>
            <a:r>
              <a:rPr sz="1100" spc="-25" dirty="0">
                <a:latin typeface="MS Mincho"/>
                <a:cs typeface="MS Mincho"/>
              </a:rPr>
              <a:t>コードの部位チェックデータを確認して、該当病名がない場合は「○○部位に対応する病名がありません」という不合格メッセージが表示されます。このための「コード部位チェックデータ」を管理する画面です。</a:t>
            </a:r>
            <a:endParaRPr sz="1100" dirty="0">
              <a:latin typeface="MS Mincho"/>
              <a:cs typeface="MS Mincho"/>
            </a:endParaRPr>
          </a:p>
        </p:txBody>
      </p:sp>
      <p:grpSp>
        <p:nvGrpSpPr>
          <p:cNvPr id="8" name="그룹 7">
            <a:extLst>
              <a:ext uri="{FF2B5EF4-FFF2-40B4-BE49-F238E27FC236}">
                <a16:creationId xmlns:a16="http://schemas.microsoft.com/office/drawing/2014/main" id="{69E5038A-5546-C1B0-F102-E81A62AE278B}"/>
              </a:ext>
            </a:extLst>
          </p:cNvPr>
          <p:cNvGrpSpPr/>
          <p:nvPr/>
        </p:nvGrpSpPr>
        <p:grpSpPr>
          <a:xfrm>
            <a:off x="679540" y="2033738"/>
            <a:ext cx="1663066" cy="2250880"/>
            <a:chOff x="679540" y="2033737"/>
            <a:chExt cx="1784986" cy="2379981"/>
          </a:xfrm>
        </p:grpSpPr>
        <p:pic>
          <p:nvPicPr>
            <p:cNvPr id="6" name="그림 5">
              <a:extLst>
                <a:ext uri="{FF2B5EF4-FFF2-40B4-BE49-F238E27FC236}">
                  <a16:creationId xmlns:a16="http://schemas.microsoft.com/office/drawing/2014/main" id="{A853C461-4729-6696-6955-BF9677D0DB69}"/>
                </a:ext>
              </a:extLst>
            </p:cNvPr>
            <p:cNvPicPr>
              <a:picLocks noChangeAspect="1"/>
            </p:cNvPicPr>
            <p:nvPr/>
          </p:nvPicPr>
          <p:blipFill>
            <a:blip r:embed="rId2"/>
            <a:stretch>
              <a:fillRect/>
            </a:stretch>
          </p:blipFill>
          <p:spPr>
            <a:xfrm>
              <a:off x="679540" y="2033737"/>
              <a:ext cx="1784986" cy="2379981"/>
            </a:xfrm>
            <a:prstGeom prst="rect">
              <a:avLst/>
            </a:prstGeom>
          </p:spPr>
        </p:pic>
        <p:sp>
          <p:nvSpPr>
            <p:cNvPr id="7" name="직사각형 6">
              <a:extLst>
                <a:ext uri="{FF2B5EF4-FFF2-40B4-BE49-F238E27FC236}">
                  <a16:creationId xmlns:a16="http://schemas.microsoft.com/office/drawing/2014/main" id="{A446BE40-DF1B-43D7-4F04-220CFAA30F42}"/>
                </a:ext>
              </a:extLst>
            </p:cNvPr>
            <p:cNvSpPr/>
            <p:nvPr/>
          </p:nvSpPr>
          <p:spPr>
            <a:xfrm>
              <a:off x="975360" y="2098767"/>
              <a:ext cx="557349" cy="1654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 name="object 4">
            <a:extLst>
              <a:ext uri="{FF2B5EF4-FFF2-40B4-BE49-F238E27FC236}">
                <a16:creationId xmlns:a16="http://schemas.microsoft.com/office/drawing/2014/main" id="{C1FAFB04-47B7-E6B1-0023-5FB16653FE9D}"/>
              </a:ext>
            </a:extLst>
          </p:cNvPr>
          <p:cNvSpPr/>
          <p:nvPr/>
        </p:nvSpPr>
        <p:spPr>
          <a:xfrm>
            <a:off x="841466" y="3031953"/>
            <a:ext cx="1326968" cy="236220"/>
          </a:xfrm>
          <a:custGeom>
            <a:avLst/>
            <a:gdLst/>
            <a:ahLst/>
            <a:cxnLst/>
            <a:rect l="l" t="t" r="r" b="b"/>
            <a:pathLst>
              <a:path w="1501139" h="236220">
                <a:moveTo>
                  <a:pt x="0" y="39624"/>
                </a:moveTo>
                <a:lnTo>
                  <a:pt x="3083" y="24431"/>
                </a:lnTo>
                <a:lnTo>
                  <a:pt x="11525" y="11811"/>
                </a:lnTo>
                <a:lnTo>
                  <a:pt x="24110" y="3190"/>
                </a:lnTo>
                <a:lnTo>
                  <a:pt x="39624" y="0"/>
                </a:lnTo>
                <a:lnTo>
                  <a:pt x="1461516" y="0"/>
                </a:lnTo>
                <a:lnTo>
                  <a:pt x="1476708" y="3190"/>
                </a:lnTo>
                <a:lnTo>
                  <a:pt x="1489329" y="11811"/>
                </a:lnTo>
                <a:lnTo>
                  <a:pt x="1497949" y="24431"/>
                </a:lnTo>
                <a:lnTo>
                  <a:pt x="1501140" y="39624"/>
                </a:lnTo>
                <a:lnTo>
                  <a:pt x="1501140" y="197358"/>
                </a:lnTo>
                <a:lnTo>
                  <a:pt x="1497949" y="212431"/>
                </a:lnTo>
                <a:lnTo>
                  <a:pt x="1489329" y="224790"/>
                </a:lnTo>
                <a:lnTo>
                  <a:pt x="1476708" y="233148"/>
                </a:lnTo>
                <a:lnTo>
                  <a:pt x="1461516" y="236220"/>
                </a:lnTo>
                <a:lnTo>
                  <a:pt x="39624" y="236220"/>
                </a:lnTo>
                <a:lnTo>
                  <a:pt x="24110" y="233148"/>
                </a:lnTo>
                <a:lnTo>
                  <a:pt x="11525" y="224790"/>
                </a:lnTo>
                <a:lnTo>
                  <a:pt x="3083" y="212431"/>
                </a:lnTo>
                <a:lnTo>
                  <a:pt x="0" y="197358"/>
                </a:lnTo>
                <a:lnTo>
                  <a:pt x="0" y="39624"/>
                </a:lnTo>
                <a:close/>
              </a:path>
            </a:pathLst>
          </a:custGeom>
          <a:ln w="19037">
            <a:solidFill>
              <a:srgbClr val="FF0000"/>
            </a:solidFill>
          </a:ln>
        </p:spPr>
        <p:txBody>
          <a:bodyPr wrap="square" lIns="0" tIns="0" rIns="0" bIns="0" rtlCol="0"/>
          <a:lstStyle/>
          <a:p>
            <a:endParaRPr/>
          </a:p>
        </p:txBody>
      </p:sp>
      <p:sp>
        <p:nvSpPr>
          <p:cNvPr id="15" name="object 7">
            <a:extLst>
              <a:ext uri="{FF2B5EF4-FFF2-40B4-BE49-F238E27FC236}">
                <a16:creationId xmlns:a16="http://schemas.microsoft.com/office/drawing/2014/main" id="{10CB450E-8366-743D-1400-3FECDFD94A37}"/>
              </a:ext>
            </a:extLst>
          </p:cNvPr>
          <p:cNvSpPr txBox="1"/>
          <p:nvPr/>
        </p:nvSpPr>
        <p:spPr>
          <a:xfrm>
            <a:off x="2447109" y="2251728"/>
            <a:ext cx="3814354" cy="631327"/>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endParaRPr lang="en-US" sz="1100" spc="-30" dirty="0">
              <a:latin typeface="MS Mincho"/>
              <a:cs typeface="MS Mincho"/>
            </a:endParaRPr>
          </a:p>
          <a:p>
            <a:pPr marL="12700" marR="5080">
              <a:lnSpc>
                <a:spcPct val="125000"/>
              </a:lnSpc>
              <a:spcBef>
                <a:spcPts val="100"/>
              </a:spcBef>
            </a:pPr>
            <a:r>
              <a:rPr sz="1100" spc="-30" dirty="0">
                <a:latin typeface="MS Mincho"/>
                <a:cs typeface="MS Mincho"/>
              </a:rPr>
              <a:t>「点検業務」&gt;「適応</a:t>
            </a:r>
            <a:r>
              <a:rPr sz="1100" spc="-25" dirty="0">
                <a:latin typeface="MS Mincho"/>
                <a:cs typeface="MS Mincho"/>
              </a:rPr>
              <a:t>コード部位の修正」をダブルクリックします。</a:t>
            </a:r>
            <a:endParaRPr sz="1100" dirty="0">
              <a:latin typeface="MS Mincho"/>
              <a:cs typeface="MS Mincho"/>
            </a:endParaRPr>
          </a:p>
        </p:txBody>
      </p:sp>
      <p:sp>
        <p:nvSpPr>
          <p:cNvPr id="16" name="object 13">
            <a:extLst>
              <a:ext uri="{FF2B5EF4-FFF2-40B4-BE49-F238E27FC236}">
                <a16:creationId xmlns:a16="http://schemas.microsoft.com/office/drawing/2014/main" id="{6ECFE59E-A0F3-8E86-6E4E-EEE1330D5A99}"/>
              </a:ext>
            </a:extLst>
          </p:cNvPr>
          <p:cNvSpPr txBox="1"/>
          <p:nvPr/>
        </p:nvSpPr>
        <p:spPr>
          <a:xfrm>
            <a:off x="2447109" y="3994428"/>
            <a:ext cx="3731351" cy="350737"/>
          </a:xfrm>
          <a:prstGeom prst="rect">
            <a:avLst/>
          </a:prstGeom>
        </p:spPr>
        <p:txBody>
          <a:bodyPr vert="horz" wrap="square" lIns="0" tIns="12065" rIns="0" bIns="0" rtlCol="0">
            <a:spAutoFit/>
          </a:bodyPr>
          <a:lstStyle/>
          <a:p>
            <a:pPr marL="12700" marR="508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「適応症修正」の「チェックデータ」と同じ方法で各医療機関でチェックデータを</a:t>
            </a:r>
            <a:r>
              <a:rPr sz="1100" spc="500" dirty="0">
                <a:solidFill>
                  <a:srgbClr val="FF0000"/>
                </a:solidFill>
                <a:latin typeface="MS Mincho"/>
                <a:cs typeface="MS Mincho"/>
              </a:rPr>
              <a:t> </a:t>
            </a:r>
            <a:r>
              <a:rPr sz="1100" spc="-25" dirty="0">
                <a:solidFill>
                  <a:srgbClr val="FF0000"/>
                </a:solidFill>
                <a:latin typeface="MS Mincho"/>
                <a:cs typeface="MS Mincho"/>
              </a:rPr>
              <a:t>追加及び変更と削除が可能です。</a:t>
            </a:r>
            <a:endParaRPr sz="1100" dirty="0">
              <a:latin typeface="MS Mincho"/>
              <a:cs typeface="MS Mincho"/>
            </a:endParaRPr>
          </a:p>
        </p:txBody>
      </p:sp>
      <p:sp>
        <p:nvSpPr>
          <p:cNvPr id="17" name="object 8">
            <a:extLst>
              <a:ext uri="{FF2B5EF4-FFF2-40B4-BE49-F238E27FC236}">
                <a16:creationId xmlns:a16="http://schemas.microsoft.com/office/drawing/2014/main" id="{D5B2D91A-C43E-29E8-CC38-C4D53038DAF9}"/>
              </a:ext>
            </a:extLst>
          </p:cNvPr>
          <p:cNvSpPr txBox="1"/>
          <p:nvPr/>
        </p:nvSpPr>
        <p:spPr>
          <a:xfrm>
            <a:off x="754415" y="4698261"/>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grpSp>
        <p:nvGrpSpPr>
          <p:cNvPr id="18" name="object 10">
            <a:extLst>
              <a:ext uri="{FF2B5EF4-FFF2-40B4-BE49-F238E27FC236}">
                <a16:creationId xmlns:a16="http://schemas.microsoft.com/office/drawing/2014/main" id="{2A98ED5D-0751-A2A7-0237-253CCA328014}"/>
              </a:ext>
            </a:extLst>
          </p:cNvPr>
          <p:cNvGrpSpPr/>
          <p:nvPr/>
        </p:nvGrpSpPr>
        <p:grpSpPr>
          <a:xfrm>
            <a:off x="909419" y="4971575"/>
            <a:ext cx="5073650" cy="3287395"/>
            <a:chOff x="1301305" y="6353555"/>
            <a:chExt cx="5073650" cy="3287395"/>
          </a:xfrm>
        </p:grpSpPr>
        <p:pic>
          <p:nvPicPr>
            <p:cNvPr id="19" name="object 11">
              <a:extLst>
                <a:ext uri="{FF2B5EF4-FFF2-40B4-BE49-F238E27FC236}">
                  <a16:creationId xmlns:a16="http://schemas.microsoft.com/office/drawing/2014/main" id="{71FDA61F-6C6C-A4EC-986A-7D7B5A0E5B0D}"/>
                </a:ext>
              </a:extLst>
            </p:cNvPr>
            <p:cNvPicPr/>
            <p:nvPr/>
          </p:nvPicPr>
          <p:blipFill>
            <a:blip r:embed="rId3" cstate="print"/>
            <a:stretch>
              <a:fillRect/>
            </a:stretch>
          </p:blipFill>
          <p:spPr>
            <a:xfrm>
              <a:off x="1325879" y="6353555"/>
              <a:ext cx="5049012" cy="3287267"/>
            </a:xfrm>
            <a:prstGeom prst="rect">
              <a:avLst/>
            </a:prstGeom>
          </p:spPr>
        </p:pic>
        <p:sp>
          <p:nvSpPr>
            <p:cNvPr id="20" name="object 12">
              <a:extLst>
                <a:ext uri="{FF2B5EF4-FFF2-40B4-BE49-F238E27FC236}">
                  <a16:creationId xmlns:a16="http://schemas.microsoft.com/office/drawing/2014/main" id="{723A0621-172D-434A-2BB3-5511AE4A6A68}"/>
                </a:ext>
              </a:extLst>
            </p:cNvPr>
            <p:cNvSpPr/>
            <p:nvPr/>
          </p:nvSpPr>
          <p:spPr>
            <a:xfrm>
              <a:off x="1306067" y="7667244"/>
              <a:ext cx="1938655" cy="261620"/>
            </a:xfrm>
            <a:custGeom>
              <a:avLst/>
              <a:gdLst/>
              <a:ahLst/>
              <a:cxnLst/>
              <a:rect l="l" t="t" r="r" b="b"/>
              <a:pathLst>
                <a:path w="1938655" h="261620">
                  <a:moveTo>
                    <a:pt x="0" y="0"/>
                  </a:moveTo>
                  <a:lnTo>
                    <a:pt x="1938527" y="0"/>
                  </a:lnTo>
                  <a:lnTo>
                    <a:pt x="1938527" y="261365"/>
                  </a:lnTo>
                  <a:lnTo>
                    <a:pt x="0" y="261365"/>
                  </a:lnTo>
                  <a:lnTo>
                    <a:pt x="0" y="0"/>
                  </a:lnTo>
                  <a:close/>
                </a:path>
              </a:pathLst>
            </a:custGeom>
            <a:ln w="9525">
              <a:solidFill>
                <a:srgbClr val="FF0000"/>
              </a:solidFill>
            </a:ln>
          </p:spPr>
          <p:txBody>
            <a:bodyPr wrap="square" lIns="0" tIns="0" rIns="0" bIns="0" rtlCol="0"/>
            <a:lstStyle/>
            <a:p>
              <a:endParaRPr/>
            </a:p>
          </p:txBody>
        </p:sp>
      </p:grpSp>
      <p:sp>
        <p:nvSpPr>
          <p:cNvPr id="21" name="object 14">
            <a:extLst>
              <a:ext uri="{FF2B5EF4-FFF2-40B4-BE49-F238E27FC236}">
                <a16:creationId xmlns:a16="http://schemas.microsoft.com/office/drawing/2014/main" id="{5241A1FA-2371-9766-7EA6-5621C270A33F}"/>
              </a:ext>
            </a:extLst>
          </p:cNvPr>
          <p:cNvSpPr txBox="1"/>
          <p:nvPr/>
        </p:nvSpPr>
        <p:spPr>
          <a:xfrm>
            <a:off x="918944" y="6322090"/>
            <a:ext cx="1953260" cy="193040"/>
          </a:xfrm>
          <a:prstGeom prst="rect">
            <a:avLst/>
          </a:prstGeom>
        </p:spPr>
        <p:txBody>
          <a:bodyPr vert="horz" wrap="square" lIns="0" tIns="12065" rIns="0" bIns="0" rtlCol="0">
            <a:spAutoFit/>
          </a:bodyPr>
          <a:lstStyle/>
          <a:p>
            <a:pPr marL="86360">
              <a:lnSpc>
                <a:spcPct val="100000"/>
              </a:lnSpc>
              <a:spcBef>
                <a:spcPts val="95"/>
              </a:spcBef>
              <a:tabLst>
                <a:tab pos="295275" algn="l"/>
              </a:tabLst>
            </a:pPr>
            <a:r>
              <a:rPr sz="1100" spc="-50" dirty="0">
                <a:latin typeface="MS Mincho"/>
                <a:cs typeface="MS Mincho"/>
              </a:rPr>
              <a:t>*</a:t>
            </a:r>
            <a:r>
              <a:rPr sz="1100" dirty="0">
                <a:latin typeface="MS Mincho"/>
                <a:cs typeface="MS Mincho"/>
              </a:rPr>
              <a:t>	</a:t>
            </a:r>
            <a:r>
              <a:rPr sz="1100" spc="-25" dirty="0">
                <a:latin typeface="MS Mincho"/>
                <a:cs typeface="MS Mincho"/>
              </a:rPr>
              <a:t>適応コメントコード情報</a:t>
            </a:r>
            <a:endParaRPr sz="1100">
              <a:latin typeface="MS Mincho"/>
              <a:cs typeface="MS Mincho"/>
            </a:endParaRPr>
          </a:p>
        </p:txBody>
      </p:sp>
      <p:sp>
        <p:nvSpPr>
          <p:cNvPr id="22" name="object 15">
            <a:extLst>
              <a:ext uri="{FF2B5EF4-FFF2-40B4-BE49-F238E27FC236}">
                <a16:creationId xmlns:a16="http://schemas.microsoft.com/office/drawing/2014/main" id="{896E8F95-2FE9-D98A-D591-01C8362F693B}"/>
              </a:ext>
            </a:extLst>
          </p:cNvPr>
          <p:cNvSpPr txBox="1"/>
          <p:nvPr/>
        </p:nvSpPr>
        <p:spPr>
          <a:xfrm>
            <a:off x="3354867" y="5168934"/>
            <a:ext cx="1674495" cy="261620"/>
          </a:xfrm>
          <a:prstGeom prst="rect">
            <a:avLst/>
          </a:prstGeom>
          <a:ln w="9525">
            <a:solidFill>
              <a:srgbClr val="FF0000"/>
            </a:solidFill>
          </a:ln>
        </p:spPr>
        <p:txBody>
          <a:bodyPr vert="horz" wrap="square" lIns="0" tIns="49530" rIns="0" bIns="0" rtlCol="0">
            <a:spAutoFit/>
          </a:bodyPr>
          <a:lstStyle/>
          <a:p>
            <a:pPr marL="91440">
              <a:lnSpc>
                <a:spcPct val="100000"/>
              </a:lnSpc>
              <a:spcBef>
                <a:spcPts val="390"/>
              </a:spcBef>
            </a:pPr>
            <a:r>
              <a:rPr sz="1100" spc="-25" dirty="0">
                <a:latin typeface="MS Mincho"/>
                <a:cs typeface="MS Mincho"/>
              </a:rPr>
              <a:t>選択されたコード名称</a:t>
            </a:r>
            <a:endParaRPr sz="1100">
              <a:latin typeface="MS Mincho"/>
              <a:cs typeface="MS Mincho"/>
            </a:endParaRPr>
          </a:p>
        </p:txBody>
      </p:sp>
      <p:sp>
        <p:nvSpPr>
          <p:cNvPr id="23" name="object 16">
            <a:extLst>
              <a:ext uri="{FF2B5EF4-FFF2-40B4-BE49-F238E27FC236}">
                <a16:creationId xmlns:a16="http://schemas.microsoft.com/office/drawing/2014/main" id="{501AF203-32E1-35E5-721B-C80522465740}"/>
              </a:ext>
            </a:extLst>
          </p:cNvPr>
          <p:cNvSpPr/>
          <p:nvPr/>
        </p:nvSpPr>
        <p:spPr>
          <a:xfrm>
            <a:off x="2900716" y="6285263"/>
            <a:ext cx="1479550" cy="430530"/>
          </a:xfrm>
          <a:custGeom>
            <a:avLst/>
            <a:gdLst/>
            <a:ahLst/>
            <a:cxnLst/>
            <a:rect l="l" t="t" r="r" b="b"/>
            <a:pathLst>
              <a:path w="1479550" h="430529">
                <a:moveTo>
                  <a:pt x="0" y="0"/>
                </a:moveTo>
                <a:lnTo>
                  <a:pt x="1479041" y="0"/>
                </a:lnTo>
                <a:lnTo>
                  <a:pt x="1479041" y="430529"/>
                </a:lnTo>
                <a:lnTo>
                  <a:pt x="0" y="430529"/>
                </a:lnTo>
                <a:lnTo>
                  <a:pt x="0" y="0"/>
                </a:lnTo>
                <a:close/>
              </a:path>
            </a:pathLst>
          </a:custGeom>
          <a:ln w="9525">
            <a:solidFill>
              <a:srgbClr val="FF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F380FC3C-52D8-C36E-C0F6-1CE442693289}"/>
              </a:ext>
            </a:extLst>
          </p:cNvPr>
          <p:cNvSpPr txBox="1"/>
          <p:nvPr/>
        </p:nvSpPr>
        <p:spPr>
          <a:xfrm>
            <a:off x="2978693" y="6322090"/>
            <a:ext cx="1282065"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部位チェックデータ</a:t>
            </a:r>
            <a:r>
              <a:rPr sz="1100" spc="-35" dirty="0">
                <a:latin typeface="MS Mincho"/>
                <a:cs typeface="MS Mincho"/>
              </a:rPr>
              <a:t>領域</a:t>
            </a:r>
            <a:endParaRPr sz="1100">
              <a:latin typeface="MS Mincho"/>
              <a:cs typeface="MS Mincho"/>
            </a:endParaRPr>
          </a:p>
        </p:txBody>
      </p:sp>
      <p:sp>
        <p:nvSpPr>
          <p:cNvPr id="29" name="正方形/長方形 1">
            <a:extLst>
              <a:ext uri="{FF2B5EF4-FFF2-40B4-BE49-F238E27FC236}">
                <a16:creationId xmlns:a16="http://schemas.microsoft.com/office/drawing/2014/main" id="{5EE483D2-E888-5D4B-4E60-370D5C58FE45}"/>
              </a:ext>
            </a:extLst>
          </p:cNvPr>
          <p:cNvSpPr/>
          <p:nvPr/>
        </p:nvSpPr>
        <p:spPr>
          <a:xfrm>
            <a:off x="646272"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適応コード部位修整</a:t>
            </a:r>
          </a:p>
        </p:txBody>
      </p:sp>
    </p:spTree>
    <p:extLst>
      <p:ext uri="{BB962C8B-B14F-4D97-AF65-F5344CB8AC3E}">
        <p14:creationId xmlns:p14="http://schemas.microsoft.com/office/powerpoint/2010/main" val="140561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4">
            <a:extLst>
              <a:ext uri="{FF2B5EF4-FFF2-40B4-BE49-F238E27FC236}">
                <a16:creationId xmlns:a16="http://schemas.microsoft.com/office/drawing/2014/main" id="{8F49B7B3-1EFA-8584-29EB-4A49A1B2A84A}"/>
              </a:ext>
            </a:extLst>
          </p:cNvPr>
          <p:cNvSpPr txBox="1"/>
          <p:nvPr/>
        </p:nvSpPr>
        <p:spPr>
          <a:xfrm>
            <a:off x="831017" y="4743108"/>
            <a:ext cx="5888355" cy="2081980"/>
          </a:xfrm>
          <a:prstGeom prst="rect">
            <a:avLst/>
          </a:prstGeom>
        </p:spPr>
        <p:txBody>
          <a:bodyPr vert="horz" wrap="square" lIns="0" tIns="12700" rIns="0" bIns="0" rtlCol="0">
            <a:spAutoFit/>
          </a:bodyPr>
          <a:lstStyle/>
          <a:p>
            <a:pPr marL="323850" marR="1019810" indent="-280035">
              <a:lnSpc>
                <a:spcPct val="125000"/>
              </a:lnSpc>
              <a:spcBef>
                <a:spcPts val="100"/>
              </a:spcBef>
              <a:tabLst>
                <a:tab pos="3115945" algn="l"/>
              </a:tabLst>
            </a:pPr>
            <a:r>
              <a:rPr sz="1100" spc="-20" dirty="0">
                <a:solidFill>
                  <a:srgbClr val="FF0000"/>
                </a:solidFill>
                <a:latin typeface="MS Mincho"/>
                <a:cs typeface="MS Mincho"/>
              </a:rPr>
              <a:t>①</a:t>
            </a:r>
            <a:r>
              <a:rPr sz="1050" spc="-10" dirty="0">
                <a:latin typeface="MS Mincho"/>
                <a:cs typeface="MS Mincho"/>
              </a:rPr>
              <a:t>「</a:t>
            </a:r>
            <a:r>
              <a:rPr sz="1050" spc="-20" dirty="0">
                <a:latin typeface="MS Mincho"/>
                <a:cs typeface="MS Mincho"/>
              </a:rPr>
              <a:t>超音波検</a:t>
            </a:r>
            <a:r>
              <a:rPr sz="1050" spc="-10" dirty="0">
                <a:latin typeface="MS Mincho"/>
                <a:cs typeface="MS Mincho"/>
              </a:rPr>
              <a:t>査</a:t>
            </a:r>
            <a:r>
              <a:rPr sz="1050" spc="-20" dirty="0">
                <a:latin typeface="MS Mincho"/>
                <a:cs typeface="MS Mincho"/>
              </a:rPr>
              <a:t>（断層撮</a:t>
            </a:r>
            <a:r>
              <a:rPr sz="1050" spc="-10" dirty="0">
                <a:latin typeface="MS Mincho"/>
                <a:cs typeface="MS Mincho"/>
              </a:rPr>
              <a:t>影</a:t>
            </a:r>
            <a:r>
              <a:rPr sz="1050" spc="-20" dirty="0">
                <a:latin typeface="MS Mincho"/>
                <a:cs typeface="MS Mincho"/>
              </a:rPr>
              <a:t>法）（胸</a:t>
            </a:r>
            <a:r>
              <a:rPr sz="1050" spc="-10" dirty="0">
                <a:latin typeface="MS Mincho"/>
                <a:cs typeface="MS Mincho"/>
              </a:rPr>
              <a:t>腹</a:t>
            </a:r>
            <a:r>
              <a:rPr sz="1050" spc="-20" dirty="0">
                <a:latin typeface="MS Mincho"/>
                <a:cs typeface="MS Mincho"/>
              </a:rPr>
              <a:t>部）：</a:t>
            </a:r>
            <a:r>
              <a:rPr sz="1050" spc="-50" dirty="0">
                <a:latin typeface="MS Mincho"/>
                <a:cs typeface="MS Mincho"/>
              </a:rPr>
              <a:t>ア</a:t>
            </a:r>
            <a:r>
              <a:rPr sz="1050" dirty="0">
                <a:latin typeface="MS Mincho"/>
                <a:cs typeface="MS Mincho"/>
              </a:rPr>
              <a:t>	</a:t>
            </a:r>
            <a:r>
              <a:rPr sz="1050" spc="-20" dirty="0">
                <a:latin typeface="MS Mincho"/>
                <a:cs typeface="MS Mincho"/>
              </a:rPr>
              <a:t>消化器領</a:t>
            </a:r>
            <a:r>
              <a:rPr sz="1050" spc="-10" dirty="0">
                <a:latin typeface="MS Mincho"/>
                <a:cs typeface="MS Mincho"/>
              </a:rPr>
              <a:t>域</a:t>
            </a:r>
            <a:r>
              <a:rPr sz="1050" spc="-20" dirty="0">
                <a:latin typeface="MS Mincho"/>
                <a:cs typeface="MS Mincho"/>
              </a:rPr>
              <a:t>」</a:t>
            </a:r>
            <a:r>
              <a:rPr sz="1050" spc="-10" dirty="0">
                <a:latin typeface="MS Mincho"/>
                <a:cs typeface="MS Mincho"/>
              </a:rPr>
              <a:t>(820100681)</a:t>
            </a:r>
            <a:r>
              <a:rPr sz="1050" spc="-50" dirty="0">
                <a:latin typeface="MS Mincho"/>
                <a:cs typeface="MS Mincho"/>
              </a:rPr>
              <a:t>を</a:t>
            </a:r>
            <a:r>
              <a:rPr sz="1050" spc="-20" dirty="0">
                <a:latin typeface="MS Mincho"/>
                <a:cs typeface="MS Mincho"/>
              </a:rPr>
              <a:t>ダブルク</a:t>
            </a:r>
            <a:r>
              <a:rPr sz="1050" spc="-10" dirty="0">
                <a:latin typeface="MS Mincho"/>
                <a:cs typeface="MS Mincho"/>
              </a:rPr>
              <a:t>リ</a:t>
            </a:r>
            <a:r>
              <a:rPr sz="1050" spc="-20" dirty="0">
                <a:latin typeface="MS Mincho"/>
                <a:cs typeface="MS Mincho"/>
              </a:rPr>
              <a:t>ックしま</a:t>
            </a:r>
            <a:r>
              <a:rPr sz="1050" spc="-10" dirty="0">
                <a:latin typeface="MS Mincho"/>
                <a:cs typeface="MS Mincho"/>
              </a:rPr>
              <a:t>す</a:t>
            </a:r>
            <a:r>
              <a:rPr sz="1050" spc="-50" dirty="0">
                <a:latin typeface="MS Mincho"/>
                <a:cs typeface="MS Mincho"/>
              </a:rPr>
              <a:t>。</a:t>
            </a:r>
            <a:endParaRPr sz="1050" dirty="0">
              <a:latin typeface="MS Mincho"/>
              <a:cs typeface="MS Mincho"/>
            </a:endParaRPr>
          </a:p>
          <a:p>
            <a:pPr marL="44450">
              <a:lnSpc>
                <a:spcPct val="100000"/>
              </a:lnSpc>
              <a:spcBef>
                <a:spcPts val="330"/>
              </a:spcBef>
            </a:pPr>
            <a:r>
              <a:rPr sz="1050" dirty="0">
                <a:solidFill>
                  <a:srgbClr val="FF0000"/>
                </a:solidFill>
                <a:latin typeface="MS Mincho"/>
                <a:cs typeface="MS Mincho"/>
              </a:rPr>
              <a:t>②</a:t>
            </a:r>
            <a:r>
              <a:rPr sz="1050" spc="-25" dirty="0">
                <a:latin typeface="MS Mincho"/>
                <a:cs typeface="MS Mincho"/>
              </a:rPr>
              <a:t>コメントコードに対する適応病名部位チェックデータです。</a:t>
            </a:r>
            <a:endParaRPr sz="1050" dirty="0">
              <a:latin typeface="MS Mincho"/>
              <a:cs typeface="MS Mincho"/>
            </a:endParaRPr>
          </a:p>
          <a:p>
            <a:pPr marL="182245" marR="811530" indent="-139700">
              <a:lnSpc>
                <a:spcPct val="125000"/>
              </a:lnSpc>
              <a:spcBef>
                <a:spcPts val="270"/>
              </a:spcBef>
            </a:pPr>
            <a:r>
              <a:rPr sz="1050" spc="-20" dirty="0">
                <a:solidFill>
                  <a:srgbClr val="FF0000"/>
                </a:solidFill>
                <a:latin typeface="MS Mincho"/>
                <a:cs typeface="MS Mincho"/>
              </a:rPr>
              <a:t>③</a:t>
            </a:r>
            <a:r>
              <a:rPr sz="1050" spc="-25" dirty="0">
                <a:latin typeface="MS Mincho"/>
                <a:cs typeface="MS Mincho"/>
              </a:rPr>
              <a:t>チェックデータ文字列を追加入力するか、又は選択したチェックデータを変更できるフィールドです。</a:t>
            </a:r>
            <a:endParaRPr sz="1050" dirty="0">
              <a:latin typeface="MS Mincho"/>
              <a:cs typeface="MS Mincho"/>
            </a:endParaRPr>
          </a:p>
          <a:p>
            <a:pPr marL="43180">
              <a:lnSpc>
                <a:spcPct val="100000"/>
              </a:lnSpc>
              <a:spcBef>
                <a:spcPts val="330"/>
              </a:spcBef>
            </a:pPr>
            <a:r>
              <a:rPr sz="1050" spc="-20" dirty="0">
                <a:solidFill>
                  <a:srgbClr val="FF0000"/>
                </a:solidFill>
                <a:latin typeface="MS Mincho"/>
                <a:cs typeface="MS Mincho"/>
              </a:rPr>
              <a:t>④</a:t>
            </a:r>
            <a:r>
              <a:rPr sz="1050" spc="-30" dirty="0">
                <a:latin typeface="MS Mincho"/>
                <a:cs typeface="MS Mincho"/>
              </a:rPr>
              <a:t>入力欄に記載されたチェックデータを登録/変更/削除する操作ボタンです。</a:t>
            </a:r>
            <a:endParaRPr sz="1050" dirty="0">
              <a:latin typeface="MS Mincho"/>
              <a:cs typeface="MS Mincho"/>
            </a:endParaRPr>
          </a:p>
          <a:p>
            <a:pPr marL="252095">
              <a:lnSpc>
                <a:spcPct val="100000"/>
              </a:lnSpc>
              <a:spcBef>
                <a:spcPts val="325"/>
              </a:spcBef>
            </a:pPr>
            <a:r>
              <a:rPr sz="1050" spc="-25" dirty="0">
                <a:latin typeface="MS Mincho"/>
                <a:cs typeface="MS Mincho"/>
              </a:rPr>
              <a:t>-フィールドの文字列は「追加」ボタンで追加されます。</a:t>
            </a:r>
            <a:endParaRPr sz="1050" dirty="0">
              <a:latin typeface="MS Mincho"/>
              <a:cs typeface="MS Mincho"/>
            </a:endParaRPr>
          </a:p>
          <a:p>
            <a:pPr marL="390525" indent="-138430">
              <a:lnSpc>
                <a:spcPct val="100000"/>
              </a:lnSpc>
              <a:spcBef>
                <a:spcPts val="330"/>
              </a:spcBef>
              <a:buChar char="-"/>
              <a:tabLst>
                <a:tab pos="390525" algn="l"/>
              </a:tabLst>
            </a:pPr>
            <a:r>
              <a:rPr sz="1050" spc="-25" dirty="0">
                <a:latin typeface="MS Mincho"/>
                <a:cs typeface="MS Mincho"/>
              </a:rPr>
              <a:t>②のチェックデータから選択してチェックデータを変更または削除します。</a:t>
            </a:r>
            <a:endParaRPr sz="1050" dirty="0">
              <a:latin typeface="MS Mincho"/>
              <a:cs typeface="MS Mincho"/>
            </a:endParaRPr>
          </a:p>
          <a:p>
            <a:pPr marL="12700">
              <a:lnSpc>
                <a:spcPct val="100000"/>
              </a:lnSpc>
              <a:spcBef>
                <a:spcPts val="380"/>
              </a:spcBef>
            </a:pPr>
            <a:r>
              <a:rPr sz="1050" spc="-20" dirty="0">
                <a:solidFill>
                  <a:srgbClr val="FF0000"/>
                </a:solidFill>
                <a:latin typeface="MS Mincho"/>
                <a:cs typeface="MS Mincho"/>
              </a:rPr>
              <a:t>⑤</a:t>
            </a:r>
            <a:r>
              <a:rPr sz="1050" spc="-25" dirty="0">
                <a:latin typeface="MS Mincho"/>
                <a:cs typeface="MS Mincho"/>
              </a:rPr>
              <a:t>選択した適応コメントに対して審査対象可否を設定します。</a:t>
            </a:r>
            <a:endParaRPr sz="1050" dirty="0">
              <a:latin typeface="MS Mincho"/>
              <a:cs typeface="MS Mincho"/>
            </a:endParaRPr>
          </a:p>
          <a:p>
            <a:pPr marL="849630">
              <a:lnSpc>
                <a:spcPct val="100000"/>
              </a:lnSpc>
              <a:spcBef>
                <a:spcPts val="330"/>
              </a:spcBef>
            </a:pPr>
            <a:r>
              <a:rPr sz="1050" spc="-25" dirty="0" err="1">
                <a:latin typeface="MS Mincho"/>
                <a:cs typeface="MS Mincho"/>
              </a:rPr>
              <a:t>のようにクリックして変更すると外来の場合にはチェック対象から除外します</a:t>
            </a:r>
            <a:r>
              <a:rPr sz="1050" spc="-25" dirty="0">
                <a:latin typeface="MS Mincho"/>
                <a:cs typeface="MS Mincho"/>
              </a:rPr>
              <a:t>。</a:t>
            </a:r>
            <a:endParaRPr sz="1050" dirty="0">
              <a:latin typeface="MS Mincho"/>
              <a:cs typeface="MS Mincho"/>
            </a:endParaRPr>
          </a:p>
        </p:txBody>
      </p:sp>
      <p:sp>
        <p:nvSpPr>
          <p:cNvPr id="2" name="슬라이드 번호 개체 틀 1">
            <a:extLst>
              <a:ext uri="{FF2B5EF4-FFF2-40B4-BE49-F238E27FC236}">
                <a16:creationId xmlns:a16="http://schemas.microsoft.com/office/drawing/2014/main" id="{420DE403-3AC0-36FA-A591-0C99F7343AF1}"/>
              </a:ext>
            </a:extLst>
          </p:cNvPr>
          <p:cNvSpPr>
            <a:spLocks noGrp="1"/>
          </p:cNvSpPr>
          <p:nvPr>
            <p:ph type="sldNum" sz="quarter" idx="12"/>
          </p:nvPr>
        </p:nvSpPr>
        <p:spPr/>
        <p:txBody>
          <a:bodyPr/>
          <a:lstStyle/>
          <a:p>
            <a:fld id="{AE8EA5A1-38AB-4AA0-89CC-DE1004BC27E5}" type="slidenum">
              <a:rPr kumimoji="1" lang="ja-JP" altLang="en-US" smtClean="0"/>
              <a:t>75</a:t>
            </a:fld>
            <a:endParaRPr kumimoji="1" lang="ja-JP" altLang="en-US"/>
          </a:p>
        </p:txBody>
      </p:sp>
      <p:pic>
        <p:nvPicPr>
          <p:cNvPr id="3" name="object 5">
            <a:extLst>
              <a:ext uri="{FF2B5EF4-FFF2-40B4-BE49-F238E27FC236}">
                <a16:creationId xmlns:a16="http://schemas.microsoft.com/office/drawing/2014/main" id="{FAA98FEF-636A-DF49-F543-F23EF0A5546E}"/>
              </a:ext>
            </a:extLst>
          </p:cNvPr>
          <p:cNvPicPr/>
          <p:nvPr/>
        </p:nvPicPr>
        <p:blipFill>
          <a:blip r:embed="rId2" cstate="print"/>
          <a:stretch>
            <a:fillRect/>
          </a:stretch>
        </p:blipFill>
        <p:spPr>
          <a:xfrm>
            <a:off x="831017" y="1856332"/>
            <a:ext cx="4402851" cy="2842761"/>
          </a:xfrm>
          <a:prstGeom prst="rect">
            <a:avLst/>
          </a:prstGeom>
        </p:spPr>
      </p:pic>
      <p:sp>
        <p:nvSpPr>
          <p:cNvPr id="4" name="object 6">
            <a:extLst>
              <a:ext uri="{FF2B5EF4-FFF2-40B4-BE49-F238E27FC236}">
                <a16:creationId xmlns:a16="http://schemas.microsoft.com/office/drawing/2014/main" id="{2003C260-5ACA-3425-C11D-9DAA479EC706}"/>
              </a:ext>
            </a:extLst>
          </p:cNvPr>
          <p:cNvSpPr txBox="1"/>
          <p:nvPr/>
        </p:nvSpPr>
        <p:spPr>
          <a:xfrm>
            <a:off x="1438337" y="1473593"/>
            <a:ext cx="139700" cy="139700"/>
          </a:xfrm>
          <a:prstGeom prst="rect">
            <a:avLst/>
          </a:prstGeom>
        </p:spPr>
        <p:txBody>
          <a:bodyPr vert="horz" wrap="square" lIns="0" tIns="0" rIns="0" bIns="0" rtlCol="0">
            <a:spAutoFit/>
          </a:bodyPr>
          <a:lstStyle/>
          <a:p>
            <a:pPr>
              <a:lnSpc>
                <a:spcPts val="1100"/>
              </a:lnSpc>
            </a:pPr>
            <a:r>
              <a:rPr sz="1100" spc="-50" dirty="0">
                <a:latin typeface="MS Mincho"/>
                <a:cs typeface="MS Mincho"/>
              </a:rPr>
              <a:t>チ</a:t>
            </a:r>
            <a:endParaRPr sz="1100">
              <a:latin typeface="MS Mincho"/>
              <a:cs typeface="MS Mincho"/>
            </a:endParaRPr>
          </a:p>
        </p:txBody>
      </p:sp>
      <p:sp>
        <p:nvSpPr>
          <p:cNvPr id="5" name="object 7">
            <a:extLst>
              <a:ext uri="{FF2B5EF4-FFF2-40B4-BE49-F238E27FC236}">
                <a16:creationId xmlns:a16="http://schemas.microsoft.com/office/drawing/2014/main" id="{019AB5A5-2AEA-7DD4-8D4A-F347AE841F56}"/>
              </a:ext>
            </a:extLst>
          </p:cNvPr>
          <p:cNvSpPr txBox="1"/>
          <p:nvPr/>
        </p:nvSpPr>
        <p:spPr>
          <a:xfrm>
            <a:off x="569905" y="743300"/>
            <a:ext cx="5816607" cy="1038554"/>
          </a:xfrm>
          <a:prstGeom prst="rect">
            <a:avLst/>
          </a:prstGeom>
        </p:spPr>
        <p:txBody>
          <a:bodyPr vert="horz" wrap="square" lIns="0" tIns="12065" rIns="0" bIns="0" rtlCol="0">
            <a:spAutoFit/>
          </a:bodyPr>
          <a:lstStyle/>
          <a:p>
            <a:pPr marL="221615" indent="-208915">
              <a:lnSpc>
                <a:spcPct val="100000"/>
              </a:lnSpc>
              <a:spcBef>
                <a:spcPts val="95"/>
              </a:spcBef>
              <a:buFont typeface="MS Mincho"/>
              <a:buChar char="●"/>
              <a:tabLst>
                <a:tab pos="221615" algn="l"/>
              </a:tabLst>
            </a:pPr>
            <a:r>
              <a:rPr sz="1100" b="1" spc="-30" dirty="0">
                <a:latin typeface="MS Mincho"/>
                <a:cs typeface="MS Mincho"/>
              </a:rPr>
              <a:t>適応コメントに対する「コード部位チェックデータ」管理</a:t>
            </a:r>
            <a:endParaRPr sz="1100" b="1" dirty="0">
              <a:latin typeface="MS Mincho"/>
              <a:cs typeface="MS Mincho"/>
            </a:endParaRPr>
          </a:p>
          <a:p>
            <a:pPr marL="170180" marR="702945">
              <a:lnSpc>
                <a:spcPct val="125000"/>
              </a:lnSpc>
              <a:spcBef>
                <a:spcPts val="550"/>
              </a:spcBef>
            </a:pPr>
            <a:r>
              <a:rPr sz="1050" spc="-25" dirty="0">
                <a:latin typeface="MS Mincho"/>
                <a:cs typeface="MS Mincho"/>
              </a:rPr>
              <a:t>「適応コメントコード情報一覧」に部位チェックデータを含むコメントコードが</a:t>
            </a:r>
            <a:r>
              <a:rPr sz="1050" spc="5" dirty="0">
                <a:latin typeface="MS Mincho"/>
                <a:cs typeface="MS Mincho"/>
              </a:rPr>
              <a:t>検索されます。 </a:t>
            </a:r>
            <a:r>
              <a:rPr sz="1050" spc="-10" dirty="0">
                <a:latin typeface="MS Mincho"/>
                <a:cs typeface="MS Mincho"/>
              </a:rPr>
              <a:t>（</a:t>
            </a:r>
            <a:r>
              <a:rPr sz="1050" spc="-20" dirty="0">
                <a:latin typeface="MS Mincho"/>
                <a:cs typeface="MS Mincho"/>
              </a:rPr>
              <a:t>=提供される適応コメントマスターリスト</a:t>
            </a:r>
            <a:r>
              <a:rPr sz="1050" spc="-50" dirty="0">
                <a:latin typeface="MS Mincho"/>
                <a:cs typeface="MS Mincho"/>
              </a:rPr>
              <a:t>）</a:t>
            </a:r>
            <a:endParaRPr sz="1050" dirty="0">
              <a:latin typeface="MS Mincho"/>
              <a:cs typeface="MS Mincho"/>
            </a:endParaRPr>
          </a:p>
          <a:p>
            <a:pPr marL="170180" marR="5080" indent="836930">
              <a:lnSpc>
                <a:spcPct val="124500"/>
              </a:lnSpc>
              <a:spcBef>
                <a:spcPts val="5"/>
              </a:spcBef>
            </a:pPr>
            <a:r>
              <a:rPr sz="1050" spc="-25" dirty="0">
                <a:latin typeface="MS Mincho"/>
                <a:cs typeface="MS Mincho"/>
              </a:rPr>
              <a:t>ェックする場合、導入されたレセプト内で適応コメントに該当するコメントコードを照会します。</a:t>
            </a:r>
            <a:endParaRPr sz="1050" dirty="0">
              <a:latin typeface="MS Mincho"/>
              <a:cs typeface="MS Mincho"/>
            </a:endParaRPr>
          </a:p>
        </p:txBody>
      </p:sp>
      <p:pic>
        <p:nvPicPr>
          <p:cNvPr id="6" name="object 8">
            <a:extLst>
              <a:ext uri="{FF2B5EF4-FFF2-40B4-BE49-F238E27FC236}">
                <a16:creationId xmlns:a16="http://schemas.microsoft.com/office/drawing/2014/main" id="{78EAB957-1BE6-EA4F-D8F6-847CFFABBF29}"/>
              </a:ext>
            </a:extLst>
          </p:cNvPr>
          <p:cNvPicPr/>
          <p:nvPr/>
        </p:nvPicPr>
        <p:blipFill>
          <a:blip r:embed="rId3" cstate="print"/>
          <a:stretch>
            <a:fillRect/>
          </a:stretch>
        </p:blipFill>
        <p:spPr>
          <a:xfrm>
            <a:off x="648900" y="1393799"/>
            <a:ext cx="824484" cy="272033"/>
          </a:xfrm>
          <a:prstGeom prst="rect">
            <a:avLst/>
          </a:prstGeom>
        </p:spPr>
      </p:pic>
      <p:sp>
        <p:nvSpPr>
          <p:cNvPr id="7" name="object 9">
            <a:extLst>
              <a:ext uri="{FF2B5EF4-FFF2-40B4-BE49-F238E27FC236}">
                <a16:creationId xmlns:a16="http://schemas.microsoft.com/office/drawing/2014/main" id="{F46EE344-444E-FD88-2A74-41A40E9012E8}"/>
              </a:ext>
            </a:extLst>
          </p:cNvPr>
          <p:cNvSpPr txBox="1"/>
          <p:nvPr/>
        </p:nvSpPr>
        <p:spPr>
          <a:xfrm>
            <a:off x="2256211" y="23671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8" name="object 10">
            <a:extLst>
              <a:ext uri="{FF2B5EF4-FFF2-40B4-BE49-F238E27FC236}">
                <a16:creationId xmlns:a16="http://schemas.microsoft.com/office/drawing/2014/main" id="{CF34A92E-8CA0-5950-CCF0-0F6F95EBCB40}"/>
              </a:ext>
            </a:extLst>
          </p:cNvPr>
          <p:cNvSpPr txBox="1"/>
          <p:nvPr/>
        </p:nvSpPr>
        <p:spPr>
          <a:xfrm>
            <a:off x="3100912" y="256600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sp>
        <p:nvSpPr>
          <p:cNvPr id="9" name="object 11">
            <a:extLst>
              <a:ext uri="{FF2B5EF4-FFF2-40B4-BE49-F238E27FC236}">
                <a16:creationId xmlns:a16="http://schemas.microsoft.com/office/drawing/2014/main" id="{E6217692-C325-8280-353A-9F4758656C0F}"/>
              </a:ext>
            </a:extLst>
          </p:cNvPr>
          <p:cNvSpPr txBox="1"/>
          <p:nvPr/>
        </p:nvSpPr>
        <p:spPr>
          <a:xfrm>
            <a:off x="5280901" y="244658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dirty="0">
              <a:latin typeface="MS Mincho"/>
              <a:cs typeface="MS Mincho"/>
            </a:endParaRPr>
          </a:p>
        </p:txBody>
      </p:sp>
      <p:sp>
        <p:nvSpPr>
          <p:cNvPr id="10" name="object 12">
            <a:extLst>
              <a:ext uri="{FF2B5EF4-FFF2-40B4-BE49-F238E27FC236}">
                <a16:creationId xmlns:a16="http://schemas.microsoft.com/office/drawing/2014/main" id="{C1A19793-C43D-E3B2-1286-A7E7216FD2A7}"/>
              </a:ext>
            </a:extLst>
          </p:cNvPr>
          <p:cNvSpPr txBox="1"/>
          <p:nvPr/>
        </p:nvSpPr>
        <p:spPr>
          <a:xfrm>
            <a:off x="2713283" y="2880385"/>
            <a:ext cx="1282065" cy="19304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S Mincho"/>
                <a:cs typeface="MS Mincho"/>
              </a:rPr>
              <a:t>部位チェックデータ</a:t>
            </a:r>
            <a:endParaRPr sz="1100" dirty="0">
              <a:latin typeface="MS Mincho"/>
              <a:cs typeface="MS Mincho"/>
            </a:endParaRPr>
          </a:p>
        </p:txBody>
      </p:sp>
      <p:grpSp>
        <p:nvGrpSpPr>
          <p:cNvPr id="11" name="object 13">
            <a:extLst>
              <a:ext uri="{FF2B5EF4-FFF2-40B4-BE49-F238E27FC236}">
                <a16:creationId xmlns:a16="http://schemas.microsoft.com/office/drawing/2014/main" id="{CA5EEA72-0234-A8AA-1FA1-CF1B2D81B2EB}"/>
              </a:ext>
            </a:extLst>
          </p:cNvPr>
          <p:cNvGrpSpPr/>
          <p:nvPr/>
        </p:nvGrpSpPr>
        <p:grpSpPr>
          <a:xfrm>
            <a:off x="2306249" y="2593700"/>
            <a:ext cx="2984568" cy="126740"/>
            <a:chOff x="2863595" y="3037845"/>
            <a:chExt cx="2984568" cy="126740"/>
          </a:xfrm>
        </p:grpSpPr>
        <p:sp>
          <p:nvSpPr>
            <p:cNvPr id="12" name="object 14">
              <a:extLst>
                <a:ext uri="{FF2B5EF4-FFF2-40B4-BE49-F238E27FC236}">
                  <a16:creationId xmlns:a16="http://schemas.microsoft.com/office/drawing/2014/main" id="{033AAED1-E7D4-D22A-8A07-603F02461852}"/>
                </a:ext>
              </a:extLst>
            </p:cNvPr>
            <p:cNvSpPr/>
            <p:nvPr/>
          </p:nvSpPr>
          <p:spPr>
            <a:xfrm>
              <a:off x="2863595" y="3088385"/>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a:p>
          </p:txBody>
        </p:sp>
        <p:pic>
          <p:nvPicPr>
            <p:cNvPr id="13" name="object 15">
              <a:extLst>
                <a:ext uri="{FF2B5EF4-FFF2-40B4-BE49-F238E27FC236}">
                  <a16:creationId xmlns:a16="http://schemas.microsoft.com/office/drawing/2014/main" id="{2D0680E1-E466-9301-D57A-FF1683293E58}"/>
                </a:ext>
              </a:extLst>
            </p:cNvPr>
            <p:cNvPicPr/>
            <p:nvPr/>
          </p:nvPicPr>
          <p:blipFill>
            <a:blip r:embed="rId4" cstate="print"/>
            <a:stretch>
              <a:fillRect/>
            </a:stretch>
          </p:blipFill>
          <p:spPr>
            <a:xfrm>
              <a:off x="5649281" y="3037845"/>
              <a:ext cx="198882" cy="76200"/>
            </a:xfrm>
            <a:prstGeom prst="rect">
              <a:avLst/>
            </a:prstGeom>
          </p:spPr>
        </p:pic>
      </p:grpSp>
      <p:sp>
        <p:nvSpPr>
          <p:cNvPr id="14" name="object 16">
            <a:extLst>
              <a:ext uri="{FF2B5EF4-FFF2-40B4-BE49-F238E27FC236}">
                <a16:creationId xmlns:a16="http://schemas.microsoft.com/office/drawing/2014/main" id="{10CD29BB-73F3-FA7B-9DB7-2FD07146E3FC}"/>
              </a:ext>
            </a:extLst>
          </p:cNvPr>
          <p:cNvSpPr txBox="1"/>
          <p:nvPr/>
        </p:nvSpPr>
        <p:spPr>
          <a:xfrm>
            <a:off x="5064376" y="22632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④</a:t>
            </a:r>
            <a:endParaRPr sz="1800" dirty="0">
              <a:latin typeface="MS Mincho"/>
              <a:cs typeface="MS Mincho"/>
            </a:endParaRPr>
          </a:p>
        </p:txBody>
      </p:sp>
      <p:sp>
        <p:nvSpPr>
          <p:cNvPr id="15" name="object 17">
            <a:extLst>
              <a:ext uri="{FF2B5EF4-FFF2-40B4-BE49-F238E27FC236}">
                <a16:creationId xmlns:a16="http://schemas.microsoft.com/office/drawing/2014/main" id="{0397BB27-59E9-CB3E-5843-C8EC83CABFC3}"/>
              </a:ext>
            </a:extLst>
          </p:cNvPr>
          <p:cNvSpPr/>
          <p:nvPr/>
        </p:nvSpPr>
        <p:spPr>
          <a:xfrm>
            <a:off x="3868671" y="2375980"/>
            <a:ext cx="1195705" cy="147320"/>
          </a:xfrm>
          <a:custGeom>
            <a:avLst/>
            <a:gdLst/>
            <a:ahLst/>
            <a:cxnLst/>
            <a:rect l="l" t="t" r="r" b="b"/>
            <a:pathLst>
              <a:path w="1195704" h="147319">
                <a:moveTo>
                  <a:pt x="0" y="24383"/>
                </a:moveTo>
                <a:lnTo>
                  <a:pt x="1881" y="15109"/>
                </a:lnTo>
                <a:lnTo>
                  <a:pt x="7048" y="7334"/>
                </a:lnTo>
                <a:lnTo>
                  <a:pt x="14787" y="1988"/>
                </a:lnTo>
                <a:lnTo>
                  <a:pt x="24384" y="0"/>
                </a:lnTo>
                <a:lnTo>
                  <a:pt x="1171194" y="0"/>
                </a:lnTo>
                <a:lnTo>
                  <a:pt x="1180790" y="1988"/>
                </a:lnTo>
                <a:lnTo>
                  <a:pt x="1188529" y="7334"/>
                </a:lnTo>
                <a:lnTo>
                  <a:pt x="1193696" y="15109"/>
                </a:lnTo>
                <a:lnTo>
                  <a:pt x="1195578" y="24383"/>
                </a:lnTo>
                <a:lnTo>
                  <a:pt x="1195578" y="122681"/>
                </a:lnTo>
                <a:lnTo>
                  <a:pt x="1193696" y="132278"/>
                </a:lnTo>
                <a:lnTo>
                  <a:pt x="1188529" y="140017"/>
                </a:lnTo>
                <a:lnTo>
                  <a:pt x="1180790" y="145184"/>
                </a:lnTo>
                <a:lnTo>
                  <a:pt x="1171194" y="147065"/>
                </a:lnTo>
                <a:lnTo>
                  <a:pt x="24384" y="147065"/>
                </a:lnTo>
                <a:lnTo>
                  <a:pt x="14787" y="145184"/>
                </a:lnTo>
                <a:lnTo>
                  <a:pt x="7048" y="140017"/>
                </a:lnTo>
                <a:lnTo>
                  <a:pt x="1881" y="132278"/>
                </a:lnTo>
                <a:lnTo>
                  <a:pt x="0" y="122681"/>
                </a:lnTo>
                <a:lnTo>
                  <a:pt x="0" y="24383"/>
                </a:lnTo>
                <a:close/>
              </a:path>
            </a:pathLst>
          </a:custGeom>
          <a:ln w="19037">
            <a:solidFill>
              <a:srgbClr val="FF0000"/>
            </a:solidFill>
          </a:ln>
        </p:spPr>
        <p:txBody>
          <a:bodyPr wrap="square" lIns="0" tIns="0" rIns="0" bIns="0" rtlCol="0"/>
          <a:lstStyle/>
          <a:p>
            <a:endParaRPr/>
          </a:p>
        </p:txBody>
      </p:sp>
      <p:sp>
        <p:nvSpPr>
          <p:cNvPr id="16" name="object 18">
            <a:extLst>
              <a:ext uri="{FF2B5EF4-FFF2-40B4-BE49-F238E27FC236}">
                <a16:creationId xmlns:a16="http://schemas.microsoft.com/office/drawing/2014/main" id="{6D1985B2-F90B-2372-1480-3D1470E12D90}"/>
              </a:ext>
            </a:extLst>
          </p:cNvPr>
          <p:cNvSpPr txBox="1"/>
          <p:nvPr/>
        </p:nvSpPr>
        <p:spPr>
          <a:xfrm>
            <a:off x="4402438" y="2797979"/>
            <a:ext cx="287453" cy="290328"/>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7" name="object 20">
            <a:extLst>
              <a:ext uri="{FF2B5EF4-FFF2-40B4-BE49-F238E27FC236}">
                <a16:creationId xmlns:a16="http://schemas.microsoft.com/office/drawing/2014/main" id="{C6BD4732-DCDB-4EB6-7379-9885008A426A}"/>
              </a:ext>
            </a:extLst>
          </p:cNvPr>
          <p:cNvSpPr txBox="1"/>
          <p:nvPr/>
        </p:nvSpPr>
        <p:spPr>
          <a:xfrm>
            <a:off x="582492" y="3164304"/>
            <a:ext cx="2039620" cy="261620"/>
          </a:xfrm>
          <a:prstGeom prst="rect">
            <a:avLst/>
          </a:prstGeom>
          <a:ln w="9525">
            <a:solidFill>
              <a:srgbClr val="FF0000"/>
            </a:solidFill>
          </a:ln>
        </p:spPr>
        <p:txBody>
          <a:bodyPr vert="horz" wrap="square" lIns="0" tIns="48895" rIns="0" bIns="0" rtlCol="0">
            <a:spAutoFit/>
          </a:bodyPr>
          <a:lstStyle/>
          <a:p>
            <a:pPr marL="91440">
              <a:lnSpc>
                <a:spcPct val="100000"/>
              </a:lnSpc>
              <a:spcBef>
                <a:spcPts val="385"/>
              </a:spcBef>
            </a:pPr>
            <a:r>
              <a:rPr sz="1100" spc="-10" dirty="0">
                <a:solidFill>
                  <a:srgbClr val="FF0000"/>
                </a:solidFill>
                <a:latin typeface="MS Mincho"/>
                <a:cs typeface="MS Mincho"/>
              </a:rPr>
              <a:t>*</a:t>
            </a:r>
            <a:r>
              <a:rPr sz="1100" spc="-25" dirty="0">
                <a:solidFill>
                  <a:srgbClr val="FF0000"/>
                </a:solidFill>
                <a:latin typeface="MS Mincho"/>
                <a:cs typeface="MS Mincho"/>
              </a:rPr>
              <a:t>適応コメントコードリスト</a:t>
            </a:r>
            <a:endParaRPr sz="1100">
              <a:latin typeface="MS Mincho"/>
              <a:cs typeface="MS Mincho"/>
            </a:endParaRPr>
          </a:p>
        </p:txBody>
      </p:sp>
      <p:grpSp>
        <p:nvGrpSpPr>
          <p:cNvPr id="18" name="object 21">
            <a:extLst>
              <a:ext uri="{FF2B5EF4-FFF2-40B4-BE49-F238E27FC236}">
                <a16:creationId xmlns:a16="http://schemas.microsoft.com/office/drawing/2014/main" id="{115D8AA3-46C7-5A4A-FCF5-E4382BB7E018}"/>
              </a:ext>
            </a:extLst>
          </p:cNvPr>
          <p:cNvGrpSpPr/>
          <p:nvPr/>
        </p:nvGrpSpPr>
        <p:grpSpPr>
          <a:xfrm>
            <a:off x="3868671" y="2519049"/>
            <a:ext cx="1195705" cy="645255"/>
            <a:chOff x="4844034" y="3111245"/>
            <a:chExt cx="1195705" cy="645255"/>
          </a:xfrm>
        </p:grpSpPr>
        <p:sp>
          <p:nvSpPr>
            <p:cNvPr id="19" name="object 22">
              <a:extLst>
                <a:ext uri="{FF2B5EF4-FFF2-40B4-BE49-F238E27FC236}">
                  <a16:creationId xmlns:a16="http://schemas.microsoft.com/office/drawing/2014/main" id="{8FC95C5C-82B6-A01E-8996-868507DF95EA}"/>
                </a:ext>
              </a:extLst>
            </p:cNvPr>
            <p:cNvSpPr/>
            <p:nvPr/>
          </p:nvSpPr>
          <p:spPr>
            <a:xfrm>
              <a:off x="4844034" y="3111245"/>
              <a:ext cx="1195705" cy="181610"/>
            </a:xfrm>
            <a:custGeom>
              <a:avLst/>
              <a:gdLst/>
              <a:ahLst/>
              <a:cxnLst/>
              <a:rect l="l" t="t" r="r" b="b"/>
              <a:pathLst>
                <a:path w="1195704" h="181610">
                  <a:moveTo>
                    <a:pt x="0" y="30479"/>
                  </a:moveTo>
                  <a:lnTo>
                    <a:pt x="2405" y="18645"/>
                  </a:lnTo>
                  <a:lnTo>
                    <a:pt x="8953" y="8953"/>
                  </a:lnTo>
                  <a:lnTo>
                    <a:pt x="18645" y="2405"/>
                  </a:lnTo>
                  <a:lnTo>
                    <a:pt x="30480" y="0"/>
                  </a:lnTo>
                  <a:lnTo>
                    <a:pt x="1165860" y="0"/>
                  </a:lnTo>
                  <a:lnTo>
                    <a:pt x="1177575" y="2405"/>
                  </a:lnTo>
                  <a:lnTo>
                    <a:pt x="1187005" y="8953"/>
                  </a:lnTo>
                  <a:lnTo>
                    <a:pt x="1193292" y="18645"/>
                  </a:lnTo>
                  <a:lnTo>
                    <a:pt x="1195578" y="30479"/>
                  </a:lnTo>
                  <a:lnTo>
                    <a:pt x="1195578" y="150875"/>
                  </a:lnTo>
                  <a:lnTo>
                    <a:pt x="1193292" y="162710"/>
                  </a:lnTo>
                  <a:lnTo>
                    <a:pt x="1187005" y="172402"/>
                  </a:lnTo>
                  <a:lnTo>
                    <a:pt x="1177575" y="178950"/>
                  </a:lnTo>
                  <a:lnTo>
                    <a:pt x="1165860" y="181355"/>
                  </a:lnTo>
                  <a:lnTo>
                    <a:pt x="30480" y="181355"/>
                  </a:lnTo>
                  <a:lnTo>
                    <a:pt x="18645" y="178950"/>
                  </a:lnTo>
                  <a:lnTo>
                    <a:pt x="8953" y="172402"/>
                  </a:lnTo>
                  <a:lnTo>
                    <a:pt x="2405" y="162710"/>
                  </a:lnTo>
                  <a:lnTo>
                    <a:pt x="0" y="150875"/>
                  </a:lnTo>
                  <a:lnTo>
                    <a:pt x="0" y="30479"/>
                  </a:lnTo>
                  <a:close/>
                </a:path>
              </a:pathLst>
            </a:custGeom>
            <a:ln w="19037">
              <a:solidFill>
                <a:srgbClr val="FF0000"/>
              </a:solidFill>
            </a:ln>
          </p:spPr>
          <p:txBody>
            <a:bodyPr wrap="square" lIns="0" tIns="0" rIns="0" bIns="0" rtlCol="0"/>
            <a:lstStyle/>
            <a:p>
              <a:endParaRPr/>
            </a:p>
          </p:txBody>
        </p:sp>
        <p:sp>
          <p:nvSpPr>
            <p:cNvPr id="20" name="object 23">
              <a:extLst>
                <a:ext uri="{FF2B5EF4-FFF2-40B4-BE49-F238E27FC236}">
                  <a16:creationId xmlns:a16="http://schemas.microsoft.com/office/drawing/2014/main" id="{5328AC3E-571E-47C0-D076-1869ACD6955B}"/>
                </a:ext>
              </a:extLst>
            </p:cNvPr>
            <p:cNvSpPr/>
            <p:nvPr/>
          </p:nvSpPr>
          <p:spPr>
            <a:xfrm>
              <a:off x="4849368" y="3377945"/>
              <a:ext cx="508972" cy="378555"/>
            </a:xfrm>
            <a:custGeom>
              <a:avLst/>
              <a:gdLst/>
              <a:ahLst/>
              <a:cxnLst/>
              <a:rect l="l" t="t" r="r" b="b"/>
              <a:pathLst>
                <a:path w="652779" h="461010">
                  <a:moveTo>
                    <a:pt x="0" y="76961"/>
                  </a:moveTo>
                  <a:lnTo>
                    <a:pt x="6024" y="46934"/>
                  </a:lnTo>
                  <a:lnTo>
                    <a:pt x="22479" y="22478"/>
                  </a:lnTo>
                  <a:lnTo>
                    <a:pt x="46934" y="6024"/>
                  </a:lnTo>
                  <a:lnTo>
                    <a:pt x="76962" y="0"/>
                  </a:lnTo>
                  <a:lnTo>
                    <a:pt x="575310" y="0"/>
                  </a:lnTo>
                  <a:lnTo>
                    <a:pt x="605337" y="6024"/>
                  </a:lnTo>
                  <a:lnTo>
                    <a:pt x="629793" y="22478"/>
                  </a:lnTo>
                  <a:lnTo>
                    <a:pt x="646247" y="46934"/>
                  </a:lnTo>
                  <a:lnTo>
                    <a:pt x="652272" y="76961"/>
                  </a:lnTo>
                  <a:lnTo>
                    <a:pt x="652272" y="384047"/>
                  </a:lnTo>
                  <a:lnTo>
                    <a:pt x="646247" y="414075"/>
                  </a:lnTo>
                  <a:lnTo>
                    <a:pt x="629793" y="438530"/>
                  </a:lnTo>
                  <a:lnTo>
                    <a:pt x="605337" y="454985"/>
                  </a:lnTo>
                  <a:lnTo>
                    <a:pt x="575310" y="461009"/>
                  </a:lnTo>
                  <a:lnTo>
                    <a:pt x="76962" y="461009"/>
                  </a:lnTo>
                  <a:lnTo>
                    <a:pt x="46934" y="454985"/>
                  </a:lnTo>
                  <a:lnTo>
                    <a:pt x="22478" y="438530"/>
                  </a:lnTo>
                  <a:lnTo>
                    <a:pt x="6024" y="414075"/>
                  </a:lnTo>
                  <a:lnTo>
                    <a:pt x="0" y="384047"/>
                  </a:lnTo>
                  <a:lnTo>
                    <a:pt x="0" y="76961"/>
                  </a:lnTo>
                  <a:close/>
                </a:path>
              </a:pathLst>
            </a:custGeom>
            <a:ln w="19037">
              <a:solidFill>
                <a:srgbClr val="FF0000"/>
              </a:solidFill>
            </a:ln>
          </p:spPr>
          <p:txBody>
            <a:bodyPr wrap="square" lIns="0" tIns="0" rIns="0" bIns="0" rtlCol="0"/>
            <a:lstStyle/>
            <a:p>
              <a:endParaRPr/>
            </a:p>
          </p:txBody>
        </p:sp>
      </p:grpSp>
      <p:pic>
        <p:nvPicPr>
          <p:cNvPr id="24" name="object 19">
            <a:extLst>
              <a:ext uri="{FF2B5EF4-FFF2-40B4-BE49-F238E27FC236}">
                <a16:creationId xmlns:a16="http://schemas.microsoft.com/office/drawing/2014/main" id="{B06B94EC-27F4-A26D-B92C-40FB1D5340CB}"/>
              </a:ext>
            </a:extLst>
          </p:cNvPr>
          <p:cNvPicPr/>
          <p:nvPr/>
        </p:nvPicPr>
        <p:blipFill>
          <a:blip r:embed="rId5" cstate="print"/>
          <a:stretch>
            <a:fillRect/>
          </a:stretch>
        </p:blipFill>
        <p:spPr>
          <a:xfrm>
            <a:off x="960221" y="6623182"/>
            <a:ext cx="726948" cy="260604"/>
          </a:xfrm>
          <a:prstGeom prst="rect">
            <a:avLst/>
          </a:prstGeom>
        </p:spPr>
      </p:pic>
      <p:sp>
        <p:nvSpPr>
          <p:cNvPr id="26" name="object 17">
            <a:extLst>
              <a:ext uri="{FF2B5EF4-FFF2-40B4-BE49-F238E27FC236}">
                <a16:creationId xmlns:a16="http://schemas.microsoft.com/office/drawing/2014/main" id="{9ABDF1F7-5719-90E7-3716-A9428821E7E6}"/>
              </a:ext>
            </a:extLst>
          </p:cNvPr>
          <p:cNvSpPr/>
          <p:nvPr/>
        </p:nvSpPr>
        <p:spPr>
          <a:xfrm>
            <a:off x="867548" y="6931615"/>
            <a:ext cx="5228451" cy="2081980"/>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551815" marR="532765">
              <a:lnSpc>
                <a:spcPct val="142900"/>
              </a:lnSpc>
            </a:pPr>
            <a:r>
              <a:rPr lang="ja-JP" altLang="en-US" sz="1050" spc="-15" dirty="0">
                <a:latin typeface="MS Mincho"/>
                <a:cs typeface="MS Mincho"/>
              </a:rPr>
              <a:t>参考：提供されたコメントコードのサブチェックデータは医療機関で任意の判断で学習され、追加されたチェックデータは赤い文字で表示されます。</a:t>
            </a:r>
            <a:endParaRPr lang="ja-JP" altLang="en-US" sz="1050" dirty="0">
              <a:latin typeface="MS Mincho"/>
              <a:cs typeface="MS Mincho"/>
            </a:endParaRPr>
          </a:p>
          <a:p>
            <a:pPr marL="685165" marR="532765" lvl="1" indent="-133350">
              <a:lnSpc>
                <a:spcPct val="142900"/>
              </a:lnSpc>
              <a:buChar char="-"/>
              <a:tabLst>
                <a:tab pos="685165" algn="l"/>
              </a:tabLst>
            </a:pPr>
            <a:r>
              <a:rPr lang="ja-JP" altLang="en-US" sz="1050" spc="-15" dirty="0">
                <a:latin typeface="MS Mincho"/>
                <a:cs typeface="MS Mincho"/>
              </a:rPr>
              <a:t>本画面でのチェックデータ変更後にはレセプト目視点検過程でチェックデータ変更後に行われる「自動再点検」は実行されません。</a:t>
            </a:r>
            <a:endParaRPr lang="ja-JP" altLang="en-US" sz="1050" dirty="0">
              <a:latin typeface="MS Mincho"/>
              <a:cs typeface="MS Mincho"/>
            </a:endParaRPr>
          </a:p>
          <a:p>
            <a:pPr marL="685165" marR="665480" lvl="1" indent="-133350">
              <a:lnSpc>
                <a:spcPct val="142900"/>
              </a:lnSpc>
              <a:buChar char="-"/>
              <a:tabLst>
                <a:tab pos="685165" algn="l"/>
              </a:tabLst>
            </a:pPr>
            <a:r>
              <a:rPr lang="ja-JP" altLang="en-US" sz="1050" spc="-15" dirty="0">
                <a:latin typeface="MS Mincho"/>
                <a:cs typeface="MS Mincho"/>
              </a:rPr>
              <a:t>適用すべき該当するレセプトがわからないため、必要に応じて診療月の対象として別途再点検を行ってください。</a:t>
            </a:r>
            <a:endParaRPr lang="ja-JP" altLang="en-US" sz="1050" dirty="0">
              <a:latin typeface="MS Mincho"/>
              <a:cs typeface="MS Mincho"/>
            </a:endParaRPr>
          </a:p>
          <a:p>
            <a:pPr marL="551815">
              <a:lnSpc>
                <a:spcPct val="100000"/>
              </a:lnSpc>
              <a:spcBef>
                <a:spcPts val="540"/>
              </a:spcBef>
            </a:pPr>
            <a:r>
              <a:rPr lang="ja-JP" altLang="en-US" sz="1050" spc="-10" dirty="0">
                <a:latin typeface="MS Mincho"/>
                <a:cs typeface="MS Mincho"/>
              </a:rPr>
              <a:t>（再点検の遂行は「点検業務」</a:t>
            </a:r>
            <a:r>
              <a:rPr lang="en-US" altLang="ja-JP" sz="1050" spc="-10" dirty="0">
                <a:latin typeface="MS Mincho"/>
                <a:cs typeface="MS Mincho"/>
              </a:rPr>
              <a:t>&gt;</a:t>
            </a:r>
            <a:r>
              <a:rPr lang="ja-JP" altLang="en-US" sz="1050" spc="-10" dirty="0">
                <a:latin typeface="MS Mincho"/>
                <a:cs typeface="MS Mincho"/>
              </a:rPr>
              <a:t>「受付及び点検」で可能です。</a:t>
            </a:r>
            <a:r>
              <a:rPr lang="ja-JP" altLang="en-US" sz="1050" spc="-50"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12895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C726-BA27-77DF-DF0E-C8C474AC8BA1}"/>
            </a:ext>
          </a:extLst>
        </p:cNvPr>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3A602CDC-ECBF-3F55-BD3F-7C616A2655F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49</a:t>
            </a:fld>
            <a:endParaRPr kumimoji="1" lang="ja-JP" altLang="en-US"/>
          </a:p>
        </p:txBody>
      </p:sp>
      <p:grpSp>
        <p:nvGrpSpPr>
          <p:cNvPr id="25" name="docshapegroup199">
            <a:extLst>
              <a:ext uri="{FF2B5EF4-FFF2-40B4-BE49-F238E27FC236}">
                <a16:creationId xmlns:a16="http://schemas.microsoft.com/office/drawing/2014/main" id="{CD77A7AD-CB14-75B2-1505-FEBC6DAEAA3D}"/>
              </a:ext>
            </a:extLst>
          </p:cNvPr>
          <p:cNvGrpSpPr>
            <a:grpSpLocks/>
          </p:cNvGrpSpPr>
          <p:nvPr/>
        </p:nvGrpSpPr>
        <p:grpSpPr bwMode="auto">
          <a:xfrm>
            <a:off x="1320928" y="1846163"/>
            <a:ext cx="4322763" cy="6440476"/>
            <a:chOff x="2548" y="1040"/>
            <a:chExt cx="6807" cy="10142"/>
          </a:xfrm>
        </p:grpSpPr>
        <p:pic>
          <p:nvPicPr>
            <p:cNvPr id="62491" name="docshape200">
              <a:extLst>
                <a:ext uri="{FF2B5EF4-FFF2-40B4-BE49-F238E27FC236}">
                  <a16:creationId xmlns:a16="http://schemas.microsoft.com/office/drawing/2014/main" id="{1F034694-C0C6-9087-DC07-0BDF9265B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2"/>
            <a:stretch/>
          </p:blipFill>
          <p:spPr bwMode="auto">
            <a:xfrm>
              <a:off x="2548" y="1040"/>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201">
              <a:extLst>
                <a:ext uri="{FF2B5EF4-FFF2-40B4-BE49-F238E27FC236}">
                  <a16:creationId xmlns:a16="http://schemas.microsoft.com/office/drawing/2014/main" id="{22ACE289-C046-BF72-25E8-0B701B85340A}"/>
                </a:ext>
              </a:extLst>
            </p:cNvPr>
            <p:cNvSpPr>
              <a:spLocks/>
            </p:cNvSpPr>
            <p:nvPr/>
          </p:nvSpPr>
          <p:spPr bwMode="auto">
            <a:xfrm>
              <a:off x="8451" y="3405"/>
              <a:ext cx="773" cy="255"/>
            </a:xfrm>
            <a:custGeom>
              <a:avLst/>
              <a:gdLst>
                <a:gd name="T0" fmla="+- 0 8452 8452"/>
                <a:gd name="T1" fmla="*/ T0 w 773"/>
                <a:gd name="T2" fmla="+- 0 3448 3406"/>
                <a:gd name="T3" fmla="*/ 3448 h 255"/>
                <a:gd name="T4" fmla="+- 0 8455 8452"/>
                <a:gd name="T5" fmla="*/ T4 w 773"/>
                <a:gd name="T6" fmla="+- 0 3432 3406"/>
                <a:gd name="T7" fmla="*/ 3432 h 255"/>
                <a:gd name="T8" fmla="+- 0 8464 8452"/>
                <a:gd name="T9" fmla="*/ T8 w 773"/>
                <a:gd name="T10" fmla="+- 0 3418 3406"/>
                <a:gd name="T11" fmla="*/ 3418 h 255"/>
                <a:gd name="T12" fmla="+- 0 8477 8452"/>
                <a:gd name="T13" fmla="*/ T12 w 773"/>
                <a:gd name="T14" fmla="+- 0 3409 3406"/>
                <a:gd name="T15" fmla="*/ 3409 h 255"/>
                <a:gd name="T16" fmla="+- 0 8494 8452"/>
                <a:gd name="T17" fmla="*/ T16 w 773"/>
                <a:gd name="T18" fmla="+- 0 3406 3406"/>
                <a:gd name="T19" fmla="*/ 3406 h 255"/>
                <a:gd name="T20" fmla="+- 0 9182 8452"/>
                <a:gd name="T21" fmla="*/ T20 w 773"/>
                <a:gd name="T22" fmla="+- 0 3406 3406"/>
                <a:gd name="T23" fmla="*/ 3406 h 255"/>
                <a:gd name="T24" fmla="+- 0 9199 8452"/>
                <a:gd name="T25" fmla="*/ T24 w 773"/>
                <a:gd name="T26" fmla="+- 0 3409 3406"/>
                <a:gd name="T27" fmla="*/ 3409 h 255"/>
                <a:gd name="T28" fmla="+- 0 9212 8452"/>
                <a:gd name="T29" fmla="*/ T28 w 773"/>
                <a:gd name="T30" fmla="+- 0 3418 3406"/>
                <a:gd name="T31" fmla="*/ 3418 h 255"/>
                <a:gd name="T32" fmla="+- 0 9221 8452"/>
                <a:gd name="T33" fmla="*/ T32 w 773"/>
                <a:gd name="T34" fmla="+- 0 3432 3406"/>
                <a:gd name="T35" fmla="*/ 3432 h 255"/>
                <a:gd name="T36" fmla="+- 0 9224 8452"/>
                <a:gd name="T37" fmla="*/ T36 w 773"/>
                <a:gd name="T38" fmla="+- 0 3448 3406"/>
                <a:gd name="T39" fmla="*/ 3448 h 255"/>
                <a:gd name="T40" fmla="+- 0 9224 8452"/>
                <a:gd name="T41" fmla="*/ T40 w 773"/>
                <a:gd name="T42" fmla="+- 0 3618 3406"/>
                <a:gd name="T43" fmla="*/ 3618 h 255"/>
                <a:gd name="T44" fmla="+- 0 9221 8452"/>
                <a:gd name="T45" fmla="*/ T44 w 773"/>
                <a:gd name="T46" fmla="+- 0 3634 3406"/>
                <a:gd name="T47" fmla="*/ 3634 h 255"/>
                <a:gd name="T48" fmla="+- 0 9212 8452"/>
                <a:gd name="T49" fmla="*/ T48 w 773"/>
                <a:gd name="T50" fmla="+- 0 3648 3406"/>
                <a:gd name="T51" fmla="*/ 3648 h 255"/>
                <a:gd name="T52" fmla="+- 0 9199 8452"/>
                <a:gd name="T53" fmla="*/ T52 w 773"/>
                <a:gd name="T54" fmla="+- 0 3657 3406"/>
                <a:gd name="T55" fmla="*/ 3657 h 255"/>
                <a:gd name="T56" fmla="+- 0 9182 8452"/>
                <a:gd name="T57" fmla="*/ T56 w 773"/>
                <a:gd name="T58" fmla="+- 0 3660 3406"/>
                <a:gd name="T59" fmla="*/ 3660 h 255"/>
                <a:gd name="T60" fmla="+- 0 8494 8452"/>
                <a:gd name="T61" fmla="*/ T60 w 773"/>
                <a:gd name="T62" fmla="+- 0 3660 3406"/>
                <a:gd name="T63" fmla="*/ 3660 h 255"/>
                <a:gd name="T64" fmla="+- 0 8477 8452"/>
                <a:gd name="T65" fmla="*/ T64 w 773"/>
                <a:gd name="T66" fmla="+- 0 3657 3406"/>
                <a:gd name="T67" fmla="*/ 3657 h 255"/>
                <a:gd name="T68" fmla="+- 0 8464 8452"/>
                <a:gd name="T69" fmla="*/ T68 w 773"/>
                <a:gd name="T70" fmla="+- 0 3648 3406"/>
                <a:gd name="T71" fmla="*/ 3648 h 255"/>
                <a:gd name="T72" fmla="+- 0 8455 8452"/>
                <a:gd name="T73" fmla="*/ T72 w 773"/>
                <a:gd name="T74" fmla="+- 0 3634 3406"/>
                <a:gd name="T75" fmla="*/ 3634 h 255"/>
                <a:gd name="T76" fmla="+- 0 8452 8452"/>
                <a:gd name="T77" fmla="*/ T76 w 773"/>
                <a:gd name="T78" fmla="+- 0 3618 3406"/>
                <a:gd name="T79" fmla="*/ 3618 h 255"/>
                <a:gd name="T80" fmla="+- 0 8452 8452"/>
                <a:gd name="T81" fmla="*/ T80 w 773"/>
                <a:gd name="T82" fmla="+- 0 3448 3406"/>
                <a:gd name="T83" fmla="*/ 3448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3" h="255">
                  <a:moveTo>
                    <a:pt x="0" y="42"/>
                  </a:moveTo>
                  <a:lnTo>
                    <a:pt x="3" y="26"/>
                  </a:lnTo>
                  <a:lnTo>
                    <a:pt x="12" y="12"/>
                  </a:lnTo>
                  <a:lnTo>
                    <a:pt x="25" y="3"/>
                  </a:lnTo>
                  <a:lnTo>
                    <a:pt x="42" y="0"/>
                  </a:lnTo>
                  <a:lnTo>
                    <a:pt x="730" y="0"/>
                  </a:lnTo>
                  <a:lnTo>
                    <a:pt x="747" y="3"/>
                  </a:lnTo>
                  <a:lnTo>
                    <a:pt x="760" y="12"/>
                  </a:lnTo>
                  <a:lnTo>
                    <a:pt x="769" y="26"/>
                  </a:lnTo>
                  <a:lnTo>
                    <a:pt x="772" y="42"/>
                  </a:lnTo>
                  <a:lnTo>
                    <a:pt x="772" y="212"/>
                  </a:lnTo>
                  <a:lnTo>
                    <a:pt x="769" y="228"/>
                  </a:lnTo>
                  <a:lnTo>
                    <a:pt x="760" y="242"/>
                  </a:lnTo>
                  <a:lnTo>
                    <a:pt x="747" y="251"/>
                  </a:lnTo>
                  <a:lnTo>
                    <a:pt x="730" y="254"/>
                  </a:lnTo>
                  <a:lnTo>
                    <a:pt x="42" y="254"/>
                  </a:lnTo>
                  <a:lnTo>
                    <a:pt x="25" y="251"/>
                  </a:lnTo>
                  <a:lnTo>
                    <a:pt x="12" y="242"/>
                  </a:lnTo>
                  <a:lnTo>
                    <a:pt x="3" y="228"/>
                  </a:lnTo>
                  <a:lnTo>
                    <a:pt x="0" y="212"/>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2488" name="docshape202">
              <a:extLst>
                <a:ext uri="{FF2B5EF4-FFF2-40B4-BE49-F238E27FC236}">
                  <a16:creationId xmlns:a16="http://schemas.microsoft.com/office/drawing/2014/main" id="{526C5262-2B69-BE93-5699-86DB4639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8"/>
            <a:stretch/>
          </p:blipFill>
          <p:spPr bwMode="auto">
            <a:xfrm>
              <a:off x="2551" y="6424"/>
              <a:ext cx="6804" cy="4758"/>
            </a:xfrm>
            <a:prstGeom prst="rect">
              <a:avLst/>
            </a:prstGeom>
            <a:noFill/>
            <a:extLst>
              <a:ext uri="{909E8E84-426E-40DD-AFC4-6F175D3DCCD1}">
                <a14:hiddenFill xmlns:a14="http://schemas.microsoft.com/office/drawing/2010/main">
                  <a:solidFill>
                    <a:srgbClr val="FFFFFF"/>
                  </a:solidFill>
                </a14:hiddenFill>
              </a:ext>
            </a:extLst>
          </p:spPr>
        </p:pic>
        <p:sp>
          <p:nvSpPr>
            <p:cNvPr id="29" name="docshape204">
              <a:extLst>
                <a:ext uri="{FF2B5EF4-FFF2-40B4-BE49-F238E27FC236}">
                  <a16:creationId xmlns:a16="http://schemas.microsoft.com/office/drawing/2014/main" id="{A66768D2-D88D-3A81-FB36-6B18356A6CB6}"/>
                </a:ext>
              </a:extLst>
            </p:cNvPr>
            <p:cNvSpPr txBox="1">
              <a:spLocks noChangeArrowheads="1"/>
            </p:cNvSpPr>
            <p:nvPr/>
          </p:nvSpPr>
          <p:spPr bwMode="auto">
            <a:xfrm>
              <a:off x="5034" y="9931"/>
              <a:ext cx="172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「算定日」画面</a:t>
              </a:r>
              <a:endParaRPr kumimoji="0" lang="ja-JP" altLang="ja-JP" sz="1100" i="0" u="none" strike="noStrike" cap="none" normalizeH="0" baseline="0" dirty="0">
                <a:ln>
                  <a:noFill/>
                </a:ln>
                <a:solidFill>
                  <a:schemeClr val="tx1"/>
                </a:solidFill>
                <a:effectLst/>
                <a:latin typeface="Arial" panose="020B0604020202020204" pitchFamily="34" charset="0"/>
              </a:endParaRPr>
            </a:p>
          </p:txBody>
        </p:sp>
      </p:grpSp>
      <p:sp>
        <p:nvSpPr>
          <p:cNvPr id="32" name="テキスト ボックス 31">
            <a:extLst>
              <a:ext uri="{FF2B5EF4-FFF2-40B4-BE49-F238E27FC236}">
                <a16:creationId xmlns:a16="http://schemas.microsoft.com/office/drawing/2014/main" id="{7581CA3E-639F-ACEA-4E8C-30B6A5479094}"/>
              </a:ext>
            </a:extLst>
          </p:cNvPr>
          <p:cNvSpPr txBox="1"/>
          <p:nvPr/>
        </p:nvSpPr>
        <p:spPr>
          <a:xfrm>
            <a:off x="627017" y="710458"/>
            <a:ext cx="5416732" cy="1031051"/>
          </a:xfrm>
          <a:prstGeom prst="rect">
            <a:avLst/>
          </a:prstGeom>
          <a:noFill/>
        </p:spPr>
        <p:txBody>
          <a:bodyPr wrap="square" rtlCol="0">
            <a:spAutoFit/>
          </a:bodyPr>
          <a:lstStyle/>
          <a:p>
            <a:pPr marL="485140">
              <a:lnSpc>
                <a:spcPts val="1815"/>
              </a:lnSpc>
              <a:spcBef>
                <a:spcPts val="585"/>
              </a:spcBef>
            </a:pPr>
            <a:r>
              <a:rPr lang="ja-JP"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rPr>
              <a:t>１．「算定日」画面</a:t>
            </a:r>
            <a:endParaRPr lang="en-US"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spcBef>
                <a:spcPts val="585"/>
              </a:spcBef>
            </a:pP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診療行為、医薬品の算定日を一覧にした画面です。</a:t>
            </a:r>
            <a:br>
              <a:rPr lang="en-US" altLang="ja-JP" sz="1100" spc="-15" dirty="0">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［算定日］をクリックすると表示されます。</a:t>
            </a:r>
            <a:endParaRPr lang="ja-JP"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12C3A4A5-0579-8F06-431C-11B1E8BC7B43}"/>
              </a:ext>
            </a:extLst>
          </p:cNvPr>
          <p:cNvSpPr/>
          <p:nvPr/>
        </p:nvSpPr>
        <p:spPr>
          <a:xfrm>
            <a:off x="1803181" y="2118917"/>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B99B25C-6201-8CDC-DE99-9B4685ADC303}"/>
              </a:ext>
            </a:extLst>
          </p:cNvPr>
          <p:cNvSpPr/>
          <p:nvPr/>
        </p:nvSpPr>
        <p:spPr>
          <a:xfrm>
            <a:off x="1903328" y="5622060"/>
            <a:ext cx="1432055" cy="14034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연결선: 꺾임 5">
            <a:extLst>
              <a:ext uri="{FF2B5EF4-FFF2-40B4-BE49-F238E27FC236}">
                <a16:creationId xmlns:a16="http://schemas.microsoft.com/office/drawing/2014/main" id="{F8F1F6AA-E7B9-C2FF-8020-87D9F8FFE13F}"/>
              </a:ext>
            </a:extLst>
          </p:cNvPr>
          <p:cNvCxnSpPr>
            <a:cxnSpLocks/>
          </p:cNvCxnSpPr>
          <p:nvPr/>
        </p:nvCxnSpPr>
        <p:spPr>
          <a:xfrm rot="5400000">
            <a:off x="4436978" y="4393905"/>
            <a:ext cx="1755222" cy="1270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73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7B1D5E-212E-DB66-4FEB-7B6CC44A0AFC}"/>
              </a:ext>
            </a:extLst>
          </p:cNvPr>
          <p:cNvPicPr>
            <a:picLocks noChangeAspect="1"/>
          </p:cNvPicPr>
          <p:nvPr/>
        </p:nvPicPr>
        <p:blipFill>
          <a:blip r:embed="rId2"/>
          <a:srcRect t="7469"/>
          <a:stretch/>
        </p:blipFill>
        <p:spPr>
          <a:xfrm>
            <a:off x="1302702" y="1802667"/>
            <a:ext cx="4018596" cy="277164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76</a:t>
            </a:fld>
            <a:endParaRPr kumimoji="1" lang="ja-JP" altLang="en-US"/>
          </a:p>
        </p:txBody>
      </p:sp>
      <p:sp>
        <p:nvSpPr>
          <p:cNvPr id="3" name="テキスト ボックス 2">
            <a:extLst>
              <a:ext uri="{FF2B5EF4-FFF2-40B4-BE49-F238E27FC236}">
                <a16:creationId xmlns:a16="http://schemas.microsoft.com/office/drawing/2014/main" id="{E4E8425D-5280-A800-39A3-016289B208FB}"/>
              </a:ext>
            </a:extLst>
          </p:cNvPr>
          <p:cNvSpPr txBox="1"/>
          <p:nvPr/>
        </p:nvSpPr>
        <p:spPr>
          <a:xfrm>
            <a:off x="182880" y="1143068"/>
            <a:ext cx="6203633" cy="472309"/>
          </a:xfrm>
          <a:prstGeom prst="rect">
            <a:avLst/>
          </a:prstGeom>
          <a:noFill/>
        </p:spPr>
        <p:txBody>
          <a:bodyPr wrap="square">
            <a:spAutoFit/>
          </a:bodyPr>
          <a:lstStyle/>
          <a:p>
            <a:pPr marL="485140" marR="429260">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2020</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1</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月より</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摘要欄の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コメントコード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の義務化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されました。必要なコ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ントコー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ドが記録されていない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合、精密点検で不合格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に判定され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sp>
        <p:nvSpPr>
          <p:cNvPr id="4" name="正方形/長方形 3">
            <a:extLst>
              <a:ext uri="{FF2B5EF4-FFF2-40B4-BE49-F238E27FC236}">
                <a16:creationId xmlns:a16="http://schemas.microsoft.com/office/drawing/2014/main" id="{8E198191-84CC-DE88-7EFB-85611AB2B61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コメントコード漏れのチェック</a:t>
            </a:r>
          </a:p>
        </p:txBody>
      </p:sp>
      <p:pic>
        <p:nvPicPr>
          <p:cNvPr id="9" name="image80.png">
            <a:extLst>
              <a:ext uri="{FF2B5EF4-FFF2-40B4-BE49-F238E27FC236}">
                <a16:creationId xmlns:a16="http://schemas.microsoft.com/office/drawing/2014/main" id="{787E873F-3238-3669-A616-D4DB0DC2487A}"/>
              </a:ext>
            </a:extLst>
          </p:cNvPr>
          <p:cNvPicPr>
            <a:picLocks noChangeAspect="1"/>
          </p:cNvPicPr>
          <p:nvPr/>
        </p:nvPicPr>
        <p:blipFill>
          <a:blip r:embed="rId3" cstate="print"/>
          <a:stretch>
            <a:fillRect/>
          </a:stretch>
        </p:blipFill>
        <p:spPr>
          <a:xfrm>
            <a:off x="1302702" y="5748581"/>
            <a:ext cx="4252595" cy="2874010"/>
          </a:xfrm>
          <a:prstGeom prst="rect">
            <a:avLst/>
          </a:prstGeom>
        </p:spPr>
      </p:pic>
      <p:sp>
        <p:nvSpPr>
          <p:cNvPr id="12" name="テキスト ボックス 11">
            <a:extLst>
              <a:ext uri="{FF2B5EF4-FFF2-40B4-BE49-F238E27FC236}">
                <a16:creationId xmlns:a16="http://schemas.microsoft.com/office/drawing/2014/main" id="{20806589-68E1-F6B8-778A-47FB4DB6095E}"/>
              </a:ext>
            </a:extLst>
          </p:cNvPr>
          <p:cNvSpPr txBox="1"/>
          <p:nvPr/>
        </p:nvSpPr>
        <p:spPr>
          <a:xfrm>
            <a:off x="1302702" y="3278194"/>
            <a:ext cx="3961822" cy="420567"/>
          </a:xfrm>
          <a:prstGeom prst="rect">
            <a:avLst/>
          </a:prstGeom>
          <a:solidFill>
            <a:schemeClr val="bg1"/>
          </a:solidFill>
          <a:ln>
            <a:solidFill>
              <a:srgbClr val="FF0000"/>
            </a:solidFill>
          </a:ln>
        </p:spPr>
        <p:txBody>
          <a:bodyPr wrap="square"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「在医総管」「 在宅移行早期加算」に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必要なコメントコードが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記録されていないため不合格と判定されています。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object 7">
            <a:extLst>
              <a:ext uri="{FF2B5EF4-FFF2-40B4-BE49-F238E27FC236}">
                <a16:creationId xmlns:a16="http://schemas.microsoft.com/office/drawing/2014/main" id="{1D576CA5-B07E-9D45-B89C-986EA39F26B6}"/>
              </a:ext>
            </a:extLst>
          </p:cNvPr>
          <p:cNvSpPr txBox="1"/>
          <p:nvPr/>
        </p:nvSpPr>
        <p:spPr>
          <a:xfrm>
            <a:off x="1302702" y="4771424"/>
            <a:ext cx="4532041" cy="817274"/>
          </a:xfrm>
          <a:prstGeom prst="rect">
            <a:avLst/>
          </a:prstGeom>
        </p:spPr>
        <p:txBody>
          <a:bodyPr vert="horz" wrap="square" lIns="0" tIns="55244" rIns="0" bIns="0" rtlCol="0">
            <a:spAutoFit/>
          </a:bodyPr>
          <a:lstStyle/>
          <a:p>
            <a:pPr marL="12700">
              <a:lnSpc>
                <a:spcPct val="100000"/>
              </a:lnSpc>
              <a:spcBef>
                <a:spcPts val="434"/>
              </a:spcBef>
            </a:pPr>
            <a:r>
              <a:rPr sz="1050" spc="-20" dirty="0">
                <a:solidFill>
                  <a:srgbClr val="0000FE"/>
                </a:solidFill>
                <a:latin typeface="MS Mincho"/>
                <a:cs typeface="MS Mincho"/>
              </a:rPr>
              <a:t>レセプト摘要欄のコード記載は「別表Ⅰ」に規定されています。</a:t>
            </a:r>
            <a:endParaRPr sz="1050" dirty="0">
              <a:solidFill>
                <a:srgbClr val="0000FE"/>
              </a:solidFill>
              <a:latin typeface="MS Mincho"/>
              <a:cs typeface="MS Mincho"/>
            </a:endParaRPr>
          </a:p>
          <a:p>
            <a:pPr marL="12700" marR="5080">
              <a:lnSpc>
                <a:spcPct val="125000"/>
              </a:lnSpc>
              <a:spcBef>
                <a:spcPts val="5"/>
              </a:spcBef>
            </a:pPr>
            <a:r>
              <a:rPr sz="1050" spc="-15" dirty="0">
                <a:solidFill>
                  <a:srgbClr val="0000FE"/>
                </a:solidFill>
                <a:latin typeface="MS Mincho"/>
                <a:cs typeface="MS Mincho"/>
              </a:rPr>
              <a:t>「別表Ⅰ 」は、「別表Ⅰ 診療報酬明細書の「摘要」欄への記載事項等一覧 （</a:t>
            </a:r>
            <a:r>
              <a:rPr sz="1050" spc="-50" dirty="0">
                <a:solidFill>
                  <a:srgbClr val="0000FE"/>
                </a:solidFill>
                <a:latin typeface="MS Mincho"/>
                <a:cs typeface="MS Mincho"/>
              </a:rPr>
              <a:t>医</a:t>
            </a:r>
            <a:r>
              <a:rPr sz="1050" dirty="0">
                <a:solidFill>
                  <a:srgbClr val="0000FE"/>
                </a:solidFill>
                <a:latin typeface="MS Mincho"/>
                <a:cs typeface="MS Mincho"/>
              </a:rPr>
              <a:t>科）</a:t>
            </a:r>
            <a:r>
              <a:rPr sz="1050" spc="-15" dirty="0">
                <a:solidFill>
                  <a:srgbClr val="0000FE"/>
                </a:solidFill>
                <a:latin typeface="MS Mincho"/>
                <a:cs typeface="MS Mincho"/>
              </a:rPr>
              <a:t> 」として以下の</a:t>
            </a:r>
            <a:r>
              <a:rPr sz="1050" spc="-10" dirty="0">
                <a:solidFill>
                  <a:srgbClr val="0000FE"/>
                </a:solidFill>
                <a:latin typeface="MS Mincho"/>
                <a:cs typeface="MS Mincho"/>
              </a:rPr>
              <a:t>URL</a:t>
            </a:r>
            <a:r>
              <a:rPr sz="1050" spc="-20" dirty="0">
                <a:solidFill>
                  <a:srgbClr val="0000FE"/>
                </a:solidFill>
                <a:latin typeface="MS Mincho"/>
                <a:cs typeface="MS Mincho"/>
              </a:rPr>
              <a:t>からファイル形式でダウンロードすることが可能です。</a:t>
            </a:r>
            <a:r>
              <a:rPr sz="1050" spc="-50" dirty="0">
                <a:solidFill>
                  <a:srgbClr val="0000FE"/>
                </a:solidFill>
                <a:latin typeface="MS Mincho"/>
                <a:cs typeface="MS Mincho"/>
              </a:rPr>
              <a:t> </a:t>
            </a:r>
            <a:r>
              <a:rPr sz="1100" u="sng" spc="-10" dirty="0">
                <a:solidFill>
                  <a:srgbClr val="0462C1"/>
                </a:solidFill>
                <a:uFill>
                  <a:solidFill>
                    <a:srgbClr val="0462C1"/>
                  </a:solidFill>
                </a:uFill>
                <a:latin typeface="Calibri"/>
                <a:cs typeface="Calibri"/>
                <a:hlinkClick r:id="rId4"/>
              </a:rPr>
              <a:t>https://www.mhlw.go.jp/content/12400000/000678301.xlsx</a:t>
            </a:r>
            <a:endParaRPr sz="1100" dirty="0">
              <a:latin typeface="Calibri"/>
              <a:cs typeface="Calibri"/>
            </a:endParaRPr>
          </a:p>
        </p:txBody>
      </p:sp>
    </p:spTree>
    <p:extLst>
      <p:ext uri="{BB962C8B-B14F-4D97-AF65-F5344CB8AC3E}">
        <p14:creationId xmlns:p14="http://schemas.microsoft.com/office/powerpoint/2010/main" val="3875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90AB505-167E-4382-F020-BF1B19CA6B54}"/>
              </a:ext>
            </a:extLst>
          </p:cNvPr>
          <p:cNvSpPr>
            <a:spLocks noGrp="1"/>
          </p:cNvSpPr>
          <p:nvPr>
            <p:ph type="sldNum" sz="quarter" idx="12"/>
          </p:nvPr>
        </p:nvSpPr>
        <p:spPr/>
        <p:txBody>
          <a:bodyPr/>
          <a:lstStyle/>
          <a:p>
            <a:fld id="{AE8EA5A1-38AB-4AA0-89CC-DE1004BC27E5}" type="slidenum">
              <a:rPr kumimoji="1" lang="ja-JP" altLang="en-US" smtClean="0"/>
              <a:t>77</a:t>
            </a:fld>
            <a:endParaRPr kumimoji="1" lang="ja-JP" altLang="en-US"/>
          </a:p>
        </p:txBody>
      </p:sp>
      <p:sp>
        <p:nvSpPr>
          <p:cNvPr id="3" name="object 6">
            <a:extLst>
              <a:ext uri="{FF2B5EF4-FFF2-40B4-BE49-F238E27FC236}">
                <a16:creationId xmlns:a16="http://schemas.microsoft.com/office/drawing/2014/main" id="{2637E6C9-7313-0FF0-4077-D44253696B8A}"/>
              </a:ext>
            </a:extLst>
          </p:cNvPr>
          <p:cNvSpPr txBox="1"/>
          <p:nvPr/>
        </p:nvSpPr>
        <p:spPr>
          <a:xfrm>
            <a:off x="726658" y="800132"/>
            <a:ext cx="3935095"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a:t>
            </a:r>
            <a:r>
              <a:rPr lang="ja-JP" altLang="en-US" sz="1100" spc="-25" dirty="0">
                <a:latin typeface="MS Mincho"/>
                <a:cs typeface="MS Mincho"/>
              </a:rPr>
              <a:t> コメントコード漏れのチェック </a:t>
            </a:r>
            <a:r>
              <a:rPr sz="1100" spc="-25" dirty="0">
                <a:latin typeface="MS Mincho"/>
                <a:cs typeface="MS Mincho"/>
              </a:rPr>
              <a:t>」ケースです。</a:t>
            </a:r>
            <a:endParaRPr sz="1100" dirty="0">
              <a:latin typeface="MS Mincho"/>
              <a:cs typeface="MS Mincho"/>
            </a:endParaRPr>
          </a:p>
        </p:txBody>
      </p:sp>
      <p:pic>
        <p:nvPicPr>
          <p:cNvPr id="4" name="object 2">
            <a:extLst>
              <a:ext uri="{FF2B5EF4-FFF2-40B4-BE49-F238E27FC236}">
                <a16:creationId xmlns:a16="http://schemas.microsoft.com/office/drawing/2014/main" id="{A190C7F4-0737-5FBA-AE1F-AF4621B88B32}"/>
              </a:ext>
            </a:extLst>
          </p:cNvPr>
          <p:cNvPicPr/>
          <p:nvPr/>
        </p:nvPicPr>
        <p:blipFill>
          <a:blip r:embed="rId2" cstate="print"/>
          <a:stretch>
            <a:fillRect/>
          </a:stretch>
        </p:blipFill>
        <p:spPr>
          <a:xfrm>
            <a:off x="1221266" y="5689400"/>
            <a:ext cx="4572507" cy="3021287"/>
          </a:xfrm>
          <a:prstGeom prst="rect">
            <a:avLst/>
          </a:prstGeom>
        </p:spPr>
      </p:pic>
      <p:grpSp>
        <p:nvGrpSpPr>
          <p:cNvPr id="5" name="object 3">
            <a:extLst>
              <a:ext uri="{FF2B5EF4-FFF2-40B4-BE49-F238E27FC236}">
                <a16:creationId xmlns:a16="http://schemas.microsoft.com/office/drawing/2014/main" id="{753D7FBB-50DF-7EBA-FBCB-905661381286}"/>
              </a:ext>
            </a:extLst>
          </p:cNvPr>
          <p:cNvGrpSpPr/>
          <p:nvPr/>
        </p:nvGrpSpPr>
        <p:grpSpPr>
          <a:xfrm>
            <a:off x="1150401" y="1666379"/>
            <a:ext cx="4525195" cy="3149440"/>
            <a:chOff x="1359408" y="2441448"/>
            <a:chExt cx="4763770" cy="3271520"/>
          </a:xfrm>
        </p:grpSpPr>
        <p:pic>
          <p:nvPicPr>
            <p:cNvPr id="6" name="object 4">
              <a:extLst>
                <a:ext uri="{FF2B5EF4-FFF2-40B4-BE49-F238E27FC236}">
                  <a16:creationId xmlns:a16="http://schemas.microsoft.com/office/drawing/2014/main" id="{41AD3238-3EEB-6BBB-9CEE-E38C98328E33}"/>
                </a:ext>
              </a:extLst>
            </p:cNvPr>
            <p:cNvPicPr/>
            <p:nvPr/>
          </p:nvPicPr>
          <p:blipFill>
            <a:blip r:embed="rId3" cstate="print"/>
            <a:stretch>
              <a:fillRect/>
            </a:stretch>
          </p:blipFill>
          <p:spPr>
            <a:xfrm>
              <a:off x="1359408" y="2441448"/>
              <a:ext cx="4763262" cy="3271266"/>
            </a:xfrm>
            <a:prstGeom prst="rect">
              <a:avLst/>
            </a:prstGeom>
          </p:spPr>
        </p:pic>
        <p:sp>
          <p:nvSpPr>
            <p:cNvPr id="7" name="object 5">
              <a:extLst>
                <a:ext uri="{FF2B5EF4-FFF2-40B4-BE49-F238E27FC236}">
                  <a16:creationId xmlns:a16="http://schemas.microsoft.com/office/drawing/2014/main" id="{7EBDBEBF-CAA1-07AF-83AC-B374CE4AFBE9}"/>
                </a:ext>
              </a:extLst>
            </p:cNvPr>
            <p:cNvSpPr/>
            <p:nvPr/>
          </p:nvSpPr>
          <p:spPr>
            <a:xfrm>
              <a:off x="1411224" y="5227320"/>
              <a:ext cx="2654935" cy="220345"/>
            </a:xfrm>
            <a:custGeom>
              <a:avLst/>
              <a:gdLst/>
              <a:ahLst/>
              <a:cxnLst/>
              <a:rect l="l" t="t" r="r" b="b"/>
              <a:pathLst>
                <a:path w="2654935" h="220345">
                  <a:moveTo>
                    <a:pt x="0" y="36575"/>
                  </a:moveTo>
                  <a:lnTo>
                    <a:pt x="2928" y="22502"/>
                  </a:lnTo>
                  <a:lnTo>
                    <a:pt x="10858" y="10858"/>
                  </a:lnTo>
                  <a:lnTo>
                    <a:pt x="22502" y="2928"/>
                  </a:lnTo>
                  <a:lnTo>
                    <a:pt x="36576" y="0"/>
                  </a:lnTo>
                  <a:lnTo>
                    <a:pt x="2618232" y="0"/>
                  </a:lnTo>
                  <a:lnTo>
                    <a:pt x="2632305" y="2928"/>
                  </a:lnTo>
                  <a:lnTo>
                    <a:pt x="2643949" y="10858"/>
                  </a:lnTo>
                  <a:lnTo>
                    <a:pt x="2651879" y="22502"/>
                  </a:lnTo>
                  <a:lnTo>
                    <a:pt x="2654808" y="36575"/>
                  </a:lnTo>
                  <a:lnTo>
                    <a:pt x="2654808" y="183641"/>
                  </a:lnTo>
                  <a:lnTo>
                    <a:pt x="2651879" y="198036"/>
                  </a:lnTo>
                  <a:lnTo>
                    <a:pt x="2643949" y="209645"/>
                  </a:lnTo>
                  <a:lnTo>
                    <a:pt x="2632305" y="217396"/>
                  </a:lnTo>
                  <a:lnTo>
                    <a:pt x="2618232" y="220217"/>
                  </a:lnTo>
                  <a:lnTo>
                    <a:pt x="36576" y="220217"/>
                  </a:lnTo>
                  <a:lnTo>
                    <a:pt x="22502" y="217396"/>
                  </a:lnTo>
                  <a:lnTo>
                    <a:pt x="10858" y="209645"/>
                  </a:lnTo>
                  <a:lnTo>
                    <a:pt x="2928" y="198036"/>
                  </a:lnTo>
                  <a:lnTo>
                    <a:pt x="0" y="183641"/>
                  </a:lnTo>
                  <a:lnTo>
                    <a:pt x="0" y="36575"/>
                  </a:lnTo>
                  <a:close/>
                </a:path>
              </a:pathLst>
            </a:custGeom>
            <a:ln w="19037">
              <a:solidFill>
                <a:srgbClr val="FF0000"/>
              </a:solidFill>
            </a:ln>
          </p:spPr>
          <p:txBody>
            <a:bodyPr wrap="square" lIns="0" tIns="0" rIns="0" bIns="0" rtlCol="0"/>
            <a:lstStyle/>
            <a:p>
              <a:endParaRPr/>
            </a:p>
          </p:txBody>
        </p:sp>
      </p:grpSp>
      <p:sp>
        <p:nvSpPr>
          <p:cNvPr id="8" name="object 7">
            <a:extLst>
              <a:ext uri="{FF2B5EF4-FFF2-40B4-BE49-F238E27FC236}">
                <a16:creationId xmlns:a16="http://schemas.microsoft.com/office/drawing/2014/main" id="{D63B8524-1821-C290-0F43-469B08E63A3A}"/>
              </a:ext>
            </a:extLst>
          </p:cNvPr>
          <p:cNvSpPr txBox="1"/>
          <p:nvPr/>
        </p:nvSpPr>
        <p:spPr>
          <a:xfrm>
            <a:off x="1156496" y="1031632"/>
            <a:ext cx="4270375" cy="600710"/>
          </a:xfrm>
          <a:prstGeom prst="rect">
            <a:avLst/>
          </a:prstGeom>
          <a:ln w="9525">
            <a:solidFill>
              <a:srgbClr val="FF0000"/>
            </a:solidFill>
          </a:ln>
        </p:spPr>
        <p:txBody>
          <a:bodyPr vert="horz" wrap="square" lIns="0" tIns="49530" rIns="0" bIns="0" rtlCol="0">
            <a:spAutoFit/>
          </a:bodyPr>
          <a:lstStyle/>
          <a:p>
            <a:pPr marL="92075" marR="680085">
              <a:lnSpc>
                <a:spcPct val="100000"/>
              </a:lnSpc>
              <a:spcBef>
                <a:spcPts val="390"/>
              </a:spcBef>
            </a:pPr>
            <a:r>
              <a:rPr sz="1100" spc="-20" dirty="0">
                <a:latin typeface="MS Mincho"/>
                <a:cs typeface="MS Mincho"/>
              </a:rPr>
              <a:t>「在宅移行早期加算（在医総管・施医総管）</a:t>
            </a:r>
            <a:r>
              <a:rPr sz="1100" spc="-30" dirty="0">
                <a:latin typeface="MS Mincho"/>
                <a:cs typeface="MS Mincho"/>
              </a:rPr>
              <a:t>」に必要な</a:t>
            </a:r>
            <a:r>
              <a:rPr sz="1100" spc="-25" dirty="0">
                <a:latin typeface="MS Mincho"/>
                <a:cs typeface="MS Mincho"/>
              </a:rPr>
              <a:t>コメントコードは初回の該当管理料を算定した年月日</a:t>
            </a:r>
            <a:r>
              <a:rPr sz="1100" spc="-50" dirty="0">
                <a:latin typeface="MS Mincho"/>
                <a:cs typeface="MS Mincho"/>
              </a:rPr>
              <a:t> </a:t>
            </a:r>
            <a:r>
              <a:rPr sz="1100" spc="-25" dirty="0">
                <a:latin typeface="MS Mincho"/>
                <a:cs typeface="MS Mincho"/>
              </a:rPr>
              <a:t>が記載されていないため不合格と判定されました。</a:t>
            </a:r>
            <a:endParaRPr sz="1100" dirty="0">
              <a:latin typeface="MS Mincho"/>
              <a:cs typeface="MS Mincho"/>
            </a:endParaRPr>
          </a:p>
        </p:txBody>
      </p:sp>
      <p:sp>
        <p:nvSpPr>
          <p:cNvPr id="9" name="object 8">
            <a:extLst>
              <a:ext uri="{FF2B5EF4-FFF2-40B4-BE49-F238E27FC236}">
                <a16:creationId xmlns:a16="http://schemas.microsoft.com/office/drawing/2014/main" id="{2D787F7A-8EE9-E7C7-22E2-A968A122981A}"/>
              </a:ext>
            </a:extLst>
          </p:cNvPr>
          <p:cNvSpPr txBox="1"/>
          <p:nvPr/>
        </p:nvSpPr>
        <p:spPr>
          <a:xfrm>
            <a:off x="1182404" y="3649865"/>
            <a:ext cx="2893060" cy="600075"/>
          </a:xfrm>
          <a:prstGeom prst="rect">
            <a:avLst/>
          </a:prstGeom>
          <a:solidFill>
            <a:srgbClr val="FFFFFF"/>
          </a:solidFill>
          <a:ln w="9525">
            <a:solidFill>
              <a:srgbClr val="FF0000"/>
            </a:solidFill>
          </a:ln>
        </p:spPr>
        <p:txBody>
          <a:bodyPr vert="horz" wrap="square" lIns="0" tIns="48895" rIns="0" bIns="0" rtlCol="0">
            <a:spAutoFit/>
          </a:bodyPr>
          <a:lstStyle/>
          <a:p>
            <a:pPr marL="91440" marR="273050">
              <a:lnSpc>
                <a:spcPct val="100000"/>
              </a:lnSpc>
              <a:spcBef>
                <a:spcPts val="385"/>
              </a:spcBef>
            </a:pPr>
            <a:r>
              <a:rPr sz="1100" spc="-25" dirty="0">
                <a:latin typeface="MS Mincho"/>
                <a:cs typeface="MS Mincho"/>
              </a:rPr>
              <a:t>メッセージには「レセプト適要欄に必要なコメントコードはありません。</a:t>
            </a:r>
            <a:endParaRPr sz="1100">
              <a:latin typeface="MS Mincho"/>
              <a:cs typeface="MS Mincho"/>
            </a:endParaRPr>
          </a:p>
          <a:p>
            <a:pPr marL="91440">
              <a:lnSpc>
                <a:spcPct val="100000"/>
              </a:lnSpc>
            </a:pPr>
            <a:r>
              <a:rPr sz="1100" spc="-25" dirty="0">
                <a:latin typeface="MS Mincho"/>
                <a:cs typeface="MS Mincho"/>
              </a:rPr>
              <a:t>「〇〇〇を記載するもの」と表示されます。</a:t>
            </a:r>
            <a:endParaRPr sz="1100">
              <a:latin typeface="MS Mincho"/>
              <a:cs typeface="MS Mincho"/>
            </a:endParaRPr>
          </a:p>
        </p:txBody>
      </p:sp>
      <p:grpSp>
        <p:nvGrpSpPr>
          <p:cNvPr id="10" name="object 9">
            <a:extLst>
              <a:ext uri="{FF2B5EF4-FFF2-40B4-BE49-F238E27FC236}">
                <a16:creationId xmlns:a16="http://schemas.microsoft.com/office/drawing/2014/main" id="{0FD45F6A-A077-DC63-4080-AAB5C8936B65}"/>
              </a:ext>
            </a:extLst>
          </p:cNvPr>
          <p:cNvGrpSpPr/>
          <p:nvPr/>
        </p:nvGrpSpPr>
        <p:grpSpPr>
          <a:xfrm>
            <a:off x="1532163" y="2202826"/>
            <a:ext cx="4265930" cy="2263140"/>
            <a:chOff x="1741170" y="2977895"/>
            <a:chExt cx="4265930" cy="2263140"/>
          </a:xfrm>
        </p:grpSpPr>
        <p:sp>
          <p:nvSpPr>
            <p:cNvPr id="11" name="object 10">
              <a:extLst>
                <a:ext uri="{FF2B5EF4-FFF2-40B4-BE49-F238E27FC236}">
                  <a16:creationId xmlns:a16="http://schemas.microsoft.com/office/drawing/2014/main" id="{A1FC5AEF-9E31-5E39-539B-E4267B839BA4}"/>
                </a:ext>
              </a:extLst>
            </p:cNvPr>
            <p:cNvSpPr/>
            <p:nvPr/>
          </p:nvSpPr>
          <p:spPr>
            <a:xfrm>
              <a:off x="3449319" y="3584336"/>
              <a:ext cx="1793269" cy="147431"/>
            </a:xfrm>
            <a:custGeom>
              <a:avLst/>
              <a:gdLst/>
              <a:ahLst/>
              <a:cxnLst/>
              <a:rect l="l" t="t" r="r" b="b"/>
              <a:pathLst>
                <a:path w="1949450" h="154304">
                  <a:moveTo>
                    <a:pt x="0" y="25907"/>
                  </a:moveTo>
                  <a:lnTo>
                    <a:pt x="2012" y="15751"/>
                  </a:lnTo>
                  <a:lnTo>
                    <a:pt x="7524" y="7524"/>
                  </a:lnTo>
                  <a:lnTo>
                    <a:pt x="15751" y="2012"/>
                  </a:lnTo>
                  <a:lnTo>
                    <a:pt x="25908" y="0"/>
                  </a:lnTo>
                  <a:lnTo>
                    <a:pt x="1924050" y="0"/>
                  </a:lnTo>
                  <a:lnTo>
                    <a:pt x="1933765" y="2012"/>
                  </a:lnTo>
                  <a:lnTo>
                    <a:pt x="1941766" y="7524"/>
                  </a:lnTo>
                  <a:lnTo>
                    <a:pt x="1947195" y="15751"/>
                  </a:lnTo>
                  <a:lnTo>
                    <a:pt x="1949195" y="25907"/>
                  </a:lnTo>
                  <a:lnTo>
                    <a:pt x="1949195" y="128015"/>
                  </a:lnTo>
                  <a:lnTo>
                    <a:pt x="1947195" y="138172"/>
                  </a:lnTo>
                  <a:lnTo>
                    <a:pt x="1941766" y="146399"/>
                  </a:lnTo>
                  <a:lnTo>
                    <a:pt x="1933765" y="151911"/>
                  </a:lnTo>
                  <a:lnTo>
                    <a:pt x="1924050" y="153923"/>
                  </a:lnTo>
                  <a:lnTo>
                    <a:pt x="25908" y="153923"/>
                  </a:lnTo>
                  <a:lnTo>
                    <a:pt x="15751" y="151911"/>
                  </a:lnTo>
                  <a:lnTo>
                    <a:pt x="7524" y="146399"/>
                  </a:lnTo>
                  <a:lnTo>
                    <a:pt x="2012" y="138172"/>
                  </a:lnTo>
                  <a:lnTo>
                    <a:pt x="0" y="128015"/>
                  </a:lnTo>
                  <a:lnTo>
                    <a:pt x="0" y="25907"/>
                  </a:lnTo>
                  <a:close/>
                </a:path>
              </a:pathLst>
            </a:custGeom>
            <a:ln w="19037">
              <a:solidFill>
                <a:srgbClr val="FF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7514258-B1E0-A15C-53FF-F848D4D74C68}"/>
                </a:ext>
              </a:extLst>
            </p:cNvPr>
            <p:cNvSpPr/>
            <p:nvPr/>
          </p:nvSpPr>
          <p:spPr>
            <a:xfrm>
              <a:off x="3585210" y="3268979"/>
              <a:ext cx="204470" cy="326390"/>
            </a:xfrm>
            <a:custGeom>
              <a:avLst/>
              <a:gdLst/>
              <a:ahLst/>
              <a:cxnLst/>
              <a:rect l="l" t="t" r="r" b="b"/>
              <a:pathLst>
                <a:path w="204470" h="326389">
                  <a:moveTo>
                    <a:pt x="74492" y="88753"/>
                  </a:moveTo>
                  <a:lnTo>
                    <a:pt x="41838" y="107992"/>
                  </a:lnTo>
                  <a:lnTo>
                    <a:pt x="171450" y="326135"/>
                  </a:lnTo>
                  <a:lnTo>
                    <a:pt x="204215" y="307085"/>
                  </a:lnTo>
                  <a:lnTo>
                    <a:pt x="74492" y="88753"/>
                  </a:lnTo>
                  <a:close/>
                </a:path>
                <a:path w="204470" h="326389">
                  <a:moveTo>
                    <a:pt x="0" y="0"/>
                  </a:moveTo>
                  <a:lnTo>
                    <a:pt x="9144" y="127253"/>
                  </a:lnTo>
                  <a:lnTo>
                    <a:pt x="41838" y="107992"/>
                  </a:lnTo>
                  <a:lnTo>
                    <a:pt x="32003" y="91439"/>
                  </a:lnTo>
                  <a:lnTo>
                    <a:pt x="64769" y="72389"/>
                  </a:lnTo>
                  <a:lnTo>
                    <a:pt x="102268" y="72389"/>
                  </a:lnTo>
                  <a:lnTo>
                    <a:pt x="107442" y="69341"/>
                  </a:lnTo>
                  <a:lnTo>
                    <a:pt x="0" y="0"/>
                  </a:lnTo>
                  <a:close/>
                </a:path>
                <a:path w="204470" h="326389">
                  <a:moveTo>
                    <a:pt x="64769" y="72389"/>
                  </a:moveTo>
                  <a:lnTo>
                    <a:pt x="32003" y="91439"/>
                  </a:lnTo>
                  <a:lnTo>
                    <a:pt x="41838" y="107992"/>
                  </a:lnTo>
                  <a:lnTo>
                    <a:pt x="74492" y="88753"/>
                  </a:lnTo>
                  <a:lnTo>
                    <a:pt x="64769" y="72389"/>
                  </a:lnTo>
                  <a:close/>
                </a:path>
                <a:path w="204470" h="326389">
                  <a:moveTo>
                    <a:pt x="102268" y="72389"/>
                  </a:moveTo>
                  <a:lnTo>
                    <a:pt x="64769" y="72389"/>
                  </a:lnTo>
                  <a:lnTo>
                    <a:pt x="74492" y="88753"/>
                  </a:lnTo>
                  <a:lnTo>
                    <a:pt x="102268" y="72389"/>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CFF08A74-9413-15AB-73C6-B6672F3A56F0}"/>
                </a:ext>
              </a:extLst>
            </p:cNvPr>
            <p:cNvPicPr/>
            <p:nvPr/>
          </p:nvPicPr>
          <p:blipFill>
            <a:blip r:embed="rId4" cstate="print"/>
            <a:stretch>
              <a:fillRect/>
            </a:stretch>
          </p:blipFill>
          <p:spPr>
            <a:xfrm>
              <a:off x="1741932" y="2977895"/>
              <a:ext cx="4264152" cy="294894"/>
            </a:xfrm>
            <a:prstGeom prst="rect">
              <a:avLst/>
            </a:prstGeom>
          </p:spPr>
        </p:pic>
        <p:sp>
          <p:nvSpPr>
            <p:cNvPr id="14" name="object 13">
              <a:extLst>
                <a:ext uri="{FF2B5EF4-FFF2-40B4-BE49-F238E27FC236}">
                  <a16:creationId xmlns:a16="http://schemas.microsoft.com/office/drawing/2014/main" id="{BEEDA721-04A3-8CEA-1FEF-E76BB41D2AFF}"/>
                </a:ext>
              </a:extLst>
            </p:cNvPr>
            <p:cNvSpPr/>
            <p:nvPr/>
          </p:nvSpPr>
          <p:spPr>
            <a:xfrm>
              <a:off x="1741170" y="2978657"/>
              <a:ext cx="4265930" cy="295275"/>
            </a:xfrm>
            <a:custGeom>
              <a:avLst/>
              <a:gdLst/>
              <a:ahLst/>
              <a:cxnLst/>
              <a:rect l="l" t="t" r="r" b="b"/>
              <a:pathLst>
                <a:path w="4265930" h="295275">
                  <a:moveTo>
                    <a:pt x="0" y="0"/>
                  </a:moveTo>
                  <a:lnTo>
                    <a:pt x="4265676" y="0"/>
                  </a:lnTo>
                  <a:lnTo>
                    <a:pt x="4265676" y="294894"/>
                  </a:lnTo>
                  <a:lnTo>
                    <a:pt x="0" y="294894"/>
                  </a:lnTo>
                  <a:lnTo>
                    <a:pt x="0" y="0"/>
                  </a:lnTo>
                  <a:close/>
                </a:path>
              </a:pathLst>
            </a:custGeom>
            <a:ln w="9525">
              <a:solidFill>
                <a:srgbClr val="FF0000"/>
              </a:solidFill>
            </a:ln>
          </p:spPr>
          <p:txBody>
            <a:bodyPr wrap="square" lIns="0" tIns="0" rIns="0" bIns="0" rtlCol="0"/>
            <a:lstStyle/>
            <a:p>
              <a:endParaRPr/>
            </a:p>
          </p:txBody>
        </p:sp>
        <p:pic>
          <p:nvPicPr>
            <p:cNvPr id="15" name="object 14">
              <a:extLst>
                <a:ext uri="{FF2B5EF4-FFF2-40B4-BE49-F238E27FC236}">
                  <a16:creationId xmlns:a16="http://schemas.microsoft.com/office/drawing/2014/main" id="{E125E7FA-502D-15ED-7442-9E6DC30DD607}"/>
                </a:ext>
              </a:extLst>
            </p:cNvPr>
            <p:cNvPicPr/>
            <p:nvPr/>
          </p:nvPicPr>
          <p:blipFill>
            <a:blip r:embed="rId5" cstate="print"/>
            <a:stretch>
              <a:fillRect/>
            </a:stretch>
          </p:blipFill>
          <p:spPr>
            <a:xfrm>
              <a:off x="2836926" y="5024627"/>
              <a:ext cx="223265" cy="216408"/>
            </a:xfrm>
            <a:prstGeom prst="rect">
              <a:avLst/>
            </a:prstGeom>
          </p:spPr>
        </p:pic>
      </p:grpSp>
      <p:sp>
        <p:nvSpPr>
          <p:cNvPr id="16" name="object 15">
            <a:extLst>
              <a:ext uri="{FF2B5EF4-FFF2-40B4-BE49-F238E27FC236}">
                <a16:creationId xmlns:a16="http://schemas.microsoft.com/office/drawing/2014/main" id="{43C167D6-AB66-8F86-83BA-CB2BE97DC2B4}"/>
              </a:ext>
            </a:extLst>
          </p:cNvPr>
          <p:cNvSpPr txBox="1"/>
          <p:nvPr/>
        </p:nvSpPr>
        <p:spPr>
          <a:xfrm>
            <a:off x="2986313" y="2750193"/>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7" name="object 16">
            <a:extLst>
              <a:ext uri="{FF2B5EF4-FFF2-40B4-BE49-F238E27FC236}">
                <a16:creationId xmlns:a16="http://schemas.microsoft.com/office/drawing/2014/main" id="{A8689803-8C43-EF33-BF37-1BEE956AD0D4}"/>
              </a:ext>
            </a:extLst>
          </p:cNvPr>
          <p:cNvSpPr txBox="1"/>
          <p:nvPr/>
        </p:nvSpPr>
        <p:spPr>
          <a:xfrm>
            <a:off x="922809" y="43808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8" name="object 17">
            <a:extLst>
              <a:ext uri="{FF2B5EF4-FFF2-40B4-BE49-F238E27FC236}">
                <a16:creationId xmlns:a16="http://schemas.microsoft.com/office/drawing/2014/main" id="{22097D28-B921-13B7-E3C7-C4DF972E5F79}"/>
              </a:ext>
            </a:extLst>
          </p:cNvPr>
          <p:cNvSpPr txBox="1"/>
          <p:nvPr/>
        </p:nvSpPr>
        <p:spPr>
          <a:xfrm>
            <a:off x="1159472" y="4645080"/>
            <a:ext cx="5014905" cy="1018869"/>
          </a:xfrm>
          <a:prstGeom prst="rect">
            <a:avLst/>
          </a:prstGeom>
          <a:solidFill>
            <a:schemeClr val="bg1"/>
          </a:solidFill>
        </p:spPr>
        <p:txBody>
          <a:bodyPr vert="horz" wrap="square" lIns="0" tIns="12700" rIns="0" bIns="0" rtlCol="0">
            <a:spAutoFit/>
          </a:bodyPr>
          <a:lstStyle/>
          <a:p>
            <a:pPr marL="292100" marR="5080" indent="-280035" algn="just">
              <a:lnSpc>
                <a:spcPct val="124800"/>
              </a:lnSpc>
              <a:spcBef>
                <a:spcPts val="100"/>
              </a:spcBef>
            </a:pPr>
            <a:r>
              <a:rPr sz="1050" spc="250" dirty="0">
                <a:solidFill>
                  <a:srgbClr val="FF0000"/>
                </a:solidFill>
                <a:latin typeface="MS Mincho"/>
                <a:cs typeface="MS Mincho"/>
              </a:rPr>
              <a:t>① </a:t>
            </a:r>
            <a:r>
              <a:rPr sz="1050" spc="-20" dirty="0">
                <a:latin typeface="MS Mincho"/>
                <a:cs typeface="MS Mincho"/>
              </a:rPr>
              <a:t>該当摘要欄「在宅移行早期加算</a:t>
            </a:r>
            <a:r>
              <a:rPr sz="1050" spc="-10" dirty="0">
                <a:latin typeface="MS Mincho"/>
                <a:cs typeface="MS Mincho"/>
              </a:rPr>
              <a:t>（</a:t>
            </a:r>
            <a:r>
              <a:rPr sz="1050" spc="-20" dirty="0">
                <a:latin typeface="MS Mincho"/>
                <a:cs typeface="MS Mincho"/>
              </a:rPr>
              <a:t>在医総管・施医総管</a:t>
            </a:r>
            <a:r>
              <a:rPr sz="1050" spc="-10" dirty="0">
                <a:latin typeface="MS Mincho"/>
                <a:cs typeface="MS Mincho"/>
              </a:rPr>
              <a:t>）</a:t>
            </a:r>
            <a:r>
              <a:rPr sz="1050" spc="-30" dirty="0">
                <a:latin typeface="MS Mincho"/>
                <a:cs typeface="MS Mincho"/>
              </a:rPr>
              <a:t>」をダブル</a:t>
            </a:r>
            <a:r>
              <a:rPr sz="1050" spc="-25" dirty="0">
                <a:latin typeface="MS Mincho"/>
                <a:cs typeface="MS Mincho"/>
              </a:rPr>
              <a:t>クリックすると病名漏れの「適応症修正画面」が表示されますが、病名漏れ点検ではなく「精密点検」結果として不合格ですので該当事項ではありません。</a:t>
            </a:r>
            <a:endParaRPr sz="1050" dirty="0">
              <a:latin typeface="MS Mincho"/>
              <a:cs typeface="MS Mincho"/>
            </a:endParaRPr>
          </a:p>
          <a:p>
            <a:pPr marL="12700" algn="just">
              <a:lnSpc>
                <a:spcPct val="100000"/>
              </a:lnSpc>
              <a:spcBef>
                <a:spcPts val="330"/>
              </a:spcBef>
            </a:pPr>
            <a:r>
              <a:rPr sz="1050" spc="70" dirty="0">
                <a:solidFill>
                  <a:srgbClr val="FF0000"/>
                </a:solidFill>
                <a:latin typeface="MS Mincho"/>
                <a:cs typeface="MS Mincho"/>
              </a:rPr>
              <a:t>②  </a:t>
            </a:r>
            <a:r>
              <a:rPr sz="1050" spc="-25" dirty="0">
                <a:latin typeface="MS Mincho"/>
                <a:cs typeface="MS Mincho"/>
              </a:rPr>
              <a:t>精密点検の場合には「点検メッセージ」をダブルクリックすると</a:t>
            </a:r>
            <a:endParaRPr sz="1050" dirty="0">
              <a:latin typeface="MS Mincho"/>
              <a:cs typeface="MS Mincho"/>
            </a:endParaRPr>
          </a:p>
          <a:p>
            <a:pPr marL="292100">
              <a:lnSpc>
                <a:spcPct val="100000"/>
              </a:lnSpc>
              <a:spcBef>
                <a:spcPts val="330"/>
              </a:spcBef>
            </a:pPr>
            <a:r>
              <a:rPr sz="1050" spc="-25" dirty="0">
                <a:latin typeface="MS Mincho"/>
                <a:cs typeface="MS Mincho"/>
              </a:rPr>
              <a:t>「コメントコードチェック設定」情報が表示されます。</a:t>
            </a:r>
            <a:endParaRPr sz="1050" dirty="0">
              <a:latin typeface="MS Mincho"/>
              <a:cs typeface="MS Mincho"/>
            </a:endParaRPr>
          </a:p>
        </p:txBody>
      </p:sp>
      <p:sp>
        <p:nvSpPr>
          <p:cNvPr id="20" name="object 19">
            <a:extLst>
              <a:ext uri="{FF2B5EF4-FFF2-40B4-BE49-F238E27FC236}">
                <a16:creationId xmlns:a16="http://schemas.microsoft.com/office/drawing/2014/main" id="{F0F5B1E5-7245-B15D-823C-D8E80428A60D}"/>
              </a:ext>
            </a:extLst>
          </p:cNvPr>
          <p:cNvSpPr/>
          <p:nvPr/>
        </p:nvSpPr>
        <p:spPr>
          <a:xfrm>
            <a:off x="2755934" y="6487553"/>
            <a:ext cx="3037840" cy="2461260"/>
          </a:xfrm>
          <a:custGeom>
            <a:avLst/>
            <a:gdLst/>
            <a:ahLst/>
            <a:cxnLst/>
            <a:rect l="l" t="t" r="r" b="b"/>
            <a:pathLst>
              <a:path w="3037840" h="2461259">
                <a:moveTo>
                  <a:pt x="0" y="0"/>
                </a:moveTo>
                <a:lnTo>
                  <a:pt x="3037332" y="0"/>
                </a:lnTo>
                <a:lnTo>
                  <a:pt x="3037332" y="2461260"/>
                </a:lnTo>
                <a:lnTo>
                  <a:pt x="0" y="2461260"/>
                </a:lnTo>
                <a:lnTo>
                  <a:pt x="0" y="0"/>
                </a:lnTo>
                <a:close/>
              </a:path>
            </a:pathLst>
          </a:custGeom>
          <a:ln w="9525">
            <a:solidFill>
              <a:srgbClr val="FF0000"/>
            </a:solidFill>
          </a:ln>
        </p:spPr>
        <p:txBody>
          <a:bodyPr wrap="square" lIns="0" tIns="0" rIns="0" bIns="0" rtlCol="0"/>
          <a:lstStyle/>
          <a:p>
            <a:endParaRPr/>
          </a:p>
        </p:txBody>
      </p:sp>
      <p:sp>
        <p:nvSpPr>
          <p:cNvPr id="22" name="object 21">
            <a:extLst>
              <a:ext uri="{FF2B5EF4-FFF2-40B4-BE49-F238E27FC236}">
                <a16:creationId xmlns:a16="http://schemas.microsoft.com/office/drawing/2014/main" id="{2CC30E61-6C78-DB21-CDE3-30ABB6306858}"/>
              </a:ext>
            </a:extLst>
          </p:cNvPr>
          <p:cNvSpPr txBox="1"/>
          <p:nvPr/>
        </p:nvSpPr>
        <p:spPr>
          <a:xfrm>
            <a:off x="2852963" y="7627956"/>
            <a:ext cx="2119630"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記載必要なコメントが欠落して</a:t>
            </a:r>
            <a:r>
              <a:rPr sz="1100" spc="-50" dirty="0">
                <a:latin typeface="MS Mincho"/>
                <a:cs typeface="MS Mincho"/>
              </a:rPr>
              <a:t> </a:t>
            </a:r>
            <a:r>
              <a:rPr sz="1100" spc="-25" dirty="0">
                <a:latin typeface="MS Mincho"/>
                <a:cs typeface="MS Mincho"/>
              </a:rPr>
              <a:t>不合格となったことを示します。</a:t>
            </a:r>
            <a:endParaRPr sz="1100" dirty="0">
              <a:latin typeface="MS Mincho"/>
              <a:cs typeface="MS Mincho"/>
            </a:endParaRPr>
          </a:p>
        </p:txBody>
      </p:sp>
      <p:grpSp>
        <p:nvGrpSpPr>
          <p:cNvPr id="23" name="object 22">
            <a:extLst>
              <a:ext uri="{FF2B5EF4-FFF2-40B4-BE49-F238E27FC236}">
                <a16:creationId xmlns:a16="http://schemas.microsoft.com/office/drawing/2014/main" id="{F446A55A-EA9B-62B9-D9FF-261497AD9C75}"/>
              </a:ext>
            </a:extLst>
          </p:cNvPr>
          <p:cNvGrpSpPr/>
          <p:nvPr/>
        </p:nvGrpSpPr>
        <p:grpSpPr>
          <a:xfrm>
            <a:off x="754160" y="6925250"/>
            <a:ext cx="5134357" cy="1913494"/>
            <a:chOff x="963167" y="8440559"/>
            <a:chExt cx="5134357" cy="1913494"/>
          </a:xfrm>
        </p:grpSpPr>
        <p:pic>
          <p:nvPicPr>
            <p:cNvPr id="24" name="object 23">
              <a:extLst>
                <a:ext uri="{FF2B5EF4-FFF2-40B4-BE49-F238E27FC236}">
                  <a16:creationId xmlns:a16="http://schemas.microsoft.com/office/drawing/2014/main" id="{E721DEF9-8D9D-FA81-F59D-4F02A8960846}"/>
                </a:ext>
              </a:extLst>
            </p:cNvPr>
            <p:cNvPicPr/>
            <p:nvPr/>
          </p:nvPicPr>
          <p:blipFill>
            <a:blip r:embed="rId6" cstate="print"/>
            <a:stretch>
              <a:fillRect/>
            </a:stretch>
          </p:blipFill>
          <p:spPr>
            <a:xfrm>
              <a:off x="3504438" y="8476700"/>
              <a:ext cx="2593086" cy="286512"/>
            </a:xfrm>
            <a:prstGeom prst="rect">
              <a:avLst/>
            </a:prstGeom>
          </p:spPr>
        </p:pic>
        <p:sp>
          <p:nvSpPr>
            <p:cNvPr id="25" name="object 24">
              <a:extLst>
                <a:ext uri="{FF2B5EF4-FFF2-40B4-BE49-F238E27FC236}">
                  <a16:creationId xmlns:a16="http://schemas.microsoft.com/office/drawing/2014/main" id="{06A3FAC9-FB22-DD9E-A3B9-52950574857D}"/>
                </a:ext>
              </a:extLst>
            </p:cNvPr>
            <p:cNvSpPr/>
            <p:nvPr/>
          </p:nvSpPr>
          <p:spPr>
            <a:xfrm>
              <a:off x="3468077" y="8451335"/>
              <a:ext cx="2596515" cy="285750"/>
            </a:xfrm>
            <a:custGeom>
              <a:avLst/>
              <a:gdLst/>
              <a:ahLst/>
              <a:cxnLst/>
              <a:rect l="l" t="t" r="r" b="b"/>
              <a:pathLst>
                <a:path w="2596515" h="285750">
                  <a:moveTo>
                    <a:pt x="0" y="0"/>
                  </a:moveTo>
                  <a:lnTo>
                    <a:pt x="2596134" y="0"/>
                  </a:lnTo>
                  <a:lnTo>
                    <a:pt x="2596134" y="285750"/>
                  </a:lnTo>
                  <a:lnTo>
                    <a:pt x="0" y="285750"/>
                  </a:lnTo>
                  <a:lnTo>
                    <a:pt x="0" y="0"/>
                  </a:lnTo>
                  <a:close/>
                </a:path>
              </a:pathLst>
            </a:custGeom>
            <a:ln w="9525">
              <a:solidFill>
                <a:srgbClr val="FF0000"/>
              </a:solidFill>
            </a:ln>
          </p:spPr>
          <p:txBody>
            <a:bodyPr wrap="square" lIns="0" tIns="0" rIns="0" bIns="0" rtlCol="0"/>
            <a:lstStyle/>
            <a:p>
              <a:endParaRPr/>
            </a:p>
          </p:txBody>
        </p:sp>
        <p:pic>
          <p:nvPicPr>
            <p:cNvPr id="26" name="object 25">
              <a:extLst>
                <a:ext uri="{FF2B5EF4-FFF2-40B4-BE49-F238E27FC236}">
                  <a16:creationId xmlns:a16="http://schemas.microsoft.com/office/drawing/2014/main" id="{A9ADA31D-78C2-97D3-6C9A-E2DC4F505A33}"/>
                </a:ext>
              </a:extLst>
            </p:cNvPr>
            <p:cNvPicPr/>
            <p:nvPr/>
          </p:nvPicPr>
          <p:blipFill>
            <a:blip r:embed="rId7" cstate="print"/>
            <a:stretch>
              <a:fillRect/>
            </a:stretch>
          </p:blipFill>
          <p:spPr>
            <a:xfrm>
              <a:off x="3287776" y="8440559"/>
              <a:ext cx="161543" cy="201930"/>
            </a:xfrm>
            <a:prstGeom prst="rect">
              <a:avLst/>
            </a:prstGeom>
          </p:spPr>
        </p:pic>
        <p:sp>
          <p:nvSpPr>
            <p:cNvPr id="27" name="object 26">
              <a:extLst>
                <a:ext uri="{FF2B5EF4-FFF2-40B4-BE49-F238E27FC236}">
                  <a16:creationId xmlns:a16="http://schemas.microsoft.com/office/drawing/2014/main" id="{59E35A11-1792-809F-A188-7C4F3A8AC527}"/>
                </a:ext>
              </a:extLst>
            </p:cNvPr>
            <p:cNvSpPr/>
            <p:nvPr/>
          </p:nvSpPr>
          <p:spPr>
            <a:xfrm>
              <a:off x="2939684" y="8749823"/>
              <a:ext cx="2178050" cy="281940"/>
            </a:xfrm>
            <a:custGeom>
              <a:avLst/>
              <a:gdLst/>
              <a:ahLst/>
              <a:cxnLst/>
              <a:rect l="l" t="t" r="r" b="b"/>
              <a:pathLst>
                <a:path w="2178050" h="281940">
                  <a:moveTo>
                    <a:pt x="0" y="47243"/>
                  </a:moveTo>
                  <a:lnTo>
                    <a:pt x="3619" y="28932"/>
                  </a:lnTo>
                  <a:lnTo>
                    <a:pt x="13525" y="13906"/>
                  </a:lnTo>
                  <a:lnTo>
                    <a:pt x="28289" y="3738"/>
                  </a:lnTo>
                  <a:lnTo>
                    <a:pt x="46482" y="0"/>
                  </a:lnTo>
                  <a:lnTo>
                    <a:pt x="2130552" y="0"/>
                  </a:lnTo>
                  <a:lnTo>
                    <a:pt x="2148863" y="3738"/>
                  </a:lnTo>
                  <a:lnTo>
                    <a:pt x="2163889" y="13906"/>
                  </a:lnTo>
                  <a:lnTo>
                    <a:pt x="2174057" y="28932"/>
                  </a:lnTo>
                  <a:lnTo>
                    <a:pt x="2177796" y="47243"/>
                  </a:lnTo>
                  <a:lnTo>
                    <a:pt x="2177796" y="234695"/>
                  </a:lnTo>
                  <a:lnTo>
                    <a:pt x="2174057" y="253007"/>
                  </a:lnTo>
                  <a:lnTo>
                    <a:pt x="2163889" y="268033"/>
                  </a:lnTo>
                  <a:lnTo>
                    <a:pt x="2148863" y="278201"/>
                  </a:lnTo>
                  <a:lnTo>
                    <a:pt x="2130552" y="281940"/>
                  </a:lnTo>
                  <a:lnTo>
                    <a:pt x="46482" y="281940"/>
                  </a:lnTo>
                  <a:lnTo>
                    <a:pt x="28289" y="278201"/>
                  </a:lnTo>
                  <a:lnTo>
                    <a:pt x="13525" y="268033"/>
                  </a:lnTo>
                  <a:lnTo>
                    <a:pt x="3619" y="253007"/>
                  </a:lnTo>
                  <a:lnTo>
                    <a:pt x="0" y="234695"/>
                  </a:lnTo>
                  <a:lnTo>
                    <a:pt x="0" y="47243"/>
                  </a:lnTo>
                  <a:close/>
                </a:path>
              </a:pathLst>
            </a:custGeom>
            <a:ln w="19037">
              <a:solidFill>
                <a:srgbClr val="006FBF"/>
              </a:solidFill>
            </a:ln>
          </p:spPr>
          <p:txBody>
            <a:bodyPr wrap="square" lIns="0" tIns="0" rIns="0" bIns="0" rtlCol="0"/>
            <a:lstStyle/>
            <a:p>
              <a:endParaRPr/>
            </a:p>
          </p:txBody>
        </p:sp>
        <p:pic>
          <p:nvPicPr>
            <p:cNvPr id="28" name="object 27">
              <a:extLst>
                <a:ext uri="{FF2B5EF4-FFF2-40B4-BE49-F238E27FC236}">
                  <a16:creationId xmlns:a16="http://schemas.microsoft.com/office/drawing/2014/main" id="{8C7D806E-826C-A476-60AA-043B314EDD09}"/>
                </a:ext>
              </a:extLst>
            </p:cNvPr>
            <p:cNvPicPr/>
            <p:nvPr/>
          </p:nvPicPr>
          <p:blipFill>
            <a:blip r:embed="rId8" cstate="print"/>
            <a:stretch>
              <a:fillRect/>
            </a:stretch>
          </p:blipFill>
          <p:spPr>
            <a:xfrm>
              <a:off x="964691" y="9867893"/>
              <a:ext cx="3607308" cy="486156"/>
            </a:xfrm>
            <a:prstGeom prst="rect">
              <a:avLst/>
            </a:prstGeom>
          </p:spPr>
        </p:pic>
        <p:sp>
          <p:nvSpPr>
            <p:cNvPr id="29" name="object 28">
              <a:extLst>
                <a:ext uri="{FF2B5EF4-FFF2-40B4-BE49-F238E27FC236}">
                  <a16:creationId xmlns:a16="http://schemas.microsoft.com/office/drawing/2014/main" id="{784EF4D9-1E05-6B06-2F08-5456278B3668}"/>
                </a:ext>
              </a:extLst>
            </p:cNvPr>
            <p:cNvSpPr/>
            <p:nvPr/>
          </p:nvSpPr>
          <p:spPr>
            <a:xfrm>
              <a:off x="963167" y="9866373"/>
              <a:ext cx="3608070" cy="487680"/>
            </a:xfrm>
            <a:custGeom>
              <a:avLst/>
              <a:gdLst/>
              <a:ahLst/>
              <a:cxnLst/>
              <a:rect l="l" t="t" r="r" b="b"/>
              <a:pathLst>
                <a:path w="3608070" h="487679">
                  <a:moveTo>
                    <a:pt x="0" y="0"/>
                  </a:moveTo>
                  <a:lnTo>
                    <a:pt x="3608070" y="0"/>
                  </a:lnTo>
                  <a:lnTo>
                    <a:pt x="3608070" y="487679"/>
                  </a:lnTo>
                  <a:lnTo>
                    <a:pt x="0" y="487679"/>
                  </a:lnTo>
                  <a:lnTo>
                    <a:pt x="0" y="0"/>
                  </a:lnTo>
                  <a:close/>
                </a:path>
              </a:pathLst>
            </a:custGeom>
            <a:ln w="9525">
              <a:solidFill>
                <a:srgbClr val="006FBF"/>
              </a:solidFill>
            </a:ln>
          </p:spPr>
          <p:txBody>
            <a:bodyPr wrap="square" lIns="0" tIns="0" rIns="0" bIns="0" rtlCol="0"/>
            <a:lstStyle/>
            <a:p>
              <a:endParaRPr/>
            </a:p>
          </p:txBody>
        </p:sp>
        <p:sp>
          <p:nvSpPr>
            <p:cNvPr id="30" name="object 29">
              <a:extLst>
                <a:ext uri="{FF2B5EF4-FFF2-40B4-BE49-F238E27FC236}">
                  <a16:creationId xmlns:a16="http://schemas.microsoft.com/office/drawing/2014/main" id="{CA1A9FD5-1C86-64F3-60CA-7A49E387D3AF}"/>
                </a:ext>
              </a:extLst>
            </p:cNvPr>
            <p:cNvSpPr/>
            <p:nvPr/>
          </p:nvSpPr>
          <p:spPr>
            <a:xfrm>
              <a:off x="2711304" y="8860097"/>
              <a:ext cx="254635" cy="958850"/>
            </a:xfrm>
            <a:custGeom>
              <a:avLst/>
              <a:gdLst/>
              <a:ahLst/>
              <a:cxnLst/>
              <a:rect l="l" t="t" r="r" b="b"/>
              <a:pathLst>
                <a:path w="254635" h="958850">
                  <a:moveTo>
                    <a:pt x="33527" y="882396"/>
                  </a:moveTo>
                  <a:lnTo>
                    <a:pt x="0" y="882396"/>
                  </a:lnTo>
                  <a:lnTo>
                    <a:pt x="38099" y="958596"/>
                  </a:lnTo>
                  <a:lnTo>
                    <a:pt x="69722" y="895350"/>
                  </a:lnTo>
                  <a:lnTo>
                    <a:pt x="33527" y="895350"/>
                  </a:lnTo>
                  <a:lnTo>
                    <a:pt x="33527" y="882396"/>
                  </a:lnTo>
                  <a:close/>
                </a:path>
                <a:path w="254635" h="958850">
                  <a:moveTo>
                    <a:pt x="254507" y="0"/>
                  </a:moveTo>
                  <a:lnTo>
                    <a:pt x="38099" y="0"/>
                  </a:lnTo>
                  <a:lnTo>
                    <a:pt x="35051" y="762"/>
                  </a:lnTo>
                  <a:lnTo>
                    <a:pt x="33527" y="4572"/>
                  </a:lnTo>
                  <a:lnTo>
                    <a:pt x="33527" y="895350"/>
                  </a:lnTo>
                  <a:lnTo>
                    <a:pt x="43433" y="895350"/>
                  </a:lnTo>
                  <a:lnTo>
                    <a:pt x="43433" y="9143"/>
                  </a:lnTo>
                  <a:lnTo>
                    <a:pt x="38099" y="9144"/>
                  </a:lnTo>
                  <a:lnTo>
                    <a:pt x="43433" y="4572"/>
                  </a:lnTo>
                  <a:lnTo>
                    <a:pt x="254507" y="4572"/>
                  </a:lnTo>
                  <a:lnTo>
                    <a:pt x="254507" y="0"/>
                  </a:lnTo>
                  <a:close/>
                </a:path>
                <a:path w="254635" h="958850">
                  <a:moveTo>
                    <a:pt x="76199" y="882396"/>
                  </a:moveTo>
                  <a:lnTo>
                    <a:pt x="43433" y="882396"/>
                  </a:lnTo>
                  <a:lnTo>
                    <a:pt x="43433" y="895350"/>
                  </a:lnTo>
                  <a:lnTo>
                    <a:pt x="69722" y="895350"/>
                  </a:lnTo>
                  <a:lnTo>
                    <a:pt x="76199" y="882396"/>
                  </a:lnTo>
                  <a:close/>
                </a:path>
                <a:path w="254635" h="958850">
                  <a:moveTo>
                    <a:pt x="43433" y="4572"/>
                  </a:moveTo>
                  <a:lnTo>
                    <a:pt x="38099" y="9144"/>
                  </a:lnTo>
                  <a:lnTo>
                    <a:pt x="43433" y="9144"/>
                  </a:lnTo>
                  <a:lnTo>
                    <a:pt x="43433" y="4572"/>
                  </a:lnTo>
                  <a:close/>
                </a:path>
                <a:path w="254635" h="958850">
                  <a:moveTo>
                    <a:pt x="254507" y="4572"/>
                  </a:moveTo>
                  <a:lnTo>
                    <a:pt x="43433" y="4572"/>
                  </a:lnTo>
                  <a:lnTo>
                    <a:pt x="43433" y="9144"/>
                  </a:lnTo>
                  <a:lnTo>
                    <a:pt x="254507" y="9144"/>
                  </a:lnTo>
                  <a:lnTo>
                    <a:pt x="254507" y="4572"/>
                  </a:lnTo>
                  <a:close/>
                </a:path>
              </a:pathLst>
            </a:custGeom>
            <a:solidFill>
              <a:srgbClr val="006FBF"/>
            </a:solidFill>
          </p:spPr>
          <p:txBody>
            <a:bodyPr wrap="square" lIns="0" tIns="0" rIns="0" bIns="0" rtlCol="0"/>
            <a:lstStyle/>
            <a:p>
              <a:endParaRPr/>
            </a:p>
          </p:txBody>
        </p:sp>
      </p:grpSp>
    </p:spTree>
    <p:extLst>
      <p:ext uri="{BB962C8B-B14F-4D97-AF65-F5344CB8AC3E}">
        <p14:creationId xmlns:p14="http://schemas.microsoft.com/office/powerpoint/2010/main" val="14529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E250008-B157-8707-186F-43C9E0718E9A}"/>
              </a:ext>
            </a:extLst>
          </p:cNvPr>
          <p:cNvSpPr>
            <a:spLocks noGrp="1"/>
          </p:cNvSpPr>
          <p:nvPr>
            <p:ph type="sldNum" sz="quarter" idx="12"/>
          </p:nvPr>
        </p:nvSpPr>
        <p:spPr/>
        <p:txBody>
          <a:bodyPr/>
          <a:lstStyle/>
          <a:p>
            <a:fld id="{AE8EA5A1-38AB-4AA0-89CC-DE1004BC27E5}" type="slidenum">
              <a:rPr kumimoji="1" lang="ja-JP" altLang="en-US" smtClean="0"/>
              <a:t>78</a:t>
            </a:fld>
            <a:endParaRPr kumimoji="1" lang="ja-JP" altLang="en-US"/>
          </a:p>
        </p:txBody>
      </p:sp>
      <p:pic>
        <p:nvPicPr>
          <p:cNvPr id="3" name="object 2">
            <a:extLst>
              <a:ext uri="{FF2B5EF4-FFF2-40B4-BE49-F238E27FC236}">
                <a16:creationId xmlns:a16="http://schemas.microsoft.com/office/drawing/2014/main" id="{537333F0-46F0-57CD-420D-CFEBAE68C7E6}"/>
              </a:ext>
            </a:extLst>
          </p:cNvPr>
          <p:cNvPicPr/>
          <p:nvPr/>
        </p:nvPicPr>
        <p:blipFill>
          <a:blip r:embed="rId2" cstate="print"/>
          <a:stretch>
            <a:fillRect/>
          </a:stretch>
        </p:blipFill>
        <p:spPr>
          <a:xfrm>
            <a:off x="978874" y="4542775"/>
            <a:ext cx="5187003" cy="3374898"/>
          </a:xfrm>
          <a:prstGeom prst="rect">
            <a:avLst/>
          </a:prstGeom>
        </p:spPr>
      </p:pic>
      <p:sp>
        <p:nvSpPr>
          <p:cNvPr id="7" name="object 6">
            <a:extLst>
              <a:ext uri="{FF2B5EF4-FFF2-40B4-BE49-F238E27FC236}">
                <a16:creationId xmlns:a16="http://schemas.microsoft.com/office/drawing/2014/main" id="{7E69AFF5-76D7-6BE6-DB6F-B197FA27EF88}"/>
              </a:ext>
            </a:extLst>
          </p:cNvPr>
          <p:cNvSpPr/>
          <p:nvPr/>
        </p:nvSpPr>
        <p:spPr>
          <a:xfrm>
            <a:off x="3064770" y="1756060"/>
            <a:ext cx="2928620" cy="829310"/>
          </a:xfrm>
          <a:custGeom>
            <a:avLst/>
            <a:gdLst/>
            <a:ahLst/>
            <a:cxnLst/>
            <a:rect l="l" t="t" r="r" b="b"/>
            <a:pathLst>
              <a:path w="2928620" h="829310">
                <a:moveTo>
                  <a:pt x="0" y="138684"/>
                </a:moveTo>
                <a:lnTo>
                  <a:pt x="7034" y="94707"/>
                </a:lnTo>
                <a:lnTo>
                  <a:pt x="26651" y="56619"/>
                </a:lnTo>
                <a:lnTo>
                  <a:pt x="56619" y="26651"/>
                </a:lnTo>
                <a:lnTo>
                  <a:pt x="94707" y="7034"/>
                </a:lnTo>
                <a:lnTo>
                  <a:pt x="138684" y="0"/>
                </a:lnTo>
                <a:lnTo>
                  <a:pt x="2790444" y="0"/>
                </a:lnTo>
                <a:lnTo>
                  <a:pt x="2834048" y="7034"/>
                </a:lnTo>
                <a:lnTo>
                  <a:pt x="2871910" y="26651"/>
                </a:lnTo>
                <a:lnTo>
                  <a:pt x="2901763" y="56619"/>
                </a:lnTo>
                <a:lnTo>
                  <a:pt x="2921337" y="94707"/>
                </a:lnTo>
                <a:lnTo>
                  <a:pt x="2928366" y="138684"/>
                </a:lnTo>
                <a:lnTo>
                  <a:pt x="2928366" y="691134"/>
                </a:lnTo>
                <a:lnTo>
                  <a:pt x="2921337" y="734738"/>
                </a:lnTo>
                <a:lnTo>
                  <a:pt x="2901763" y="772600"/>
                </a:lnTo>
                <a:lnTo>
                  <a:pt x="2871910" y="802453"/>
                </a:lnTo>
                <a:lnTo>
                  <a:pt x="2834048" y="822027"/>
                </a:lnTo>
                <a:lnTo>
                  <a:pt x="2790444" y="829056"/>
                </a:lnTo>
                <a:lnTo>
                  <a:pt x="138684" y="829056"/>
                </a:lnTo>
                <a:lnTo>
                  <a:pt x="94707" y="822027"/>
                </a:lnTo>
                <a:lnTo>
                  <a:pt x="56619" y="802453"/>
                </a:lnTo>
                <a:lnTo>
                  <a:pt x="26651" y="772600"/>
                </a:lnTo>
                <a:lnTo>
                  <a:pt x="7034" y="734738"/>
                </a:lnTo>
                <a:lnTo>
                  <a:pt x="0" y="691134"/>
                </a:lnTo>
                <a:lnTo>
                  <a:pt x="0" y="138684"/>
                </a:lnTo>
                <a:close/>
              </a:path>
            </a:pathLst>
          </a:custGeom>
          <a:ln w="12700">
            <a:solidFill>
              <a:srgbClr val="FF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8664D03-221D-9CCF-6407-5F9D210CAD1F}"/>
              </a:ext>
            </a:extLst>
          </p:cNvPr>
          <p:cNvSpPr txBox="1"/>
          <p:nvPr/>
        </p:nvSpPr>
        <p:spPr>
          <a:xfrm>
            <a:off x="839866" y="757604"/>
            <a:ext cx="5289134" cy="700000"/>
          </a:xfrm>
          <a:prstGeom prst="rect">
            <a:avLst/>
          </a:prstGeom>
        </p:spPr>
        <p:txBody>
          <a:bodyPr vert="horz" wrap="square" lIns="0" tIns="102235" rIns="0" bIns="0" rtlCol="0">
            <a:spAutoFit/>
          </a:bodyPr>
          <a:lstStyle/>
          <a:p>
            <a:pPr marL="220979" indent="-208279">
              <a:lnSpc>
                <a:spcPct val="100000"/>
              </a:lnSpc>
              <a:spcBef>
                <a:spcPts val="805"/>
              </a:spcBef>
              <a:buFont typeface="MS Mincho"/>
              <a:buChar char="●"/>
              <a:tabLst>
                <a:tab pos="220979" algn="l"/>
              </a:tabLst>
            </a:pPr>
            <a:r>
              <a:rPr sz="1100" b="1" spc="-25" dirty="0">
                <a:latin typeface="MS Mincho"/>
                <a:cs typeface="MS Mincho"/>
              </a:rPr>
              <a:t>「</a:t>
            </a:r>
            <a:r>
              <a:rPr sz="1100" b="1" spc="-25" dirty="0" err="1">
                <a:latin typeface="MS Mincho"/>
                <a:cs typeface="MS Mincho"/>
              </a:rPr>
              <a:t>コメントコード記載漏れのチェック設定」管理</a:t>
            </a:r>
            <a:endParaRPr sz="1100" b="1" dirty="0">
              <a:latin typeface="MS Mincho"/>
              <a:cs typeface="MS Mincho"/>
            </a:endParaRPr>
          </a:p>
          <a:p>
            <a:pPr marL="44450" marR="5080">
              <a:lnSpc>
                <a:spcPct val="124800"/>
              </a:lnSpc>
              <a:spcBef>
                <a:spcPts val="380"/>
              </a:spcBef>
            </a:pPr>
            <a:r>
              <a:rPr sz="1050" spc="-15" dirty="0">
                <a:latin typeface="MS Mincho"/>
                <a:cs typeface="MS Mincho"/>
              </a:rPr>
              <a:t>必要なコメントコードが欠落している場合には精密点検により不合格と判定されます。これらのコメントコードに対して自動チェックの適用可否を設定又は解除できます。</a:t>
            </a:r>
            <a:endParaRPr sz="1050" dirty="0">
              <a:latin typeface="MS Mincho"/>
              <a:cs typeface="MS Mincho"/>
            </a:endParaRPr>
          </a:p>
        </p:txBody>
      </p:sp>
      <p:sp>
        <p:nvSpPr>
          <p:cNvPr id="9" name="object 8">
            <a:extLst>
              <a:ext uri="{FF2B5EF4-FFF2-40B4-BE49-F238E27FC236}">
                <a16:creationId xmlns:a16="http://schemas.microsoft.com/office/drawing/2014/main" id="{B8817EA1-3E38-2212-80A1-768BB3B0617F}"/>
              </a:ext>
            </a:extLst>
          </p:cNvPr>
          <p:cNvSpPr txBox="1"/>
          <p:nvPr/>
        </p:nvSpPr>
        <p:spPr>
          <a:xfrm>
            <a:off x="3128306" y="1726927"/>
            <a:ext cx="2750820" cy="745460"/>
          </a:xfrm>
          <a:prstGeom prst="rect">
            <a:avLst/>
          </a:prstGeom>
        </p:spPr>
        <p:txBody>
          <a:bodyPr vert="horz" wrap="square" lIns="0" tIns="12700" rIns="0" bIns="0" rtlCol="0">
            <a:spAutoFit/>
          </a:bodyPr>
          <a:lstStyle/>
          <a:p>
            <a:pPr>
              <a:lnSpc>
                <a:spcPct val="100000"/>
              </a:lnSpc>
              <a:spcBef>
                <a:spcPts val="1035"/>
              </a:spcBef>
            </a:pPr>
            <a:endParaRPr sz="1100" dirty="0">
              <a:latin typeface="Calibri"/>
              <a:cs typeface="Calibri"/>
            </a:endParaRPr>
          </a:p>
          <a:p>
            <a:pPr marL="84455">
              <a:lnSpc>
                <a:spcPct val="100000"/>
              </a:lnSpc>
            </a:pPr>
            <a:r>
              <a:rPr sz="1100" spc="-25" dirty="0">
                <a:latin typeface="MS Mincho"/>
                <a:cs typeface="MS Mincho"/>
              </a:rPr>
              <a:t>ナビゲーションウィンドウの「点検業務」</a:t>
            </a:r>
            <a:endParaRPr sz="1100" dirty="0">
              <a:latin typeface="MS Mincho"/>
              <a:cs typeface="MS Mincho"/>
            </a:endParaRPr>
          </a:p>
          <a:p>
            <a:pPr marL="84455" marR="74930">
              <a:lnSpc>
                <a:spcPct val="125000"/>
              </a:lnSpc>
            </a:pPr>
            <a:r>
              <a:rPr sz="1100" spc="-25" dirty="0">
                <a:latin typeface="MS Mincho"/>
                <a:cs typeface="MS Mincho"/>
              </a:rPr>
              <a:t>&gt;「コメントコードチェック設定」をダブルクリックします。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6166374C-9B7D-4C9F-B69D-8A03204D390F}"/>
              </a:ext>
            </a:extLst>
          </p:cNvPr>
          <p:cNvSpPr txBox="1"/>
          <p:nvPr/>
        </p:nvSpPr>
        <p:spPr>
          <a:xfrm>
            <a:off x="955504" y="4286984"/>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1" name="object 10">
            <a:extLst>
              <a:ext uri="{FF2B5EF4-FFF2-40B4-BE49-F238E27FC236}">
                <a16:creationId xmlns:a16="http://schemas.microsoft.com/office/drawing/2014/main" id="{52A28230-3BBB-2D22-9706-FA86851A95FC}"/>
              </a:ext>
            </a:extLst>
          </p:cNvPr>
          <p:cNvSpPr txBox="1"/>
          <p:nvPr/>
        </p:nvSpPr>
        <p:spPr>
          <a:xfrm>
            <a:off x="1108413" y="5617956"/>
            <a:ext cx="1710689" cy="768985"/>
          </a:xfrm>
          <a:prstGeom prst="rect">
            <a:avLst/>
          </a:prstGeom>
          <a:ln w="9525">
            <a:solidFill>
              <a:srgbClr val="FF0000"/>
            </a:solidFill>
          </a:ln>
        </p:spPr>
        <p:txBody>
          <a:bodyPr vert="horz" wrap="square" lIns="0" tIns="48895" rIns="0" bIns="0" rtlCol="0">
            <a:spAutoFit/>
          </a:bodyPr>
          <a:lstStyle/>
          <a:p>
            <a:pPr marL="91440" marR="146050">
              <a:lnSpc>
                <a:spcPct val="100000"/>
              </a:lnSpc>
              <a:spcBef>
                <a:spcPts val="385"/>
              </a:spcBef>
            </a:pPr>
            <a:r>
              <a:rPr sz="1100" spc="-10" dirty="0">
                <a:latin typeface="MS Mincho"/>
                <a:cs typeface="MS Mincho"/>
              </a:rPr>
              <a:t>*</a:t>
            </a:r>
            <a:r>
              <a:rPr sz="1100" spc="-25" dirty="0">
                <a:latin typeface="MS Mincho"/>
                <a:cs typeface="MS Mincho"/>
              </a:rPr>
              <a:t>必要コメントコードを含める必要がある摘要</a:t>
            </a:r>
            <a:r>
              <a:rPr sz="1100" spc="-20" dirty="0">
                <a:latin typeface="MS Mincho"/>
                <a:cs typeface="MS Mincho"/>
              </a:rPr>
              <a:t>情報（＝</a:t>
            </a:r>
            <a:r>
              <a:rPr sz="1100" spc="-25" dirty="0">
                <a:latin typeface="MS Mincho"/>
                <a:cs typeface="MS Mincho"/>
              </a:rPr>
              <a:t>診療行為また</a:t>
            </a:r>
            <a:r>
              <a:rPr sz="1100" spc="-20" dirty="0">
                <a:latin typeface="MS Mincho"/>
                <a:cs typeface="MS Mincho"/>
              </a:rPr>
              <a:t>は医薬品情報</a:t>
            </a:r>
            <a:r>
              <a:rPr sz="1100" spc="-50" dirty="0">
                <a:latin typeface="MS Mincho"/>
                <a:cs typeface="MS Mincho"/>
              </a:rPr>
              <a:t>）</a:t>
            </a:r>
            <a:endParaRPr sz="1100">
              <a:latin typeface="MS Mincho"/>
              <a:cs typeface="MS Mincho"/>
            </a:endParaRPr>
          </a:p>
        </p:txBody>
      </p:sp>
      <p:sp>
        <p:nvSpPr>
          <p:cNvPr id="12" name="object 11">
            <a:extLst>
              <a:ext uri="{FF2B5EF4-FFF2-40B4-BE49-F238E27FC236}">
                <a16:creationId xmlns:a16="http://schemas.microsoft.com/office/drawing/2014/main" id="{630404A3-D6EC-D635-6F0C-80139E401A83}"/>
              </a:ext>
            </a:extLst>
          </p:cNvPr>
          <p:cNvSpPr txBox="1"/>
          <p:nvPr/>
        </p:nvSpPr>
        <p:spPr>
          <a:xfrm>
            <a:off x="3484433" y="5005059"/>
            <a:ext cx="254254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選択された情報</a:t>
            </a:r>
            <a:r>
              <a:rPr sz="1100" spc="-20" dirty="0">
                <a:latin typeface="MS Mincho"/>
                <a:cs typeface="MS Mincho"/>
              </a:rPr>
              <a:t>（=</a:t>
            </a:r>
            <a:r>
              <a:rPr sz="1100" spc="-25" dirty="0">
                <a:latin typeface="MS Mincho"/>
                <a:cs typeface="MS Mincho"/>
              </a:rPr>
              <a:t>診療行為、医薬品</a:t>
            </a:r>
            <a:r>
              <a:rPr sz="1100" spc="-50" dirty="0">
                <a:latin typeface="MS Mincho"/>
                <a:cs typeface="MS Mincho"/>
              </a:rPr>
              <a:t>）</a:t>
            </a:r>
            <a:endParaRPr sz="1100">
              <a:latin typeface="MS Mincho"/>
              <a:cs typeface="MS Mincho"/>
            </a:endParaRPr>
          </a:p>
        </p:txBody>
      </p:sp>
      <p:sp>
        <p:nvSpPr>
          <p:cNvPr id="13" name="object 12">
            <a:extLst>
              <a:ext uri="{FF2B5EF4-FFF2-40B4-BE49-F238E27FC236}">
                <a16:creationId xmlns:a16="http://schemas.microsoft.com/office/drawing/2014/main" id="{78C6A938-8B4D-D4F4-C0C7-06BFB4155D8A}"/>
              </a:ext>
            </a:extLst>
          </p:cNvPr>
          <p:cNvSpPr txBox="1"/>
          <p:nvPr/>
        </p:nvSpPr>
        <p:spPr>
          <a:xfrm>
            <a:off x="3484433" y="5670541"/>
            <a:ext cx="1710689" cy="261620"/>
          </a:xfrm>
          <a:prstGeom prst="rect">
            <a:avLst/>
          </a:prstGeom>
          <a:ln w="9525">
            <a:solidFill>
              <a:srgbClr val="FF0000"/>
            </a:solidFill>
          </a:ln>
        </p:spPr>
        <p:txBody>
          <a:bodyPr vert="horz" wrap="square" lIns="0" tIns="48895" rIns="0" bIns="0" rtlCol="0">
            <a:spAutoFit/>
          </a:bodyPr>
          <a:lstStyle/>
          <a:p>
            <a:pPr marL="90805">
              <a:lnSpc>
                <a:spcPct val="100000"/>
              </a:lnSpc>
              <a:spcBef>
                <a:spcPts val="385"/>
              </a:spcBef>
            </a:pPr>
            <a:r>
              <a:rPr sz="1100" spc="-25" dirty="0">
                <a:latin typeface="MS Mincho"/>
                <a:cs typeface="MS Mincho"/>
              </a:rPr>
              <a:t>詳細記載事項等を説明</a:t>
            </a:r>
            <a:endParaRPr sz="1100">
              <a:latin typeface="MS Mincho"/>
              <a:cs typeface="MS Mincho"/>
            </a:endParaRPr>
          </a:p>
        </p:txBody>
      </p:sp>
      <p:sp>
        <p:nvSpPr>
          <p:cNvPr id="14" name="object 13">
            <a:extLst>
              <a:ext uri="{FF2B5EF4-FFF2-40B4-BE49-F238E27FC236}">
                <a16:creationId xmlns:a16="http://schemas.microsoft.com/office/drawing/2014/main" id="{AD9BC8AD-B4DC-ABDE-B6FE-E19FA64BB7FF}"/>
              </a:ext>
            </a:extLst>
          </p:cNvPr>
          <p:cNvSpPr txBox="1"/>
          <p:nvPr/>
        </p:nvSpPr>
        <p:spPr>
          <a:xfrm>
            <a:off x="3502259" y="6584995"/>
            <a:ext cx="138557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記載コメント情報</a:t>
            </a:r>
            <a:endParaRPr sz="1100" dirty="0">
              <a:latin typeface="MS Mincho"/>
              <a:cs typeface="MS Mincho"/>
            </a:endParaRPr>
          </a:p>
        </p:txBody>
      </p:sp>
      <p:pic>
        <p:nvPicPr>
          <p:cNvPr id="16" name="그림 15">
            <a:extLst>
              <a:ext uri="{FF2B5EF4-FFF2-40B4-BE49-F238E27FC236}">
                <a16:creationId xmlns:a16="http://schemas.microsoft.com/office/drawing/2014/main" id="{7D115703-0EE6-2E7E-49EE-E1ADEFB8EB45}"/>
              </a:ext>
            </a:extLst>
          </p:cNvPr>
          <p:cNvPicPr>
            <a:picLocks noChangeAspect="1"/>
          </p:cNvPicPr>
          <p:nvPr/>
        </p:nvPicPr>
        <p:blipFill>
          <a:blip r:embed="rId3"/>
          <a:stretch>
            <a:fillRect/>
          </a:stretch>
        </p:blipFill>
        <p:spPr>
          <a:xfrm>
            <a:off x="978874" y="1726927"/>
            <a:ext cx="1673784" cy="2218056"/>
          </a:xfrm>
          <a:prstGeom prst="rect">
            <a:avLst/>
          </a:prstGeom>
        </p:spPr>
      </p:pic>
      <p:sp>
        <p:nvSpPr>
          <p:cNvPr id="19" name="직사각형 18">
            <a:extLst>
              <a:ext uri="{FF2B5EF4-FFF2-40B4-BE49-F238E27FC236}">
                <a16:creationId xmlns:a16="http://schemas.microsoft.com/office/drawing/2014/main" id="{F62C5C38-DD20-9258-60FB-636CE5F19B9F}"/>
              </a:ext>
            </a:extLst>
          </p:cNvPr>
          <p:cNvSpPr/>
          <p:nvPr/>
        </p:nvSpPr>
        <p:spPr>
          <a:xfrm>
            <a:off x="1225126" y="1781487"/>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object 5">
            <a:extLst>
              <a:ext uri="{FF2B5EF4-FFF2-40B4-BE49-F238E27FC236}">
                <a16:creationId xmlns:a16="http://schemas.microsoft.com/office/drawing/2014/main" id="{8BF49BA5-C955-5856-2033-78B9B948D781}"/>
              </a:ext>
            </a:extLst>
          </p:cNvPr>
          <p:cNvSpPr/>
          <p:nvPr/>
        </p:nvSpPr>
        <p:spPr>
          <a:xfrm>
            <a:off x="1160527" y="3078776"/>
            <a:ext cx="1382382" cy="233226"/>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21" name="正方形/長方形 3">
            <a:extLst>
              <a:ext uri="{FF2B5EF4-FFF2-40B4-BE49-F238E27FC236}">
                <a16:creationId xmlns:a16="http://schemas.microsoft.com/office/drawing/2014/main" id="{C5001A44-57DC-948E-5238-B7ED70DFAEB5}"/>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コメントコードチェック</a:t>
            </a:r>
            <a:r>
              <a:rPr lang="ko-KR" altLang="en-US" sz="1400" spc="-25" dirty="0">
                <a:solidFill>
                  <a:schemeClr val="tx1"/>
                </a:solidFill>
                <a:latin typeface="MS Mincho"/>
                <a:cs typeface="MS Mincho"/>
              </a:rPr>
              <a:t>設定</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441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F06CE9-1B53-4B98-5124-103B5555D207}"/>
              </a:ext>
            </a:extLst>
          </p:cNvPr>
          <p:cNvSpPr>
            <a:spLocks noGrp="1"/>
          </p:cNvSpPr>
          <p:nvPr>
            <p:ph type="sldNum" sz="quarter" idx="12"/>
          </p:nvPr>
        </p:nvSpPr>
        <p:spPr/>
        <p:txBody>
          <a:bodyPr/>
          <a:lstStyle/>
          <a:p>
            <a:fld id="{AE8EA5A1-38AB-4AA0-89CC-DE1004BC27E5}" type="slidenum">
              <a:rPr kumimoji="1" lang="ja-JP" altLang="en-US" smtClean="0"/>
              <a:t>79</a:t>
            </a:fld>
            <a:endParaRPr kumimoji="1" lang="ja-JP" altLang="en-US"/>
          </a:p>
        </p:txBody>
      </p:sp>
      <p:pic>
        <p:nvPicPr>
          <p:cNvPr id="3" name="object 2">
            <a:extLst>
              <a:ext uri="{FF2B5EF4-FFF2-40B4-BE49-F238E27FC236}">
                <a16:creationId xmlns:a16="http://schemas.microsoft.com/office/drawing/2014/main" id="{FB0DDC44-B635-B487-2FDE-8BB06CDB1D17}"/>
              </a:ext>
            </a:extLst>
          </p:cNvPr>
          <p:cNvPicPr/>
          <p:nvPr/>
        </p:nvPicPr>
        <p:blipFill>
          <a:blip r:embed="rId2" cstate="print"/>
          <a:stretch>
            <a:fillRect/>
          </a:stretch>
        </p:blipFill>
        <p:spPr>
          <a:xfrm>
            <a:off x="1080727" y="1888446"/>
            <a:ext cx="4746498" cy="3159387"/>
          </a:xfrm>
          <a:prstGeom prst="rect">
            <a:avLst/>
          </a:prstGeom>
        </p:spPr>
      </p:pic>
      <p:grpSp>
        <p:nvGrpSpPr>
          <p:cNvPr id="4" name="object 3">
            <a:extLst>
              <a:ext uri="{FF2B5EF4-FFF2-40B4-BE49-F238E27FC236}">
                <a16:creationId xmlns:a16="http://schemas.microsoft.com/office/drawing/2014/main" id="{5860706D-035B-B3BC-F06A-AD99A57DA643}"/>
              </a:ext>
            </a:extLst>
          </p:cNvPr>
          <p:cNvGrpSpPr/>
          <p:nvPr/>
        </p:nvGrpSpPr>
        <p:grpSpPr>
          <a:xfrm>
            <a:off x="1045894" y="7878749"/>
            <a:ext cx="5017771" cy="951742"/>
            <a:chOff x="1237487" y="8131295"/>
            <a:chExt cx="5017771" cy="951742"/>
          </a:xfrm>
        </p:grpSpPr>
        <p:sp>
          <p:nvSpPr>
            <p:cNvPr id="5" name="object 4">
              <a:extLst>
                <a:ext uri="{FF2B5EF4-FFF2-40B4-BE49-F238E27FC236}">
                  <a16:creationId xmlns:a16="http://schemas.microsoft.com/office/drawing/2014/main" id="{35BA458C-9594-DEF4-66F9-97DBBE267FD7}"/>
                </a:ext>
              </a:extLst>
            </p:cNvPr>
            <p:cNvSpPr/>
            <p:nvPr/>
          </p:nvSpPr>
          <p:spPr>
            <a:xfrm>
              <a:off x="1237487" y="8131295"/>
              <a:ext cx="5017770" cy="951742"/>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solidFill>
              <a:srgbClr val="FFFBD4"/>
            </a:solidFill>
          </p:spPr>
          <p:txBody>
            <a:bodyPr wrap="square" lIns="0" tIns="0" rIns="0" bIns="0" rtlCol="0"/>
            <a:lstStyle/>
            <a:p>
              <a:r>
                <a:rPr lang="en-US" altLang="ja-JP" sz="1050" dirty="0"/>
                <a:t>   </a:t>
              </a:r>
            </a:p>
            <a:p>
              <a:r>
                <a:rPr lang="ja-JP" altLang="en-US" sz="1050" dirty="0"/>
                <a:t>   注意 </a:t>
              </a:r>
              <a:r>
                <a:rPr lang="en-US" altLang="ja-JP" sz="1050" dirty="0"/>
                <a:t>: </a:t>
              </a:r>
            </a:p>
            <a:p>
              <a:r>
                <a:rPr lang="en-US" altLang="ja-JP" sz="1050" dirty="0"/>
                <a:t>   </a:t>
              </a:r>
              <a:r>
                <a:rPr lang="ja-JP" altLang="en-US" sz="1050" dirty="0"/>
                <a:t>該当の摘要コードとコメントコードはデフォルトのものがありますが、</a:t>
              </a:r>
              <a:endParaRPr lang="en-US" altLang="ja-JP" sz="1050" dirty="0"/>
            </a:p>
            <a:p>
              <a:r>
                <a:rPr lang="en-US" altLang="ja-JP" sz="1050" dirty="0"/>
                <a:t>   </a:t>
              </a:r>
              <a:r>
                <a:rPr lang="ja-JP" altLang="en-US" sz="1050" dirty="0"/>
                <a:t>適用選択情報は医療機関ごとに変更可能です。</a:t>
              </a:r>
              <a:endParaRPr lang="en-US" altLang="ja-JP" sz="1050" dirty="0"/>
            </a:p>
            <a:p>
              <a:r>
                <a:rPr lang="en-US" altLang="ja-JP" sz="1050" dirty="0"/>
                <a:t>   </a:t>
              </a:r>
              <a:r>
                <a:rPr lang="ja-JP" altLang="en-US" sz="1050" dirty="0"/>
                <a:t>したがって、自動点検時に反映され、点検結果に影響を与える可能性があります。</a:t>
              </a:r>
            </a:p>
          </p:txBody>
        </p:sp>
        <p:sp>
          <p:nvSpPr>
            <p:cNvPr id="6" name="object 5">
              <a:extLst>
                <a:ext uri="{FF2B5EF4-FFF2-40B4-BE49-F238E27FC236}">
                  <a16:creationId xmlns:a16="http://schemas.microsoft.com/office/drawing/2014/main" id="{162EF3B6-8CCD-1D84-0364-6D34E888F5BC}"/>
                </a:ext>
              </a:extLst>
            </p:cNvPr>
            <p:cNvSpPr/>
            <p:nvPr/>
          </p:nvSpPr>
          <p:spPr>
            <a:xfrm>
              <a:off x="1237488" y="8131301"/>
              <a:ext cx="5017770" cy="951735"/>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ln w="9525">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9E091FA0-4358-49E5-AF95-21E12D238718}"/>
              </a:ext>
            </a:extLst>
          </p:cNvPr>
          <p:cNvSpPr txBox="1"/>
          <p:nvPr/>
        </p:nvSpPr>
        <p:spPr>
          <a:xfrm>
            <a:off x="1000864" y="5188156"/>
            <a:ext cx="5185347" cy="2539285"/>
          </a:xfrm>
          <a:prstGeom prst="rect">
            <a:avLst/>
          </a:prstGeom>
        </p:spPr>
        <p:txBody>
          <a:bodyPr vert="horz" wrap="square" lIns="0" tIns="12065" rIns="0" bIns="0" rtlCol="0">
            <a:spAutoFit/>
          </a:bodyPr>
          <a:lstStyle/>
          <a:p>
            <a:pPr marL="12700">
              <a:lnSpc>
                <a:spcPct val="100000"/>
              </a:lnSpc>
              <a:spcBef>
                <a:spcPts val="95"/>
              </a:spcBef>
            </a:pPr>
            <a:r>
              <a:rPr sz="1100" spc="-20" dirty="0">
                <a:solidFill>
                  <a:srgbClr val="FF0000"/>
                </a:solidFill>
                <a:latin typeface="MS Mincho"/>
                <a:cs typeface="MS Mincho"/>
              </a:rPr>
              <a:t>①</a:t>
            </a:r>
            <a:r>
              <a:rPr sz="1100" spc="-25" dirty="0">
                <a:latin typeface="MS Mincho"/>
                <a:cs typeface="MS Mincho"/>
              </a:rPr>
              <a:t>診療行為の中で「初診療」をクリックします。</a:t>
            </a:r>
            <a:endParaRPr sz="1100" dirty="0">
              <a:latin typeface="MS Mincho"/>
              <a:cs typeface="MS Mincho"/>
            </a:endParaRPr>
          </a:p>
          <a:p>
            <a:pPr marL="26670" marR="986790">
              <a:lnSpc>
                <a:spcPct val="125000"/>
              </a:lnSpc>
              <a:spcBef>
                <a:spcPts val="600"/>
              </a:spcBef>
            </a:pPr>
            <a:r>
              <a:rPr sz="1050" dirty="0">
                <a:solidFill>
                  <a:srgbClr val="FF0000"/>
                </a:solidFill>
                <a:latin typeface="MS Mincho"/>
                <a:cs typeface="MS Mincho"/>
              </a:rPr>
              <a:t>②</a:t>
            </a:r>
            <a:r>
              <a:rPr sz="1050" dirty="0">
                <a:latin typeface="MS Mincho"/>
                <a:cs typeface="MS Mincho"/>
              </a:rPr>
              <a:t>摘要</a:t>
            </a:r>
            <a:r>
              <a:rPr sz="1100" spc="-25" dirty="0">
                <a:latin typeface="MS Mincho"/>
                <a:cs typeface="MS Mincho"/>
              </a:rPr>
              <a:t>の「記載事項」情報と義務的に記載しなければならない選択可能なコメント情報のリストが表示されます。</a:t>
            </a:r>
            <a:endParaRPr sz="1100" dirty="0">
              <a:latin typeface="MS Mincho"/>
              <a:cs typeface="MS Mincho"/>
            </a:endParaRPr>
          </a:p>
          <a:p>
            <a:pPr marL="12700">
              <a:lnSpc>
                <a:spcPct val="100000"/>
              </a:lnSpc>
              <a:spcBef>
                <a:spcPts val="970"/>
              </a:spcBef>
            </a:pPr>
            <a:r>
              <a:rPr sz="1100" spc="-20" dirty="0">
                <a:solidFill>
                  <a:srgbClr val="FF0000"/>
                </a:solidFill>
                <a:latin typeface="MS Mincho"/>
                <a:cs typeface="MS Mincho"/>
              </a:rPr>
              <a:t>③</a:t>
            </a:r>
            <a:r>
              <a:rPr sz="1100" spc="-25" dirty="0">
                <a:latin typeface="MS Mincho"/>
                <a:cs typeface="MS Mincho"/>
              </a:rPr>
              <a:t>「適用」選択チェックを解除または設定できます。</a:t>
            </a:r>
            <a:endParaRPr sz="1100" dirty="0">
              <a:latin typeface="MS Mincho"/>
              <a:cs typeface="MS Mincho"/>
            </a:endParaRPr>
          </a:p>
          <a:p>
            <a:pPr marL="82550">
              <a:lnSpc>
                <a:spcPct val="100000"/>
              </a:lnSpc>
              <a:spcBef>
                <a:spcPts val="325"/>
              </a:spcBef>
            </a:pPr>
            <a:r>
              <a:rPr sz="1100" spc="-30" dirty="0">
                <a:latin typeface="MS Mincho"/>
                <a:cs typeface="MS Mincho"/>
              </a:rPr>
              <a:t>-選択解除されたコードは該当する摘要欄にコメントコードの対象から除外してチェックします。</a:t>
            </a:r>
            <a:endParaRPr sz="1100" dirty="0">
              <a:latin typeface="MS Mincho"/>
              <a:cs typeface="MS Mincho"/>
            </a:endParaRPr>
          </a:p>
          <a:p>
            <a:pPr marL="82550">
              <a:lnSpc>
                <a:spcPct val="100000"/>
              </a:lnSpc>
              <a:spcBef>
                <a:spcPts val="330"/>
              </a:spcBef>
            </a:pPr>
            <a:r>
              <a:rPr sz="1100" spc="-30" dirty="0">
                <a:latin typeface="MS Mincho"/>
                <a:cs typeface="MS Mincho"/>
              </a:rPr>
              <a:t>-選択されたコードがない場合には該当する情報はチェック対象から除外されます。</a:t>
            </a:r>
            <a:endParaRPr sz="1100" dirty="0">
              <a:latin typeface="MS Mincho"/>
              <a:cs typeface="MS Mincho"/>
            </a:endParaRPr>
          </a:p>
          <a:p>
            <a:pPr marL="82550">
              <a:lnSpc>
                <a:spcPct val="100000"/>
              </a:lnSpc>
              <a:spcBef>
                <a:spcPts val="325"/>
              </a:spcBef>
            </a:pPr>
            <a:r>
              <a:rPr sz="1100" spc="-30" dirty="0">
                <a:latin typeface="MS Mincho"/>
                <a:cs typeface="MS Mincho"/>
              </a:rPr>
              <a:t>-チェック結果が選択したコードが存在する場合には合格処理されます。</a:t>
            </a:r>
            <a:endParaRPr sz="1100" dirty="0">
              <a:latin typeface="MS Mincho"/>
              <a:cs typeface="MS Mincho"/>
            </a:endParaRPr>
          </a:p>
          <a:p>
            <a:pPr marL="82550">
              <a:lnSpc>
                <a:spcPct val="100000"/>
              </a:lnSpc>
              <a:spcBef>
                <a:spcPts val="330"/>
              </a:spcBef>
            </a:pPr>
            <a:r>
              <a:rPr sz="1100" spc="-30" dirty="0">
                <a:latin typeface="MS Mincho"/>
                <a:cs typeface="MS Mincho"/>
              </a:rPr>
              <a:t>-チェック結果が選択したコードがない場合には不合格となります。</a:t>
            </a:r>
            <a:endParaRPr sz="1100" dirty="0">
              <a:latin typeface="MS Mincho"/>
              <a:cs typeface="MS Mincho"/>
            </a:endParaRPr>
          </a:p>
          <a:p>
            <a:pPr marL="212725" marR="1340485" indent="-139700">
              <a:lnSpc>
                <a:spcPct val="142300"/>
              </a:lnSpc>
              <a:spcBef>
                <a:spcPts val="935"/>
              </a:spcBef>
            </a:pPr>
            <a:r>
              <a:rPr sz="1100" spc="-10" dirty="0">
                <a:latin typeface="MS Mincho"/>
                <a:cs typeface="MS Mincho"/>
              </a:rPr>
              <a:t>*</a:t>
            </a:r>
            <a:r>
              <a:rPr sz="1100" spc="-25" dirty="0">
                <a:latin typeface="MS Mincho"/>
                <a:cs typeface="MS Mincho"/>
              </a:rPr>
              <a:t>参照 :「適用」選択の設定/</a:t>
            </a:r>
            <a:r>
              <a:rPr sz="1100" spc="-25" dirty="0" err="1">
                <a:latin typeface="MS Mincho"/>
                <a:cs typeface="MS Mincho"/>
              </a:rPr>
              <a:t>解除はクリック時にすぐに変更処理されます。別途、変更処理ボタンは存在しません</a:t>
            </a:r>
            <a:r>
              <a:rPr sz="1100" spc="-25" dirty="0">
                <a:latin typeface="MS Mincho"/>
                <a:cs typeface="MS Mincho"/>
              </a:rPr>
              <a:t>。</a:t>
            </a:r>
            <a:endParaRPr sz="1050" dirty="0">
              <a:latin typeface="MS Mincho"/>
              <a:cs typeface="MS Mincho"/>
            </a:endParaRPr>
          </a:p>
        </p:txBody>
      </p:sp>
      <p:sp>
        <p:nvSpPr>
          <p:cNvPr id="8" name="object 7">
            <a:extLst>
              <a:ext uri="{FF2B5EF4-FFF2-40B4-BE49-F238E27FC236}">
                <a16:creationId xmlns:a16="http://schemas.microsoft.com/office/drawing/2014/main" id="{D33CCF73-2F13-4EBF-FD6B-56087489CF0C}"/>
              </a:ext>
            </a:extLst>
          </p:cNvPr>
          <p:cNvSpPr txBox="1"/>
          <p:nvPr/>
        </p:nvSpPr>
        <p:spPr>
          <a:xfrm>
            <a:off x="1014038" y="725884"/>
            <a:ext cx="5128006" cy="890905"/>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a:latin typeface="MS Mincho"/>
                <a:cs typeface="MS Mincho"/>
              </a:rPr>
              <a:t>コメントコード記載漏れ対象の摘要検索</a:t>
            </a:r>
            <a:endParaRPr sz="1100" b="1" dirty="0">
              <a:latin typeface="MS Mincho"/>
              <a:cs typeface="MS Mincho"/>
            </a:endParaRPr>
          </a:p>
          <a:p>
            <a:pPr marL="170180">
              <a:lnSpc>
                <a:spcPct val="100000"/>
              </a:lnSpc>
              <a:spcBef>
                <a:spcPts val="875"/>
              </a:spcBef>
            </a:pPr>
            <a:r>
              <a:rPr sz="1100" spc="-20" dirty="0">
                <a:latin typeface="MS Mincho"/>
                <a:cs typeface="MS Mincho"/>
              </a:rPr>
              <a:t>コメントコードを記載する必要がある摘要（診療行為、医薬品）</a:t>
            </a:r>
            <a:r>
              <a:rPr sz="1100" spc="-25" dirty="0">
                <a:latin typeface="MS Mincho"/>
                <a:cs typeface="MS Mincho"/>
              </a:rPr>
              <a:t>を検索します。</a:t>
            </a:r>
            <a:endParaRPr sz="1100" dirty="0">
              <a:latin typeface="MS Mincho"/>
              <a:cs typeface="MS Mincho"/>
            </a:endParaRPr>
          </a:p>
          <a:p>
            <a:pPr marL="449580" marR="5080" indent="-209550">
              <a:lnSpc>
                <a:spcPct val="125000"/>
              </a:lnSpc>
            </a:pPr>
            <a:r>
              <a:rPr sz="1100" spc="-25" dirty="0">
                <a:latin typeface="MS Mincho"/>
                <a:cs typeface="MS Mincho"/>
              </a:rPr>
              <a:t>- 「診療行為」又は「医薬品」を選択し、名称で前方一致または後方一致などの条件で該当摘要情報を照会します。</a:t>
            </a:r>
            <a:endParaRPr sz="1100" dirty="0">
              <a:latin typeface="MS Mincho"/>
              <a:cs typeface="MS Mincho"/>
            </a:endParaRPr>
          </a:p>
        </p:txBody>
      </p:sp>
      <p:sp>
        <p:nvSpPr>
          <p:cNvPr id="9" name="object 8">
            <a:extLst>
              <a:ext uri="{FF2B5EF4-FFF2-40B4-BE49-F238E27FC236}">
                <a16:creationId xmlns:a16="http://schemas.microsoft.com/office/drawing/2014/main" id="{7037940A-C3B0-2D7A-382C-B0AE693EC6AA}"/>
              </a:ext>
            </a:extLst>
          </p:cNvPr>
          <p:cNvSpPr txBox="1"/>
          <p:nvPr/>
        </p:nvSpPr>
        <p:spPr>
          <a:xfrm>
            <a:off x="4202895" y="46425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0" name="object 9">
            <a:extLst>
              <a:ext uri="{FF2B5EF4-FFF2-40B4-BE49-F238E27FC236}">
                <a16:creationId xmlns:a16="http://schemas.microsoft.com/office/drawing/2014/main" id="{284DF0A5-BAF4-21F3-D8CD-C41E0BE85134}"/>
              </a:ext>
            </a:extLst>
          </p:cNvPr>
          <p:cNvSpPr txBox="1"/>
          <p:nvPr/>
        </p:nvSpPr>
        <p:spPr>
          <a:xfrm>
            <a:off x="2969209" y="3210774"/>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a:latin typeface="MS Mincho"/>
              <a:cs typeface="MS Mincho"/>
            </a:endParaRPr>
          </a:p>
        </p:txBody>
      </p:sp>
      <p:grpSp>
        <p:nvGrpSpPr>
          <p:cNvPr id="11" name="object 10">
            <a:extLst>
              <a:ext uri="{FF2B5EF4-FFF2-40B4-BE49-F238E27FC236}">
                <a16:creationId xmlns:a16="http://schemas.microsoft.com/office/drawing/2014/main" id="{176217F1-3BFA-CB0D-4457-9B3C8FCE0192}"/>
              </a:ext>
            </a:extLst>
          </p:cNvPr>
          <p:cNvGrpSpPr/>
          <p:nvPr/>
        </p:nvGrpSpPr>
        <p:grpSpPr>
          <a:xfrm>
            <a:off x="2468329" y="1883493"/>
            <a:ext cx="3361054" cy="3202940"/>
            <a:chOff x="2747010" y="2345054"/>
            <a:chExt cx="3361054" cy="3202940"/>
          </a:xfrm>
        </p:grpSpPr>
        <p:sp>
          <p:nvSpPr>
            <p:cNvPr id="12" name="object 11">
              <a:extLst>
                <a:ext uri="{FF2B5EF4-FFF2-40B4-BE49-F238E27FC236}">
                  <a16:creationId xmlns:a16="http://schemas.microsoft.com/office/drawing/2014/main" id="{C4094521-C770-3729-E8FD-6E941551E5C9}"/>
                </a:ext>
              </a:extLst>
            </p:cNvPr>
            <p:cNvSpPr/>
            <p:nvPr/>
          </p:nvSpPr>
          <p:spPr>
            <a:xfrm>
              <a:off x="2747010" y="3163823"/>
              <a:ext cx="394970" cy="76200"/>
            </a:xfrm>
            <a:custGeom>
              <a:avLst/>
              <a:gdLst/>
              <a:ahLst/>
              <a:cxnLst/>
              <a:rect l="l" t="t" r="r" b="b"/>
              <a:pathLst>
                <a:path w="394969" h="76200">
                  <a:moveTo>
                    <a:pt x="318515" y="0"/>
                  </a:moveTo>
                  <a:lnTo>
                    <a:pt x="318515" y="76200"/>
                  </a:lnTo>
                  <a:lnTo>
                    <a:pt x="374904" y="48005"/>
                  </a:lnTo>
                  <a:lnTo>
                    <a:pt x="330707" y="48005"/>
                  </a:lnTo>
                  <a:lnTo>
                    <a:pt x="330707" y="28955"/>
                  </a:lnTo>
                  <a:lnTo>
                    <a:pt x="376427" y="28955"/>
                  </a:lnTo>
                  <a:lnTo>
                    <a:pt x="318515" y="0"/>
                  </a:lnTo>
                  <a:close/>
                </a:path>
                <a:path w="394969" h="76200">
                  <a:moveTo>
                    <a:pt x="318515" y="28955"/>
                  </a:moveTo>
                  <a:lnTo>
                    <a:pt x="0" y="28955"/>
                  </a:lnTo>
                  <a:lnTo>
                    <a:pt x="0" y="48005"/>
                  </a:lnTo>
                  <a:lnTo>
                    <a:pt x="318515" y="48005"/>
                  </a:lnTo>
                  <a:lnTo>
                    <a:pt x="318515" y="28955"/>
                  </a:lnTo>
                  <a:close/>
                </a:path>
                <a:path w="394969" h="76200">
                  <a:moveTo>
                    <a:pt x="376427" y="28955"/>
                  </a:moveTo>
                  <a:lnTo>
                    <a:pt x="330707" y="28955"/>
                  </a:lnTo>
                  <a:lnTo>
                    <a:pt x="330707" y="48005"/>
                  </a:lnTo>
                  <a:lnTo>
                    <a:pt x="374904" y="48005"/>
                  </a:lnTo>
                  <a:lnTo>
                    <a:pt x="394715" y="38100"/>
                  </a:lnTo>
                  <a:lnTo>
                    <a:pt x="376427" y="28955"/>
                  </a:lnTo>
                  <a:close/>
                </a:path>
              </a:pathLst>
            </a:custGeom>
            <a:solidFill>
              <a:srgbClr val="FF0000"/>
            </a:solidFill>
          </p:spPr>
          <p:txBody>
            <a:bodyPr wrap="square" lIns="0" tIns="0" rIns="0" bIns="0" rtlCol="0"/>
            <a:lstStyle/>
            <a:p>
              <a:endParaRPr/>
            </a:p>
          </p:txBody>
        </p:sp>
        <p:sp>
          <p:nvSpPr>
            <p:cNvPr id="13" name="object 12">
              <a:extLst>
                <a:ext uri="{FF2B5EF4-FFF2-40B4-BE49-F238E27FC236}">
                  <a16:creationId xmlns:a16="http://schemas.microsoft.com/office/drawing/2014/main" id="{177BDAFE-3963-AD0B-71BE-3623F9ACBED1}"/>
                </a:ext>
              </a:extLst>
            </p:cNvPr>
            <p:cNvSpPr/>
            <p:nvPr/>
          </p:nvSpPr>
          <p:spPr>
            <a:xfrm>
              <a:off x="3122676" y="2354579"/>
              <a:ext cx="2975610" cy="3183890"/>
            </a:xfrm>
            <a:custGeom>
              <a:avLst/>
              <a:gdLst/>
              <a:ahLst/>
              <a:cxnLst/>
              <a:rect l="l" t="t" r="r" b="b"/>
              <a:pathLst>
                <a:path w="2975610" h="3183890">
                  <a:moveTo>
                    <a:pt x="0" y="496061"/>
                  </a:moveTo>
                  <a:lnTo>
                    <a:pt x="2267" y="448232"/>
                  </a:lnTo>
                  <a:lnTo>
                    <a:pt x="8930" y="401701"/>
                  </a:lnTo>
                  <a:lnTo>
                    <a:pt x="19782" y="356675"/>
                  </a:lnTo>
                  <a:lnTo>
                    <a:pt x="34615" y="313360"/>
                  </a:lnTo>
                  <a:lnTo>
                    <a:pt x="53222" y="271963"/>
                  </a:lnTo>
                  <a:lnTo>
                    <a:pt x="75394" y="232691"/>
                  </a:lnTo>
                  <a:lnTo>
                    <a:pt x="100925" y="195750"/>
                  </a:lnTo>
                  <a:lnTo>
                    <a:pt x="129607" y="161346"/>
                  </a:lnTo>
                  <a:lnTo>
                    <a:pt x="161233" y="129687"/>
                  </a:lnTo>
                  <a:lnTo>
                    <a:pt x="195594" y="100979"/>
                  </a:lnTo>
                  <a:lnTo>
                    <a:pt x="232484" y="75428"/>
                  </a:lnTo>
                  <a:lnTo>
                    <a:pt x="271695" y="53241"/>
                  </a:lnTo>
                  <a:lnTo>
                    <a:pt x="313019" y="34625"/>
                  </a:lnTo>
                  <a:lnTo>
                    <a:pt x="356249" y="19786"/>
                  </a:lnTo>
                  <a:lnTo>
                    <a:pt x="401178" y="8931"/>
                  </a:lnTo>
                  <a:lnTo>
                    <a:pt x="447597" y="2267"/>
                  </a:lnTo>
                  <a:lnTo>
                    <a:pt x="495300" y="0"/>
                  </a:lnTo>
                  <a:lnTo>
                    <a:pt x="2479548" y="0"/>
                  </a:lnTo>
                  <a:lnTo>
                    <a:pt x="2527377" y="2267"/>
                  </a:lnTo>
                  <a:lnTo>
                    <a:pt x="2573908" y="8931"/>
                  </a:lnTo>
                  <a:lnTo>
                    <a:pt x="2618934" y="19786"/>
                  </a:lnTo>
                  <a:lnTo>
                    <a:pt x="2662249" y="34625"/>
                  </a:lnTo>
                  <a:lnTo>
                    <a:pt x="2703646" y="53241"/>
                  </a:lnTo>
                  <a:lnTo>
                    <a:pt x="2742918" y="75428"/>
                  </a:lnTo>
                  <a:lnTo>
                    <a:pt x="2779859" y="100979"/>
                  </a:lnTo>
                  <a:lnTo>
                    <a:pt x="2814263" y="129687"/>
                  </a:lnTo>
                  <a:lnTo>
                    <a:pt x="2845922" y="161346"/>
                  </a:lnTo>
                  <a:lnTo>
                    <a:pt x="2874630" y="195750"/>
                  </a:lnTo>
                  <a:lnTo>
                    <a:pt x="2900181" y="232691"/>
                  </a:lnTo>
                  <a:lnTo>
                    <a:pt x="2922368" y="271963"/>
                  </a:lnTo>
                  <a:lnTo>
                    <a:pt x="2940984" y="313360"/>
                  </a:lnTo>
                  <a:lnTo>
                    <a:pt x="2955823" y="356675"/>
                  </a:lnTo>
                  <a:lnTo>
                    <a:pt x="2966678" y="401701"/>
                  </a:lnTo>
                  <a:lnTo>
                    <a:pt x="2973342" y="448232"/>
                  </a:lnTo>
                  <a:lnTo>
                    <a:pt x="2975610" y="496061"/>
                  </a:lnTo>
                  <a:lnTo>
                    <a:pt x="2975610" y="2687573"/>
                  </a:lnTo>
                  <a:lnTo>
                    <a:pt x="2973342" y="2735403"/>
                  </a:lnTo>
                  <a:lnTo>
                    <a:pt x="2966678" y="2781934"/>
                  </a:lnTo>
                  <a:lnTo>
                    <a:pt x="2955823" y="2826960"/>
                  </a:lnTo>
                  <a:lnTo>
                    <a:pt x="2940984" y="2870275"/>
                  </a:lnTo>
                  <a:lnTo>
                    <a:pt x="2922368" y="2911672"/>
                  </a:lnTo>
                  <a:lnTo>
                    <a:pt x="2900181" y="2950944"/>
                  </a:lnTo>
                  <a:lnTo>
                    <a:pt x="2874630" y="2987885"/>
                  </a:lnTo>
                  <a:lnTo>
                    <a:pt x="2845922" y="3022289"/>
                  </a:lnTo>
                  <a:lnTo>
                    <a:pt x="2814263" y="3053948"/>
                  </a:lnTo>
                  <a:lnTo>
                    <a:pt x="2779859" y="3082656"/>
                  </a:lnTo>
                  <a:lnTo>
                    <a:pt x="2742918" y="3108207"/>
                  </a:lnTo>
                  <a:lnTo>
                    <a:pt x="2703646" y="3130394"/>
                  </a:lnTo>
                  <a:lnTo>
                    <a:pt x="2662249" y="3149010"/>
                  </a:lnTo>
                  <a:lnTo>
                    <a:pt x="2618934" y="3163849"/>
                  </a:lnTo>
                  <a:lnTo>
                    <a:pt x="2573908" y="3174704"/>
                  </a:lnTo>
                  <a:lnTo>
                    <a:pt x="2527377" y="3181368"/>
                  </a:lnTo>
                  <a:lnTo>
                    <a:pt x="2479548" y="3183635"/>
                  </a:lnTo>
                  <a:lnTo>
                    <a:pt x="495300" y="3183635"/>
                  </a:lnTo>
                  <a:lnTo>
                    <a:pt x="447597" y="3181368"/>
                  </a:lnTo>
                  <a:lnTo>
                    <a:pt x="401178" y="3174704"/>
                  </a:lnTo>
                  <a:lnTo>
                    <a:pt x="356249" y="3163849"/>
                  </a:lnTo>
                  <a:lnTo>
                    <a:pt x="313019" y="3149010"/>
                  </a:lnTo>
                  <a:lnTo>
                    <a:pt x="271695" y="3130394"/>
                  </a:lnTo>
                  <a:lnTo>
                    <a:pt x="232484" y="3108207"/>
                  </a:lnTo>
                  <a:lnTo>
                    <a:pt x="195594" y="3082656"/>
                  </a:lnTo>
                  <a:lnTo>
                    <a:pt x="161233" y="3053948"/>
                  </a:lnTo>
                  <a:lnTo>
                    <a:pt x="129607" y="3022289"/>
                  </a:lnTo>
                  <a:lnTo>
                    <a:pt x="100925" y="2987885"/>
                  </a:lnTo>
                  <a:lnTo>
                    <a:pt x="75394" y="2950944"/>
                  </a:lnTo>
                  <a:lnTo>
                    <a:pt x="53222" y="2911672"/>
                  </a:lnTo>
                  <a:lnTo>
                    <a:pt x="34615" y="2870275"/>
                  </a:lnTo>
                  <a:lnTo>
                    <a:pt x="19782" y="2826960"/>
                  </a:lnTo>
                  <a:lnTo>
                    <a:pt x="8930" y="2781934"/>
                  </a:lnTo>
                  <a:lnTo>
                    <a:pt x="2267" y="2735403"/>
                  </a:lnTo>
                  <a:lnTo>
                    <a:pt x="0" y="2687573"/>
                  </a:lnTo>
                  <a:lnTo>
                    <a:pt x="0" y="496061"/>
                  </a:lnTo>
                  <a:close/>
                </a:path>
              </a:pathLst>
            </a:custGeom>
            <a:ln w="19037">
              <a:solidFill>
                <a:srgbClr val="FF0000"/>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09196DDB-763B-B4D8-9ED1-7A17D258EFFE}"/>
              </a:ext>
            </a:extLst>
          </p:cNvPr>
          <p:cNvSpPr txBox="1"/>
          <p:nvPr/>
        </p:nvSpPr>
        <p:spPr>
          <a:xfrm>
            <a:off x="1099015" y="1922737"/>
            <a:ext cx="1666239" cy="3138170"/>
          </a:xfrm>
          <a:prstGeom prst="rect">
            <a:avLst/>
          </a:prstGeom>
          <a:ln w="9525">
            <a:solidFill>
              <a:srgbClr val="FF0000"/>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spcBef>
                <a:spcPts val="1095"/>
              </a:spcBef>
            </a:pPr>
            <a:endParaRPr sz="1800">
              <a:latin typeface="Times New Roman"/>
              <a:cs typeface="Times New Roman"/>
            </a:endParaRPr>
          </a:p>
          <a:p>
            <a:pPr marR="283845" algn="r">
              <a:lnSpc>
                <a:spcPct val="100000"/>
              </a:lnSpc>
            </a:pPr>
            <a:r>
              <a:rPr sz="1800" spc="-50" dirty="0">
                <a:solidFill>
                  <a:srgbClr val="FF0000"/>
                </a:solidFill>
                <a:latin typeface="MS Mincho"/>
                <a:cs typeface="MS Mincho"/>
              </a:rPr>
              <a:t>①</a:t>
            </a:r>
            <a:endParaRPr sz="1800">
              <a:latin typeface="MS Mincho"/>
              <a:cs typeface="MS Mincho"/>
            </a:endParaRPr>
          </a:p>
        </p:txBody>
      </p:sp>
      <p:sp>
        <p:nvSpPr>
          <p:cNvPr id="15" name="object 14">
            <a:extLst>
              <a:ext uri="{FF2B5EF4-FFF2-40B4-BE49-F238E27FC236}">
                <a16:creationId xmlns:a16="http://schemas.microsoft.com/office/drawing/2014/main" id="{A5FBF253-6C89-DF1B-0988-8BD88EAB8794}"/>
              </a:ext>
            </a:extLst>
          </p:cNvPr>
          <p:cNvSpPr/>
          <p:nvPr/>
        </p:nvSpPr>
        <p:spPr>
          <a:xfrm>
            <a:off x="2892001" y="3491694"/>
            <a:ext cx="219710" cy="1262380"/>
          </a:xfrm>
          <a:custGeom>
            <a:avLst/>
            <a:gdLst/>
            <a:ahLst/>
            <a:cxnLst/>
            <a:rect l="l" t="t" r="r" b="b"/>
            <a:pathLst>
              <a:path w="219710" h="1262379">
                <a:moveTo>
                  <a:pt x="0" y="36575"/>
                </a:moveTo>
                <a:lnTo>
                  <a:pt x="2928" y="22502"/>
                </a:lnTo>
                <a:lnTo>
                  <a:pt x="10858" y="10858"/>
                </a:lnTo>
                <a:lnTo>
                  <a:pt x="22502" y="2928"/>
                </a:lnTo>
                <a:lnTo>
                  <a:pt x="36576" y="0"/>
                </a:lnTo>
                <a:lnTo>
                  <a:pt x="182880" y="0"/>
                </a:lnTo>
                <a:lnTo>
                  <a:pt x="196953" y="2928"/>
                </a:lnTo>
                <a:lnTo>
                  <a:pt x="208597" y="10858"/>
                </a:lnTo>
                <a:lnTo>
                  <a:pt x="216527" y="22502"/>
                </a:lnTo>
                <a:lnTo>
                  <a:pt x="219456" y="36575"/>
                </a:lnTo>
                <a:lnTo>
                  <a:pt x="219456" y="1225295"/>
                </a:lnTo>
                <a:lnTo>
                  <a:pt x="216527" y="1239369"/>
                </a:lnTo>
                <a:lnTo>
                  <a:pt x="208597" y="1251013"/>
                </a:lnTo>
                <a:lnTo>
                  <a:pt x="196953" y="1258943"/>
                </a:lnTo>
                <a:lnTo>
                  <a:pt x="182880" y="1261872"/>
                </a:lnTo>
                <a:lnTo>
                  <a:pt x="36576" y="1261872"/>
                </a:lnTo>
                <a:lnTo>
                  <a:pt x="22502" y="1258943"/>
                </a:lnTo>
                <a:lnTo>
                  <a:pt x="10858" y="1251013"/>
                </a:lnTo>
                <a:lnTo>
                  <a:pt x="2928" y="1239369"/>
                </a:lnTo>
                <a:lnTo>
                  <a:pt x="0" y="1225295"/>
                </a:lnTo>
                <a:lnTo>
                  <a:pt x="0" y="36575"/>
                </a:lnTo>
                <a:close/>
              </a:path>
            </a:pathLst>
          </a:custGeom>
          <a:ln w="19037">
            <a:solidFill>
              <a:srgbClr val="006FBF"/>
            </a:solidFill>
          </a:ln>
        </p:spPr>
        <p:txBody>
          <a:bodyPr wrap="square" lIns="0" tIns="0" rIns="0" bIns="0" rtlCol="0"/>
          <a:lstStyle/>
          <a:p>
            <a:endParaRPr/>
          </a:p>
        </p:txBody>
      </p:sp>
    </p:spTree>
    <p:extLst>
      <p:ext uri="{BB962C8B-B14F-4D97-AF65-F5344CB8AC3E}">
        <p14:creationId xmlns:p14="http://schemas.microsoft.com/office/powerpoint/2010/main" val="227987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D42E92-1B7E-E86C-585D-1348FE73CE15}"/>
              </a:ext>
            </a:extLst>
          </p:cNvPr>
          <p:cNvSpPr>
            <a:spLocks noGrp="1"/>
          </p:cNvSpPr>
          <p:nvPr>
            <p:ph type="sldNum" sz="quarter" idx="12"/>
          </p:nvPr>
        </p:nvSpPr>
        <p:spPr/>
        <p:txBody>
          <a:bodyPr/>
          <a:lstStyle/>
          <a:p>
            <a:fld id="{AE8EA5A1-38AB-4AA0-89CC-DE1004BC27E5}" type="slidenum">
              <a:rPr kumimoji="1" lang="ja-JP" altLang="en-US" smtClean="0"/>
              <a:t>80</a:t>
            </a:fld>
            <a:endParaRPr kumimoji="1" lang="ja-JP" altLang="en-US"/>
          </a:p>
        </p:txBody>
      </p:sp>
      <p:sp>
        <p:nvSpPr>
          <p:cNvPr id="4" name="正方形/長方形 3">
            <a:extLst>
              <a:ext uri="{FF2B5EF4-FFF2-40B4-BE49-F238E27FC236}">
                <a16:creationId xmlns:a16="http://schemas.microsoft.com/office/drawing/2014/main" id="{5F4038CF-3E01-541E-B213-223BD4B13CB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JP" altLang="en-US" sz="1400" b="1" i="0" u="none" strike="noStrike" cap="none" dirty="0">
                <a:solidFill>
                  <a:srgbClr val="002060"/>
                </a:solidFill>
                <a:latin typeface="游ゴシック" panose="020B0400000000000000" pitchFamily="50" charset="-128"/>
                <a:ea typeface="游ゴシック" panose="020B0400000000000000" pitchFamily="50" charset="-128"/>
                <a:sym typeface="Arial"/>
              </a:rPr>
              <a:t>禁忌病名のチェック</a:t>
            </a:r>
            <a:endParaRPr lang="ja-JP" altLang="en-US" sz="1400" dirty="0">
              <a:latin typeface="游ゴシック" panose="020B0400000000000000" pitchFamily="50" charset="-128"/>
              <a:ea typeface="游ゴシック" panose="020B0400000000000000" pitchFamily="50" charset="-128"/>
            </a:endParaRPr>
          </a:p>
        </p:txBody>
      </p:sp>
      <p:sp>
        <p:nvSpPr>
          <p:cNvPr id="5" name="Google Shape;89;p1">
            <a:extLst>
              <a:ext uri="{FF2B5EF4-FFF2-40B4-BE49-F238E27FC236}">
                <a16:creationId xmlns:a16="http://schemas.microsoft.com/office/drawing/2014/main" id="{C392C42A-D30F-0D6F-E695-0379A6DAD3A7}"/>
              </a:ext>
            </a:extLst>
          </p:cNvPr>
          <p:cNvSpPr txBox="1"/>
          <p:nvPr/>
        </p:nvSpPr>
        <p:spPr>
          <a:xfrm>
            <a:off x="661665" y="1114893"/>
            <a:ext cx="5400000" cy="95791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医薬品の「禁忌病名」を登録してチェックすることができます。</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注:都道府県によっては審査</a:t>
            </a:r>
            <a:r>
              <a:rPr lang="ja-JP" altLang="en-US" sz="1100" dirty="0">
                <a:solidFill>
                  <a:srgbClr val="FF0000"/>
                </a:solidFill>
                <a:latin typeface="游ゴシック" panose="020B0400000000000000" pitchFamily="50" charset="-128"/>
                <a:ea typeface="游ゴシック" panose="020B0400000000000000" pitchFamily="50" charset="-128"/>
              </a:rPr>
              <a:t>結果が異なる場合が</a:t>
            </a:r>
            <a:r>
              <a:rPr lang="ja-JP" sz="1100" dirty="0">
                <a:solidFill>
                  <a:srgbClr val="FF0000"/>
                </a:solidFill>
                <a:latin typeface="游ゴシック" panose="020B0400000000000000" pitchFamily="50" charset="-128"/>
                <a:ea typeface="游ゴシック" panose="020B0400000000000000" pitchFamily="50" charset="-128"/>
                <a:sym typeface="Arial"/>
              </a:rPr>
              <a:t>あります。</a:t>
            </a:r>
            <a:endParaRPr lang="en-US" altLang="ja-JP"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医薬品「メトホルミン」を例に挙げて説明しますが、「慢性心不全」で返戻や査定になる可能性があることをご理解ください。</a:t>
            </a:r>
            <a:endParaRPr sz="1100" dirty="0">
              <a:latin typeface="游ゴシック" panose="020B0400000000000000" pitchFamily="50" charset="-128"/>
              <a:ea typeface="游ゴシック" panose="020B0400000000000000" pitchFamily="50" charset="-128"/>
            </a:endParaRPr>
          </a:p>
        </p:txBody>
      </p:sp>
      <p:sp>
        <p:nvSpPr>
          <p:cNvPr id="6" name="Google Shape;91;p1">
            <a:extLst>
              <a:ext uri="{FF2B5EF4-FFF2-40B4-BE49-F238E27FC236}">
                <a16:creationId xmlns:a16="http://schemas.microsoft.com/office/drawing/2014/main" id="{44E290DB-0137-968F-59C9-741579EFABC2}"/>
              </a:ext>
            </a:extLst>
          </p:cNvPr>
          <p:cNvSpPr txBox="1"/>
          <p:nvPr/>
        </p:nvSpPr>
        <p:spPr>
          <a:xfrm>
            <a:off x="588898" y="6639362"/>
            <a:ext cx="633601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メトホルミンの「禁忌病名登録」に「慢性心不全」があるため不合格判定となりました。</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200" dirty="0">
                <a:solidFill>
                  <a:schemeClr val="dk1"/>
                </a:solidFill>
                <a:latin typeface="游ゴシック" panose="020B0400000000000000" pitchFamily="50" charset="-128"/>
                <a:ea typeface="游ゴシック" panose="020B0400000000000000" pitchFamily="50" charset="-128"/>
                <a:sym typeface="Arial"/>
              </a:rPr>
              <a:t>「慢性心不全」に「メトホルミン」を投与すると、査定される都道府県があります。 </a:t>
            </a:r>
            <a:endParaRPr lang="ja-JP" altLang="en-US" sz="12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当該対象医薬品は「ピンク色」で表示され、禁忌病名に該当する対象病名は「黄色」で</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表示されます。禁忌病名点検により不合格となったメッセージは「病名</a:t>
            </a:r>
            <a:r>
              <a:rPr lang="ja-JP" altLang="en-US" sz="1200" dirty="0">
                <a:solidFill>
                  <a:schemeClr val="dk1"/>
                </a:solidFill>
                <a:latin typeface="游ゴシック" panose="020B0400000000000000" pitchFamily="50" charset="-128"/>
                <a:ea typeface="游ゴシック" panose="020B0400000000000000" pitchFamily="50" charset="-128"/>
                <a:sym typeface="Arial"/>
              </a:rPr>
              <a:t>漏れ</a:t>
            </a:r>
            <a:r>
              <a:rPr lang="ja-JP" sz="1200" dirty="0">
                <a:solidFill>
                  <a:schemeClr val="dk1"/>
                </a:solidFill>
                <a:latin typeface="游ゴシック" panose="020B0400000000000000" pitchFamily="50" charset="-128"/>
                <a:ea typeface="游ゴシック" panose="020B0400000000000000" pitchFamily="50" charset="-128"/>
                <a:sym typeface="Arial"/>
              </a:rPr>
              <a:t>」</a:t>
            </a:r>
            <a:r>
              <a:rPr lang="ja-JP" altLang="en-US" sz="1200" dirty="0">
                <a:solidFill>
                  <a:schemeClr val="dk1"/>
                </a:solidFill>
                <a:latin typeface="游ゴシック" panose="020B0400000000000000" pitchFamily="50" charset="-128"/>
                <a:ea typeface="游ゴシック" panose="020B0400000000000000" pitchFamily="50" charset="-128"/>
                <a:sym typeface="Arial"/>
              </a:rPr>
              <a:t>の項目で</a:t>
            </a: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 </a:t>
            </a:r>
            <a:endParaRPr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7" name="グループ化 7">
            <a:extLst>
              <a:ext uri="{FF2B5EF4-FFF2-40B4-BE49-F238E27FC236}">
                <a16:creationId xmlns:a16="http://schemas.microsoft.com/office/drawing/2014/main" id="{5A8098F9-5C4F-F1A8-256D-4BAA46C8A8AE}"/>
              </a:ext>
            </a:extLst>
          </p:cNvPr>
          <p:cNvGrpSpPr/>
          <p:nvPr/>
        </p:nvGrpSpPr>
        <p:grpSpPr>
          <a:xfrm>
            <a:off x="862281" y="2351877"/>
            <a:ext cx="5399676" cy="4082832"/>
            <a:chOff x="1080000" y="3126945"/>
            <a:chExt cx="5399676" cy="4082832"/>
          </a:xfrm>
        </p:grpSpPr>
        <p:pic>
          <p:nvPicPr>
            <p:cNvPr id="8" name="Google Shape;93;p1">
              <a:extLst>
                <a:ext uri="{FF2B5EF4-FFF2-40B4-BE49-F238E27FC236}">
                  <a16:creationId xmlns:a16="http://schemas.microsoft.com/office/drawing/2014/main" id="{0A9F9877-5A6F-6C15-DFB4-AED92BA6F2AF}"/>
                </a:ext>
              </a:extLst>
            </p:cNvPr>
            <p:cNvPicPr preferRelativeResize="0"/>
            <p:nvPr/>
          </p:nvPicPr>
          <p:blipFill rotWithShape="1">
            <a:blip r:embed="rId2">
              <a:alphaModFix/>
            </a:blip>
            <a:srcRect t="4799"/>
            <a:stretch/>
          </p:blipFill>
          <p:spPr>
            <a:xfrm>
              <a:off x="1080000" y="3126945"/>
              <a:ext cx="5344952" cy="3691416"/>
            </a:xfrm>
            <a:prstGeom prst="rect">
              <a:avLst/>
            </a:prstGeom>
            <a:noFill/>
            <a:ln>
              <a:solidFill>
                <a:schemeClr val="tx1"/>
              </a:solidFill>
              <a:prstDash val="sysDash"/>
            </a:ln>
          </p:spPr>
        </p:pic>
        <p:sp>
          <p:nvSpPr>
            <p:cNvPr id="9" name="Google Shape;94;p1">
              <a:extLst>
                <a:ext uri="{FF2B5EF4-FFF2-40B4-BE49-F238E27FC236}">
                  <a16:creationId xmlns:a16="http://schemas.microsoft.com/office/drawing/2014/main" id="{A6DEF42D-7F23-E144-FD84-5B8877A21526}"/>
                </a:ext>
              </a:extLst>
            </p:cNvPr>
            <p:cNvSpPr/>
            <p:nvPr/>
          </p:nvSpPr>
          <p:spPr>
            <a:xfrm>
              <a:off x="1134723" y="6071764"/>
              <a:ext cx="3065137" cy="212653"/>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95;p1">
              <a:extLst>
                <a:ext uri="{FF2B5EF4-FFF2-40B4-BE49-F238E27FC236}">
                  <a16:creationId xmlns:a16="http://schemas.microsoft.com/office/drawing/2014/main" id="{35C5B7A1-79F9-1126-B7E8-435919F00348}"/>
                </a:ext>
              </a:extLst>
            </p:cNvPr>
            <p:cNvSpPr txBox="1"/>
            <p:nvPr/>
          </p:nvSpPr>
          <p:spPr>
            <a:xfrm>
              <a:off x="3052038" y="4735021"/>
              <a:ext cx="2015261" cy="369291"/>
            </a:xfrm>
            <a:prstGeom prst="rect">
              <a:avLst/>
            </a:prstGeom>
            <a:solidFill>
              <a:srgbClr val="FFFFCC"/>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800" dirty="0">
                  <a:solidFill>
                    <a:schemeClr val="dk1"/>
                  </a:solidFill>
                  <a:latin typeface="游ゴシック" panose="020B0400000000000000" pitchFamily="50" charset="-128"/>
                  <a:ea typeface="游ゴシック" panose="020B0400000000000000" pitchFamily="50" charset="-128"/>
                  <a:sym typeface="Arial"/>
                </a:rPr>
                <a:t>病名：</a:t>
              </a:r>
              <a:r>
                <a:rPr lang="ja-JP" sz="1800" dirty="0">
                  <a:solidFill>
                    <a:schemeClr val="dk1"/>
                  </a:solidFill>
                  <a:latin typeface="游ゴシック" panose="020B0400000000000000" pitchFamily="50" charset="-128"/>
                  <a:ea typeface="游ゴシック" panose="020B0400000000000000" pitchFamily="50" charset="-128"/>
                  <a:sym typeface="Arial"/>
                </a:rPr>
                <a:t>慢性心不全</a:t>
              </a:r>
              <a:endParaRPr dirty="0">
                <a:latin typeface="游ゴシック" panose="020B0400000000000000" pitchFamily="50" charset="-128"/>
                <a:ea typeface="游ゴシック" panose="020B0400000000000000" pitchFamily="50" charset="-128"/>
              </a:endParaRPr>
            </a:p>
          </p:txBody>
        </p:sp>
        <p:sp>
          <p:nvSpPr>
            <p:cNvPr id="11" name="Google Shape;96;p1">
              <a:extLst>
                <a:ext uri="{FF2B5EF4-FFF2-40B4-BE49-F238E27FC236}">
                  <a16:creationId xmlns:a16="http://schemas.microsoft.com/office/drawing/2014/main" id="{C0D5EE2B-9ABE-9BBD-74F3-AA1A16FB1E23}"/>
                </a:ext>
              </a:extLst>
            </p:cNvPr>
            <p:cNvSpPr txBox="1"/>
            <p:nvPr/>
          </p:nvSpPr>
          <p:spPr>
            <a:xfrm>
              <a:off x="1959732" y="4060257"/>
              <a:ext cx="2298080" cy="338514"/>
            </a:xfrm>
            <a:prstGeom prst="rect">
              <a:avLst/>
            </a:prstGeom>
            <a:solidFill>
              <a:srgbClr val="FFCCFF"/>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dk1"/>
                  </a:solidFill>
                  <a:latin typeface="游ゴシック" panose="020B0400000000000000" pitchFamily="50" charset="-128"/>
                  <a:ea typeface="游ゴシック" panose="020B0400000000000000" pitchFamily="50" charset="-128"/>
                  <a:sym typeface="Arial"/>
                </a:rPr>
                <a:t>医薬品：</a:t>
              </a:r>
              <a:r>
                <a:rPr lang="ja-JP" sz="1600" dirty="0">
                  <a:solidFill>
                    <a:schemeClr val="dk1"/>
                  </a:solidFill>
                  <a:latin typeface="游ゴシック" panose="020B0400000000000000" pitchFamily="50" charset="-128"/>
                  <a:ea typeface="游ゴシック" panose="020B0400000000000000" pitchFamily="50" charset="-128"/>
                  <a:sym typeface="Arial"/>
                </a:rPr>
                <a:t>メトホルミン</a:t>
              </a:r>
              <a:endParaRPr sz="1200" dirty="0">
                <a:latin typeface="游ゴシック" panose="020B0400000000000000" pitchFamily="50" charset="-128"/>
                <a:ea typeface="游ゴシック" panose="020B0400000000000000" pitchFamily="50" charset="-128"/>
              </a:endParaRPr>
            </a:p>
          </p:txBody>
        </p:sp>
        <p:sp>
          <p:nvSpPr>
            <p:cNvPr id="12" name="Google Shape;99;p1">
              <a:extLst>
                <a:ext uri="{FF2B5EF4-FFF2-40B4-BE49-F238E27FC236}">
                  <a16:creationId xmlns:a16="http://schemas.microsoft.com/office/drawing/2014/main" id="{6B96D03B-4952-5008-BEAF-A8FC12FE7B8D}"/>
                </a:ext>
              </a:extLst>
            </p:cNvPr>
            <p:cNvSpPr txBox="1"/>
            <p:nvPr/>
          </p:nvSpPr>
          <p:spPr>
            <a:xfrm>
              <a:off x="1304926" y="6563487"/>
              <a:ext cx="5174750"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sz="1200" dirty="0">
                  <a:solidFill>
                    <a:srgbClr val="FF0000"/>
                  </a:solidFill>
                  <a:latin typeface="游ゴシック" panose="020B0400000000000000" pitchFamily="50" charset="-128"/>
                  <a:ea typeface="游ゴシック" panose="020B0400000000000000" pitchFamily="50" charset="-128"/>
                  <a:sym typeface="Arial"/>
                </a:rPr>
                <a:t>禁忌病名チェック － 慢性心不全はメトホルミン塩酸塩錠２５０ｍｇＭＴ「日医工」の禁忌病名です。</a:t>
              </a:r>
              <a:endParaRPr sz="1050" dirty="0">
                <a:latin typeface="游ゴシック" panose="020B0400000000000000" pitchFamily="50" charset="-128"/>
                <a:ea typeface="游ゴシック" panose="020B0400000000000000" pitchFamily="50" charset="-128"/>
              </a:endParaRPr>
            </a:p>
          </p:txBody>
        </p:sp>
        <p:sp>
          <p:nvSpPr>
            <p:cNvPr id="13" name="Google Shape;101;p1">
              <a:extLst>
                <a:ext uri="{FF2B5EF4-FFF2-40B4-BE49-F238E27FC236}">
                  <a16:creationId xmlns:a16="http://schemas.microsoft.com/office/drawing/2014/main" id="{E6DCFCF6-D6D8-12DA-620D-F9BF723A859B}"/>
                </a:ext>
              </a:extLst>
            </p:cNvPr>
            <p:cNvSpPr/>
            <p:nvPr/>
          </p:nvSpPr>
          <p:spPr>
            <a:xfrm>
              <a:off x="1754374" y="3413419"/>
              <a:ext cx="321751" cy="136577"/>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02;p1">
              <a:extLst>
                <a:ext uri="{FF2B5EF4-FFF2-40B4-BE49-F238E27FC236}">
                  <a16:creationId xmlns:a16="http://schemas.microsoft.com/office/drawing/2014/main" id="{6AA32844-39C8-AA21-5763-15D38ECD8404}"/>
                </a:ext>
              </a:extLst>
            </p:cNvPr>
            <p:cNvSpPr/>
            <p:nvPr/>
          </p:nvSpPr>
          <p:spPr>
            <a:xfrm>
              <a:off x="2294715" y="3412536"/>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5" name="Google Shape;103;p1">
              <a:extLst>
                <a:ext uri="{FF2B5EF4-FFF2-40B4-BE49-F238E27FC236}">
                  <a16:creationId xmlns:a16="http://schemas.microsoft.com/office/drawing/2014/main" id="{D198907A-7C02-BD6D-AB1B-58B52404DD89}"/>
                </a:ext>
              </a:extLst>
            </p:cNvPr>
            <p:cNvSpPr/>
            <p:nvPr/>
          </p:nvSpPr>
          <p:spPr>
            <a:xfrm>
              <a:off x="1181848" y="3405442"/>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cxnSp>
        <p:nvCxnSpPr>
          <p:cNvPr id="16" name="直線矢印コネクタ 2">
            <a:extLst>
              <a:ext uri="{FF2B5EF4-FFF2-40B4-BE49-F238E27FC236}">
                <a16:creationId xmlns:a16="http://schemas.microsoft.com/office/drawing/2014/main" id="{95DF7C83-7EDD-FB43-C67C-C81844D0E98E}"/>
              </a:ext>
            </a:extLst>
          </p:cNvPr>
          <p:cNvCxnSpPr/>
          <p:nvPr/>
        </p:nvCxnSpPr>
        <p:spPr>
          <a:xfrm flipV="1">
            <a:off x="3135081" y="3025407"/>
            <a:ext cx="123825" cy="259782"/>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3">
            <a:extLst>
              <a:ext uri="{FF2B5EF4-FFF2-40B4-BE49-F238E27FC236}">
                <a16:creationId xmlns:a16="http://schemas.microsoft.com/office/drawing/2014/main" id="{95E0A363-6527-8200-E6CB-4E8EEFDED504}"/>
              </a:ext>
            </a:extLst>
          </p:cNvPr>
          <p:cNvCxnSpPr/>
          <p:nvPr/>
        </p:nvCxnSpPr>
        <p:spPr>
          <a:xfrm flipV="1">
            <a:off x="3312632" y="5655329"/>
            <a:ext cx="123825" cy="259782"/>
          </a:xfrm>
          <a:prstGeom prst="straightConnector1">
            <a:avLst/>
          </a:prstGeom>
          <a:ln w="41275">
            <a:solidFill>
              <a:srgbClr val="FF0000"/>
            </a:solidFill>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直線矢印コネクタ 4">
            <a:extLst>
              <a:ext uri="{FF2B5EF4-FFF2-40B4-BE49-F238E27FC236}">
                <a16:creationId xmlns:a16="http://schemas.microsoft.com/office/drawing/2014/main" id="{2C032EF3-6FEB-EE79-294D-0EBC1EF1769E}"/>
              </a:ext>
            </a:extLst>
          </p:cNvPr>
          <p:cNvCxnSpPr>
            <a:cxnSpLocks/>
          </p:cNvCxnSpPr>
          <p:nvPr/>
        </p:nvCxnSpPr>
        <p:spPr>
          <a:xfrm flipH="1">
            <a:off x="2779595" y="4328841"/>
            <a:ext cx="191977" cy="33665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149F5962-3CA0-923A-6E68-E2076D6B8C65}"/>
              </a:ext>
            </a:extLst>
          </p:cNvPr>
          <p:cNvPicPr>
            <a:picLocks noChangeAspect="1"/>
          </p:cNvPicPr>
          <p:nvPr/>
        </p:nvPicPr>
        <p:blipFill rotWithShape="1">
          <a:blip r:embed="rId2"/>
          <a:srcRect b="25844"/>
          <a:stretch/>
        </p:blipFill>
        <p:spPr>
          <a:xfrm>
            <a:off x="1380909" y="5985986"/>
            <a:ext cx="3872532" cy="2376000"/>
          </a:xfrm>
          <a:prstGeom prst="rect">
            <a:avLst/>
          </a:prstGeom>
        </p:spPr>
      </p:pic>
      <p:sp>
        <p:nvSpPr>
          <p:cNvPr id="2" name="슬라이드 번호 개체 틀 1">
            <a:extLst>
              <a:ext uri="{FF2B5EF4-FFF2-40B4-BE49-F238E27FC236}">
                <a16:creationId xmlns:a16="http://schemas.microsoft.com/office/drawing/2014/main" id="{53C4DE05-A7B0-04B7-DBAC-DB8BFE2961D1}"/>
              </a:ext>
            </a:extLst>
          </p:cNvPr>
          <p:cNvSpPr>
            <a:spLocks noGrp="1"/>
          </p:cNvSpPr>
          <p:nvPr>
            <p:ph type="sldNum" sz="quarter" idx="12"/>
          </p:nvPr>
        </p:nvSpPr>
        <p:spPr/>
        <p:txBody>
          <a:bodyPr/>
          <a:lstStyle/>
          <a:p>
            <a:fld id="{AE8EA5A1-38AB-4AA0-89CC-DE1004BC27E5}" type="slidenum">
              <a:rPr kumimoji="1" lang="ja-JP" altLang="en-US" smtClean="0"/>
              <a:t>81</a:t>
            </a:fld>
            <a:endParaRPr kumimoji="1" lang="ja-JP" altLang="en-US"/>
          </a:p>
        </p:txBody>
      </p:sp>
      <p:sp>
        <p:nvSpPr>
          <p:cNvPr id="4" name="Google Shape;108;p2">
            <a:extLst>
              <a:ext uri="{FF2B5EF4-FFF2-40B4-BE49-F238E27FC236}">
                <a16:creationId xmlns:a16="http://schemas.microsoft.com/office/drawing/2014/main" id="{67C245DD-F122-FBA4-82F8-809BE199B8F0}"/>
              </a:ext>
            </a:extLst>
          </p:cNvPr>
          <p:cNvSpPr txBox="1"/>
          <p:nvPr/>
        </p:nvSpPr>
        <p:spPr>
          <a:xfrm>
            <a:off x="632292" y="796359"/>
            <a:ext cx="5754221" cy="720157"/>
          </a:xfrm>
          <a:prstGeom prst="rect">
            <a:avLst/>
          </a:prstGeom>
          <a:noFill/>
          <a:ln>
            <a:noFill/>
          </a:ln>
        </p:spPr>
        <p:txBody>
          <a:bodyPr spcFirstLastPara="1" wrap="square" lIns="91425" tIns="45700" rIns="91425" bIns="45700" anchor="t" anchorCtr="0">
            <a:spAutoFit/>
          </a:bodyPr>
          <a:lstStyle/>
          <a:p>
            <a:pPr>
              <a:lnSpc>
                <a:spcPct val="120000"/>
              </a:lnSpc>
            </a:pPr>
            <a:r>
              <a:rPr lang="ja-JP" altLang="en-US" sz="1100" b="1" dirty="0">
                <a:solidFill>
                  <a:schemeClr val="dk1"/>
                </a:solidFill>
                <a:latin typeface="游ゴシック" panose="020B0400000000000000" pitchFamily="50" charset="-128"/>
                <a:ea typeface="游ゴシック" panose="020B0400000000000000" pitchFamily="50" charset="-128"/>
                <a:sym typeface="Arial"/>
              </a:rPr>
              <a:t>点検メッセージ</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をダブルクリックする</a:t>
            </a:r>
            <a:r>
              <a:rPr lang="ja-JP" altLang="en-US" sz="1100" dirty="0">
                <a:solidFill>
                  <a:schemeClr val="dk1"/>
                </a:solidFill>
                <a:latin typeface="游ゴシック" panose="020B0400000000000000" pitchFamily="50" charset="-128"/>
                <a:ea typeface="游ゴシック" panose="020B0400000000000000" pitchFamily="50" charset="-128"/>
              </a:rPr>
              <a:t>か、不合格要因のピンク表示</a:t>
            </a:r>
            <a:r>
              <a:rPr lang="ja-JP" alt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 </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をクリックすると「適応症修正」画面が表示されます。</a:t>
            </a:r>
          </a:p>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タブを選択して確認することができます</a:t>
            </a:r>
            <a:r>
              <a:rPr lang="ja-JP" sz="1200" dirty="0">
                <a:solidFill>
                  <a:schemeClr val="dk1"/>
                </a:solidFill>
                <a:latin typeface="游ゴシック" panose="020B0400000000000000" pitchFamily="50" charset="-128"/>
                <a:ea typeface="游ゴシック" panose="020B0400000000000000" pitchFamily="50" charset="-128"/>
                <a:sym typeface="Arial"/>
              </a:rPr>
              <a:t>。</a:t>
            </a:r>
            <a:endParaRPr sz="12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5" name="Google Shape;109;p2">
            <a:extLst>
              <a:ext uri="{FF2B5EF4-FFF2-40B4-BE49-F238E27FC236}">
                <a16:creationId xmlns:a16="http://schemas.microsoft.com/office/drawing/2014/main" id="{E5F02B1F-C62A-265C-B73E-D1CFCE9E99F6}"/>
              </a:ext>
            </a:extLst>
          </p:cNvPr>
          <p:cNvSpPr txBox="1"/>
          <p:nvPr/>
        </p:nvSpPr>
        <p:spPr>
          <a:xfrm>
            <a:off x="729000" y="5044263"/>
            <a:ext cx="5530604"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をクリックすると、禁忌病名設定画面が表示されます。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禁忌病名チェックデータに登録された病名は、</a:t>
            </a:r>
            <a:r>
              <a:rPr lang="ja-JP" sz="1100" b="1" dirty="0">
                <a:solidFill>
                  <a:schemeClr val="dk1"/>
                </a:solidFill>
                <a:latin typeface="游ゴシック" panose="020B0400000000000000" pitchFamily="50" charset="-128"/>
                <a:ea typeface="游ゴシック" panose="020B0400000000000000" pitchFamily="50" charset="-128"/>
                <a:sym typeface="Arial"/>
              </a:rPr>
              <a:t>「病名文字列」で照合</a:t>
            </a:r>
            <a:r>
              <a:rPr lang="ja-JP" sz="1100" dirty="0">
                <a:solidFill>
                  <a:schemeClr val="dk1"/>
                </a:solidFill>
                <a:latin typeface="游ゴシック" panose="020B0400000000000000" pitchFamily="50" charset="-128"/>
                <a:ea typeface="游ゴシック" panose="020B0400000000000000" pitchFamily="50" charset="-128"/>
                <a:sym typeface="Arial"/>
              </a:rPr>
              <a:t>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当該禁忌病名チェックデータ</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a:t>
            </a:r>
            <a:r>
              <a:rPr lang="ja-JP" sz="1100" dirty="0">
                <a:solidFill>
                  <a:schemeClr val="dk1"/>
                </a:solidFill>
                <a:latin typeface="游ゴシック" panose="020B0400000000000000" pitchFamily="50" charset="-128"/>
                <a:ea typeface="游ゴシック" panose="020B0400000000000000" pitchFamily="50" charset="-128"/>
                <a:sym typeface="Arial"/>
              </a:rPr>
              <a:t>傷病名と照らし合わせ</a:t>
            </a:r>
            <a:r>
              <a:rPr lang="ja-JP" altLang="en-US" sz="1100" dirty="0">
                <a:solidFill>
                  <a:schemeClr val="dk1"/>
                </a:solidFill>
                <a:latin typeface="游ゴシック" panose="020B0400000000000000" pitchFamily="50" charset="-128"/>
                <a:ea typeface="游ゴシック" panose="020B0400000000000000" pitchFamily="50" charset="-128"/>
                <a:sym typeface="Arial"/>
              </a:rPr>
              <a:t>、文字列が</a:t>
            </a:r>
            <a:r>
              <a:rPr lang="ja-JP" sz="1100" dirty="0">
                <a:solidFill>
                  <a:schemeClr val="dk1"/>
                </a:solidFill>
                <a:latin typeface="游ゴシック" panose="020B0400000000000000" pitchFamily="50" charset="-128"/>
                <a:ea typeface="游ゴシック" panose="020B0400000000000000" pitchFamily="50" charset="-128"/>
                <a:sym typeface="Arial"/>
              </a:rPr>
              <a:t>含まれる場合</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「HIT禁忌病名」と</a:t>
            </a:r>
            <a:r>
              <a:rPr lang="ja-JP" altLang="en-US" sz="1100" dirty="0">
                <a:solidFill>
                  <a:schemeClr val="dk1"/>
                </a:solidFill>
                <a:latin typeface="游ゴシック" panose="020B0400000000000000" pitchFamily="50" charset="-128"/>
                <a:ea typeface="游ゴシック" panose="020B0400000000000000" pitchFamily="50" charset="-128"/>
                <a:sym typeface="Arial"/>
              </a:rPr>
              <a:t>判定し</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になります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그룹 15">
            <a:extLst>
              <a:ext uri="{FF2B5EF4-FFF2-40B4-BE49-F238E27FC236}">
                <a16:creationId xmlns:a16="http://schemas.microsoft.com/office/drawing/2014/main" id="{54FA0DF9-4735-7545-5941-5B4AE986C6B4}"/>
              </a:ext>
            </a:extLst>
          </p:cNvPr>
          <p:cNvGrpSpPr/>
          <p:nvPr/>
        </p:nvGrpSpPr>
        <p:grpSpPr>
          <a:xfrm>
            <a:off x="921528" y="1647456"/>
            <a:ext cx="4791295" cy="3214281"/>
            <a:chOff x="921528" y="1659982"/>
            <a:chExt cx="4791295" cy="3214281"/>
          </a:xfrm>
        </p:grpSpPr>
        <p:pic>
          <p:nvPicPr>
            <p:cNvPr id="7" name="Google Shape;111;p2">
              <a:extLst>
                <a:ext uri="{FF2B5EF4-FFF2-40B4-BE49-F238E27FC236}">
                  <a16:creationId xmlns:a16="http://schemas.microsoft.com/office/drawing/2014/main" id="{D4226B75-C357-FE12-5437-2E04C7A21518}"/>
                </a:ext>
              </a:extLst>
            </p:cNvPr>
            <p:cNvPicPr preferRelativeResize="0"/>
            <p:nvPr/>
          </p:nvPicPr>
          <p:blipFill rotWithShape="1">
            <a:blip r:embed="rId3">
              <a:alphaModFix/>
            </a:blip>
            <a:srcRect b="5705"/>
            <a:stretch/>
          </p:blipFill>
          <p:spPr>
            <a:xfrm>
              <a:off x="921528" y="1659982"/>
              <a:ext cx="4791295" cy="3204000"/>
            </a:xfrm>
            <a:prstGeom prst="rect">
              <a:avLst/>
            </a:prstGeom>
            <a:noFill/>
            <a:ln>
              <a:noFill/>
            </a:ln>
          </p:spPr>
        </p:pic>
        <p:pic>
          <p:nvPicPr>
            <p:cNvPr id="15" name="그림 14">
              <a:extLst>
                <a:ext uri="{FF2B5EF4-FFF2-40B4-BE49-F238E27FC236}">
                  <a16:creationId xmlns:a16="http://schemas.microsoft.com/office/drawing/2014/main" id="{1DCF1574-1B72-224F-8893-2C2DBFE5A5C0}"/>
                </a:ext>
              </a:extLst>
            </p:cNvPr>
            <p:cNvPicPr>
              <a:picLocks noChangeAspect="1"/>
            </p:cNvPicPr>
            <p:nvPr/>
          </p:nvPicPr>
          <p:blipFill>
            <a:blip r:embed="rId4"/>
            <a:stretch>
              <a:fillRect/>
            </a:stretch>
          </p:blipFill>
          <p:spPr>
            <a:xfrm>
              <a:off x="1895533" y="1737310"/>
              <a:ext cx="3742246" cy="3136953"/>
            </a:xfrm>
            <a:prstGeom prst="rect">
              <a:avLst/>
            </a:prstGeom>
          </p:spPr>
        </p:pic>
        <p:sp>
          <p:nvSpPr>
            <p:cNvPr id="8" name="Google Shape;112;p2">
              <a:extLst>
                <a:ext uri="{FF2B5EF4-FFF2-40B4-BE49-F238E27FC236}">
                  <a16:creationId xmlns:a16="http://schemas.microsoft.com/office/drawing/2014/main" id="{C2FAE85D-A5F2-9C6E-39E5-EB9897665280}"/>
                </a:ext>
              </a:extLst>
            </p:cNvPr>
            <p:cNvSpPr/>
            <p:nvPr/>
          </p:nvSpPr>
          <p:spPr>
            <a:xfrm>
              <a:off x="1566051" y="1930354"/>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13;p2">
              <a:extLst>
                <a:ext uri="{FF2B5EF4-FFF2-40B4-BE49-F238E27FC236}">
                  <a16:creationId xmlns:a16="http://schemas.microsoft.com/office/drawing/2014/main" id="{00F1E1A2-CD7C-0697-4830-12FF24D08792}"/>
                </a:ext>
              </a:extLst>
            </p:cNvPr>
            <p:cNvSpPr/>
            <p:nvPr/>
          </p:nvSpPr>
          <p:spPr>
            <a:xfrm>
              <a:off x="1066763" y="1924430"/>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114;p2">
              <a:extLst>
                <a:ext uri="{FF2B5EF4-FFF2-40B4-BE49-F238E27FC236}">
                  <a16:creationId xmlns:a16="http://schemas.microsoft.com/office/drawing/2014/main" id="{37BC20B3-B492-F5E4-E20B-1393188ECF6C}"/>
                </a:ext>
              </a:extLst>
            </p:cNvPr>
            <p:cNvSpPr/>
            <p:nvPr/>
          </p:nvSpPr>
          <p:spPr>
            <a:xfrm>
              <a:off x="3063914" y="1724784"/>
              <a:ext cx="675338" cy="27663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5;p2">
              <a:extLst>
                <a:ext uri="{FF2B5EF4-FFF2-40B4-BE49-F238E27FC236}">
                  <a16:creationId xmlns:a16="http://schemas.microsoft.com/office/drawing/2014/main" id="{46EFD040-EC7C-9231-77FC-25D039C6AAFB}"/>
                </a:ext>
              </a:extLst>
            </p:cNvPr>
            <p:cNvSpPr txBox="1"/>
            <p:nvPr/>
          </p:nvSpPr>
          <p:spPr>
            <a:xfrm>
              <a:off x="1935100" y="4173892"/>
              <a:ext cx="228210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FF0000"/>
                  </a:solidFill>
                  <a:latin typeface="游ゴシック" panose="020B0400000000000000" pitchFamily="50" charset="-128"/>
                  <a:ea typeface="游ゴシック" panose="020B0400000000000000" pitchFamily="50" charset="-128"/>
                  <a:cs typeface="Century"/>
                  <a:sym typeface="Century"/>
                </a:rPr>
                <a:t>「適応症修正」画面</a:t>
              </a:r>
              <a:endParaRPr sz="1400" dirty="0">
                <a:latin typeface="游ゴシック" panose="020B0400000000000000" pitchFamily="50" charset="-128"/>
                <a:ea typeface="游ゴシック" panose="020B0400000000000000" pitchFamily="50" charset="-128"/>
              </a:endParaRPr>
            </a:p>
          </p:txBody>
        </p:sp>
      </p:grpSp>
      <p:sp>
        <p:nvSpPr>
          <p:cNvPr id="12" name="Google Shape;116;p2">
            <a:extLst>
              <a:ext uri="{FF2B5EF4-FFF2-40B4-BE49-F238E27FC236}">
                <a16:creationId xmlns:a16="http://schemas.microsoft.com/office/drawing/2014/main" id="{D0D7453B-D34F-7AC6-6B70-ABD9B7694967}"/>
              </a:ext>
            </a:extLst>
          </p:cNvPr>
          <p:cNvSpPr txBox="1"/>
          <p:nvPr/>
        </p:nvSpPr>
        <p:spPr>
          <a:xfrm>
            <a:off x="921528" y="8380865"/>
            <a:ext cx="5253729"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「慢性心不全」を除去すると不合格判定が消えます。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2E75B5"/>
                </a:solidFill>
                <a:latin typeface="游ゴシック" panose="020B0400000000000000" pitchFamily="50" charset="-128"/>
                <a:ea typeface="游ゴシック" panose="020B0400000000000000" pitchFamily="50" charset="-128"/>
                <a:sym typeface="Arial"/>
              </a:rPr>
              <a:t>* 「禁忌病名点検」 タブを選択した後の</a:t>
            </a:r>
            <a:r>
              <a:rPr lang="ja-JP" sz="1100" dirty="0">
                <a:solidFill>
                  <a:srgbClr val="0070C0"/>
                </a:solidFill>
                <a:latin typeface="游ゴシック" panose="020B0400000000000000" pitchFamily="50" charset="-128"/>
                <a:ea typeface="游ゴシック" panose="020B0400000000000000" pitchFamily="50" charset="-128"/>
                <a:sym typeface="Arial"/>
              </a:rPr>
              <a:t>操作方法は、適応症修正画面の「チェックデータ」の操作方法と同様となります</a:t>
            </a:r>
            <a:r>
              <a:rPr lang="ja-JP" altLang="en-US" sz="1100" dirty="0">
                <a:solidFill>
                  <a:srgbClr val="0070C0"/>
                </a:solidFill>
                <a:latin typeface="游ゴシック" panose="020B0400000000000000" pitchFamily="50" charset="-128"/>
                <a:ea typeface="游ゴシック" panose="020B0400000000000000" pitchFamily="50" charset="-128"/>
                <a:sym typeface="Arial"/>
              </a:rPr>
              <a:t>。</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95850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46FBF047-166C-0C3C-2CAC-9796475D8B8F}"/>
              </a:ext>
            </a:extLst>
          </p:cNvPr>
          <p:cNvPicPr>
            <a:picLocks noChangeAspect="1"/>
          </p:cNvPicPr>
          <p:nvPr/>
        </p:nvPicPr>
        <p:blipFill rotWithShape="1">
          <a:blip r:embed="rId2"/>
          <a:srcRect t="13" b="7634"/>
          <a:stretch/>
        </p:blipFill>
        <p:spPr>
          <a:xfrm>
            <a:off x="1057974" y="6744649"/>
            <a:ext cx="4716101" cy="2304000"/>
          </a:xfrm>
          <a:prstGeom prst="rect">
            <a:avLst/>
          </a:prstGeom>
        </p:spPr>
      </p:pic>
      <p:pic>
        <p:nvPicPr>
          <p:cNvPr id="4" name="그림 3">
            <a:extLst>
              <a:ext uri="{FF2B5EF4-FFF2-40B4-BE49-F238E27FC236}">
                <a16:creationId xmlns:a16="http://schemas.microsoft.com/office/drawing/2014/main" id="{EF55B6CB-831D-8A77-AAF1-6CFDE8A5EDD8}"/>
              </a:ext>
            </a:extLst>
          </p:cNvPr>
          <p:cNvPicPr>
            <a:picLocks noChangeAspect="1"/>
          </p:cNvPicPr>
          <p:nvPr/>
        </p:nvPicPr>
        <p:blipFill rotWithShape="1">
          <a:blip r:embed="rId3"/>
          <a:srcRect t="1" b="25664"/>
          <a:stretch/>
        </p:blipFill>
        <p:spPr>
          <a:xfrm>
            <a:off x="1079838" y="3930716"/>
            <a:ext cx="4643781" cy="2268000"/>
          </a:xfrm>
          <a:prstGeom prst="rect">
            <a:avLst/>
          </a:prstGeom>
        </p:spPr>
      </p:pic>
      <p:sp>
        <p:nvSpPr>
          <p:cNvPr id="2" name="슬라이드 번호 개체 틀 1">
            <a:extLst>
              <a:ext uri="{FF2B5EF4-FFF2-40B4-BE49-F238E27FC236}">
                <a16:creationId xmlns:a16="http://schemas.microsoft.com/office/drawing/2014/main" id="{B295AA4B-E953-264E-24A2-DFA4650236B0}"/>
              </a:ext>
            </a:extLst>
          </p:cNvPr>
          <p:cNvSpPr>
            <a:spLocks noGrp="1"/>
          </p:cNvSpPr>
          <p:nvPr>
            <p:ph type="sldNum" sz="quarter" idx="12"/>
          </p:nvPr>
        </p:nvSpPr>
        <p:spPr/>
        <p:txBody>
          <a:bodyPr/>
          <a:lstStyle/>
          <a:p>
            <a:fld id="{AE8EA5A1-38AB-4AA0-89CC-DE1004BC27E5}" type="slidenum">
              <a:rPr kumimoji="1" lang="ja-JP" altLang="en-US" smtClean="0"/>
              <a:t>82</a:t>
            </a:fld>
            <a:endParaRPr kumimoji="1" lang="ja-JP" altLang="en-US"/>
          </a:p>
        </p:txBody>
      </p:sp>
      <p:sp>
        <p:nvSpPr>
          <p:cNvPr id="6" name="正方形/長方形 3">
            <a:extLst>
              <a:ext uri="{FF2B5EF4-FFF2-40B4-BE49-F238E27FC236}">
                <a16:creationId xmlns:a16="http://schemas.microsoft.com/office/drawing/2014/main" id="{723258F2-8624-53F3-4BBF-EEF2EB5CDF7F}"/>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zh-TW" altLang="en-US" sz="1400" b="1" dirty="0">
                <a:solidFill>
                  <a:schemeClr val="dk1"/>
                </a:solidFill>
                <a:latin typeface="游ゴシック" panose="020B0400000000000000" pitchFamily="50" charset="-128"/>
                <a:ea typeface="游ゴシック" panose="020B0400000000000000" pitchFamily="50" charset="-128"/>
                <a:sym typeface="Arial"/>
              </a:rPr>
              <a:t>禁忌病名設定</a:t>
            </a:r>
          </a:p>
        </p:txBody>
      </p:sp>
      <p:grpSp>
        <p:nvGrpSpPr>
          <p:cNvPr id="12" name="그룹 11">
            <a:extLst>
              <a:ext uri="{FF2B5EF4-FFF2-40B4-BE49-F238E27FC236}">
                <a16:creationId xmlns:a16="http://schemas.microsoft.com/office/drawing/2014/main" id="{9347E3FD-2C2C-55E0-CA5B-E48879718293}"/>
              </a:ext>
            </a:extLst>
          </p:cNvPr>
          <p:cNvGrpSpPr/>
          <p:nvPr/>
        </p:nvGrpSpPr>
        <p:grpSpPr>
          <a:xfrm>
            <a:off x="781255" y="1131500"/>
            <a:ext cx="1673784" cy="2239053"/>
            <a:chOff x="729001" y="1296966"/>
            <a:chExt cx="1673784" cy="2239053"/>
          </a:xfrm>
        </p:grpSpPr>
        <p:pic>
          <p:nvPicPr>
            <p:cNvPr id="8" name="그림 7">
              <a:extLst>
                <a:ext uri="{FF2B5EF4-FFF2-40B4-BE49-F238E27FC236}">
                  <a16:creationId xmlns:a16="http://schemas.microsoft.com/office/drawing/2014/main" id="{99D2E771-C46F-A534-3293-EC87CEE7023E}"/>
                </a:ext>
              </a:extLst>
            </p:cNvPr>
            <p:cNvPicPr>
              <a:picLocks noChangeAspect="1"/>
            </p:cNvPicPr>
            <p:nvPr/>
          </p:nvPicPr>
          <p:blipFill>
            <a:blip r:embed="rId4"/>
            <a:stretch>
              <a:fillRect/>
            </a:stretch>
          </p:blipFill>
          <p:spPr>
            <a:xfrm>
              <a:off x="729001" y="1296966"/>
              <a:ext cx="1673784" cy="2239053"/>
            </a:xfrm>
            <a:prstGeom prst="rect">
              <a:avLst/>
            </a:prstGeom>
          </p:spPr>
        </p:pic>
        <p:sp>
          <p:nvSpPr>
            <p:cNvPr id="10" name="직사각형 9">
              <a:extLst>
                <a:ext uri="{FF2B5EF4-FFF2-40B4-BE49-F238E27FC236}">
                  <a16:creationId xmlns:a16="http://schemas.microsoft.com/office/drawing/2014/main" id="{26132D6F-1DA8-C776-A4BC-E96A8A947242}"/>
                </a:ext>
              </a:extLst>
            </p:cNvPr>
            <p:cNvSpPr/>
            <p:nvPr/>
          </p:nvSpPr>
          <p:spPr>
            <a:xfrm>
              <a:off x="937742" y="1368944"/>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 name="object 5">
            <a:extLst>
              <a:ext uri="{FF2B5EF4-FFF2-40B4-BE49-F238E27FC236}">
                <a16:creationId xmlns:a16="http://schemas.microsoft.com/office/drawing/2014/main" id="{A8981FC8-8604-85B0-1324-8EB851811B3A}"/>
              </a:ext>
            </a:extLst>
          </p:cNvPr>
          <p:cNvSpPr/>
          <p:nvPr/>
        </p:nvSpPr>
        <p:spPr>
          <a:xfrm>
            <a:off x="989996" y="1994219"/>
            <a:ext cx="873641" cy="181629"/>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13" name="Google Shape;128;p3">
            <a:extLst>
              <a:ext uri="{FF2B5EF4-FFF2-40B4-BE49-F238E27FC236}">
                <a16:creationId xmlns:a16="http://schemas.microsoft.com/office/drawing/2014/main" id="{B8296D10-612E-34AC-43F3-39B5848C2D9B}"/>
              </a:ext>
            </a:extLst>
          </p:cNvPr>
          <p:cNvSpPr txBox="1"/>
          <p:nvPr/>
        </p:nvSpPr>
        <p:spPr>
          <a:xfrm>
            <a:off x="2547726" y="1385107"/>
            <a:ext cx="3633527"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禁忌病名設定は、「レセ画面点検」の画面点検</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だけでなく、「システム管理」 ＞ 「適応症修正」で適応症チェックデータと同じように登録管理できます。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5" name="Google Shape;125;p3">
            <a:extLst>
              <a:ext uri="{FF2B5EF4-FFF2-40B4-BE49-F238E27FC236}">
                <a16:creationId xmlns:a16="http://schemas.microsoft.com/office/drawing/2014/main" id="{DDBAFB72-9AAB-0DB7-9F4D-A0AB160C3051}"/>
              </a:ext>
            </a:extLst>
          </p:cNvPr>
          <p:cNvSpPr/>
          <p:nvPr/>
        </p:nvSpPr>
        <p:spPr>
          <a:xfrm>
            <a:off x="1145872" y="7034512"/>
            <a:ext cx="1322815" cy="3319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126;p3">
            <a:extLst>
              <a:ext uri="{FF2B5EF4-FFF2-40B4-BE49-F238E27FC236}">
                <a16:creationId xmlns:a16="http://schemas.microsoft.com/office/drawing/2014/main" id="{E02E034B-61FD-A36E-B20D-9D2E3AE1A1D9}"/>
              </a:ext>
            </a:extLst>
          </p:cNvPr>
          <p:cNvSpPr/>
          <p:nvPr/>
        </p:nvSpPr>
        <p:spPr>
          <a:xfrm>
            <a:off x="558230" y="7153098"/>
            <a:ext cx="975432" cy="2154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7" name="Google Shape;127;p3">
            <a:extLst>
              <a:ext uri="{FF2B5EF4-FFF2-40B4-BE49-F238E27FC236}">
                <a16:creationId xmlns:a16="http://schemas.microsoft.com/office/drawing/2014/main" id="{64883094-0822-7F2E-5ACD-F6FC7EB3A69D}"/>
              </a:ext>
            </a:extLst>
          </p:cNvPr>
          <p:cNvSpPr txBox="1"/>
          <p:nvPr/>
        </p:nvSpPr>
        <p:spPr>
          <a:xfrm>
            <a:off x="1054370" y="3428914"/>
            <a:ext cx="552748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① </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「メトホルミン」を選択し、</a:t>
            </a:r>
            <a:r>
              <a:rPr lang="ja-JP" altLang="en-US" sz="1100" dirty="0">
                <a:solidFill>
                  <a:schemeClr val="dk1"/>
                </a:solidFill>
                <a:latin typeface="游ゴシック" panose="020B0400000000000000" pitchFamily="50" charset="-128"/>
                <a:ea typeface="游ゴシック" panose="020B0400000000000000" pitchFamily="50" charset="-128"/>
                <a:sym typeface="Arial"/>
              </a:rPr>
              <a:t>検索します。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100" b="1" dirty="0">
                <a:solidFill>
                  <a:srgbClr val="FF0000"/>
                </a:solidFill>
                <a:latin typeface="游ゴシック" panose="020B0400000000000000" pitchFamily="50" charset="-128"/>
                <a:ea typeface="游ゴシック" panose="020B0400000000000000" pitchFamily="50" charset="-128"/>
                <a:sym typeface="Century"/>
              </a:rPr>
              <a:t>②</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「メトホルミン塩酸塩錠２５０ｍｇＭＴ「日医工」」をダブルクリックします。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8" name="Google Shape;129;p3">
            <a:extLst>
              <a:ext uri="{FF2B5EF4-FFF2-40B4-BE49-F238E27FC236}">
                <a16:creationId xmlns:a16="http://schemas.microsoft.com/office/drawing/2014/main" id="{FCFC99D4-0170-E04C-F75D-272BA32DFE37}"/>
              </a:ext>
            </a:extLst>
          </p:cNvPr>
          <p:cNvSpPr txBox="1"/>
          <p:nvPr/>
        </p:nvSpPr>
        <p:spPr>
          <a:xfrm>
            <a:off x="1042890" y="6226775"/>
            <a:ext cx="491031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050" b="1" dirty="0">
                <a:solidFill>
                  <a:srgbClr val="FF0000"/>
                </a:solidFill>
                <a:latin typeface="游ゴシック" panose="020B0400000000000000" pitchFamily="50" charset="-128"/>
                <a:ea typeface="游ゴシック" panose="020B0400000000000000" pitchFamily="50" charset="-128"/>
                <a:sym typeface="Century"/>
              </a:rPr>
              <a:t>③ </a:t>
            </a:r>
            <a:r>
              <a:rPr lang="ja-JP" sz="1050" dirty="0">
                <a:solidFill>
                  <a:schemeClr val="dk1"/>
                </a:solidFill>
                <a:latin typeface="游ゴシック" panose="020B0400000000000000" pitchFamily="50" charset="-128"/>
                <a:ea typeface="游ゴシック" panose="020B0400000000000000" pitchFamily="50" charset="-128"/>
                <a:sym typeface="Arial"/>
              </a:rPr>
              <a:t>デフォルト画面には、「テキスト照合による病名点検（=適応症チェックデータ）」画面が表示されます。 [禁忌病名] タブを選択します。</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1" name="Google Shape;132;p3">
            <a:extLst>
              <a:ext uri="{FF2B5EF4-FFF2-40B4-BE49-F238E27FC236}">
                <a16:creationId xmlns:a16="http://schemas.microsoft.com/office/drawing/2014/main" id="{2CF508E7-5A3D-D87E-4451-ACF549AF382C}"/>
              </a:ext>
            </a:extLst>
          </p:cNvPr>
          <p:cNvSpPr/>
          <p:nvPr/>
        </p:nvSpPr>
        <p:spPr>
          <a:xfrm>
            <a:off x="3864778" y="6754750"/>
            <a:ext cx="606472" cy="180601"/>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9" name="Google Shape;140;p4">
            <a:extLst>
              <a:ext uri="{FF2B5EF4-FFF2-40B4-BE49-F238E27FC236}">
                <a16:creationId xmlns:a16="http://schemas.microsoft.com/office/drawing/2014/main" id="{8054593D-CDAC-4E87-5DC9-CED554F5322C}"/>
              </a:ext>
            </a:extLst>
          </p:cNvPr>
          <p:cNvSpPr txBox="1"/>
          <p:nvPr/>
        </p:nvSpPr>
        <p:spPr>
          <a:xfrm>
            <a:off x="3535090" y="6678781"/>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③</a:t>
            </a:r>
            <a:endParaRPr b="1" dirty="0">
              <a:latin typeface="游ゴシック" panose="020B0400000000000000" pitchFamily="50" charset="-128"/>
              <a:ea typeface="游ゴシック" panose="020B0400000000000000" pitchFamily="50" charset="-128"/>
            </a:endParaRPr>
          </a:p>
        </p:txBody>
      </p:sp>
      <p:sp>
        <p:nvSpPr>
          <p:cNvPr id="19" name="Google Shape;130;p3">
            <a:extLst>
              <a:ext uri="{FF2B5EF4-FFF2-40B4-BE49-F238E27FC236}">
                <a16:creationId xmlns:a16="http://schemas.microsoft.com/office/drawing/2014/main" id="{82514B19-9244-6974-3CFA-4859EB8AE7FA}"/>
              </a:ext>
            </a:extLst>
          </p:cNvPr>
          <p:cNvSpPr/>
          <p:nvPr/>
        </p:nvSpPr>
        <p:spPr>
          <a:xfrm>
            <a:off x="1181276" y="4139667"/>
            <a:ext cx="1561924" cy="10294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43;p4">
            <a:extLst>
              <a:ext uri="{FF2B5EF4-FFF2-40B4-BE49-F238E27FC236}">
                <a16:creationId xmlns:a16="http://schemas.microsoft.com/office/drawing/2014/main" id="{73F6D6D3-E008-2DF6-B588-91EB167F78E0}"/>
              </a:ext>
            </a:extLst>
          </p:cNvPr>
          <p:cNvSpPr/>
          <p:nvPr/>
        </p:nvSpPr>
        <p:spPr>
          <a:xfrm>
            <a:off x="1048056" y="4776543"/>
            <a:ext cx="1764813" cy="16373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Google Shape;140;p4">
            <a:extLst>
              <a:ext uri="{FF2B5EF4-FFF2-40B4-BE49-F238E27FC236}">
                <a16:creationId xmlns:a16="http://schemas.microsoft.com/office/drawing/2014/main" id="{D27ADE37-5C64-50C9-A525-1AA80E17403E}"/>
              </a:ext>
            </a:extLst>
          </p:cNvPr>
          <p:cNvSpPr txBox="1"/>
          <p:nvPr/>
        </p:nvSpPr>
        <p:spPr>
          <a:xfrm>
            <a:off x="860902" y="4047780"/>
            <a:ext cx="363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28" name="Google Shape;140;p4">
            <a:extLst>
              <a:ext uri="{FF2B5EF4-FFF2-40B4-BE49-F238E27FC236}">
                <a16:creationId xmlns:a16="http://schemas.microsoft.com/office/drawing/2014/main" id="{BB08B5C3-BA71-977D-E9FF-68368F66087C}"/>
              </a:ext>
            </a:extLst>
          </p:cNvPr>
          <p:cNvSpPr txBox="1"/>
          <p:nvPr/>
        </p:nvSpPr>
        <p:spPr>
          <a:xfrm>
            <a:off x="729000" y="4721159"/>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②</a:t>
            </a:r>
            <a:endParaRPr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53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FC94-6F80-184A-2BF5-F138E983CDCE}"/>
            </a:ext>
          </a:extLst>
        </p:cNvPr>
        <p:cNvGrpSpPr/>
        <p:nvPr/>
      </p:nvGrpSpPr>
      <p:grpSpPr>
        <a:xfrm>
          <a:off x="0" y="0"/>
          <a:ext cx="0" cy="0"/>
          <a:chOff x="0" y="0"/>
          <a:chExt cx="0" cy="0"/>
        </a:xfrm>
      </p:grpSpPr>
      <p:pic>
        <p:nvPicPr>
          <p:cNvPr id="4" name="그림 3">
            <a:extLst>
              <a:ext uri="{FF2B5EF4-FFF2-40B4-BE49-F238E27FC236}">
                <a16:creationId xmlns:a16="http://schemas.microsoft.com/office/drawing/2014/main" id="{463C1713-92E0-A818-EA86-F029B9B542EC}"/>
              </a:ext>
            </a:extLst>
          </p:cNvPr>
          <p:cNvPicPr>
            <a:picLocks noChangeAspect="1"/>
          </p:cNvPicPr>
          <p:nvPr/>
        </p:nvPicPr>
        <p:blipFill>
          <a:blip r:embed="rId2"/>
          <a:stretch>
            <a:fillRect/>
          </a:stretch>
        </p:blipFill>
        <p:spPr>
          <a:xfrm>
            <a:off x="674201" y="2703396"/>
            <a:ext cx="4972102" cy="2629576"/>
          </a:xfrm>
          <a:prstGeom prst="rect">
            <a:avLst/>
          </a:prstGeom>
        </p:spPr>
      </p:pic>
      <p:pic>
        <p:nvPicPr>
          <p:cNvPr id="3" name="그림 2">
            <a:extLst>
              <a:ext uri="{FF2B5EF4-FFF2-40B4-BE49-F238E27FC236}">
                <a16:creationId xmlns:a16="http://schemas.microsoft.com/office/drawing/2014/main" id="{872F8FBA-91CF-8A97-14CE-FBC3D4EA83B8}"/>
              </a:ext>
            </a:extLst>
          </p:cNvPr>
          <p:cNvPicPr>
            <a:picLocks noChangeAspect="1"/>
          </p:cNvPicPr>
          <p:nvPr/>
        </p:nvPicPr>
        <p:blipFill rotWithShape="1">
          <a:blip r:embed="rId3"/>
          <a:srcRect l="665" r="-665"/>
          <a:stretch/>
        </p:blipFill>
        <p:spPr>
          <a:xfrm>
            <a:off x="1584000" y="6834782"/>
            <a:ext cx="3195100" cy="1440118"/>
          </a:xfrm>
          <a:prstGeom prst="rect">
            <a:avLst/>
          </a:prstGeom>
        </p:spPr>
      </p:pic>
      <p:sp>
        <p:nvSpPr>
          <p:cNvPr id="2" name="슬라이드 번호 개체 틀 1">
            <a:extLst>
              <a:ext uri="{FF2B5EF4-FFF2-40B4-BE49-F238E27FC236}">
                <a16:creationId xmlns:a16="http://schemas.microsoft.com/office/drawing/2014/main" id="{39F87D25-7DD8-8E54-4B62-C94DFDD42272}"/>
              </a:ext>
            </a:extLst>
          </p:cNvPr>
          <p:cNvSpPr>
            <a:spLocks noGrp="1"/>
          </p:cNvSpPr>
          <p:nvPr>
            <p:ph type="sldNum" sz="quarter" idx="12"/>
          </p:nvPr>
        </p:nvSpPr>
        <p:spPr/>
        <p:txBody>
          <a:bodyPr/>
          <a:lstStyle/>
          <a:p>
            <a:fld id="{AE8EA5A1-38AB-4AA0-89CC-DE1004BC27E5}" type="slidenum">
              <a:rPr kumimoji="1" lang="ja-JP" altLang="en-US" smtClean="0"/>
              <a:t>83</a:t>
            </a:fld>
            <a:endParaRPr kumimoji="1" lang="ja-JP" altLang="en-US"/>
          </a:p>
        </p:txBody>
      </p:sp>
      <p:sp>
        <p:nvSpPr>
          <p:cNvPr id="5" name="Google Shape;144;p4">
            <a:extLst>
              <a:ext uri="{FF2B5EF4-FFF2-40B4-BE49-F238E27FC236}">
                <a16:creationId xmlns:a16="http://schemas.microsoft.com/office/drawing/2014/main" id="{A0EB6C98-EE43-6571-6393-22A6617DDB12}"/>
              </a:ext>
            </a:extLst>
          </p:cNvPr>
          <p:cNvSpPr txBox="1"/>
          <p:nvPr/>
        </p:nvSpPr>
        <p:spPr>
          <a:xfrm>
            <a:off x="562924" y="799240"/>
            <a:ext cx="558532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禁忌病名点検には「禁忌病名チェックデータ追加」「審査対象変更」「除外診療識別設定」「除外コメント登録」「誤判定病名登録」があります。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45;p4">
            <a:extLst>
              <a:ext uri="{FF2B5EF4-FFF2-40B4-BE49-F238E27FC236}">
                <a16:creationId xmlns:a16="http://schemas.microsoft.com/office/drawing/2014/main" id="{23248502-0982-49BB-8EFD-78A983CF24E8}"/>
              </a:ext>
            </a:extLst>
          </p:cNvPr>
          <p:cNvSpPr txBox="1"/>
          <p:nvPr/>
        </p:nvSpPr>
        <p:spPr>
          <a:xfrm>
            <a:off x="592014" y="1588446"/>
            <a:ext cx="531505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１．禁忌病名チェックデータの追加</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146;p4">
            <a:extLst>
              <a:ext uri="{FF2B5EF4-FFF2-40B4-BE49-F238E27FC236}">
                <a16:creationId xmlns:a16="http://schemas.microsoft.com/office/drawing/2014/main" id="{4DB4B802-AB31-B90E-9F47-CEA687E6EDBE}"/>
              </a:ext>
            </a:extLst>
          </p:cNvPr>
          <p:cNvSpPr txBox="1"/>
          <p:nvPr/>
        </p:nvSpPr>
        <p:spPr>
          <a:xfrm>
            <a:off x="562923" y="1933274"/>
            <a:ext cx="5770342"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医薬品、検査ごとにチェックデータと呼ばれる文字列が設定されています。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この禁忌病名チェックデータで登録された文字列を含む病名があれば、「禁忌（適応）病名あり」（</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sz="1100" dirty="0">
                <a:solidFill>
                  <a:schemeClr val="dk1"/>
                </a:solidFill>
                <a:latin typeface="游ゴシック" panose="020B0400000000000000" pitchFamily="50" charset="-128"/>
                <a:ea typeface="游ゴシック" panose="020B0400000000000000" pitchFamily="50" charset="-128"/>
                <a:sym typeface="Arial"/>
              </a:rPr>
              <a:t>）、なければ「禁忌（適応）病名なし」（合格）と判定します。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38;p4">
            <a:extLst>
              <a:ext uri="{FF2B5EF4-FFF2-40B4-BE49-F238E27FC236}">
                <a16:creationId xmlns:a16="http://schemas.microsoft.com/office/drawing/2014/main" id="{4CC5DF5E-BD87-EFC6-CCE6-820287779D59}"/>
              </a:ext>
            </a:extLst>
          </p:cNvPr>
          <p:cNvSpPr txBox="1"/>
          <p:nvPr/>
        </p:nvSpPr>
        <p:spPr>
          <a:xfrm>
            <a:off x="616358" y="5358507"/>
            <a:ext cx="5290715"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入力欄に「慢性心不全」の文字列</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を入力し</a:t>
            </a:r>
            <a:r>
              <a:rPr lang="ja-JP" sz="1100" dirty="0">
                <a:solidFill>
                  <a:schemeClr val="dk1"/>
                </a:solidFill>
                <a:latin typeface="游ゴシック" panose="020B0400000000000000" pitchFamily="50" charset="-128"/>
                <a:ea typeface="游ゴシック" panose="020B0400000000000000" pitchFamily="50" charset="-128"/>
                <a:sym typeface="Arial"/>
              </a:rPr>
              <a:t>、 </a:t>
            </a:r>
            <a:r>
              <a:rPr lang="ja-JP" altLang="en-US" sz="1100" dirty="0">
                <a:solidFill>
                  <a:schemeClr val="dk1"/>
                </a:solidFill>
                <a:latin typeface="游ゴシック" panose="020B0400000000000000" pitchFamily="50" charset="-128"/>
                <a:ea typeface="游ゴシック" panose="020B0400000000000000" pitchFamily="50" charset="-128"/>
                <a:sym typeface="Arial"/>
              </a:rPr>
              <a:t>追加をクリックします。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禁忌病名チェックデータに「慢性心不全」が追加されます。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この</a:t>
            </a:r>
            <a:r>
              <a:rPr lang="ja-JP" sz="1100" dirty="0">
                <a:solidFill>
                  <a:schemeClr val="dk1"/>
                </a:solidFill>
                <a:latin typeface="游ゴシック" panose="020B0400000000000000" pitchFamily="50" charset="-128"/>
                <a:ea typeface="游ゴシック" panose="020B0400000000000000" pitchFamily="50" charset="-128"/>
                <a:sym typeface="Arial"/>
              </a:rPr>
              <a:t>操作により「レセ画面点検」の適応症修正画面でHIT禁忌病名に「慢性心不全」が表示されます。</a:t>
            </a:r>
            <a:endParaRPr sz="1100"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CDC79AB4-3334-863D-485B-A73DC347AA89}"/>
              </a:ext>
            </a:extLst>
          </p:cNvPr>
          <p:cNvSpPr/>
          <p:nvPr/>
        </p:nvSpPr>
        <p:spPr>
          <a:xfrm>
            <a:off x="2540610" y="3515159"/>
            <a:ext cx="1549246" cy="22517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grpSp>
        <p:nvGrpSpPr>
          <p:cNvPr id="11" name="グループ化 5">
            <a:extLst>
              <a:ext uri="{FF2B5EF4-FFF2-40B4-BE49-F238E27FC236}">
                <a16:creationId xmlns:a16="http://schemas.microsoft.com/office/drawing/2014/main" id="{A77A038E-35F5-9934-899C-F21AEE452F66}"/>
              </a:ext>
            </a:extLst>
          </p:cNvPr>
          <p:cNvGrpSpPr/>
          <p:nvPr/>
        </p:nvGrpSpPr>
        <p:grpSpPr>
          <a:xfrm>
            <a:off x="2540291" y="3765510"/>
            <a:ext cx="1815605" cy="554033"/>
            <a:chOff x="2832655" y="4240614"/>
            <a:chExt cx="1815605" cy="554033"/>
          </a:xfrm>
        </p:grpSpPr>
        <p:sp>
          <p:nvSpPr>
            <p:cNvPr id="12" name="Google Shape;139;p4">
              <a:extLst>
                <a:ext uri="{FF2B5EF4-FFF2-40B4-BE49-F238E27FC236}">
                  <a16:creationId xmlns:a16="http://schemas.microsoft.com/office/drawing/2014/main" id="{6F7938AF-C52C-3BB1-D9BF-854237E439B8}"/>
                </a:ext>
              </a:extLst>
            </p:cNvPr>
            <p:cNvSpPr txBox="1"/>
            <p:nvPr/>
          </p:nvSpPr>
          <p:spPr>
            <a:xfrm>
              <a:off x="2979075" y="4353943"/>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sz="1100" b="1" dirty="0">
                <a:latin typeface="游ゴシック" panose="020B0400000000000000" pitchFamily="50" charset="-128"/>
                <a:ea typeface="游ゴシック" panose="020B0400000000000000" pitchFamily="50" charset="-128"/>
              </a:endParaRPr>
            </a:p>
          </p:txBody>
        </p:sp>
        <p:sp>
          <p:nvSpPr>
            <p:cNvPr id="13" name="Google Shape;147;p4">
              <a:extLst>
                <a:ext uri="{FF2B5EF4-FFF2-40B4-BE49-F238E27FC236}">
                  <a16:creationId xmlns:a16="http://schemas.microsoft.com/office/drawing/2014/main" id="{C7753DDD-C4A9-7AEB-B395-BD07723D8D0A}"/>
                </a:ext>
              </a:extLst>
            </p:cNvPr>
            <p:cNvSpPr txBox="1"/>
            <p:nvPr/>
          </p:nvSpPr>
          <p:spPr>
            <a:xfrm>
              <a:off x="2832655" y="4533077"/>
              <a:ext cx="1815605"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チェックデータ</a:t>
              </a:r>
              <a:endParaRPr sz="11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4" name="矢印: 下 1">
              <a:extLst>
                <a:ext uri="{FF2B5EF4-FFF2-40B4-BE49-F238E27FC236}">
                  <a16:creationId xmlns:a16="http://schemas.microsoft.com/office/drawing/2014/main" id="{3066672C-FFDC-AE3E-B9E8-81478EFDC85C}"/>
                </a:ext>
              </a:extLst>
            </p:cNvPr>
            <p:cNvSpPr/>
            <p:nvPr/>
          </p:nvSpPr>
          <p:spPr>
            <a:xfrm rot="10800000">
              <a:off x="3277731" y="4240614"/>
              <a:ext cx="152488" cy="26728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15" name="グループ化 3">
            <a:extLst>
              <a:ext uri="{FF2B5EF4-FFF2-40B4-BE49-F238E27FC236}">
                <a16:creationId xmlns:a16="http://schemas.microsoft.com/office/drawing/2014/main" id="{3BA27B8E-9F24-0AB8-A24E-BA871452B28C}"/>
              </a:ext>
            </a:extLst>
          </p:cNvPr>
          <p:cNvGrpSpPr/>
          <p:nvPr/>
        </p:nvGrpSpPr>
        <p:grpSpPr>
          <a:xfrm>
            <a:off x="4160971" y="3463852"/>
            <a:ext cx="1323263" cy="276481"/>
            <a:chOff x="4307722" y="3993282"/>
            <a:chExt cx="1323263" cy="276481"/>
          </a:xfrm>
        </p:grpSpPr>
        <p:sp>
          <p:nvSpPr>
            <p:cNvPr id="16" name="Google Shape;140;p4">
              <a:extLst>
                <a:ext uri="{FF2B5EF4-FFF2-40B4-BE49-F238E27FC236}">
                  <a16:creationId xmlns:a16="http://schemas.microsoft.com/office/drawing/2014/main" id="{E6D27CAE-97C3-8E8D-64A6-42555B88E757}"/>
                </a:ext>
              </a:extLst>
            </p:cNvPr>
            <p:cNvSpPr txBox="1"/>
            <p:nvPr/>
          </p:nvSpPr>
          <p:spPr>
            <a:xfrm>
              <a:off x="4307722" y="3993282"/>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sz="1100" b="1" dirty="0">
                <a:latin typeface="游ゴシック" panose="020B0400000000000000" pitchFamily="50" charset="-128"/>
                <a:ea typeface="游ゴシック" panose="020B0400000000000000" pitchFamily="50" charset="-128"/>
              </a:endParaRPr>
            </a:p>
          </p:txBody>
        </p:sp>
        <p:pic>
          <p:nvPicPr>
            <p:cNvPr id="17" name="図 2">
              <a:extLst>
                <a:ext uri="{FF2B5EF4-FFF2-40B4-BE49-F238E27FC236}">
                  <a16:creationId xmlns:a16="http://schemas.microsoft.com/office/drawing/2014/main" id="{BE2E07FB-ADAE-C8CF-B200-95B600AFA051}"/>
                </a:ext>
              </a:extLst>
            </p:cNvPr>
            <p:cNvPicPr>
              <a:picLocks noChangeAspect="1"/>
            </p:cNvPicPr>
            <p:nvPr/>
          </p:nvPicPr>
          <p:blipFill>
            <a:blip r:embed="rId4"/>
            <a:stretch>
              <a:fillRect/>
            </a:stretch>
          </p:blipFill>
          <p:spPr>
            <a:xfrm rot="16200000">
              <a:off x="5406435" y="4045214"/>
              <a:ext cx="189379" cy="259720"/>
            </a:xfrm>
            <a:prstGeom prst="rect">
              <a:avLst/>
            </a:prstGeom>
          </p:spPr>
        </p:pic>
      </p:grpSp>
      <p:sp>
        <p:nvSpPr>
          <p:cNvPr id="18" name="Google Shape;143;p4">
            <a:extLst>
              <a:ext uri="{FF2B5EF4-FFF2-40B4-BE49-F238E27FC236}">
                <a16:creationId xmlns:a16="http://schemas.microsoft.com/office/drawing/2014/main" id="{17556017-B5ED-CC35-E206-7B96B7AC3D75}"/>
              </a:ext>
            </a:extLst>
          </p:cNvPr>
          <p:cNvSpPr/>
          <p:nvPr/>
        </p:nvSpPr>
        <p:spPr>
          <a:xfrm>
            <a:off x="4088146" y="3376654"/>
            <a:ext cx="1144924" cy="34764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20" name="TextBox 19">
            <a:extLst>
              <a:ext uri="{FF2B5EF4-FFF2-40B4-BE49-F238E27FC236}">
                <a16:creationId xmlns:a16="http://schemas.microsoft.com/office/drawing/2014/main" id="{F58A720E-C510-301D-34C2-6FF858863E5A}"/>
              </a:ext>
            </a:extLst>
          </p:cNvPr>
          <p:cNvSpPr txBox="1"/>
          <p:nvPr/>
        </p:nvSpPr>
        <p:spPr>
          <a:xfrm>
            <a:off x="5224013" y="3667494"/>
            <a:ext cx="1348508" cy="369332"/>
          </a:xfrm>
          <a:prstGeom prst="rect">
            <a:avLst/>
          </a:prstGeom>
          <a:noFill/>
        </p:spPr>
        <p:txBody>
          <a:bodyPr wrap="square">
            <a:spAutoFit/>
          </a:bodyPr>
          <a:lstStyle/>
          <a:p>
            <a:r>
              <a:rPr lang="ja-JP" altLang="ko-KR" sz="1800" dirty="0">
                <a:solidFill>
                  <a:schemeClr val="dk1"/>
                </a:solidFill>
                <a:latin typeface="游ゴシック" panose="020B0400000000000000" pitchFamily="50" charset="-128"/>
                <a:ea typeface="游ゴシック" panose="020B0400000000000000" pitchFamily="50" charset="-128"/>
                <a:sym typeface="Arial"/>
              </a:rPr>
              <a:t>慢性心不全</a:t>
            </a:r>
            <a:endParaRPr lang="ko-KR" altLang="en-US" dirty="0"/>
          </a:p>
        </p:txBody>
      </p:sp>
      <p:sp>
        <p:nvSpPr>
          <p:cNvPr id="24" name="Google Shape;150;p4">
            <a:extLst>
              <a:ext uri="{FF2B5EF4-FFF2-40B4-BE49-F238E27FC236}">
                <a16:creationId xmlns:a16="http://schemas.microsoft.com/office/drawing/2014/main" id="{F02D1086-BD37-BAA8-0B2A-D605293C8F67}"/>
              </a:ext>
            </a:extLst>
          </p:cNvPr>
          <p:cNvSpPr txBox="1"/>
          <p:nvPr/>
        </p:nvSpPr>
        <p:spPr>
          <a:xfrm>
            <a:off x="702114" y="8351194"/>
            <a:ext cx="5290713"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審査対象を「on」から「off」に変更すると、</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「メトホルミン塩酸塩錠２５０ｍｇＭＴ「日医工」」は審査対象外となり、禁忌病名があっても「合格」と判定されます</a:t>
            </a:r>
            <a:endParaRPr sz="1100" dirty="0">
              <a:latin typeface="游ゴシック" panose="020B0400000000000000" pitchFamily="50" charset="-128"/>
              <a:ea typeface="游ゴシック" panose="020B0400000000000000" pitchFamily="50" charset="-128"/>
            </a:endParaRPr>
          </a:p>
        </p:txBody>
      </p:sp>
      <p:sp>
        <p:nvSpPr>
          <p:cNvPr id="25" name="Google Shape;151;p4">
            <a:extLst>
              <a:ext uri="{FF2B5EF4-FFF2-40B4-BE49-F238E27FC236}">
                <a16:creationId xmlns:a16="http://schemas.microsoft.com/office/drawing/2014/main" id="{9EC0B6C1-1FFB-5656-2F38-4D58D19A909E}"/>
              </a:ext>
            </a:extLst>
          </p:cNvPr>
          <p:cNvSpPr/>
          <p:nvPr/>
        </p:nvSpPr>
        <p:spPr>
          <a:xfrm>
            <a:off x="3145514" y="7813222"/>
            <a:ext cx="1218667" cy="425903"/>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6" name="Google Shape;148;p4">
            <a:extLst>
              <a:ext uri="{FF2B5EF4-FFF2-40B4-BE49-F238E27FC236}">
                <a16:creationId xmlns:a16="http://schemas.microsoft.com/office/drawing/2014/main" id="{D9BB4286-2DE8-B640-AE3A-05FE0CCE8541}"/>
              </a:ext>
            </a:extLst>
          </p:cNvPr>
          <p:cNvSpPr txBox="1"/>
          <p:nvPr/>
        </p:nvSpPr>
        <p:spPr>
          <a:xfrm>
            <a:off x="641312" y="6428494"/>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２．審査対象の変更</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818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F583-FBBF-0FB0-4EC6-34FC9B9DA4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61DDEF3-E01E-21AC-A3ED-AFC52B527462}"/>
              </a:ext>
            </a:extLst>
          </p:cNvPr>
          <p:cNvSpPr>
            <a:spLocks noGrp="1"/>
          </p:cNvSpPr>
          <p:nvPr>
            <p:ph type="sldNum" sz="quarter" idx="12"/>
          </p:nvPr>
        </p:nvSpPr>
        <p:spPr/>
        <p:txBody>
          <a:bodyPr/>
          <a:lstStyle/>
          <a:p>
            <a:fld id="{AE8EA5A1-38AB-4AA0-89CC-DE1004BC27E5}" type="slidenum">
              <a:rPr kumimoji="1" lang="ja-JP" altLang="en-US" smtClean="0"/>
              <a:t>84</a:t>
            </a:fld>
            <a:endParaRPr kumimoji="1" lang="ja-JP" altLang="en-US"/>
          </a:p>
        </p:txBody>
      </p:sp>
      <p:sp>
        <p:nvSpPr>
          <p:cNvPr id="5" name="Google Shape;158;p5">
            <a:extLst>
              <a:ext uri="{FF2B5EF4-FFF2-40B4-BE49-F238E27FC236}">
                <a16:creationId xmlns:a16="http://schemas.microsoft.com/office/drawing/2014/main" id="{BCB55EA8-3C0E-A487-7B6C-074B7BB1F70E}"/>
              </a:ext>
            </a:extLst>
          </p:cNvPr>
          <p:cNvSpPr txBox="1"/>
          <p:nvPr/>
        </p:nvSpPr>
        <p:spPr>
          <a:xfrm>
            <a:off x="693162" y="714717"/>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３．除外診療識別コードの設定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6" name="Google Shape;156;p5">
            <a:extLst>
              <a:ext uri="{FF2B5EF4-FFF2-40B4-BE49-F238E27FC236}">
                <a16:creationId xmlns:a16="http://schemas.microsoft.com/office/drawing/2014/main" id="{4B78832C-CCAF-2FE9-84A5-4590F464666F}"/>
              </a:ext>
            </a:extLst>
          </p:cNvPr>
          <p:cNvPicPr preferRelativeResize="0"/>
          <p:nvPr/>
        </p:nvPicPr>
        <p:blipFill rotWithShape="1">
          <a:blip r:embed="rId2">
            <a:alphaModFix/>
          </a:blip>
          <a:srcRect/>
          <a:stretch/>
        </p:blipFill>
        <p:spPr>
          <a:xfrm>
            <a:off x="1140653" y="5632789"/>
            <a:ext cx="3404232" cy="1451622"/>
          </a:xfrm>
          <a:prstGeom prst="rect">
            <a:avLst/>
          </a:prstGeom>
          <a:noFill/>
          <a:ln>
            <a:noFill/>
          </a:ln>
        </p:spPr>
      </p:pic>
      <p:sp>
        <p:nvSpPr>
          <p:cNvPr id="7" name="Google Shape;157;p5">
            <a:extLst>
              <a:ext uri="{FF2B5EF4-FFF2-40B4-BE49-F238E27FC236}">
                <a16:creationId xmlns:a16="http://schemas.microsoft.com/office/drawing/2014/main" id="{D318C5DB-B45C-BDBC-6FCD-9227069CCAB4}"/>
              </a:ext>
            </a:extLst>
          </p:cNvPr>
          <p:cNvSpPr txBox="1"/>
          <p:nvPr/>
        </p:nvSpPr>
        <p:spPr>
          <a:xfrm>
            <a:off x="1045020" y="8071548"/>
            <a:ext cx="5046771"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 21 の 「内服」 を選択します。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--&gt;「メトホルミン」の禁忌病名として「慢性腎不全」がありますが、</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「レセプト」内の「メトホルミン塩酸塩錠２５０ｍｇＭＴ「日医工」」は</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診療識別コードが21なので禁忌病名点検から除外され合格となります。</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8" name="Google Shape;159;p5">
            <a:extLst>
              <a:ext uri="{FF2B5EF4-FFF2-40B4-BE49-F238E27FC236}">
                <a16:creationId xmlns:a16="http://schemas.microsoft.com/office/drawing/2014/main" id="{575B5F90-28B7-395F-E7C4-9105370F3227}"/>
              </a:ext>
            </a:extLst>
          </p:cNvPr>
          <p:cNvSpPr txBox="1"/>
          <p:nvPr/>
        </p:nvSpPr>
        <p:spPr>
          <a:xfrm>
            <a:off x="927526" y="5130049"/>
            <a:ext cx="53303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適応症修正画面で「除外診療識別設定」を通じて診療識別コード（＝２１）を登録します。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60;p5">
            <a:extLst>
              <a:ext uri="{FF2B5EF4-FFF2-40B4-BE49-F238E27FC236}">
                <a16:creationId xmlns:a16="http://schemas.microsoft.com/office/drawing/2014/main" id="{28BC9741-8308-A7A3-FB80-6927223B8943}"/>
              </a:ext>
            </a:extLst>
          </p:cNvPr>
          <p:cNvSpPr/>
          <p:nvPr/>
        </p:nvSpPr>
        <p:spPr>
          <a:xfrm>
            <a:off x="1219739" y="6068779"/>
            <a:ext cx="966081" cy="173249"/>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pic>
        <p:nvPicPr>
          <p:cNvPr id="10" name="Google Shape;161;p5">
            <a:extLst>
              <a:ext uri="{FF2B5EF4-FFF2-40B4-BE49-F238E27FC236}">
                <a16:creationId xmlns:a16="http://schemas.microsoft.com/office/drawing/2014/main" id="{18C2187E-5D2A-566C-2FB7-7A1A18D2AF9D}"/>
              </a:ext>
            </a:extLst>
          </p:cNvPr>
          <p:cNvPicPr preferRelativeResize="0"/>
          <p:nvPr/>
        </p:nvPicPr>
        <p:blipFill rotWithShape="1">
          <a:blip r:embed="rId3">
            <a:alphaModFix/>
          </a:blip>
          <a:srcRect/>
          <a:stretch/>
        </p:blipFill>
        <p:spPr>
          <a:xfrm>
            <a:off x="2885490" y="6361211"/>
            <a:ext cx="2927490" cy="1645764"/>
          </a:xfrm>
          <a:prstGeom prst="rect">
            <a:avLst/>
          </a:prstGeom>
          <a:noFill/>
          <a:ln>
            <a:noFill/>
          </a:ln>
        </p:spPr>
      </p:pic>
      <p:pic>
        <p:nvPicPr>
          <p:cNvPr id="11" name="Google Shape;162;p5">
            <a:extLst>
              <a:ext uri="{FF2B5EF4-FFF2-40B4-BE49-F238E27FC236}">
                <a16:creationId xmlns:a16="http://schemas.microsoft.com/office/drawing/2014/main" id="{DE7A50B1-1989-28CC-970D-DCD0B8662646}"/>
              </a:ext>
            </a:extLst>
          </p:cNvPr>
          <p:cNvPicPr preferRelativeResize="0"/>
          <p:nvPr/>
        </p:nvPicPr>
        <p:blipFill rotWithShape="1">
          <a:blip r:embed="rId4">
            <a:alphaModFix/>
          </a:blip>
          <a:srcRect/>
          <a:stretch/>
        </p:blipFill>
        <p:spPr>
          <a:xfrm>
            <a:off x="959295" y="1506076"/>
            <a:ext cx="5132496" cy="3511386"/>
          </a:xfrm>
          <a:prstGeom prst="rect">
            <a:avLst/>
          </a:prstGeom>
          <a:noFill/>
          <a:ln>
            <a:noFill/>
          </a:ln>
        </p:spPr>
      </p:pic>
      <p:sp>
        <p:nvSpPr>
          <p:cNvPr id="12" name="Google Shape;163;p5">
            <a:extLst>
              <a:ext uri="{FF2B5EF4-FFF2-40B4-BE49-F238E27FC236}">
                <a16:creationId xmlns:a16="http://schemas.microsoft.com/office/drawing/2014/main" id="{D019FC57-C2CB-18B4-1537-263BF2BF2EF9}"/>
              </a:ext>
            </a:extLst>
          </p:cNvPr>
          <p:cNvSpPr txBox="1"/>
          <p:nvPr/>
        </p:nvSpPr>
        <p:spPr>
          <a:xfrm>
            <a:off x="862114" y="999797"/>
            <a:ext cx="5395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禁忌病名点検から除外される「診療識別コード情報」をオプションで設定できます。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下記は「メトホルミン」の禁忌病名で「慢性心不全」が不合格となりました。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64;p5">
            <a:extLst>
              <a:ext uri="{FF2B5EF4-FFF2-40B4-BE49-F238E27FC236}">
                <a16:creationId xmlns:a16="http://schemas.microsoft.com/office/drawing/2014/main" id="{41EA1163-6EBC-29FE-1245-D6E1A728FA01}"/>
              </a:ext>
            </a:extLst>
          </p:cNvPr>
          <p:cNvSpPr txBox="1"/>
          <p:nvPr/>
        </p:nvSpPr>
        <p:spPr>
          <a:xfrm>
            <a:off x="2056608" y="2671713"/>
            <a:ext cx="2097269"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21</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a:t>
            </a:r>
            <a:endParaRPr sz="1100" dirty="0">
              <a:latin typeface="游ゴシック" panose="020B0400000000000000" pitchFamily="50" charset="-128"/>
              <a:ea typeface="游ゴシック" panose="020B0400000000000000" pitchFamily="50" charset="-128"/>
            </a:endParaRPr>
          </a:p>
        </p:txBody>
      </p:sp>
      <p:sp>
        <p:nvSpPr>
          <p:cNvPr id="14" name="Google Shape;165;p5">
            <a:extLst>
              <a:ext uri="{FF2B5EF4-FFF2-40B4-BE49-F238E27FC236}">
                <a16:creationId xmlns:a16="http://schemas.microsoft.com/office/drawing/2014/main" id="{5FB7E5E4-BEF7-23FA-23CA-32957A04B6BF}"/>
              </a:ext>
            </a:extLst>
          </p:cNvPr>
          <p:cNvSpPr/>
          <p:nvPr/>
        </p:nvSpPr>
        <p:spPr>
          <a:xfrm rot="-2816164">
            <a:off x="3447616" y="2460386"/>
            <a:ext cx="226632" cy="152766"/>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66;p5">
            <a:extLst>
              <a:ext uri="{FF2B5EF4-FFF2-40B4-BE49-F238E27FC236}">
                <a16:creationId xmlns:a16="http://schemas.microsoft.com/office/drawing/2014/main" id="{08302D6D-B5D3-6DD7-5548-C4B53184D694}"/>
              </a:ext>
            </a:extLst>
          </p:cNvPr>
          <p:cNvSpPr/>
          <p:nvPr/>
        </p:nvSpPr>
        <p:spPr>
          <a:xfrm rot="1192283">
            <a:off x="2100919" y="6386227"/>
            <a:ext cx="800307" cy="47609"/>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chemeClr val="lt1"/>
              </a:solidFill>
              <a:latin typeface="Century"/>
              <a:ea typeface="Century"/>
              <a:cs typeface="Century"/>
              <a:sym typeface="Century"/>
            </a:endParaRPr>
          </a:p>
        </p:txBody>
      </p:sp>
      <p:sp>
        <p:nvSpPr>
          <p:cNvPr id="16" name="正方形/長方形 1">
            <a:extLst>
              <a:ext uri="{FF2B5EF4-FFF2-40B4-BE49-F238E27FC236}">
                <a16:creationId xmlns:a16="http://schemas.microsoft.com/office/drawing/2014/main" id="{8AE90640-5BA1-4BDF-CB21-8C763510A764}"/>
              </a:ext>
            </a:extLst>
          </p:cNvPr>
          <p:cNvSpPr/>
          <p:nvPr/>
        </p:nvSpPr>
        <p:spPr>
          <a:xfrm>
            <a:off x="959295" y="4600575"/>
            <a:ext cx="3507930" cy="426487"/>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cxnSp>
        <p:nvCxnSpPr>
          <p:cNvPr id="17" name="直線矢印コネクタ 3">
            <a:extLst>
              <a:ext uri="{FF2B5EF4-FFF2-40B4-BE49-F238E27FC236}">
                <a16:creationId xmlns:a16="http://schemas.microsoft.com/office/drawing/2014/main" id="{5F35896C-A8DE-43DD-B0B2-11AAC3DB522E}"/>
              </a:ext>
            </a:extLst>
          </p:cNvPr>
          <p:cNvCxnSpPr/>
          <p:nvPr/>
        </p:nvCxnSpPr>
        <p:spPr>
          <a:xfrm>
            <a:off x="2085183" y="3010227"/>
            <a:ext cx="0" cy="99027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5">
            <a:extLst>
              <a:ext uri="{FF2B5EF4-FFF2-40B4-BE49-F238E27FC236}">
                <a16:creationId xmlns:a16="http://schemas.microsoft.com/office/drawing/2014/main" id="{6AC662EC-9F28-E0E4-FFF4-81B6BDB1C722}"/>
              </a:ext>
            </a:extLst>
          </p:cNvPr>
          <p:cNvCxnSpPr>
            <a:cxnSpLocks/>
          </p:cNvCxnSpPr>
          <p:nvPr/>
        </p:nvCxnSpPr>
        <p:spPr>
          <a:xfrm>
            <a:off x="3418228" y="3010227"/>
            <a:ext cx="0" cy="1590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7">
            <a:extLst>
              <a:ext uri="{FF2B5EF4-FFF2-40B4-BE49-F238E27FC236}">
                <a16:creationId xmlns:a16="http://schemas.microsoft.com/office/drawing/2014/main" id="{B4268475-6068-8773-FF21-92DCC15825A1}"/>
              </a:ext>
            </a:extLst>
          </p:cNvPr>
          <p:cNvSpPr/>
          <p:nvPr/>
        </p:nvSpPr>
        <p:spPr>
          <a:xfrm>
            <a:off x="2157245" y="3681028"/>
            <a:ext cx="904874" cy="239761"/>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不合格病名</a:t>
            </a:r>
          </a:p>
        </p:txBody>
      </p:sp>
    </p:spTree>
    <p:extLst>
      <p:ext uri="{BB962C8B-B14F-4D97-AF65-F5344CB8AC3E}">
        <p14:creationId xmlns:p14="http://schemas.microsoft.com/office/powerpoint/2010/main" val="200935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DA7-CEB2-07A5-74CB-6C02F30D2D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CE1A73-555C-2430-FF9D-CBFA0994AB4E}"/>
              </a:ext>
            </a:extLst>
          </p:cNvPr>
          <p:cNvSpPr>
            <a:spLocks noGrp="1"/>
          </p:cNvSpPr>
          <p:nvPr>
            <p:ph type="sldNum" sz="quarter" idx="12"/>
          </p:nvPr>
        </p:nvSpPr>
        <p:spPr/>
        <p:txBody>
          <a:bodyPr/>
          <a:lstStyle/>
          <a:p>
            <a:fld id="{AE8EA5A1-38AB-4AA0-89CC-DE1004BC27E5}" type="slidenum">
              <a:rPr kumimoji="1" lang="ja-JP" altLang="en-US" smtClean="0"/>
              <a:t>85</a:t>
            </a:fld>
            <a:endParaRPr kumimoji="1" lang="ja-JP" altLang="en-US"/>
          </a:p>
        </p:txBody>
      </p:sp>
      <p:sp>
        <p:nvSpPr>
          <p:cNvPr id="7" name="Google Shape;174;p6">
            <a:extLst>
              <a:ext uri="{FF2B5EF4-FFF2-40B4-BE49-F238E27FC236}">
                <a16:creationId xmlns:a16="http://schemas.microsoft.com/office/drawing/2014/main" id="{89765661-1B0F-4619-FDB1-D04978DB47D1}"/>
              </a:ext>
            </a:extLst>
          </p:cNvPr>
          <p:cNvSpPr txBox="1"/>
          <p:nvPr/>
        </p:nvSpPr>
        <p:spPr>
          <a:xfrm>
            <a:off x="764599" y="720676"/>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４. 除外「コメント」の設定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8" name="Google Shape;171;p6">
            <a:extLst>
              <a:ext uri="{FF2B5EF4-FFF2-40B4-BE49-F238E27FC236}">
                <a16:creationId xmlns:a16="http://schemas.microsoft.com/office/drawing/2014/main" id="{CC942D70-6B81-E4C8-4C05-4D2562FC43EC}"/>
              </a:ext>
            </a:extLst>
          </p:cNvPr>
          <p:cNvPicPr preferRelativeResize="0"/>
          <p:nvPr/>
        </p:nvPicPr>
        <p:blipFill rotWithShape="1">
          <a:blip r:embed="rId2">
            <a:alphaModFix/>
          </a:blip>
          <a:srcRect/>
          <a:stretch/>
        </p:blipFill>
        <p:spPr>
          <a:xfrm>
            <a:off x="956044" y="1902082"/>
            <a:ext cx="5132496" cy="3511386"/>
          </a:xfrm>
          <a:prstGeom prst="rect">
            <a:avLst/>
          </a:prstGeom>
          <a:noFill/>
          <a:ln>
            <a:noFill/>
          </a:ln>
        </p:spPr>
      </p:pic>
      <p:pic>
        <p:nvPicPr>
          <p:cNvPr id="9" name="Google Shape;172;p6">
            <a:extLst>
              <a:ext uri="{FF2B5EF4-FFF2-40B4-BE49-F238E27FC236}">
                <a16:creationId xmlns:a16="http://schemas.microsoft.com/office/drawing/2014/main" id="{BD914446-A8A1-BDEA-9A8A-44D09CA8E8EB}"/>
              </a:ext>
            </a:extLst>
          </p:cNvPr>
          <p:cNvPicPr preferRelativeResize="0"/>
          <p:nvPr/>
        </p:nvPicPr>
        <p:blipFill rotWithShape="1">
          <a:blip r:embed="rId3">
            <a:alphaModFix/>
          </a:blip>
          <a:srcRect/>
          <a:stretch/>
        </p:blipFill>
        <p:spPr>
          <a:xfrm>
            <a:off x="1193027" y="6246288"/>
            <a:ext cx="4831499" cy="1661304"/>
          </a:xfrm>
          <a:prstGeom prst="rect">
            <a:avLst/>
          </a:prstGeom>
          <a:noFill/>
          <a:ln>
            <a:noFill/>
          </a:ln>
        </p:spPr>
      </p:pic>
      <p:sp>
        <p:nvSpPr>
          <p:cNvPr id="10" name="Google Shape;173;p6">
            <a:extLst>
              <a:ext uri="{FF2B5EF4-FFF2-40B4-BE49-F238E27FC236}">
                <a16:creationId xmlns:a16="http://schemas.microsoft.com/office/drawing/2014/main" id="{BB265FC8-58F9-70D3-6A30-5DDA84FC2776}"/>
              </a:ext>
            </a:extLst>
          </p:cNvPr>
          <p:cNvSpPr txBox="1"/>
          <p:nvPr/>
        </p:nvSpPr>
        <p:spPr>
          <a:xfrm>
            <a:off x="899711" y="8151980"/>
            <a:ext cx="5619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a:t>
            </a:r>
            <a:r>
              <a:rPr lang="en-US" altLang="ja-JP" sz="1100" dirty="0">
                <a:solidFill>
                  <a:srgbClr val="0070C0"/>
                </a:solidFill>
                <a:latin typeface="游ゴシック" panose="020B0400000000000000" pitchFamily="50" charset="-128"/>
                <a:ea typeface="游ゴシック" panose="020B0400000000000000" pitchFamily="50" charset="-128"/>
                <a:sym typeface="Arial"/>
              </a:rPr>
              <a:t>&gt;</a:t>
            </a:r>
            <a:r>
              <a:rPr lang="ja-JP" sz="1100" dirty="0">
                <a:solidFill>
                  <a:srgbClr val="0070C0"/>
                </a:solidFill>
                <a:latin typeface="游ゴシック" panose="020B0400000000000000" pitchFamily="50" charset="-128"/>
                <a:ea typeface="游ゴシック" panose="020B0400000000000000" pitchFamily="50" charset="-128"/>
                <a:sym typeface="Arial"/>
              </a:rPr>
              <a:t>「メトホルミン」の禁忌病名で「慢性腎不全」がありますが、レセプト内のコメント（CO）文字列「前回実施」があるため禁忌病名点検から除外され合格となります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75;p6">
            <a:extLst>
              <a:ext uri="{FF2B5EF4-FFF2-40B4-BE49-F238E27FC236}">
                <a16:creationId xmlns:a16="http://schemas.microsoft.com/office/drawing/2014/main" id="{EB6D9E7D-ACE1-676F-E742-FEC85422D8D4}"/>
              </a:ext>
            </a:extLst>
          </p:cNvPr>
          <p:cNvSpPr txBox="1"/>
          <p:nvPr/>
        </p:nvSpPr>
        <p:spPr>
          <a:xfrm>
            <a:off x="849650" y="990741"/>
            <a:ext cx="5322550"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レセプトに除外コメント（CO）がある場合は、禁忌病名点検を除外します。 </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「診療識別コード」の設定と同じ方法でポップアップ設定画面で登録します。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設定前画面で</a:t>
            </a:r>
            <a:r>
              <a:rPr lang="ja-JP" sz="1100" dirty="0">
                <a:solidFill>
                  <a:schemeClr val="dk1"/>
                </a:solidFill>
                <a:latin typeface="游ゴシック" panose="020B0400000000000000" pitchFamily="50" charset="-128"/>
                <a:ea typeface="游ゴシック" panose="020B0400000000000000" pitchFamily="50" charset="-128"/>
                <a:sym typeface="Arial"/>
              </a:rPr>
              <a:t>は「メトホルミン」の禁忌病名登録で「慢性心不全」が不合格となりました。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77;p6">
            <a:extLst>
              <a:ext uri="{FF2B5EF4-FFF2-40B4-BE49-F238E27FC236}">
                <a16:creationId xmlns:a16="http://schemas.microsoft.com/office/drawing/2014/main" id="{66C7AD50-C1E2-9E22-2816-86AE4C8654FF}"/>
              </a:ext>
            </a:extLst>
          </p:cNvPr>
          <p:cNvSpPr txBox="1"/>
          <p:nvPr/>
        </p:nvSpPr>
        <p:spPr>
          <a:xfrm>
            <a:off x="4399374" y="3764865"/>
            <a:ext cx="1689166"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sym typeface="Arial"/>
              </a:rPr>
              <a:t>前回実施</a:t>
            </a:r>
            <a:r>
              <a:rPr lang="ja-JP" altLang="en-US" sz="1100" b="1" dirty="0">
                <a:solidFill>
                  <a:srgbClr val="FF0000"/>
                </a:solidFill>
                <a:latin typeface="游ゴシック" panose="020B0400000000000000" pitchFamily="50" charset="-128"/>
                <a:ea typeface="游ゴシック" panose="020B0400000000000000" pitchFamily="50" charset="-128"/>
                <a:sym typeface="Arial"/>
              </a:rPr>
              <a:t>日コメント</a:t>
            </a:r>
            <a:endParaRPr sz="1100" dirty="0">
              <a:latin typeface="游ゴシック" panose="020B0400000000000000" pitchFamily="50" charset="-128"/>
              <a:ea typeface="游ゴシック" panose="020B0400000000000000" pitchFamily="50" charset="-128"/>
            </a:endParaRPr>
          </a:p>
        </p:txBody>
      </p:sp>
      <p:sp>
        <p:nvSpPr>
          <p:cNvPr id="13" name="Google Shape;178;p6">
            <a:extLst>
              <a:ext uri="{FF2B5EF4-FFF2-40B4-BE49-F238E27FC236}">
                <a16:creationId xmlns:a16="http://schemas.microsoft.com/office/drawing/2014/main" id="{039C5EC7-7161-10F6-F3B9-B82C981529BC}"/>
              </a:ext>
            </a:extLst>
          </p:cNvPr>
          <p:cNvSpPr txBox="1"/>
          <p:nvPr/>
        </p:nvSpPr>
        <p:spPr>
          <a:xfrm>
            <a:off x="894913" y="5702269"/>
            <a:ext cx="5232023"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コメント文字列「前回実施」をコメント入力欄に記入し、登録ボタンで設定登録します。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179;p6">
            <a:extLst>
              <a:ext uri="{FF2B5EF4-FFF2-40B4-BE49-F238E27FC236}">
                <a16:creationId xmlns:a16="http://schemas.microsoft.com/office/drawing/2014/main" id="{AEC3A8E5-349A-28B2-1653-A1CA04CDD81A}"/>
              </a:ext>
            </a:extLst>
          </p:cNvPr>
          <p:cNvSpPr/>
          <p:nvPr/>
        </p:nvSpPr>
        <p:spPr>
          <a:xfrm>
            <a:off x="4204653" y="6949466"/>
            <a:ext cx="474116" cy="25745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80;p6">
            <a:extLst>
              <a:ext uri="{FF2B5EF4-FFF2-40B4-BE49-F238E27FC236}">
                <a16:creationId xmlns:a16="http://schemas.microsoft.com/office/drawing/2014/main" id="{7EFDA528-8FB1-F8C4-7506-0157691505B4}"/>
              </a:ext>
            </a:extLst>
          </p:cNvPr>
          <p:cNvSpPr/>
          <p:nvPr/>
        </p:nvSpPr>
        <p:spPr>
          <a:xfrm>
            <a:off x="1113459" y="6963884"/>
            <a:ext cx="300234" cy="226112"/>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6" name="Google Shape;181;p6">
            <a:extLst>
              <a:ext uri="{FF2B5EF4-FFF2-40B4-BE49-F238E27FC236}">
                <a16:creationId xmlns:a16="http://schemas.microsoft.com/office/drawing/2014/main" id="{99396A93-B919-A638-CBEB-B4CA06C4FFD3}"/>
              </a:ext>
            </a:extLst>
          </p:cNvPr>
          <p:cNvSpPr txBox="1"/>
          <p:nvPr/>
        </p:nvSpPr>
        <p:spPr>
          <a:xfrm>
            <a:off x="818514" y="5449436"/>
            <a:ext cx="569356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＜コメント文字列「前回実施」のコメントがあれば、合格にしたい場合＞</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7" name="直線矢印コネクタ 2">
            <a:extLst>
              <a:ext uri="{FF2B5EF4-FFF2-40B4-BE49-F238E27FC236}">
                <a16:creationId xmlns:a16="http://schemas.microsoft.com/office/drawing/2014/main" id="{6EBA015D-6E66-4B24-0C20-A59B4421F7BC}"/>
              </a:ext>
            </a:extLst>
          </p:cNvPr>
          <p:cNvCxnSpPr>
            <a:cxnSpLocks/>
          </p:cNvCxnSpPr>
          <p:nvPr/>
        </p:nvCxnSpPr>
        <p:spPr>
          <a:xfrm flipV="1">
            <a:off x="4399374" y="4010751"/>
            <a:ext cx="67851" cy="3421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50</a:t>
            </a:fld>
            <a:endParaRPr kumimoji="1" lang="ja-JP" altLang="en-US"/>
          </a:p>
        </p:txBody>
      </p:sp>
      <p:sp>
        <p:nvSpPr>
          <p:cNvPr id="2" name="Rectangle 4">
            <a:extLst>
              <a:ext uri="{FF2B5EF4-FFF2-40B4-BE49-F238E27FC236}">
                <a16:creationId xmlns:a16="http://schemas.microsoft.com/office/drawing/2014/main" id="{BCFAA60F-F2CD-FCE8-3B25-AABF316476FE}"/>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85622" tIns="45720" rIns="91440" bIns="45720" numCol="1" anchor="ctr" anchorCtr="0" compatLnSpc="1">
            <a:prstTxWarp prst="textNoShape">
              <a:avLst/>
            </a:prstTxWarp>
            <a:spAutoFit/>
          </a:bodyPr>
          <a:lstStyle/>
          <a:p>
            <a:endParaRPr lang="ja-JP" altLang="en-US"/>
          </a:p>
        </p:txBody>
      </p:sp>
      <p:grpSp>
        <p:nvGrpSpPr>
          <p:cNvPr id="3" name="docshapegroup205">
            <a:extLst>
              <a:ext uri="{FF2B5EF4-FFF2-40B4-BE49-F238E27FC236}">
                <a16:creationId xmlns:a16="http://schemas.microsoft.com/office/drawing/2014/main" id="{8F00AC55-202E-1F30-CBAD-C483280AF294}"/>
              </a:ext>
            </a:extLst>
          </p:cNvPr>
          <p:cNvGrpSpPr>
            <a:grpSpLocks/>
          </p:cNvGrpSpPr>
          <p:nvPr/>
        </p:nvGrpSpPr>
        <p:grpSpPr bwMode="auto">
          <a:xfrm>
            <a:off x="5614988" y="744287"/>
            <a:ext cx="590550" cy="822325"/>
            <a:chOff x="8913" y="27"/>
            <a:chExt cx="930" cy="1296"/>
          </a:xfrm>
        </p:grpSpPr>
        <p:pic>
          <p:nvPicPr>
            <p:cNvPr id="61443" name="docshape206">
              <a:extLst>
                <a:ext uri="{FF2B5EF4-FFF2-40B4-BE49-F238E27FC236}">
                  <a16:creationId xmlns:a16="http://schemas.microsoft.com/office/drawing/2014/main" id="{062EA255-A158-D10D-D539-DA96ED9C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27"/>
              <a:ext cx="930" cy="1296"/>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07">
              <a:extLst>
                <a:ext uri="{FF2B5EF4-FFF2-40B4-BE49-F238E27FC236}">
                  <a16:creationId xmlns:a16="http://schemas.microsoft.com/office/drawing/2014/main" id="{486DC1BD-C279-D1A4-CA30-2F5419FEFABC}"/>
                </a:ext>
              </a:extLst>
            </p:cNvPr>
            <p:cNvSpPr>
              <a:spLocks/>
            </p:cNvSpPr>
            <p:nvPr/>
          </p:nvSpPr>
          <p:spPr bwMode="auto">
            <a:xfrm>
              <a:off x="9015" y="767"/>
              <a:ext cx="680" cy="284"/>
            </a:xfrm>
            <a:custGeom>
              <a:avLst/>
              <a:gdLst>
                <a:gd name="T0" fmla="+- 0 9016 9016"/>
                <a:gd name="T1" fmla="*/ T0 w 680"/>
                <a:gd name="T2" fmla="+- 0 815 768"/>
                <a:gd name="T3" fmla="*/ 815 h 284"/>
                <a:gd name="T4" fmla="+- 0 9019 9016"/>
                <a:gd name="T5" fmla="*/ T4 w 680"/>
                <a:gd name="T6" fmla="+- 0 796 768"/>
                <a:gd name="T7" fmla="*/ 796 h 284"/>
                <a:gd name="T8" fmla="+- 0 9029 9016"/>
                <a:gd name="T9" fmla="*/ T8 w 680"/>
                <a:gd name="T10" fmla="+- 0 781 768"/>
                <a:gd name="T11" fmla="*/ 781 h 284"/>
                <a:gd name="T12" fmla="+- 0 9044 9016"/>
                <a:gd name="T13" fmla="*/ T12 w 680"/>
                <a:gd name="T14" fmla="+- 0 771 768"/>
                <a:gd name="T15" fmla="*/ 771 h 284"/>
                <a:gd name="T16" fmla="+- 0 9063 9016"/>
                <a:gd name="T17" fmla="*/ T16 w 680"/>
                <a:gd name="T18" fmla="+- 0 768 768"/>
                <a:gd name="T19" fmla="*/ 768 h 284"/>
                <a:gd name="T20" fmla="+- 0 9648 9016"/>
                <a:gd name="T21" fmla="*/ T20 w 680"/>
                <a:gd name="T22" fmla="+- 0 768 768"/>
                <a:gd name="T23" fmla="*/ 768 h 284"/>
                <a:gd name="T24" fmla="+- 0 9666 9016"/>
                <a:gd name="T25" fmla="*/ T24 w 680"/>
                <a:gd name="T26" fmla="+- 0 771 768"/>
                <a:gd name="T27" fmla="*/ 771 h 284"/>
                <a:gd name="T28" fmla="+- 0 9681 9016"/>
                <a:gd name="T29" fmla="*/ T28 w 680"/>
                <a:gd name="T30" fmla="+- 0 781 768"/>
                <a:gd name="T31" fmla="*/ 781 h 284"/>
                <a:gd name="T32" fmla="+- 0 9691 9016"/>
                <a:gd name="T33" fmla="*/ T32 w 680"/>
                <a:gd name="T34" fmla="+- 0 796 768"/>
                <a:gd name="T35" fmla="*/ 796 h 284"/>
                <a:gd name="T36" fmla="+- 0 9695 9016"/>
                <a:gd name="T37" fmla="*/ T36 w 680"/>
                <a:gd name="T38" fmla="+- 0 815 768"/>
                <a:gd name="T39" fmla="*/ 815 h 284"/>
                <a:gd name="T40" fmla="+- 0 9695 9016"/>
                <a:gd name="T41" fmla="*/ T40 w 680"/>
                <a:gd name="T42" fmla="+- 0 1004 768"/>
                <a:gd name="T43" fmla="*/ 1004 h 284"/>
                <a:gd name="T44" fmla="+- 0 9691 9016"/>
                <a:gd name="T45" fmla="*/ T44 w 680"/>
                <a:gd name="T46" fmla="+- 0 1022 768"/>
                <a:gd name="T47" fmla="*/ 1022 h 284"/>
                <a:gd name="T48" fmla="+- 0 9681 9016"/>
                <a:gd name="T49" fmla="*/ T48 w 680"/>
                <a:gd name="T50" fmla="+- 0 1037 768"/>
                <a:gd name="T51" fmla="*/ 1037 h 284"/>
                <a:gd name="T52" fmla="+- 0 9666 9016"/>
                <a:gd name="T53" fmla="*/ T52 w 680"/>
                <a:gd name="T54" fmla="+- 0 1047 768"/>
                <a:gd name="T55" fmla="*/ 1047 h 284"/>
                <a:gd name="T56" fmla="+- 0 9648 9016"/>
                <a:gd name="T57" fmla="*/ T56 w 680"/>
                <a:gd name="T58" fmla="+- 0 1051 768"/>
                <a:gd name="T59" fmla="*/ 1051 h 284"/>
                <a:gd name="T60" fmla="+- 0 9063 9016"/>
                <a:gd name="T61" fmla="*/ T60 w 680"/>
                <a:gd name="T62" fmla="+- 0 1051 768"/>
                <a:gd name="T63" fmla="*/ 1051 h 284"/>
                <a:gd name="T64" fmla="+- 0 9044 9016"/>
                <a:gd name="T65" fmla="*/ T64 w 680"/>
                <a:gd name="T66" fmla="+- 0 1047 768"/>
                <a:gd name="T67" fmla="*/ 1047 h 284"/>
                <a:gd name="T68" fmla="+- 0 9029 9016"/>
                <a:gd name="T69" fmla="*/ T68 w 680"/>
                <a:gd name="T70" fmla="+- 0 1037 768"/>
                <a:gd name="T71" fmla="*/ 1037 h 284"/>
                <a:gd name="T72" fmla="+- 0 9019 9016"/>
                <a:gd name="T73" fmla="*/ T72 w 680"/>
                <a:gd name="T74" fmla="+- 0 1022 768"/>
                <a:gd name="T75" fmla="*/ 1022 h 284"/>
                <a:gd name="T76" fmla="+- 0 9016 9016"/>
                <a:gd name="T77" fmla="*/ T76 w 680"/>
                <a:gd name="T78" fmla="+- 0 1004 768"/>
                <a:gd name="T79" fmla="*/ 1004 h 284"/>
                <a:gd name="T80" fmla="+- 0 9016 9016"/>
                <a:gd name="T81" fmla="*/ T80 w 680"/>
                <a:gd name="T82" fmla="+- 0 815 768"/>
                <a:gd name="T83" fmla="*/ 815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4">
                  <a:moveTo>
                    <a:pt x="0" y="47"/>
                  </a:moveTo>
                  <a:lnTo>
                    <a:pt x="3" y="28"/>
                  </a:lnTo>
                  <a:lnTo>
                    <a:pt x="13" y="13"/>
                  </a:lnTo>
                  <a:lnTo>
                    <a:pt x="28" y="3"/>
                  </a:lnTo>
                  <a:lnTo>
                    <a:pt x="47" y="0"/>
                  </a:lnTo>
                  <a:lnTo>
                    <a:pt x="632" y="0"/>
                  </a:lnTo>
                  <a:lnTo>
                    <a:pt x="650" y="3"/>
                  </a:lnTo>
                  <a:lnTo>
                    <a:pt x="665" y="13"/>
                  </a:lnTo>
                  <a:lnTo>
                    <a:pt x="675" y="28"/>
                  </a:lnTo>
                  <a:lnTo>
                    <a:pt x="679" y="47"/>
                  </a:lnTo>
                  <a:lnTo>
                    <a:pt x="679" y="236"/>
                  </a:lnTo>
                  <a:lnTo>
                    <a:pt x="675" y="254"/>
                  </a:lnTo>
                  <a:lnTo>
                    <a:pt x="665" y="269"/>
                  </a:lnTo>
                  <a:lnTo>
                    <a:pt x="650" y="279"/>
                  </a:lnTo>
                  <a:lnTo>
                    <a:pt x="632" y="283"/>
                  </a:lnTo>
                  <a:lnTo>
                    <a:pt x="47" y="283"/>
                  </a:lnTo>
                  <a:lnTo>
                    <a:pt x="28" y="279"/>
                  </a:lnTo>
                  <a:lnTo>
                    <a:pt x="13" y="269"/>
                  </a:lnTo>
                  <a:lnTo>
                    <a:pt x="3" y="254"/>
                  </a:lnTo>
                  <a:lnTo>
                    <a:pt x="0" y="236"/>
                  </a:lnTo>
                  <a:lnTo>
                    <a:pt x="0" y="4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0" name="テキスト ボックス 19">
            <a:extLst>
              <a:ext uri="{FF2B5EF4-FFF2-40B4-BE49-F238E27FC236}">
                <a16:creationId xmlns:a16="http://schemas.microsoft.com/office/drawing/2014/main" id="{325A7CDC-6D5F-A675-F493-070FB5E10A8A}"/>
              </a:ext>
            </a:extLst>
          </p:cNvPr>
          <p:cNvSpPr txBox="1"/>
          <p:nvPr/>
        </p:nvSpPr>
        <p:spPr>
          <a:xfrm>
            <a:off x="873171" y="647427"/>
            <a:ext cx="3759362" cy="1215717"/>
          </a:xfrm>
          <a:prstGeom prst="rect">
            <a:avLst/>
          </a:prstGeom>
          <a:noFill/>
        </p:spPr>
        <p:txBody>
          <a:bodyPr wrap="none" rtlCol="0">
            <a:spAutoFit/>
          </a:bodyPr>
          <a:lstStyle/>
          <a:p>
            <a:r>
              <a:rPr kumimoji="1" lang="ja-JP" altLang="en-US" sz="1100" b="1" dirty="0">
                <a:latin typeface="游ゴシック" panose="020B0400000000000000" pitchFamily="50" charset="-128"/>
                <a:ea typeface="游ゴシック" panose="020B0400000000000000" pitchFamily="50" charset="-128"/>
              </a:rPr>
              <a:t>２．「日次」画面</a:t>
            </a:r>
            <a:endParaRPr kumimoji="1" lang="en-US" altLang="ja-JP" sz="1100" b="1" dirty="0">
              <a:latin typeface="游ゴシック" panose="020B0400000000000000" pitchFamily="50" charset="-128"/>
              <a:ea typeface="游ゴシック" panose="020B0400000000000000"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月単位ではなく日単位の画面です。</a:t>
            </a:r>
          </a:p>
          <a:p>
            <a:r>
              <a:rPr kumimoji="1" lang="ja-JP" altLang="en-US" sz="1100" dirty="0">
                <a:latin typeface="游ゴシック" panose="020B0400000000000000" pitchFamily="50" charset="-128"/>
                <a:ea typeface="游ゴシック" panose="020B0400000000000000" pitchFamily="50" charset="-128"/>
              </a:rPr>
              <a:t>「詳細」画面の</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日次</a:t>
            </a:r>
            <a:r>
              <a:rPr kumimoji="1" lang="en-US" altLang="ja-JP" sz="1100" dirty="0">
                <a:latin typeface="游ゴシック" panose="020B0400000000000000" pitchFamily="50" charset="-128"/>
                <a:ea typeface="游ゴシック" panose="020B0400000000000000" pitchFamily="50" charset="-128"/>
              </a:rPr>
              <a:t>]  </a:t>
            </a:r>
            <a:r>
              <a:rPr kumimoji="1" lang="ja-JP" altLang="en-US" sz="1100" dirty="0">
                <a:latin typeface="游ゴシック" panose="020B0400000000000000" pitchFamily="50" charset="-128"/>
                <a:ea typeface="游ゴシック" panose="020B0400000000000000" pitchFamily="50" charset="-128"/>
              </a:rPr>
              <a:t>をクリックすると表示されます。</a:t>
            </a:r>
          </a:p>
          <a:p>
            <a:r>
              <a:rPr kumimoji="1" lang="ja-JP" altLang="en-US" sz="1100" dirty="0">
                <a:latin typeface="游ゴシック" panose="020B0400000000000000" pitchFamily="50" charset="-128"/>
                <a:ea typeface="游ゴシック" panose="020B0400000000000000" pitchFamily="50" charset="-128"/>
              </a:rPr>
              <a:t>［日次］のボタンは［月次］に変わります。</a:t>
            </a:r>
          </a:p>
          <a:p>
            <a:endParaRPr kumimoji="1" lang="ja-JP" altLang="en-US" dirty="0"/>
          </a:p>
        </p:txBody>
      </p:sp>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3F5145C5-0E65-6769-F08D-5462DD53C09A}"/>
              </a:ext>
            </a:extLst>
          </p:cNvPr>
          <p:cNvPicPr>
            <a:picLocks noChangeAspect="1"/>
          </p:cNvPicPr>
          <p:nvPr/>
        </p:nvPicPr>
        <p:blipFill>
          <a:blip r:embed="rId3">
            <a:extLst>
              <a:ext uri="{28A0092B-C50C-407E-A947-70E740481C1C}">
                <a14:useLocalDpi xmlns:a14="http://schemas.microsoft.com/office/drawing/2010/main" val="0"/>
              </a:ext>
            </a:extLst>
          </a:blip>
          <a:srcRect t="6977"/>
          <a:stretch/>
        </p:blipFill>
        <p:spPr>
          <a:xfrm>
            <a:off x="1030711" y="1688963"/>
            <a:ext cx="3812751" cy="2673701"/>
          </a:xfrm>
          <a:prstGeom prst="rect">
            <a:avLst/>
          </a:prstGeom>
        </p:spPr>
      </p:pic>
      <p:grpSp>
        <p:nvGrpSpPr>
          <p:cNvPr id="27" name="docshapegroup211">
            <a:extLst>
              <a:ext uri="{FF2B5EF4-FFF2-40B4-BE49-F238E27FC236}">
                <a16:creationId xmlns:a16="http://schemas.microsoft.com/office/drawing/2014/main" id="{D7CF355C-99F1-53C3-0A6D-F4EA10578916}"/>
              </a:ext>
            </a:extLst>
          </p:cNvPr>
          <p:cNvGrpSpPr>
            <a:grpSpLocks/>
          </p:cNvGrpSpPr>
          <p:nvPr/>
        </p:nvGrpSpPr>
        <p:grpSpPr bwMode="auto">
          <a:xfrm>
            <a:off x="5614988" y="4685107"/>
            <a:ext cx="590550" cy="825500"/>
            <a:chOff x="8913" y="79"/>
            <a:chExt cx="930" cy="1299"/>
          </a:xfrm>
        </p:grpSpPr>
        <p:pic>
          <p:nvPicPr>
            <p:cNvPr id="61462" name="docshape212">
              <a:extLst>
                <a:ext uri="{FF2B5EF4-FFF2-40B4-BE49-F238E27FC236}">
                  <a16:creationId xmlns:a16="http://schemas.microsoft.com/office/drawing/2014/main" id="{DEEC1F11-E478-B1CD-B58D-E11A2DD2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79"/>
              <a:ext cx="930"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cshape213">
              <a:extLst>
                <a:ext uri="{FF2B5EF4-FFF2-40B4-BE49-F238E27FC236}">
                  <a16:creationId xmlns:a16="http://schemas.microsoft.com/office/drawing/2014/main" id="{5F0019FE-3B3D-2435-5780-6D2DA933A7DB}"/>
                </a:ext>
              </a:extLst>
            </p:cNvPr>
            <p:cNvSpPr>
              <a:spLocks/>
            </p:cNvSpPr>
            <p:nvPr/>
          </p:nvSpPr>
          <p:spPr bwMode="auto">
            <a:xfrm>
              <a:off x="9015" y="1006"/>
              <a:ext cx="680" cy="286"/>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 name="docshapegroup214">
            <a:extLst>
              <a:ext uri="{FF2B5EF4-FFF2-40B4-BE49-F238E27FC236}">
                <a16:creationId xmlns:a16="http://schemas.microsoft.com/office/drawing/2014/main" id="{5754DC67-2C30-E7D4-59CC-B122C756E71B}"/>
              </a:ext>
            </a:extLst>
          </p:cNvPr>
          <p:cNvGrpSpPr>
            <a:grpSpLocks/>
          </p:cNvGrpSpPr>
          <p:nvPr/>
        </p:nvGrpSpPr>
        <p:grpSpPr bwMode="auto">
          <a:xfrm>
            <a:off x="1138681" y="5875527"/>
            <a:ext cx="4321176" cy="3004137"/>
            <a:chOff x="2551" y="556"/>
            <a:chExt cx="6804" cy="4730"/>
          </a:xfrm>
        </p:grpSpPr>
        <p:pic>
          <p:nvPicPr>
            <p:cNvPr id="61465" name="docshape215">
              <a:extLst>
                <a:ext uri="{FF2B5EF4-FFF2-40B4-BE49-F238E27FC236}">
                  <a16:creationId xmlns:a16="http://schemas.microsoft.com/office/drawing/2014/main" id="{F28FF11D-B87E-EC5C-FC6F-DB55BBC65E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0"/>
            <a:stretch/>
          </p:blipFill>
          <p:spPr bwMode="auto">
            <a:xfrm>
              <a:off x="2551" y="556"/>
              <a:ext cx="6804"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16">
              <a:extLst>
                <a:ext uri="{FF2B5EF4-FFF2-40B4-BE49-F238E27FC236}">
                  <a16:creationId xmlns:a16="http://schemas.microsoft.com/office/drawing/2014/main" id="{4AD3DC83-0BD5-2950-B7D4-29CB76D9B3C6}"/>
                </a:ext>
              </a:extLst>
            </p:cNvPr>
            <p:cNvSpPr txBox="1">
              <a:spLocks noChangeArrowheads="1"/>
            </p:cNvSpPr>
            <p:nvPr/>
          </p:nvSpPr>
          <p:spPr bwMode="auto">
            <a:xfrm>
              <a:off x="6914" y="3692"/>
              <a:ext cx="1623"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「縦覧」画面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1" name="テキスト ボックス 30">
            <a:extLst>
              <a:ext uri="{FF2B5EF4-FFF2-40B4-BE49-F238E27FC236}">
                <a16:creationId xmlns:a16="http://schemas.microsoft.com/office/drawing/2014/main" id="{22A72854-4AB4-C24E-2A5D-8A26FCB601D6}"/>
              </a:ext>
            </a:extLst>
          </p:cNvPr>
          <p:cNvSpPr txBox="1"/>
          <p:nvPr/>
        </p:nvSpPr>
        <p:spPr>
          <a:xfrm>
            <a:off x="936481" y="4634266"/>
            <a:ext cx="4584527" cy="1107996"/>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３．「縦覧」画面</a:t>
            </a:r>
          </a:p>
          <a:p>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過去６ヶ月間の診療行為、医薬品を縦覧で表示します。</a:t>
            </a:r>
          </a:p>
          <a:p>
            <a:r>
              <a:rPr kumimoji="1" lang="ja-JP" altLang="en-US" sz="1100" dirty="0">
                <a:latin typeface="游ゴシック" panose="020B0400000000000000" pitchFamily="50" charset="-128"/>
                <a:ea typeface="游ゴシック" panose="020B0400000000000000" pitchFamily="50" charset="-128"/>
              </a:rPr>
              <a:t>「詳細」画面の［縦覧］をクリックすると表示されます。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縦覧点検の内容を確認する場合に使います。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プルダウンにて１２か月間にも変更可能です。</a:t>
            </a:r>
            <a:endParaRPr kumimoji="1" lang="ja-JP" altLang="en-US" dirty="0"/>
          </a:p>
        </p:txBody>
      </p:sp>
      <p:cxnSp>
        <p:nvCxnSpPr>
          <p:cNvPr id="21" name="직선 화살표 연결선 20">
            <a:extLst>
              <a:ext uri="{FF2B5EF4-FFF2-40B4-BE49-F238E27FC236}">
                <a16:creationId xmlns:a16="http://schemas.microsoft.com/office/drawing/2014/main" id="{3A703BB6-C8B1-97EC-29E9-DD482CCC1BD3}"/>
              </a:ext>
            </a:extLst>
          </p:cNvPr>
          <p:cNvCxnSpPr/>
          <p:nvPr/>
        </p:nvCxnSpPr>
        <p:spPr>
          <a:xfrm flipH="1">
            <a:off x="4284617" y="1303924"/>
            <a:ext cx="1395141" cy="1018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Google Shape;96;p1">
            <a:extLst>
              <a:ext uri="{FF2B5EF4-FFF2-40B4-BE49-F238E27FC236}">
                <a16:creationId xmlns:a16="http://schemas.microsoft.com/office/drawing/2014/main" id="{F7FD23AA-AAF8-92E8-1B1B-C3BFE599160A}"/>
              </a:ext>
            </a:extLst>
          </p:cNvPr>
          <p:cNvSpPr/>
          <p:nvPr/>
        </p:nvSpPr>
        <p:spPr>
          <a:xfrm>
            <a:off x="2673531" y="1776540"/>
            <a:ext cx="1611086" cy="2054586"/>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24" name="Google Shape;96;p1">
            <a:extLst>
              <a:ext uri="{FF2B5EF4-FFF2-40B4-BE49-F238E27FC236}">
                <a16:creationId xmlns:a16="http://schemas.microsoft.com/office/drawing/2014/main" id="{A0233682-95CB-52A6-B4E3-8D2CA240B9C2}"/>
              </a:ext>
            </a:extLst>
          </p:cNvPr>
          <p:cNvSpPr/>
          <p:nvPr/>
        </p:nvSpPr>
        <p:spPr>
          <a:xfrm>
            <a:off x="1846217" y="5952934"/>
            <a:ext cx="3518263" cy="292622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cxnSp>
        <p:nvCxnSpPr>
          <p:cNvPr id="25" name="직선 화살표 연결선 24">
            <a:extLst>
              <a:ext uri="{FF2B5EF4-FFF2-40B4-BE49-F238E27FC236}">
                <a16:creationId xmlns:a16="http://schemas.microsoft.com/office/drawing/2014/main" id="{B092BB91-973B-DC5C-9AB0-92AA2955B57A}"/>
              </a:ext>
            </a:extLst>
          </p:cNvPr>
          <p:cNvCxnSpPr>
            <a:cxnSpLocks/>
          </p:cNvCxnSpPr>
          <p:nvPr/>
        </p:nvCxnSpPr>
        <p:spPr>
          <a:xfrm flipH="1">
            <a:off x="5120640" y="5417331"/>
            <a:ext cx="598679" cy="5350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직사각형 32">
            <a:extLst>
              <a:ext uri="{FF2B5EF4-FFF2-40B4-BE49-F238E27FC236}">
                <a16:creationId xmlns:a16="http://schemas.microsoft.com/office/drawing/2014/main" id="{B628C50E-3196-AB13-3742-99CFFDCF4CA9}"/>
              </a:ext>
            </a:extLst>
          </p:cNvPr>
          <p:cNvSpPr/>
          <p:nvPr/>
        </p:nvSpPr>
        <p:spPr>
          <a:xfrm>
            <a:off x="1299001" y="1916246"/>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docshape213">
            <a:extLst>
              <a:ext uri="{FF2B5EF4-FFF2-40B4-BE49-F238E27FC236}">
                <a16:creationId xmlns:a16="http://schemas.microsoft.com/office/drawing/2014/main" id="{69807F51-F6A8-47E3-5967-78429CC0DC7D}"/>
              </a:ext>
            </a:extLst>
          </p:cNvPr>
          <p:cNvSpPr>
            <a:spLocks/>
          </p:cNvSpPr>
          <p:nvPr/>
        </p:nvSpPr>
        <p:spPr bwMode="auto">
          <a:xfrm>
            <a:off x="2124454" y="6115537"/>
            <a:ext cx="368225" cy="134951"/>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6" name="직선 화살표 연결선 24">
            <a:extLst>
              <a:ext uri="{FF2B5EF4-FFF2-40B4-BE49-F238E27FC236}">
                <a16:creationId xmlns:a16="http://schemas.microsoft.com/office/drawing/2014/main" id="{9744229C-C1A6-0397-3907-F32D240910DD}"/>
              </a:ext>
            </a:extLst>
          </p:cNvPr>
          <p:cNvCxnSpPr>
            <a:cxnSpLocks/>
          </p:cNvCxnSpPr>
          <p:nvPr/>
        </p:nvCxnSpPr>
        <p:spPr>
          <a:xfrm>
            <a:off x="1678326" y="5651201"/>
            <a:ext cx="446128" cy="4638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1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25B-6E94-D648-7890-73CD1C937AE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9F1E29-12F8-5DD1-F541-28E4A1D63982}"/>
              </a:ext>
            </a:extLst>
          </p:cNvPr>
          <p:cNvSpPr>
            <a:spLocks noGrp="1"/>
          </p:cNvSpPr>
          <p:nvPr>
            <p:ph type="sldNum" sz="quarter" idx="12"/>
          </p:nvPr>
        </p:nvSpPr>
        <p:spPr/>
        <p:txBody>
          <a:bodyPr/>
          <a:lstStyle/>
          <a:p>
            <a:fld id="{AE8EA5A1-38AB-4AA0-89CC-DE1004BC27E5}" type="slidenum">
              <a:rPr kumimoji="1" lang="ja-JP" altLang="en-US" smtClean="0"/>
              <a:t>86</a:t>
            </a:fld>
            <a:endParaRPr kumimoji="1" lang="ja-JP" altLang="en-US"/>
          </a:p>
        </p:txBody>
      </p:sp>
      <p:pic>
        <p:nvPicPr>
          <p:cNvPr id="5" name="Google Shape;186;p7">
            <a:extLst>
              <a:ext uri="{FF2B5EF4-FFF2-40B4-BE49-F238E27FC236}">
                <a16:creationId xmlns:a16="http://schemas.microsoft.com/office/drawing/2014/main" id="{03D8FC3F-0843-8251-EE36-FB99A4F68888}"/>
              </a:ext>
            </a:extLst>
          </p:cNvPr>
          <p:cNvPicPr preferRelativeResize="0"/>
          <p:nvPr/>
        </p:nvPicPr>
        <p:blipFill rotWithShape="1">
          <a:blip r:embed="rId2">
            <a:alphaModFix/>
          </a:blip>
          <a:srcRect/>
          <a:stretch/>
        </p:blipFill>
        <p:spPr>
          <a:xfrm>
            <a:off x="966386" y="5247730"/>
            <a:ext cx="5341687" cy="2320920"/>
          </a:xfrm>
          <a:prstGeom prst="rect">
            <a:avLst/>
          </a:prstGeom>
          <a:noFill/>
          <a:ln>
            <a:noFill/>
          </a:ln>
        </p:spPr>
      </p:pic>
      <p:pic>
        <p:nvPicPr>
          <p:cNvPr id="6" name="Google Shape;187;p7">
            <a:extLst>
              <a:ext uri="{FF2B5EF4-FFF2-40B4-BE49-F238E27FC236}">
                <a16:creationId xmlns:a16="http://schemas.microsoft.com/office/drawing/2014/main" id="{0CB62E36-EE34-4088-C9A5-A7BC05DA644D}"/>
              </a:ext>
            </a:extLst>
          </p:cNvPr>
          <p:cNvPicPr preferRelativeResize="0"/>
          <p:nvPr/>
        </p:nvPicPr>
        <p:blipFill rotWithShape="1">
          <a:blip r:embed="rId3">
            <a:alphaModFix/>
          </a:blip>
          <a:srcRect/>
          <a:stretch/>
        </p:blipFill>
        <p:spPr>
          <a:xfrm>
            <a:off x="875214" y="1655387"/>
            <a:ext cx="5400001" cy="2869103"/>
          </a:xfrm>
          <a:prstGeom prst="rect">
            <a:avLst/>
          </a:prstGeom>
          <a:noFill/>
          <a:ln>
            <a:noFill/>
          </a:ln>
        </p:spPr>
      </p:pic>
      <p:sp>
        <p:nvSpPr>
          <p:cNvPr id="7" name="Google Shape;188;p7">
            <a:extLst>
              <a:ext uri="{FF2B5EF4-FFF2-40B4-BE49-F238E27FC236}">
                <a16:creationId xmlns:a16="http://schemas.microsoft.com/office/drawing/2014/main" id="{D7DC6B5D-F2EF-0E1A-9C28-5D704F3852B8}"/>
              </a:ext>
            </a:extLst>
          </p:cNvPr>
          <p:cNvSpPr txBox="1"/>
          <p:nvPr/>
        </p:nvSpPr>
        <p:spPr>
          <a:xfrm>
            <a:off x="633514" y="722101"/>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５．誤判定禁忌病名登録</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89;p7">
            <a:extLst>
              <a:ext uri="{FF2B5EF4-FFF2-40B4-BE49-F238E27FC236}">
                <a16:creationId xmlns:a16="http://schemas.microsoft.com/office/drawing/2014/main" id="{D0FA82F2-8B69-A500-D35D-DE98215D6F91}"/>
              </a:ext>
            </a:extLst>
          </p:cNvPr>
          <p:cNvSpPr txBox="1"/>
          <p:nvPr/>
        </p:nvSpPr>
        <p:spPr>
          <a:xfrm>
            <a:off x="857646" y="982918"/>
            <a:ext cx="5528867" cy="515485"/>
          </a:xfrm>
          <a:prstGeom prst="rect">
            <a:avLst/>
          </a:prstGeom>
          <a:noFill/>
          <a:ln>
            <a:noFill/>
          </a:ln>
        </p:spPr>
        <p:txBody>
          <a:bodyPr spcFirstLastPara="1" wrap="square" lIns="91425" tIns="45700" rIns="91425" bIns="45700" anchor="t" anchorCtr="0">
            <a:spAutoFit/>
          </a:bodyPr>
          <a:lstStyle/>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誤判定病名</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の</a:t>
            </a:r>
            <a:r>
              <a:rPr lang="ja-JP" sz="1100" dirty="0">
                <a:solidFill>
                  <a:schemeClr val="dk1"/>
                </a:solidFill>
                <a:latin typeface="游ゴシック" panose="020B0400000000000000" pitchFamily="50" charset="-128"/>
                <a:ea typeface="游ゴシック" panose="020B0400000000000000" pitchFamily="50" charset="-128"/>
                <a:sym typeface="Arial"/>
              </a:rPr>
              <a:t>設定方法は、病名点検の適応症チェックデータと同じです。 </a:t>
            </a:r>
            <a:endParaRPr sz="1100" dirty="0">
              <a:latin typeface="游ゴシック" panose="020B0400000000000000" pitchFamily="50" charset="-128"/>
              <a:ea typeface="游ゴシック" panose="020B0400000000000000" pitchFamily="50" charset="-128"/>
            </a:endParaRPr>
          </a:p>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誤判定禁忌病名に設定されている病名は、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もし</a:t>
            </a:r>
            <a:r>
              <a:rPr lang="ja-JP" sz="1100" dirty="0">
                <a:solidFill>
                  <a:schemeClr val="dk1"/>
                </a:solidFill>
                <a:latin typeface="游ゴシック" panose="020B0400000000000000" pitchFamily="50" charset="-128"/>
                <a:ea typeface="游ゴシック" panose="020B0400000000000000" pitchFamily="50" charset="-128"/>
                <a:sym typeface="Arial"/>
              </a:rPr>
              <a:t>HIT病名があっても合格と判定します。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90;p7">
            <a:extLst>
              <a:ext uri="{FF2B5EF4-FFF2-40B4-BE49-F238E27FC236}">
                <a16:creationId xmlns:a16="http://schemas.microsoft.com/office/drawing/2014/main" id="{94019037-A34C-689E-FDFC-8B778B943374}"/>
              </a:ext>
            </a:extLst>
          </p:cNvPr>
          <p:cNvSpPr/>
          <p:nvPr/>
        </p:nvSpPr>
        <p:spPr>
          <a:xfrm>
            <a:off x="4607027" y="4127600"/>
            <a:ext cx="793092" cy="21496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0" name="Google Shape;191;p7">
            <a:extLst>
              <a:ext uri="{FF2B5EF4-FFF2-40B4-BE49-F238E27FC236}">
                <a16:creationId xmlns:a16="http://schemas.microsoft.com/office/drawing/2014/main" id="{9109821E-B477-50F0-C764-C49B208D498E}"/>
              </a:ext>
            </a:extLst>
          </p:cNvPr>
          <p:cNvSpPr txBox="1"/>
          <p:nvPr/>
        </p:nvSpPr>
        <p:spPr>
          <a:xfrm>
            <a:off x="876696" y="4710189"/>
            <a:ext cx="544064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誤判定禁忌病名を設定する場合は、「誤判定病名登録」をクリックすると設定画面が表示されます。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92;p7">
            <a:extLst>
              <a:ext uri="{FF2B5EF4-FFF2-40B4-BE49-F238E27FC236}">
                <a16:creationId xmlns:a16="http://schemas.microsoft.com/office/drawing/2014/main" id="{83C66CD4-C5D8-1F9A-F7B5-6C9D28004417}"/>
              </a:ext>
            </a:extLst>
          </p:cNvPr>
          <p:cNvSpPr/>
          <p:nvPr/>
        </p:nvSpPr>
        <p:spPr>
          <a:xfrm>
            <a:off x="1701793" y="6033050"/>
            <a:ext cx="4606280" cy="15771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2" name="Google Shape;193;p7">
            <a:extLst>
              <a:ext uri="{FF2B5EF4-FFF2-40B4-BE49-F238E27FC236}">
                <a16:creationId xmlns:a16="http://schemas.microsoft.com/office/drawing/2014/main" id="{535C2E4A-8B14-FAB1-66D9-901116837C69}"/>
              </a:ext>
            </a:extLst>
          </p:cNvPr>
          <p:cNvSpPr/>
          <p:nvPr/>
        </p:nvSpPr>
        <p:spPr>
          <a:xfrm>
            <a:off x="3767875" y="6637805"/>
            <a:ext cx="474116" cy="26894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3" name="Google Shape;194;p7">
            <a:extLst>
              <a:ext uri="{FF2B5EF4-FFF2-40B4-BE49-F238E27FC236}">
                <a16:creationId xmlns:a16="http://schemas.microsoft.com/office/drawing/2014/main" id="{C28FEA69-2EF0-38F3-28C8-E16BACE02A4B}"/>
              </a:ext>
            </a:extLst>
          </p:cNvPr>
          <p:cNvSpPr txBox="1"/>
          <p:nvPr/>
        </p:nvSpPr>
        <p:spPr>
          <a:xfrm>
            <a:off x="1361387" y="7850280"/>
            <a:ext cx="413896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傷病名を入力欄に記入し、登録ボタンで設定登録します。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4" name="直線矢印コネクタ 2">
            <a:extLst>
              <a:ext uri="{FF2B5EF4-FFF2-40B4-BE49-F238E27FC236}">
                <a16:creationId xmlns:a16="http://schemas.microsoft.com/office/drawing/2014/main" id="{50711F16-09C1-DFCE-D4A5-D9649FB50D44}"/>
              </a:ext>
            </a:extLst>
          </p:cNvPr>
          <p:cNvCxnSpPr/>
          <p:nvPr/>
        </p:nvCxnSpPr>
        <p:spPr>
          <a:xfrm flipV="1">
            <a:off x="2447925" y="6906747"/>
            <a:ext cx="0" cy="94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73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D31E2E-8CB1-C788-A10A-0B57A43A3D24}"/>
              </a:ext>
            </a:extLst>
          </p:cNvPr>
          <p:cNvSpPr>
            <a:spLocks noGrp="1"/>
          </p:cNvSpPr>
          <p:nvPr>
            <p:ph type="sldNum" sz="quarter" idx="12"/>
          </p:nvPr>
        </p:nvSpPr>
        <p:spPr/>
        <p:txBody>
          <a:bodyPr/>
          <a:lstStyle/>
          <a:p>
            <a:fld id="{AE8EA5A1-38AB-4AA0-89CC-DE1004BC27E5}" type="slidenum">
              <a:rPr kumimoji="1" lang="ja-JP" altLang="en-US" smtClean="0"/>
              <a:t>87</a:t>
            </a:fld>
            <a:endParaRPr kumimoji="1" lang="ja-JP" altLang="en-US"/>
          </a:p>
        </p:txBody>
      </p:sp>
      <p:sp>
        <p:nvSpPr>
          <p:cNvPr id="3" name="正方形/長方形 3">
            <a:extLst>
              <a:ext uri="{FF2B5EF4-FFF2-40B4-BE49-F238E27FC236}">
                <a16:creationId xmlns:a16="http://schemas.microsoft.com/office/drawing/2014/main" id="{5DBBF46D-7F67-21E7-BB98-6F679A4CB29B}"/>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 altLang="en-US" sz="1400" b="1" spc="-30" dirty="0">
                <a:solidFill>
                  <a:schemeClr val="tx1"/>
                </a:solidFill>
                <a:latin typeface="游ゴシック"/>
                <a:cs typeface="游ゴシック"/>
              </a:rPr>
              <a:t>施設基準コードチェック</a:t>
            </a: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F8D4A2A0-C987-6FC1-1070-7E391AFE3B5A}"/>
              </a:ext>
            </a:extLst>
          </p:cNvPr>
          <p:cNvSpPr txBox="1"/>
          <p:nvPr/>
        </p:nvSpPr>
        <p:spPr>
          <a:xfrm>
            <a:off x="738525" y="1145793"/>
            <a:ext cx="5220763" cy="886780"/>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施設基準コードとは</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a:t>
            </a:r>
            <a:r>
              <a:rPr lang="ja-JP" altLang="en-US" sz="1100" spc="-5" dirty="0">
                <a:latin typeface="游ゴシック"/>
                <a:cs typeface="游ゴシック"/>
              </a:rPr>
              <a:t>の</a:t>
            </a:r>
            <a:r>
              <a:rPr lang="ja" altLang="en-US" sz="1100" spc="-5" dirty="0">
                <a:latin typeface="游ゴシック"/>
                <a:cs typeface="游ゴシック"/>
              </a:rPr>
              <a:t>中には</a:t>
            </a:r>
            <a:r>
              <a:rPr lang="ja" altLang="ko-KR" sz="1100" spc="-5" dirty="0">
                <a:latin typeface="游ゴシック"/>
                <a:cs typeface="游ゴシック"/>
              </a:rPr>
              <a:t>、</a:t>
            </a:r>
            <a:r>
              <a:rPr lang="ja" altLang="en-US" sz="1100" spc="-5" dirty="0">
                <a:latin typeface="游ゴシック"/>
                <a:cs typeface="游ゴシック"/>
              </a:rPr>
              <a:t>保険医療機関が一定の人員や設備を満たす必要があり</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その旨を地方厚生国に届け出て初めて算定できるものがあります</a:t>
            </a:r>
            <a:r>
              <a:rPr lang="ja" altLang="ko-KR" sz="1100" spc="-5" dirty="0">
                <a:latin typeface="游ゴシック"/>
                <a:cs typeface="游ゴシック"/>
              </a:rPr>
              <a:t>。</a:t>
            </a:r>
          </a:p>
          <a:p>
            <a:pPr marL="12700">
              <a:lnSpc>
                <a:spcPct val="100000"/>
              </a:lnSpc>
              <a:spcBef>
                <a:spcPts val="434"/>
              </a:spcBef>
            </a:pPr>
            <a:r>
              <a:rPr lang="ja" altLang="en-US" sz="1100" b="0" i="0" dirty="0">
                <a:solidFill>
                  <a:srgbClr val="000000"/>
                </a:solidFill>
                <a:effectLst/>
                <a:latin typeface="noto"/>
              </a:rPr>
              <a:t>この満たすべき人員や設備を</a:t>
            </a:r>
            <a:r>
              <a:rPr lang="ja" altLang="ko-KR" sz="1100" b="0" i="0" dirty="0">
                <a:solidFill>
                  <a:srgbClr val="000000"/>
                </a:solidFill>
                <a:effectLst/>
                <a:latin typeface="noto"/>
              </a:rPr>
              <a:t>「</a:t>
            </a:r>
            <a:r>
              <a:rPr lang="ja" altLang="en-US" sz="1100" b="0" i="0" dirty="0">
                <a:solidFill>
                  <a:srgbClr val="000000"/>
                </a:solidFill>
                <a:effectLst/>
                <a:latin typeface="noto"/>
              </a:rPr>
              <a:t>施設基準</a:t>
            </a:r>
            <a:r>
              <a:rPr lang="ja" altLang="ko-KR" sz="1100" b="0" i="0" dirty="0">
                <a:solidFill>
                  <a:srgbClr val="000000"/>
                </a:solidFill>
                <a:effectLst/>
                <a:latin typeface="noto"/>
              </a:rPr>
              <a:t>」</a:t>
            </a:r>
            <a:r>
              <a:rPr lang="ja" altLang="en-US" sz="1100" b="0" i="0" dirty="0">
                <a:solidFill>
                  <a:srgbClr val="000000"/>
                </a:solidFill>
                <a:effectLst/>
                <a:latin typeface="noto"/>
              </a:rPr>
              <a:t>といいます</a:t>
            </a:r>
            <a:r>
              <a:rPr lang="ja" altLang="ko-KR" sz="1100" b="0" i="0" dirty="0">
                <a:solidFill>
                  <a:srgbClr val="000000"/>
                </a:solidFill>
                <a:effectLst/>
                <a:latin typeface="noto"/>
              </a:rPr>
              <a:t>。</a:t>
            </a:r>
            <a:r>
              <a:rPr lang="ja" altLang="en-US" sz="1100" b="0" i="0" dirty="0">
                <a:solidFill>
                  <a:srgbClr val="000000"/>
                </a:solidFill>
                <a:effectLst/>
                <a:latin typeface="noto"/>
              </a:rPr>
              <a:t> </a:t>
            </a:r>
            <a:endParaRPr lang="en-US" altLang="ja-JP" sz="1100" spc="-5" dirty="0">
              <a:latin typeface="游ゴシック"/>
              <a:cs typeface="游ゴシック"/>
            </a:endParaRPr>
          </a:p>
        </p:txBody>
      </p:sp>
      <p:grpSp>
        <p:nvGrpSpPr>
          <p:cNvPr id="5" name="object 8">
            <a:extLst>
              <a:ext uri="{FF2B5EF4-FFF2-40B4-BE49-F238E27FC236}">
                <a16:creationId xmlns:a16="http://schemas.microsoft.com/office/drawing/2014/main" id="{6D083B42-F3ED-EAA9-FF18-93DEABB8F2CE}"/>
              </a:ext>
            </a:extLst>
          </p:cNvPr>
          <p:cNvGrpSpPr/>
          <p:nvPr/>
        </p:nvGrpSpPr>
        <p:grpSpPr>
          <a:xfrm>
            <a:off x="740349" y="2079590"/>
            <a:ext cx="5377303" cy="1440768"/>
            <a:chOff x="4855878" y="2887299"/>
            <a:chExt cx="2465070" cy="1343297"/>
          </a:xfrm>
        </p:grpSpPr>
        <p:sp>
          <p:nvSpPr>
            <p:cNvPr id="6" name="object 9">
              <a:extLst>
                <a:ext uri="{FF2B5EF4-FFF2-40B4-BE49-F238E27FC236}">
                  <a16:creationId xmlns:a16="http://schemas.microsoft.com/office/drawing/2014/main" id="{4C9A3ACF-AC00-5B9E-A97A-22AF3AE04BC0}"/>
                </a:ext>
              </a:extLst>
            </p:cNvPr>
            <p:cNvSpPr/>
            <p:nvPr/>
          </p:nvSpPr>
          <p:spPr>
            <a:xfrm>
              <a:off x="4855878" y="2887299"/>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a:p>
          </p:txBody>
        </p:sp>
        <p:sp>
          <p:nvSpPr>
            <p:cNvPr id="7" name="object 10">
              <a:extLst>
                <a:ext uri="{FF2B5EF4-FFF2-40B4-BE49-F238E27FC236}">
                  <a16:creationId xmlns:a16="http://schemas.microsoft.com/office/drawing/2014/main" id="{12B976CE-9B4B-36AB-1ED9-607E937FD018}"/>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a:p>
          </p:txBody>
        </p:sp>
      </p:grpSp>
      <p:sp>
        <p:nvSpPr>
          <p:cNvPr id="8" name="テキスト ボックス 14">
            <a:extLst>
              <a:ext uri="{FF2B5EF4-FFF2-40B4-BE49-F238E27FC236}">
                <a16:creationId xmlns:a16="http://schemas.microsoft.com/office/drawing/2014/main" id="{D2FDFDB8-81A5-3376-4287-8FE01DB29CBC}"/>
              </a:ext>
            </a:extLst>
          </p:cNvPr>
          <p:cNvSpPr txBox="1"/>
          <p:nvPr/>
        </p:nvSpPr>
        <p:spPr>
          <a:xfrm>
            <a:off x="908820" y="2183126"/>
            <a:ext cx="5078460" cy="1277273"/>
          </a:xfrm>
          <a:prstGeom prst="rect">
            <a:avLst/>
          </a:prstGeom>
          <a:noFill/>
        </p:spPr>
        <p:txBody>
          <a:bodyPr wrap="square" rtlCol="0">
            <a:spAutoFit/>
          </a:bodyPr>
          <a:lstStyle/>
          <a:p>
            <a:r>
              <a:rPr kumimoji="1" lang="ja-JP" altLang="en-US" sz="1100" dirty="0">
                <a:latin typeface="+mn-ea"/>
              </a:rPr>
              <a:t>別に厚生労働省が規定した「施設基準」に適したものとして、「地方厚生局長」などに申告した「保険医療機関」でのみ算定できる医療行為があります。</a:t>
            </a:r>
          </a:p>
          <a:p>
            <a:r>
              <a:rPr kumimoji="1" lang="ja-JP" altLang="en-US" sz="1100" dirty="0">
                <a:latin typeface="+mn-ea"/>
              </a:rPr>
              <a:t>まれに報告されずに算定して査定される場合があります。</a:t>
            </a:r>
          </a:p>
          <a:p>
            <a:r>
              <a:rPr kumimoji="1" lang="ja-JP" altLang="en-US" sz="1100" dirty="0">
                <a:latin typeface="+mn-ea"/>
              </a:rPr>
              <a:t>クリニックではあまり必要ではないかもしれませんが、病院では算定する点数も高く、大きな損失につながる可能性があります。</a:t>
            </a:r>
          </a:p>
          <a:p>
            <a:endParaRPr kumimoji="1" lang="ja-JP" altLang="en-US" sz="1100" dirty="0">
              <a:latin typeface="+mn-ea"/>
            </a:endParaRPr>
          </a:p>
          <a:p>
            <a:r>
              <a:rPr kumimoji="1" lang="ja-JP" altLang="en-US" sz="1100" dirty="0">
                <a:latin typeface="+mn-ea"/>
              </a:rPr>
              <a:t>算定する際には、自院の施設基準の申告内容を確認してください。</a:t>
            </a:r>
          </a:p>
        </p:txBody>
      </p:sp>
      <p:sp>
        <p:nvSpPr>
          <p:cNvPr id="9" name="object 12">
            <a:extLst>
              <a:ext uri="{FF2B5EF4-FFF2-40B4-BE49-F238E27FC236}">
                <a16:creationId xmlns:a16="http://schemas.microsoft.com/office/drawing/2014/main" id="{B6251F42-10B8-9980-A504-120EAF8FBAD9}"/>
              </a:ext>
            </a:extLst>
          </p:cNvPr>
          <p:cNvSpPr txBox="1"/>
          <p:nvPr/>
        </p:nvSpPr>
        <p:spPr>
          <a:xfrm>
            <a:off x="858454" y="3681037"/>
            <a:ext cx="5528059" cy="546945"/>
          </a:xfrm>
          <a:prstGeom prst="rect">
            <a:avLst/>
          </a:prstGeom>
        </p:spPr>
        <p:txBody>
          <a:bodyPr vert="horz" wrap="square" lIns="0" tIns="13335" rIns="0" bIns="0" rtlCol="0">
            <a:spAutoFit/>
          </a:bodyPr>
          <a:lstStyle/>
          <a:p>
            <a:pPr marL="12700">
              <a:lnSpc>
                <a:spcPct val="100000"/>
              </a:lnSpc>
              <a:spcBef>
                <a:spcPts val="105"/>
              </a:spcBef>
            </a:pPr>
            <a:r>
              <a:rPr lang="ja" altLang="ko-KR" sz="1100" b="1" spc="-5" dirty="0">
                <a:latin typeface="游ゴシック"/>
                <a:cs typeface="游ゴシック"/>
              </a:rPr>
              <a:t>&lt;</a:t>
            </a:r>
            <a:r>
              <a:rPr lang="ja" altLang="en-US" sz="1100" b="1" spc="-5" dirty="0">
                <a:latin typeface="游ゴシック"/>
                <a:cs typeface="游ゴシック"/>
              </a:rPr>
              <a:t>施設基準コードチェックを行う方法</a:t>
            </a:r>
            <a:r>
              <a:rPr lang="ja" altLang="ko-KR" sz="1100" b="1" spc="-5" dirty="0">
                <a:latin typeface="游ゴシック"/>
                <a:cs typeface="游ゴシック"/>
              </a:rPr>
              <a:t>&gt;</a:t>
            </a:r>
            <a:endParaRPr lang="en-US" altLang="ja" sz="1100" b="1" spc="-5" dirty="0">
              <a:latin typeface="游ゴシック"/>
              <a:cs typeface="游ゴシック"/>
            </a:endParaRPr>
          </a:p>
          <a:p>
            <a:pPr marL="12700">
              <a:lnSpc>
                <a:spcPct val="100000"/>
              </a:lnSpc>
              <a:spcBef>
                <a:spcPts val="105"/>
              </a:spcBef>
            </a:pPr>
            <a:endParaRPr lang="ja" altLang="ko-KR" sz="1100" b="1" spc="-5" dirty="0">
              <a:latin typeface="游ゴシック"/>
              <a:cs typeface="游ゴシック"/>
            </a:endParaRPr>
          </a:p>
          <a:p>
            <a:pPr marL="12700">
              <a:lnSpc>
                <a:spcPct val="100000"/>
              </a:lnSpc>
              <a:spcBef>
                <a:spcPts val="105"/>
              </a:spcBef>
            </a:pPr>
            <a:r>
              <a:rPr lang="ja" altLang="en-US" sz="1100" spc="-5" dirty="0">
                <a:latin typeface="游ゴシック"/>
                <a:cs typeface="游ゴシック"/>
              </a:rPr>
              <a:t>ナビゲーションの</a:t>
            </a:r>
            <a:r>
              <a:rPr lang="ja" altLang="ko-KR" sz="1100" spc="-5" dirty="0">
                <a:latin typeface="游ゴシック"/>
                <a:cs typeface="游ゴシック"/>
              </a:rPr>
              <a:t>「</a:t>
            </a:r>
            <a:r>
              <a:rPr lang="ja" altLang="en-US" sz="1100" spc="-5" dirty="0">
                <a:latin typeface="游ゴシック"/>
                <a:cs typeface="游ゴシック"/>
              </a:rPr>
              <a:t>システム管理</a:t>
            </a:r>
            <a:r>
              <a:rPr lang="ja" altLang="ko-KR" sz="1100" spc="-5" dirty="0">
                <a:latin typeface="游ゴシック"/>
                <a:cs typeface="游ゴシック"/>
              </a:rPr>
              <a:t>」&gt;「</a:t>
            </a:r>
            <a:r>
              <a:rPr lang="ja" altLang="en-US" sz="1100" spc="-5" dirty="0">
                <a:latin typeface="游ゴシック"/>
                <a:cs typeface="游ゴシック"/>
              </a:rPr>
              <a:t>情報管理</a:t>
            </a:r>
            <a:r>
              <a:rPr lang="ja" altLang="ko-KR" sz="1100" spc="-5" dirty="0">
                <a:latin typeface="游ゴシック"/>
                <a:cs typeface="游ゴシック"/>
              </a:rPr>
              <a:t>」</a:t>
            </a:r>
            <a:r>
              <a:rPr lang="ja" altLang="en-US" sz="1100" spc="-5" dirty="0">
                <a:latin typeface="游ゴシック"/>
                <a:cs typeface="游ゴシック"/>
              </a:rPr>
              <a:t>をダブルクリックします</a:t>
            </a:r>
            <a:r>
              <a:rPr lang="ja" altLang="ko-KR" sz="1100" spc="-5" dirty="0">
                <a:latin typeface="游ゴシック"/>
                <a:cs typeface="游ゴシック"/>
              </a:rPr>
              <a:t>。</a:t>
            </a:r>
            <a:endParaRPr lang="en-US" altLang="ko-KR" sz="1100" spc="-5" dirty="0">
              <a:latin typeface="游ゴシック"/>
              <a:cs typeface="游ゴシック"/>
            </a:endParaRPr>
          </a:p>
        </p:txBody>
      </p:sp>
      <p:pic>
        <p:nvPicPr>
          <p:cNvPr id="11" name="그림 15">
            <a:extLst>
              <a:ext uri="{FF2B5EF4-FFF2-40B4-BE49-F238E27FC236}">
                <a16:creationId xmlns:a16="http://schemas.microsoft.com/office/drawing/2014/main" id="{9B481594-F532-9261-1E62-B1C6DBAFA83A}"/>
              </a:ext>
            </a:extLst>
          </p:cNvPr>
          <p:cNvPicPr>
            <a:picLocks noChangeAspect="1"/>
          </p:cNvPicPr>
          <p:nvPr/>
        </p:nvPicPr>
        <p:blipFill>
          <a:blip r:embed="rId2"/>
          <a:stretch>
            <a:fillRect/>
          </a:stretch>
        </p:blipFill>
        <p:spPr>
          <a:xfrm>
            <a:off x="782565" y="5036361"/>
            <a:ext cx="5390099" cy="3230659"/>
          </a:xfrm>
          <a:prstGeom prst="rect">
            <a:avLst/>
          </a:prstGeom>
        </p:spPr>
      </p:pic>
      <p:sp>
        <p:nvSpPr>
          <p:cNvPr id="12" name="object 17">
            <a:extLst>
              <a:ext uri="{FF2B5EF4-FFF2-40B4-BE49-F238E27FC236}">
                <a16:creationId xmlns:a16="http://schemas.microsoft.com/office/drawing/2014/main" id="{E2341B33-3F7E-8801-5BBA-284F15327A22}"/>
              </a:ext>
            </a:extLst>
          </p:cNvPr>
          <p:cNvSpPr txBox="1"/>
          <p:nvPr/>
        </p:nvSpPr>
        <p:spPr>
          <a:xfrm>
            <a:off x="809149" y="8347555"/>
            <a:ext cx="5320894" cy="605935"/>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lang="ja" altLang="ko-KR" sz="1100" spc="-10" dirty="0">
                <a:latin typeface="游ゴシック"/>
                <a:cs typeface="游ゴシック"/>
              </a:rPr>
              <a:t>-</a:t>
            </a:r>
            <a:r>
              <a:rPr lang="ja" altLang="en-US" sz="1100" spc="-10" dirty="0">
                <a:latin typeface="游ゴシック"/>
                <a:cs typeface="游ゴシック"/>
              </a:rPr>
              <a:t>チェック設定されている場合、診療行為に該当する施設基準情報（適用</a:t>
            </a:r>
            <a:r>
              <a:rPr lang="ja" altLang="ko-KR" sz="1100" spc="-10" dirty="0">
                <a:latin typeface="游ゴシック"/>
                <a:cs typeface="游ゴシック"/>
              </a:rPr>
              <a:t>日</a:t>
            </a:r>
            <a:r>
              <a:rPr lang="ja" altLang="en-US" sz="1100" spc="-10" dirty="0">
                <a:latin typeface="游ゴシック"/>
                <a:cs typeface="游ゴシック"/>
              </a:rPr>
              <a:t>）</a:t>
            </a:r>
            <a:r>
              <a:rPr lang="ja" altLang="ko-KR" sz="1100" spc="-10" dirty="0">
                <a:latin typeface="游ゴシック"/>
                <a:cs typeface="游ゴシック"/>
              </a:rPr>
              <a:t>が</a:t>
            </a:r>
            <a:r>
              <a:rPr lang="ja" altLang="en-US" sz="1100" spc="-10" dirty="0">
                <a:latin typeface="游ゴシック"/>
                <a:cs typeface="游ゴシック"/>
              </a:rPr>
              <a:t>登録されているかどうかのチェックを行います</a:t>
            </a:r>
            <a:r>
              <a:rPr lang="ja" altLang="ko-KR" sz="1100" spc="-10" dirty="0">
                <a:latin typeface="游ゴシック"/>
                <a:cs typeface="游ゴシック"/>
              </a:rPr>
              <a:t>。</a:t>
            </a:r>
          </a:p>
          <a:p>
            <a:pPr marL="12700">
              <a:lnSpc>
                <a:spcPct val="100000"/>
              </a:lnSpc>
              <a:spcBef>
                <a:spcPts val="365"/>
              </a:spcBef>
              <a:tabLst>
                <a:tab pos="292735" algn="l"/>
              </a:tabLst>
            </a:pPr>
            <a:r>
              <a:rPr lang="ja" sz="1100" spc="-10" dirty="0">
                <a:latin typeface="游ゴシック"/>
                <a:cs typeface="游ゴシック"/>
              </a:rPr>
              <a:t>-</a:t>
            </a:r>
            <a:r>
              <a:rPr lang="ja" altLang="en-US" sz="1100" spc="-10" dirty="0">
                <a:latin typeface="游ゴシック"/>
                <a:cs typeface="游ゴシック"/>
              </a:rPr>
              <a:t>チェック解除設定されている場合は、施設基準コードチェックは行いません</a:t>
            </a:r>
            <a:r>
              <a:rPr lang="ja" altLang="ko-KR" sz="1100" spc="-10" dirty="0">
                <a:latin typeface="游ゴシック"/>
                <a:cs typeface="游ゴシック"/>
              </a:rPr>
              <a:t>。</a:t>
            </a:r>
            <a:endParaRPr sz="1100" dirty="0">
              <a:latin typeface="游ゴシック"/>
              <a:cs typeface="游ゴシック"/>
            </a:endParaRPr>
          </a:p>
        </p:txBody>
      </p:sp>
      <p:sp>
        <p:nvSpPr>
          <p:cNvPr id="13" name="TextBox 29">
            <a:extLst>
              <a:ext uri="{FF2B5EF4-FFF2-40B4-BE49-F238E27FC236}">
                <a16:creationId xmlns:a16="http://schemas.microsoft.com/office/drawing/2014/main" id="{00D1CB65-7032-A9CC-F6E4-1F163EB261A5}"/>
              </a:ext>
            </a:extLst>
          </p:cNvPr>
          <p:cNvSpPr txBox="1"/>
          <p:nvPr/>
        </p:nvSpPr>
        <p:spPr>
          <a:xfrm>
            <a:off x="3429991" y="6536653"/>
            <a:ext cx="349689" cy="307777"/>
          </a:xfrm>
          <a:prstGeom prst="rect">
            <a:avLst/>
          </a:prstGeom>
          <a:noFill/>
        </p:spPr>
        <p:txBody>
          <a:bodyPr wrap="square">
            <a:spAutoFit/>
          </a:bodyPr>
          <a:lstStyle/>
          <a:p>
            <a:r>
              <a:rPr lang="ja" altLang="ko-KR" sz="1400" spc="-5" dirty="0">
                <a:solidFill>
                  <a:srgbClr val="FF0000"/>
                </a:solidFill>
                <a:latin typeface="游ゴシック"/>
                <a:cs typeface="游ゴシック"/>
              </a:rPr>
              <a:t>※</a:t>
            </a:r>
            <a:endParaRPr lang="ko-KR" altLang="en-US" sz="1400" dirty="0">
              <a:solidFill>
                <a:srgbClr val="FF0000"/>
              </a:solidFill>
            </a:endParaRPr>
          </a:p>
        </p:txBody>
      </p:sp>
      <p:sp>
        <p:nvSpPr>
          <p:cNvPr id="14" name="object 12">
            <a:extLst>
              <a:ext uri="{FF2B5EF4-FFF2-40B4-BE49-F238E27FC236}">
                <a16:creationId xmlns:a16="http://schemas.microsoft.com/office/drawing/2014/main" id="{298E0AA3-DB4F-B89D-2014-4C01D07CCE07}"/>
              </a:ext>
            </a:extLst>
          </p:cNvPr>
          <p:cNvSpPr txBox="1"/>
          <p:nvPr/>
        </p:nvSpPr>
        <p:spPr>
          <a:xfrm>
            <a:off x="888430" y="4305084"/>
            <a:ext cx="5528059" cy="716222"/>
          </a:xfrm>
          <a:prstGeom prst="rect">
            <a:avLst/>
          </a:prstGeom>
        </p:spPr>
        <p:txBody>
          <a:bodyPr vert="horz" wrap="square" lIns="0" tIns="13335" rIns="0" bIns="0" rtlCol="0">
            <a:spAutoFit/>
          </a:bodyPr>
          <a:lstStyle/>
          <a:p>
            <a:pPr marL="12700">
              <a:spcBef>
                <a:spcPts val="105"/>
              </a:spcBef>
            </a:pPr>
            <a:r>
              <a:rPr lang="ja" altLang="ko-KR" sz="1100" u="sng" spc="-5" dirty="0">
                <a:solidFill>
                  <a:srgbClr val="FF0000"/>
                </a:solidFill>
                <a:latin typeface="游ゴシック"/>
                <a:cs typeface="游ゴシック"/>
              </a:rPr>
              <a:t>※</a:t>
            </a:r>
            <a:r>
              <a:rPr lang="ja-JP" altLang="en-US" sz="1100" u="sng" spc="-50" dirty="0">
                <a:latin typeface="游ゴシック"/>
                <a:cs typeface="游ゴシック"/>
              </a:rPr>
              <a:t>初期設定</a:t>
            </a:r>
            <a:r>
              <a:rPr lang="ja" altLang="en-US" sz="1100" u="sng" spc="-10" dirty="0">
                <a:latin typeface="游ゴシック"/>
                <a:cs typeface="游ゴシック"/>
              </a:rPr>
              <a:t>は施設基準コードチェックを行</a:t>
            </a:r>
            <a:r>
              <a:rPr lang="ja-JP" altLang="en-US" sz="1100" u="sng" spc="-10" dirty="0">
                <a:latin typeface="游ゴシック"/>
                <a:cs typeface="游ゴシック"/>
              </a:rPr>
              <a:t>わない設定になっています</a:t>
            </a:r>
            <a:r>
              <a:rPr lang="ja" altLang="ko-KR" sz="1100" u="sng" spc="-10" dirty="0">
                <a:latin typeface="游ゴシック"/>
                <a:cs typeface="游ゴシック"/>
              </a:rPr>
              <a:t>。</a:t>
            </a:r>
          </a:p>
          <a:p>
            <a:pPr marL="12700">
              <a:lnSpc>
                <a:spcPct val="100000"/>
              </a:lnSpc>
              <a:spcBef>
                <a:spcPts val="105"/>
              </a:spcBef>
            </a:pPr>
            <a:endParaRPr lang="en-US" altLang="ja-JP" sz="1100" spc="-5" dirty="0">
              <a:latin typeface="游ゴシック"/>
              <a:cs typeface="游ゴシック"/>
            </a:endParaRPr>
          </a:p>
          <a:p>
            <a:pPr marL="12700">
              <a:lnSpc>
                <a:spcPct val="100000"/>
              </a:lnSpc>
              <a:spcBef>
                <a:spcPts val="105"/>
              </a:spcBef>
            </a:pPr>
            <a:r>
              <a:rPr lang="ja-JP" altLang="en-US" sz="1100" spc="-5" dirty="0">
                <a:latin typeface="游ゴシック"/>
                <a:cs typeface="游ゴシック"/>
              </a:rPr>
              <a:t>自院の申請内容に沿って、</a:t>
            </a:r>
            <a:r>
              <a:rPr lang="ja" altLang="ko-KR" sz="1100" spc="-5" dirty="0">
                <a:latin typeface="游ゴシック"/>
                <a:cs typeface="游ゴシック"/>
              </a:rPr>
              <a:t>[</a:t>
            </a:r>
            <a:r>
              <a:rPr lang="ja" altLang="en-US" sz="1100" spc="-5" dirty="0">
                <a:latin typeface="游ゴシック"/>
                <a:cs typeface="游ゴシック"/>
              </a:rPr>
              <a:t>病名点検</a:t>
            </a:r>
            <a:r>
              <a:rPr lang="ja" altLang="ko-KR" sz="1100" spc="-5" dirty="0">
                <a:latin typeface="游ゴシック"/>
                <a:cs typeface="游ゴシック"/>
              </a:rPr>
              <a:t>] &gt; [</a:t>
            </a:r>
            <a:r>
              <a:rPr lang="ja" altLang="en-US" sz="1100" spc="-5" dirty="0">
                <a:latin typeface="游ゴシック"/>
                <a:cs typeface="游ゴシック"/>
              </a:rPr>
              <a:t>点検実行可否</a:t>
            </a:r>
            <a:r>
              <a:rPr lang="ja" altLang="ko-KR" sz="1100" spc="-5" dirty="0">
                <a:latin typeface="游ゴシック"/>
                <a:cs typeface="游ゴシック"/>
              </a:rPr>
              <a:t>]</a:t>
            </a:r>
            <a:r>
              <a:rPr lang="ja" altLang="en-US" sz="1100" spc="-5" dirty="0">
                <a:latin typeface="游ゴシック"/>
                <a:cs typeface="游ゴシック"/>
              </a:rPr>
              <a:t>の「施設基準コードチェック可否」をチェック設定するようにします</a:t>
            </a:r>
            <a:r>
              <a:rPr lang="ja" altLang="ko-KR" sz="1100" spc="-5" dirty="0">
                <a:latin typeface="游ゴシック"/>
                <a:cs typeface="游ゴシック"/>
              </a:rPr>
              <a:t>。</a:t>
            </a:r>
            <a:r>
              <a:rPr lang="ja" altLang="en-US" sz="1100" spc="-5" dirty="0">
                <a:latin typeface="游ゴシック"/>
                <a:cs typeface="游ゴシック"/>
              </a:rPr>
              <a:t> </a:t>
            </a:r>
            <a:endParaRPr sz="1100" dirty="0">
              <a:latin typeface="游ゴシック"/>
              <a:cs typeface="游ゴシック"/>
            </a:endParaRPr>
          </a:p>
        </p:txBody>
      </p:sp>
      <p:sp>
        <p:nvSpPr>
          <p:cNvPr id="15" name="사각형: 둥근 모서리 14">
            <a:extLst>
              <a:ext uri="{FF2B5EF4-FFF2-40B4-BE49-F238E27FC236}">
                <a16:creationId xmlns:a16="http://schemas.microsoft.com/office/drawing/2014/main" id="{E7A369E1-6276-78DF-2845-2D6EE55BF8C6}"/>
              </a:ext>
            </a:extLst>
          </p:cNvPr>
          <p:cNvSpPr/>
          <p:nvPr/>
        </p:nvSpPr>
        <p:spPr>
          <a:xfrm>
            <a:off x="3724275" y="6607372"/>
            <a:ext cx="1381126" cy="1649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1382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E2F8C69-E351-F234-649B-16FB4A9BA180}"/>
              </a:ext>
            </a:extLst>
          </p:cNvPr>
          <p:cNvSpPr>
            <a:spLocks noGrp="1"/>
          </p:cNvSpPr>
          <p:nvPr>
            <p:ph type="sldNum" sz="quarter" idx="12"/>
          </p:nvPr>
        </p:nvSpPr>
        <p:spPr/>
        <p:txBody>
          <a:bodyPr/>
          <a:lstStyle/>
          <a:p>
            <a:fld id="{AE8EA5A1-38AB-4AA0-89CC-DE1004BC27E5}" type="slidenum">
              <a:rPr kumimoji="1" lang="ja-JP" altLang="en-US" smtClean="0"/>
              <a:t>88</a:t>
            </a:fld>
            <a:endParaRPr kumimoji="1" lang="ja-JP" altLang="en-US"/>
          </a:p>
        </p:txBody>
      </p:sp>
      <p:sp>
        <p:nvSpPr>
          <p:cNvPr id="4" name="object 6">
            <a:extLst>
              <a:ext uri="{FF2B5EF4-FFF2-40B4-BE49-F238E27FC236}">
                <a16:creationId xmlns:a16="http://schemas.microsoft.com/office/drawing/2014/main" id="{8D76C14E-3EA3-F87C-F5BD-CEABDF43E7FE}"/>
              </a:ext>
            </a:extLst>
          </p:cNvPr>
          <p:cNvSpPr/>
          <p:nvPr/>
        </p:nvSpPr>
        <p:spPr>
          <a:xfrm>
            <a:off x="4595487" y="4562652"/>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6" name="object 3">
            <a:extLst>
              <a:ext uri="{FF2B5EF4-FFF2-40B4-BE49-F238E27FC236}">
                <a16:creationId xmlns:a16="http://schemas.microsoft.com/office/drawing/2014/main" id="{CD88EB1C-BD61-12A8-7B66-F283A5E8B736}"/>
              </a:ext>
            </a:extLst>
          </p:cNvPr>
          <p:cNvSpPr txBox="1"/>
          <p:nvPr/>
        </p:nvSpPr>
        <p:spPr>
          <a:xfrm>
            <a:off x="710163" y="1008085"/>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初期設定は「施設基準コード」への適用日が登録されていません。 </a:t>
            </a:r>
          </a:p>
          <a:p>
            <a:pPr marL="12700">
              <a:lnSpc>
                <a:spcPct val="100000"/>
              </a:lnSpc>
              <a:spcBef>
                <a:spcPts val="434"/>
              </a:spcBef>
            </a:pPr>
            <a:r>
              <a:rPr lang="ja-JP" altLang="en-US" sz="1100" spc="-5" dirty="0">
                <a:latin typeface="游ゴシック"/>
                <a:cs typeface="游ゴシック"/>
              </a:rPr>
              <a:t>それによってメッセージが たくさん発生する可能性があります</a:t>
            </a:r>
            <a:endParaRPr lang="en-US" altLang="ja-JP" sz="1100" spc="-5" dirty="0">
              <a:latin typeface="游ゴシック"/>
              <a:cs typeface="游ゴシック"/>
            </a:endParaRPr>
          </a:p>
        </p:txBody>
      </p:sp>
      <p:sp>
        <p:nvSpPr>
          <p:cNvPr id="7" name="object 3">
            <a:extLst>
              <a:ext uri="{FF2B5EF4-FFF2-40B4-BE49-F238E27FC236}">
                <a16:creationId xmlns:a16="http://schemas.microsoft.com/office/drawing/2014/main" id="{49B79363-BAA7-42ED-45D2-459F82B3DE70}"/>
              </a:ext>
            </a:extLst>
          </p:cNvPr>
          <p:cNvSpPr txBox="1"/>
          <p:nvPr/>
        </p:nvSpPr>
        <p:spPr>
          <a:xfrm>
            <a:off x="636531" y="5542749"/>
            <a:ext cx="5675325" cy="445634"/>
          </a:xfrm>
          <a:prstGeom prst="rect">
            <a:avLst/>
          </a:prstGeom>
        </p:spPr>
        <p:txBody>
          <a:bodyPr vert="horz" wrap="square" lIns="0" tIns="55244" rIns="0" bIns="0" rtlCol="0">
            <a:spAutoFit/>
          </a:bodyPr>
          <a:lstStyle/>
          <a:p>
            <a:pPr marL="12700">
              <a:spcBef>
                <a:spcPts val="434"/>
              </a:spcBef>
            </a:pPr>
            <a:r>
              <a:rPr lang="ja" altLang="en-US" sz="1100" spc="-5" dirty="0">
                <a:solidFill>
                  <a:schemeClr val="tx2"/>
                </a:solidFill>
                <a:latin typeface="游ゴシック"/>
                <a:cs typeface="游ゴシック"/>
              </a:rPr>
              <a:t>＊ </a:t>
            </a:r>
            <a:r>
              <a:rPr lang="ja" altLang="ko-KR" sz="1100" spc="-5" dirty="0">
                <a:solidFill>
                  <a:schemeClr val="tx2"/>
                </a:solidFill>
                <a:latin typeface="游ゴシック"/>
                <a:cs typeface="游ゴシック"/>
              </a:rPr>
              <a:t>（</a:t>
            </a:r>
            <a:r>
              <a:rPr lang="ja" altLang="en-US" sz="1100" spc="-5" dirty="0">
                <a:latin typeface="游ゴシック"/>
                <a:cs typeface="游ゴシック"/>
              </a:rPr>
              <a:t>ナビゲーションの</a:t>
            </a:r>
            <a:r>
              <a:rPr lang="ja" altLang="ko-KR" sz="1100" spc="-5" dirty="0">
                <a:solidFill>
                  <a:schemeClr val="tx2"/>
                </a:solidFill>
                <a:latin typeface="游ゴシック"/>
                <a:cs typeface="游ゴシック"/>
              </a:rPr>
              <a:t>「</a:t>
            </a:r>
            <a:r>
              <a:rPr lang="ja" altLang="en-US" sz="1100" spc="-5" dirty="0">
                <a:solidFill>
                  <a:schemeClr val="tx2"/>
                </a:solidFill>
                <a:latin typeface="游ゴシック"/>
                <a:cs typeface="游ゴシック"/>
              </a:rPr>
              <a:t>システム管理</a:t>
            </a:r>
            <a:r>
              <a:rPr lang="ja" altLang="ko-KR" sz="1100" spc="-5" dirty="0">
                <a:solidFill>
                  <a:schemeClr val="tx2"/>
                </a:solidFill>
                <a:latin typeface="游ゴシック"/>
                <a:cs typeface="游ゴシック"/>
              </a:rPr>
              <a:t>」＞「基本マスター」＞「</a:t>
            </a:r>
            <a:r>
              <a:rPr lang="ja" altLang="en-US" sz="1100" spc="-5" dirty="0">
                <a:solidFill>
                  <a:schemeClr val="tx2"/>
                </a:solidFill>
                <a:latin typeface="游ゴシック"/>
                <a:cs typeface="游ゴシック"/>
              </a:rPr>
              <a:t>医科</a:t>
            </a:r>
            <a:r>
              <a:rPr lang="ja" altLang="ko-KR" sz="1100" spc="-5" dirty="0">
                <a:solidFill>
                  <a:schemeClr val="tx2"/>
                </a:solidFill>
                <a:latin typeface="游ゴシック"/>
                <a:cs typeface="游ゴシック"/>
              </a:rPr>
              <a:t>診療</a:t>
            </a:r>
            <a:r>
              <a:rPr lang="ja" altLang="en-US" sz="1100" spc="-5" dirty="0">
                <a:solidFill>
                  <a:schemeClr val="tx2"/>
                </a:solidFill>
                <a:latin typeface="游ゴシック"/>
                <a:cs typeface="游ゴシック"/>
              </a:rPr>
              <a:t>行為マスター</a:t>
            </a:r>
            <a:r>
              <a:rPr lang="ja" altLang="ko-KR" sz="1100" spc="-5" dirty="0">
                <a:solidFill>
                  <a:schemeClr val="tx2"/>
                </a:solidFill>
                <a:latin typeface="游ゴシック"/>
                <a:cs typeface="游ゴシック"/>
              </a:rPr>
              <a:t>」）</a:t>
            </a:r>
          </a:p>
          <a:p>
            <a:pPr marL="12700">
              <a:spcBef>
                <a:spcPts val="434"/>
              </a:spcBef>
            </a:pPr>
            <a:r>
              <a:rPr lang="ja" altLang="ko-KR" sz="1100" b="1" spc="-5" dirty="0">
                <a:solidFill>
                  <a:schemeClr val="tx2"/>
                </a:solidFill>
                <a:latin typeface="游ゴシック"/>
                <a:cs typeface="游ゴシック"/>
              </a:rPr>
              <a:t>  </a:t>
            </a:r>
            <a:r>
              <a:rPr lang="ja" altLang="en-US" sz="1100" spc="-5" dirty="0">
                <a:latin typeface="游ゴシック"/>
                <a:cs typeface="游ゴシック"/>
              </a:rPr>
              <a:t>該当する診療行為に該当する10施設基準コード項目の中に「 </a:t>
            </a:r>
            <a:r>
              <a:rPr lang="en-US"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 </a:t>
            </a:r>
            <a:r>
              <a:rPr lang="ja" altLang="ko-KR" sz="1100" spc="-5" dirty="0">
                <a:latin typeface="游ゴシック"/>
                <a:cs typeface="游ゴシック"/>
              </a:rPr>
              <a:t>」</a:t>
            </a:r>
            <a:r>
              <a:rPr lang="ja-JP" altLang="en-US" sz="1100" spc="-5" dirty="0">
                <a:latin typeface="游ゴシック"/>
                <a:cs typeface="游ゴシック"/>
              </a:rPr>
              <a:t>が</a:t>
            </a:r>
            <a:r>
              <a:rPr lang="ja" altLang="ko-KR" sz="1100" spc="-5" dirty="0">
                <a:latin typeface="游ゴシック"/>
                <a:cs typeface="游ゴシック"/>
              </a:rPr>
              <a:t>あり</a:t>
            </a:r>
            <a:r>
              <a:rPr lang="ja" altLang="en-US" sz="1100" spc="-5" dirty="0">
                <a:latin typeface="游ゴシック"/>
                <a:cs typeface="游ゴシック"/>
              </a:rPr>
              <a:t>ます</a:t>
            </a:r>
            <a:r>
              <a:rPr lang="ja" altLang="ko-KR" sz="1100" spc="-5" dirty="0">
                <a:latin typeface="游ゴシック"/>
                <a:cs typeface="游ゴシック"/>
              </a:rPr>
              <a:t>。</a:t>
            </a:r>
          </a:p>
        </p:txBody>
      </p:sp>
      <p:sp>
        <p:nvSpPr>
          <p:cNvPr id="8" name="object 7">
            <a:extLst>
              <a:ext uri="{FF2B5EF4-FFF2-40B4-BE49-F238E27FC236}">
                <a16:creationId xmlns:a16="http://schemas.microsoft.com/office/drawing/2014/main" id="{7B077D15-D419-274B-EC09-9CE6B5A11A80}"/>
              </a:ext>
            </a:extLst>
          </p:cNvPr>
          <p:cNvSpPr/>
          <p:nvPr/>
        </p:nvSpPr>
        <p:spPr>
          <a:xfrm>
            <a:off x="1034555" y="4663208"/>
            <a:ext cx="2768776" cy="22291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pic>
        <p:nvPicPr>
          <p:cNvPr id="9" name="그림 29">
            <a:extLst>
              <a:ext uri="{FF2B5EF4-FFF2-40B4-BE49-F238E27FC236}">
                <a16:creationId xmlns:a16="http://schemas.microsoft.com/office/drawing/2014/main" id="{9C2D6BB3-7307-A342-BC93-D5290A6D01CF}"/>
              </a:ext>
            </a:extLst>
          </p:cNvPr>
          <p:cNvPicPr>
            <a:picLocks noChangeAspect="1"/>
          </p:cNvPicPr>
          <p:nvPr/>
        </p:nvPicPr>
        <p:blipFill>
          <a:blip r:embed="rId2"/>
          <a:stretch>
            <a:fillRect/>
          </a:stretch>
        </p:blipFill>
        <p:spPr>
          <a:xfrm>
            <a:off x="755971" y="1498680"/>
            <a:ext cx="4963575" cy="3451850"/>
          </a:xfrm>
          <a:prstGeom prst="rect">
            <a:avLst/>
          </a:prstGeom>
          <a:ln w="28575">
            <a:solidFill>
              <a:schemeClr val="tx1"/>
            </a:solidFill>
          </a:ln>
        </p:spPr>
      </p:pic>
      <p:sp>
        <p:nvSpPr>
          <p:cNvPr id="10" name="Google Shape;99;p1">
            <a:extLst>
              <a:ext uri="{FF2B5EF4-FFF2-40B4-BE49-F238E27FC236}">
                <a16:creationId xmlns:a16="http://schemas.microsoft.com/office/drawing/2014/main" id="{51892208-7714-B44D-190B-D6D5AD12F516}"/>
              </a:ext>
            </a:extLst>
          </p:cNvPr>
          <p:cNvSpPr txBox="1"/>
          <p:nvPr/>
        </p:nvSpPr>
        <p:spPr>
          <a:xfrm>
            <a:off x="1294805" y="4506624"/>
            <a:ext cx="5017051"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altLang="en-US" sz="1200" dirty="0">
                <a:solidFill>
                  <a:srgbClr val="FF0000"/>
                </a:solidFill>
                <a:latin typeface="游ゴシック" panose="020B0400000000000000" pitchFamily="50" charset="-128"/>
                <a:ea typeface="游ゴシック" panose="020B0400000000000000" pitchFamily="50" charset="-128"/>
                <a:sym typeface="Arial"/>
              </a:rPr>
              <a:t>施設基準チェック － データ提出加算１（許可病床数２００床未満）の算定に必要な施設基準が登録されていません。</a:t>
            </a:r>
            <a:endParaRPr lang="ja-JP" altLang="en-US" sz="1050" dirty="0">
              <a:latin typeface="游ゴシック" panose="020B0400000000000000" pitchFamily="50" charset="-128"/>
              <a:ea typeface="游ゴシック" panose="020B0400000000000000" pitchFamily="50" charset="-128"/>
            </a:endParaRPr>
          </a:p>
        </p:txBody>
      </p:sp>
      <p:cxnSp>
        <p:nvCxnSpPr>
          <p:cNvPr id="11" name="直線矢印コネクタ 2">
            <a:extLst>
              <a:ext uri="{FF2B5EF4-FFF2-40B4-BE49-F238E27FC236}">
                <a16:creationId xmlns:a16="http://schemas.microsoft.com/office/drawing/2014/main" id="{2A71E381-298A-A27A-7C16-2F20CB4CBD30}"/>
              </a:ext>
            </a:extLst>
          </p:cNvPr>
          <p:cNvCxnSpPr>
            <a:cxnSpLocks/>
          </p:cNvCxnSpPr>
          <p:nvPr/>
        </p:nvCxnSpPr>
        <p:spPr>
          <a:xfrm>
            <a:off x="3563294" y="4318120"/>
            <a:ext cx="0" cy="345088"/>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Google Shape;96;p1">
            <a:extLst>
              <a:ext uri="{FF2B5EF4-FFF2-40B4-BE49-F238E27FC236}">
                <a16:creationId xmlns:a16="http://schemas.microsoft.com/office/drawing/2014/main" id="{ACA39FC3-8021-968B-B470-CB0BA885EB67}"/>
              </a:ext>
            </a:extLst>
          </p:cNvPr>
          <p:cNvSpPr txBox="1"/>
          <p:nvPr/>
        </p:nvSpPr>
        <p:spPr>
          <a:xfrm>
            <a:off x="4001121" y="3778371"/>
            <a:ext cx="2183441" cy="46162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游ゴシック" panose="020B0400000000000000" pitchFamily="50" charset="-128"/>
                <a:ea typeface="游ゴシック" panose="020B0400000000000000" pitchFamily="50" charset="-128"/>
                <a:sym typeface="Arial"/>
              </a:rPr>
              <a:t>診療行為：データ提出加算１（許可病床数２００床未満）</a:t>
            </a:r>
            <a:endParaRPr sz="1050" dirty="0">
              <a:latin typeface="游ゴシック" panose="020B0400000000000000" pitchFamily="50" charset="-128"/>
              <a:ea typeface="游ゴシック" panose="020B0400000000000000" pitchFamily="50" charset="-128"/>
            </a:endParaRPr>
          </a:p>
        </p:txBody>
      </p:sp>
      <p:cxnSp>
        <p:nvCxnSpPr>
          <p:cNvPr id="13" name="直線矢印コネクタ 2">
            <a:extLst>
              <a:ext uri="{FF2B5EF4-FFF2-40B4-BE49-F238E27FC236}">
                <a16:creationId xmlns:a16="http://schemas.microsoft.com/office/drawing/2014/main" id="{0981B9E2-A8D6-85EE-E520-FEC5825D6A5A}"/>
              </a:ext>
            </a:extLst>
          </p:cNvPr>
          <p:cNvCxnSpPr>
            <a:cxnSpLocks/>
          </p:cNvCxnSpPr>
          <p:nvPr/>
        </p:nvCxnSpPr>
        <p:spPr>
          <a:xfrm>
            <a:off x="3902696" y="3585075"/>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 name="그림 70">
            <a:extLst>
              <a:ext uri="{FF2B5EF4-FFF2-40B4-BE49-F238E27FC236}">
                <a16:creationId xmlns:a16="http://schemas.microsoft.com/office/drawing/2014/main" id="{DECC8AFD-470C-A659-9E74-5732D81AAD9F}"/>
              </a:ext>
            </a:extLst>
          </p:cNvPr>
          <p:cNvPicPr>
            <a:picLocks noChangeAspect="1"/>
          </p:cNvPicPr>
          <p:nvPr/>
        </p:nvPicPr>
        <p:blipFill>
          <a:blip r:embed="rId3"/>
          <a:stretch>
            <a:fillRect/>
          </a:stretch>
        </p:blipFill>
        <p:spPr>
          <a:xfrm>
            <a:off x="902371" y="6097381"/>
            <a:ext cx="5071189" cy="2780448"/>
          </a:xfrm>
          <a:prstGeom prst="rect">
            <a:avLst/>
          </a:prstGeom>
        </p:spPr>
      </p:pic>
      <p:sp>
        <p:nvSpPr>
          <p:cNvPr id="15" name="Google Shape;94;p1">
            <a:extLst>
              <a:ext uri="{FF2B5EF4-FFF2-40B4-BE49-F238E27FC236}">
                <a16:creationId xmlns:a16="http://schemas.microsoft.com/office/drawing/2014/main" id="{CDBBACA2-A1B6-62D9-630F-8AEB9BB83905}"/>
              </a:ext>
            </a:extLst>
          </p:cNvPr>
          <p:cNvSpPr/>
          <p:nvPr/>
        </p:nvSpPr>
        <p:spPr>
          <a:xfrm>
            <a:off x="4415895" y="7306491"/>
            <a:ext cx="1575740" cy="274675"/>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6" name="Google Shape;96;p1">
            <a:extLst>
              <a:ext uri="{FF2B5EF4-FFF2-40B4-BE49-F238E27FC236}">
                <a16:creationId xmlns:a16="http://schemas.microsoft.com/office/drawing/2014/main" id="{A5AC230A-D944-7AF1-6882-064743D91DEF}"/>
              </a:ext>
            </a:extLst>
          </p:cNvPr>
          <p:cNvSpPr txBox="1"/>
          <p:nvPr/>
        </p:nvSpPr>
        <p:spPr>
          <a:xfrm>
            <a:off x="591337" y="7826464"/>
            <a:ext cx="2391409" cy="58473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dirty="0">
                <a:solidFill>
                  <a:srgbClr val="FF0000"/>
                </a:solidFill>
                <a:latin typeface="游ゴシック" panose="020B0400000000000000" pitchFamily="50" charset="-128"/>
                <a:ea typeface="游ゴシック" panose="020B0400000000000000" pitchFamily="50" charset="-128"/>
                <a:sym typeface="Arial"/>
              </a:rPr>
              <a:t>参考</a:t>
            </a:r>
            <a:r>
              <a:rPr lang="ja" altLang="en-US" sz="1600" dirty="0">
                <a:solidFill>
                  <a:schemeClr val="dk1"/>
                </a:solidFill>
                <a:latin typeface="游ゴシック" panose="020B0400000000000000" pitchFamily="50" charset="-128"/>
                <a:ea typeface="游ゴシック" panose="020B0400000000000000" pitchFamily="50" charset="-128"/>
                <a:sym typeface="Arial"/>
              </a:rPr>
              <a:t>  </a:t>
            </a:r>
            <a:endParaRPr lang="en-US" altLang="ko-KR" sz="16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spcBef>
                <a:spcPts val="0"/>
              </a:spcBef>
              <a:spcAft>
                <a:spcPts val="0"/>
              </a:spcAft>
              <a:buNone/>
            </a:pPr>
            <a:r>
              <a:rPr lang="ja" sz="1600" dirty="0">
                <a:solidFill>
                  <a:schemeClr val="dk1"/>
                </a:solidFill>
                <a:latin typeface="游ゴシック" panose="020B0400000000000000" pitchFamily="50" charset="-128"/>
                <a:ea typeface="游ゴシック" panose="020B0400000000000000" pitchFamily="50" charset="-128"/>
                <a:sym typeface="Arial"/>
              </a:rPr>
              <a:t>-</a:t>
            </a:r>
            <a:r>
              <a:rPr lang="ja" altLang="en-US" sz="1600" dirty="0">
                <a:solidFill>
                  <a:srgbClr val="0070C0"/>
                </a:solidFill>
                <a:latin typeface="游ゴシック" panose="020B0400000000000000" pitchFamily="50" charset="-128"/>
                <a:ea typeface="游ゴシック" panose="020B0400000000000000" pitchFamily="50" charset="-128"/>
                <a:sym typeface="Arial"/>
              </a:rPr>
              <a:t>診療行為マスター画面</a:t>
            </a:r>
            <a:endParaRPr sz="1200" dirty="0">
              <a:solidFill>
                <a:srgbClr val="0070C0"/>
              </a:solidFill>
              <a:latin typeface="游ゴシック" panose="020B0400000000000000" pitchFamily="50" charset="-128"/>
              <a:ea typeface="游ゴシック" panose="020B0400000000000000" pitchFamily="50" charset="-128"/>
            </a:endParaRPr>
          </a:p>
        </p:txBody>
      </p:sp>
      <p:sp>
        <p:nvSpPr>
          <p:cNvPr id="17" name="object 11">
            <a:extLst>
              <a:ext uri="{FF2B5EF4-FFF2-40B4-BE49-F238E27FC236}">
                <a16:creationId xmlns:a16="http://schemas.microsoft.com/office/drawing/2014/main" id="{27F0BDBB-45C4-5794-960E-9B3FBAC82174}"/>
              </a:ext>
            </a:extLst>
          </p:cNvPr>
          <p:cNvSpPr txBox="1"/>
          <p:nvPr/>
        </p:nvSpPr>
        <p:spPr>
          <a:xfrm>
            <a:off x="728817" y="5288411"/>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ja" altLang="en-US" sz="1200" b="1" spc="-5" dirty="0">
                <a:solidFill>
                  <a:schemeClr val="tx1"/>
                </a:solidFill>
                <a:latin typeface="游ゴシック"/>
                <a:cs typeface="游ゴシック"/>
              </a:rPr>
              <a:t>未登録施設基準情報で</a:t>
            </a:r>
            <a:r>
              <a:rPr lang="ja" altLang="en-US" sz="1200" b="1" spc="-5" dirty="0">
                <a:solidFill>
                  <a:srgbClr val="FF0000"/>
                </a:solidFill>
                <a:latin typeface="游ゴシック"/>
                <a:cs typeface="游ゴシック"/>
              </a:rPr>
              <a:t>不合格</a:t>
            </a:r>
            <a:r>
              <a:rPr lang="ja" altLang="en-US" sz="1200" b="1" spc="-5" dirty="0">
                <a:solidFill>
                  <a:schemeClr val="tx1"/>
                </a:solidFill>
                <a:latin typeface="游ゴシック"/>
                <a:cs typeface="游ゴシック"/>
              </a:rPr>
              <a:t>と</a:t>
            </a:r>
            <a:r>
              <a:rPr lang="ja" altLang="en-US" sz="1200" b="1" spc="-5" dirty="0">
                <a:latin typeface="游ゴシック"/>
                <a:cs typeface="游ゴシック"/>
              </a:rPr>
              <a:t>なった</a:t>
            </a:r>
            <a:r>
              <a:rPr lang="ja-JP" altLang="en-US" sz="1200" b="1" spc="-5" dirty="0">
                <a:latin typeface="游ゴシック"/>
                <a:cs typeface="游ゴシック"/>
              </a:rPr>
              <a:t>例</a:t>
            </a:r>
            <a:endParaRPr lang="en-US" altLang="ja-JP" sz="1200" b="1" spc="-5" dirty="0">
              <a:latin typeface="游ゴシック"/>
              <a:cs typeface="游ゴシック"/>
            </a:endParaRPr>
          </a:p>
        </p:txBody>
      </p:sp>
      <p:sp>
        <p:nvSpPr>
          <p:cNvPr id="19" name="object 11">
            <a:extLst>
              <a:ext uri="{FF2B5EF4-FFF2-40B4-BE49-F238E27FC236}">
                <a16:creationId xmlns:a16="http://schemas.microsoft.com/office/drawing/2014/main" id="{74599497-04A3-3736-697C-9A38D4412DE2}"/>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ko-KR" altLang="en-US" sz="1200" b="1" dirty="0"/>
              <a:t>画面点検  </a:t>
            </a:r>
            <a:r>
              <a:rPr lang="en-US" altLang="ko-KR" sz="1200" b="1" dirty="0"/>
              <a:t>-  </a:t>
            </a:r>
            <a:r>
              <a:rPr lang="ja" altLang="en-US" sz="1200" b="1" spc="-5" dirty="0">
                <a:latin typeface="游ゴシック"/>
                <a:cs typeface="游ゴシック"/>
              </a:rPr>
              <a:t>施設基準コードチェック</a:t>
            </a:r>
            <a:endParaRPr lang="en-US" altLang="ja-JP" sz="1200" b="1" spc="-5" dirty="0">
              <a:latin typeface="游ゴシック"/>
              <a:cs typeface="游ゴシック"/>
            </a:endParaRPr>
          </a:p>
        </p:txBody>
      </p:sp>
    </p:spTree>
    <p:extLst>
      <p:ext uri="{BB962C8B-B14F-4D97-AF65-F5344CB8AC3E}">
        <p14:creationId xmlns:p14="http://schemas.microsoft.com/office/powerpoint/2010/main" val="2171609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70A7A34-BFEB-F5EF-6A3B-DB02F4943095}"/>
              </a:ext>
            </a:extLst>
          </p:cNvPr>
          <p:cNvSpPr>
            <a:spLocks noGrp="1"/>
          </p:cNvSpPr>
          <p:nvPr>
            <p:ph type="sldNum" sz="quarter" idx="12"/>
          </p:nvPr>
        </p:nvSpPr>
        <p:spPr/>
        <p:txBody>
          <a:bodyPr/>
          <a:lstStyle/>
          <a:p>
            <a:fld id="{AE8EA5A1-38AB-4AA0-89CC-DE1004BC27E5}" type="slidenum">
              <a:rPr kumimoji="1" lang="ja-JP" altLang="en-US" smtClean="0"/>
              <a:t>89</a:t>
            </a:fld>
            <a:endParaRPr kumimoji="1" lang="ja-JP" altLang="en-US"/>
          </a:p>
        </p:txBody>
      </p:sp>
      <p:sp>
        <p:nvSpPr>
          <p:cNvPr id="4" name="object 3">
            <a:extLst>
              <a:ext uri="{FF2B5EF4-FFF2-40B4-BE49-F238E27FC236}">
                <a16:creationId xmlns:a16="http://schemas.microsoft.com/office/drawing/2014/main" id="{2D137266-F4A3-80A6-43D6-1B3FC1ADB0CF}"/>
              </a:ext>
            </a:extLst>
          </p:cNvPr>
          <p:cNvSpPr txBox="1"/>
          <p:nvPr/>
        </p:nvSpPr>
        <p:spPr>
          <a:xfrm>
            <a:off x="658246" y="832008"/>
            <a:ext cx="5399117" cy="666207"/>
          </a:xfrm>
          <a:prstGeom prst="rect">
            <a:avLst/>
          </a:prstGeom>
        </p:spPr>
        <p:txBody>
          <a:bodyPr vert="horz" wrap="square" lIns="0" tIns="55244" rIns="0" bIns="0" rtlCol="0">
            <a:spAutoFit/>
          </a:bodyPr>
          <a:lstStyle/>
          <a:p>
            <a:pPr marL="12700">
              <a:lnSpc>
                <a:spcPct val="100000"/>
              </a:lnSpc>
              <a:spcBef>
                <a:spcPts val="434"/>
              </a:spcBef>
            </a:pPr>
            <a:r>
              <a:rPr lang="ja-JP" altLang="en-US" sz="1100" u="sng" spc="-5" dirty="0">
                <a:highlight>
                  <a:srgbClr val="FFFFCC"/>
                </a:highlight>
                <a:latin typeface="游ゴシック"/>
                <a:cs typeface="游ゴシック"/>
              </a:rPr>
              <a:t>点検メッセージ</a:t>
            </a:r>
            <a:r>
              <a:rPr lang="ja" altLang="en-US" sz="1100" u="sng" spc="-5" dirty="0">
                <a:highlight>
                  <a:srgbClr val="FFFFCC"/>
                </a:highlight>
                <a:latin typeface="游ゴシック"/>
                <a:cs typeface="游ゴシック"/>
              </a:rPr>
              <a:t>をダブルクリックする</a:t>
            </a:r>
            <a:r>
              <a:rPr lang="ja" altLang="en-US" sz="1100" spc="-5" dirty="0">
                <a:latin typeface="游ゴシック"/>
                <a:cs typeface="游ゴシック"/>
              </a:rPr>
              <a:t>と、メッセージの内容が表示されます</a:t>
            </a:r>
            <a:r>
              <a:rPr lang="ja" altLang="ko-KR" sz="1100" spc="-5" dirty="0">
                <a:latin typeface="游ゴシック"/>
                <a:cs typeface="游ゴシック"/>
              </a:rPr>
              <a:t>。</a:t>
            </a:r>
          </a:p>
          <a:p>
            <a:pPr marL="12700">
              <a:spcBef>
                <a:spcPts val="434"/>
              </a:spcBef>
            </a:pP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不合格要因の診療行為をダブルクリックすると、「適応症修正</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チェックデータ</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　</a:t>
            </a:r>
            <a:endParaRPr lang="en-US" altLang="ja-JP" sz="1100" spc="-5" dirty="0">
              <a:solidFill>
                <a:schemeClr val="tx2"/>
              </a:solidFill>
              <a:latin typeface="游ゴシック"/>
              <a:cs typeface="游ゴシック"/>
            </a:endParaRPr>
          </a:p>
          <a:p>
            <a:pPr marL="12700">
              <a:spcBef>
                <a:spcPts val="434"/>
              </a:spcBef>
            </a:pPr>
            <a:r>
              <a:rPr lang="ja-JP" altLang="en-US" sz="1100" spc="-5" dirty="0">
                <a:solidFill>
                  <a:schemeClr val="tx2"/>
                </a:solidFill>
                <a:latin typeface="游ゴシック"/>
                <a:cs typeface="游ゴシック"/>
              </a:rPr>
              <a:t>　画面が表示されますので、お間違えの無いよう操作してください。</a:t>
            </a:r>
            <a:endParaRPr lang="en-US" altLang="ja-JP" sz="1100" spc="-5" dirty="0">
              <a:solidFill>
                <a:schemeClr val="tx2"/>
              </a:solidFill>
              <a:latin typeface="游ゴシック"/>
              <a:cs typeface="游ゴシック"/>
            </a:endParaRPr>
          </a:p>
        </p:txBody>
      </p:sp>
      <p:sp>
        <p:nvSpPr>
          <p:cNvPr id="6" name="object 3">
            <a:extLst>
              <a:ext uri="{FF2B5EF4-FFF2-40B4-BE49-F238E27FC236}">
                <a16:creationId xmlns:a16="http://schemas.microsoft.com/office/drawing/2014/main" id="{07CEBF6C-5CEF-38A3-C637-CBB1BDE6ECB0}"/>
              </a:ext>
            </a:extLst>
          </p:cNvPr>
          <p:cNvSpPr txBox="1"/>
          <p:nvPr/>
        </p:nvSpPr>
        <p:spPr>
          <a:xfrm>
            <a:off x="636350" y="7586838"/>
            <a:ext cx="5491071" cy="132792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mn-ea"/>
                <a:cs typeface="游ゴシック"/>
              </a:rPr>
              <a:t>(3)</a:t>
            </a:r>
            <a:r>
              <a:rPr lang="ja" altLang="en-US" sz="1100" spc="-5" dirty="0">
                <a:latin typeface="+mn-ea"/>
                <a:cs typeface="游ゴシック"/>
              </a:rPr>
              <a:t>施設基準コードについて</a:t>
            </a:r>
            <a:r>
              <a:rPr lang="ja" altLang="ko-KR" sz="1100" spc="-5" dirty="0">
                <a:latin typeface="+mn-ea"/>
                <a:cs typeface="游ゴシック"/>
              </a:rPr>
              <a:t>「</a:t>
            </a:r>
            <a:r>
              <a:rPr lang="ja" altLang="en-US" sz="1100" spc="-5" dirty="0" err="1">
                <a:latin typeface="+mn-ea"/>
                <a:cs typeface="游ゴシック"/>
              </a:rPr>
              <a:t>適用年月</a:t>
            </a:r>
            <a:r>
              <a:rPr lang="ja" altLang="en-US" sz="1100" spc="-5" dirty="0">
                <a:latin typeface="+mn-ea"/>
                <a:cs typeface="游ゴシック"/>
              </a:rPr>
              <a:t>期間</a:t>
            </a:r>
            <a:r>
              <a:rPr lang="ja" altLang="ko-KR" sz="1100" spc="-5" dirty="0">
                <a:latin typeface="+mn-ea"/>
                <a:cs typeface="游ゴシック"/>
              </a:rPr>
              <a:t>」</a:t>
            </a:r>
            <a:r>
              <a:rPr lang="ja" altLang="en-US" sz="1100" spc="-5" dirty="0">
                <a:latin typeface="+mn-ea"/>
                <a:cs typeface="游ゴシック"/>
              </a:rPr>
              <a:t>を登録します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     </a:t>
            </a:r>
            <a:r>
              <a:rPr lang="ja" altLang="en-US" sz="1100" spc="-5" dirty="0">
                <a:latin typeface="+mn-ea"/>
                <a:cs typeface="游ゴシック"/>
              </a:rPr>
              <a:t>開始年月は不合格医療費請求書の診療年月 </a:t>
            </a:r>
            <a:r>
              <a:rPr lang="ja" altLang="ko-KR" sz="1100" spc="-5" dirty="0">
                <a:latin typeface="+mn-ea"/>
                <a:cs typeface="游ゴシック"/>
              </a:rPr>
              <a:t>（ R06.09 ）が</a:t>
            </a:r>
            <a:r>
              <a:rPr lang="ja" altLang="en-US" sz="1100" spc="-5" dirty="0">
                <a:latin typeface="+mn-ea"/>
                <a:cs typeface="游ゴシック"/>
              </a:rPr>
              <a:t>初期設定されています</a:t>
            </a:r>
            <a:r>
              <a:rPr lang="ja" altLang="ko-KR" sz="1100" spc="-5" dirty="0">
                <a:latin typeface="+mn-ea"/>
                <a:cs typeface="游ゴシック"/>
              </a:rPr>
              <a:t>。</a:t>
            </a:r>
            <a:r>
              <a:rPr lang="ja-JP" altLang="en-US" sz="1100" spc="-5" dirty="0">
                <a:latin typeface="+mn-ea"/>
                <a:cs typeface="游ゴシック"/>
              </a:rPr>
              <a:t>　　　　　　　　　　　</a:t>
            </a:r>
            <a:endParaRPr lang="en-US" altLang="ja-JP"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JP" altLang="en-US" sz="1100" spc="-5" dirty="0">
                <a:highlight>
                  <a:srgbClr val="FFFFCC"/>
                </a:highlight>
                <a:latin typeface="+mn-ea"/>
                <a:cs typeface="游ゴシック"/>
              </a:rPr>
              <a:t>＊</a:t>
            </a:r>
            <a:r>
              <a:rPr lang="ja" altLang="en-US" sz="1100" b="0" i="0" dirty="0">
                <a:effectLst/>
                <a:highlight>
                  <a:srgbClr val="FFFFCC"/>
                </a:highlight>
                <a:latin typeface="+mn-ea"/>
              </a:rPr>
              <a:t>適用日は、年</a:t>
            </a:r>
            <a:r>
              <a:rPr lang="ja-JP" altLang="en-US" sz="1100" b="0" i="0" dirty="0">
                <a:effectLst/>
                <a:highlight>
                  <a:srgbClr val="FFFFCC"/>
                </a:highlight>
                <a:latin typeface="+mn-ea"/>
              </a:rPr>
              <a:t>と</a:t>
            </a:r>
            <a:r>
              <a:rPr lang="ja" altLang="en-US" sz="1100" b="0" i="0" dirty="0">
                <a:effectLst/>
                <a:highlight>
                  <a:srgbClr val="FFFFCC"/>
                </a:highlight>
                <a:latin typeface="+mn-ea"/>
              </a:rPr>
              <a:t>月</a:t>
            </a:r>
            <a:r>
              <a:rPr lang="ja-JP" altLang="en-US" sz="1100" b="0" i="0" dirty="0">
                <a:effectLst/>
                <a:highlight>
                  <a:srgbClr val="FFFFCC"/>
                </a:highlight>
                <a:latin typeface="+mn-ea"/>
              </a:rPr>
              <a:t>で</a:t>
            </a:r>
            <a:r>
              <a:rPr lang="ja" altLang="en-US" sz="1100" b="0" i="0" dirty="0">
                <a:effectLst/>
                <a:highlight>
                  <a:srgbClr val="FFFFCC"/>
                </a:highlight>
                <a:latin typeface="+mn-ea"/>
              </a:rPr>
              <a:t>登録します</a:t>
            </a:r>
            <a:r>
              <a:rPr lang="ja" altLang="ko-KR" sz="1100" b="0" i="0" dirty="0">
                <a:effectLst/>
                <a:highlight>
                  <a:srgbClr val="FFFFCC"/>
                </a:highlight>
                <a:latin typeface="+mn-ea"/>
              </a:rPr>
              <a:t>。</a:t>
            </a:r>
          </a:p>
          <a:p>
            <a:pPr marL="12700">
              <a:lnSpc>
                <a:spcPct val="100000"/>
              </a:lnSpc>
              <a:spcBef>
                <a:spcPts val="434"/>
              </a:spcBef>
            </a:pPr>
            <a:r>
              <a:rPr lang="ja" altLang="ko-KR" sz="1100" spc="-5" dirty="0">
                <a:solidFill>
                  <a:srgbClr val="FF0000"/>
                </a:solidFill>
                <a:latin typeface="+mn-ea"/>
                <a:cs typeface="游ゴシック"/>
              </a:rPr>
              <a:t>(4)</a:t>
            </a:r>
            <a:r>
              <a:rPr lang="ja" altLang="en-US" sz="1100" spc="-5" dirty="0">
                <a:solidFill>
                  <a:srgbClr val="FF0000"/>
                </a:solidFill>
                <a:latin typeface="+mn-ea"/>
                <a:cs typeface="游ゴシック"/>
              </a:rPr>
              <a:t> </a:t>
            </a:r>
            <a:r>
              <a:rPr lang="ja" altLang="ko-KR" sz="1100" spc="-5" dirty="0">
                <a:latin typeface="+mn-ea"/>
                <a:cs typeface="游ゴシック"/>
              </a:rPr>
              <a:t>「</a:t>
            </a:r>
            <a:r>
              <a:rPr lang="ja" altLang="en-US" sz="1100" spc="-5" dirty="0">
                <a:latin typeface="+mn-ea"/>
                <a:cs typeface="游ゴシック"/>
              </a:rPr>
              <a:t>適用</a:t>
            </a:r>
            <a:r>
              <a:rPr lang="ja" altLang="ko-KR" sz="1100" spc="-5" dirty="0">
                <a:latin typeface="+mn-ea"/>
                <a:cs typeface="游ゴシック"/>
              </a:rPr>
              <a:t>」</a:t>
            </a:r>
            <a:r>
              <a:rPr lang="ja" altLang="en-US" sz="1100" spc="-5" dirty="0">
                <a:latin typeface="+mn-ea"/>
                <a:cs typeface="游ゴシック"/>
              </a:rPr>
              <a:t>ボタンで登録します</a:t>
            </a:r>
            <a:r>
              <a:rPr lang="ja" altLang="ko-KR" sz="1100" spc="-5" dirty="0">
                <a:latin typeface="+mn-ea"/>
                <a:cs typeface="游ゴシック"/>
              </a:rPr>
              <a:t>。</a:t>
            </a:r>
          </a:p>
          <a:p>
            <a:pPr marL="12700">
              <a:lnSpc>
                <a:spcPct val="100000"/>
              </a:lnSpc>
              <a:spcBef>
                <a:spcPts val="434"/>
              </a:spcBef>
            </a:pPr>
            <a:r>
              <a:rPr lang="ja-JP" altLang="en-US" sz="1100" spc="-5" dirty="0">
                <a:latin typeface="+mn-ea"/>
                <a:cs typeface="游ゴシック"/>
              </a:rPr>
              <a:t>　</a:t>
            </a:r>
            <a:r>
              <a:rPr lang="ja" altLang="ko-KR" sz="1100" spc="-5" dirty="0">
                <a:latin typeface="+mn-ea"/>
                <a:cs typeface="游ゴシック"/>
              </a:rPr>
              <a:t>「</a:t>
            </a:r>
            <a:r>
              <a:rPr lang="ja" altLang="en-US" sz="1100" spc="-5" dirty="0">
                <a:latin typeface="+mn-ea"/>
                <a:cs typeface="游ゴシック"/>
              </a:rPr>
              <a:t>適用外</a:t>
            </a:r>
            <a:r>
              <a:rPr lang="ja" altLang="ko-KR" sz="1100" spc="-5" dirty="0">
                <a:latin typeface="+mn-ea"/>
                <a:cs typeface="游ゴシック"/>
              </a:rPr>
              <a:t>」</a:t>
            </a:r>
            <a:r>
              <a:rPr lang="ja" altLang="en-US" sz="1100" spc="-5" dirty="0">
                <a:latin typeface="+mn-ea"/>
                <a:cs typeface="游ゴシック"/>
              </a:rPr>
              <a:t>ボタン</a:t>
            </a:r>
            <a:r>
              <a:rPr lang="ja" altLang="ko-KR" sz="1100" spc="-5" dirty="0">
                <a:latin typeface="+mn-ea"/>
                <a:cs typeface="游ゴシック"/>
              </a:rPr>
              <a:t>：</a:t>
            </a:r>
            <a:r>
              <a:rPr lang="ja" altLang="en-US" sz="1100" spc="-5" dirty="0">
                <a:latin typeface="+mn-ea"/>
                <a:cs typeface="游ゴシック"/>
              </a:rPr>
              <a:t>登録された適用期間を削除します</a:t>
            </a:r>
            <a:r>
              <a:rPr lang="ja" altLang="ko-KR" sz="1100" spc="-5" dirty="0">
                <a:latin typeface="+mn-ea"/>
                <a:cs typeface="游ゴシック"/>
              </a:rPr>
              <a:t>。</a:t>
            </a:r>
            <a:endParaRPr lang="en-US" altLang="ko-KR"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 altLang="en-US" sz="1100" spc="-5" dirty="0">
                <a:latin typeface="+mn-ea"/>
                <a:cs typeface="游ゴシック"/>
              </a:rPr>
              <a:t>適用期間が診療年月を含む場合、合格</a:t>
            </a:r>
            <a:r>
              <a:rPr lang="ja-JP" altLang="en-US" sz="1100" spc="-5" dirty="0">
                <a:latin typeface="+mn-ea"/>
                <a:cs typeface="游ゴシック"/>
              </a:rPr>
              <a:t>となります</a:t>
            </a:r>
            <a:r>
              <a:rPr lang="ja" altLang="ko-KR" sz="1100" spc="-5" dirty="0">
                <a:latin typeface="+mn-ea"/>
                <a:cs typeface="游ゴシック"/>
              </a:rPr>
              <a:t>。</a:t>
            </a:r>
          </a:p>
        </p:txBody>
      </p:sp>
      <p:pic>
        <p:nvPicPr>
          <p:cNvPr id="7" name="그림 22">
            <a:extLst>
              <a:ext uri="{FF2B5EF4-FFF2-40B4-BE49-F238E27FC236}">
                <a16:creationId xmlns:a16="http://schemas.microsoft.com/office/drawing/2014/main" id="{03521E8D-EE69-C6E2-8AA9-41D03190C68B}"/>
              </a:ext>
            </a:extLst>
          </p:cNvPr>
          <p:cNvPicPr>
            <a:picLocks noChangeAspect="1"/>
          </p:cNvPicPr>
          <p:nvPr/>
        </p:nvPicPr>
        <p:blipFill>
          <a:blip r:embed="rId2"/>
          <a:stretch>
            <a:fillRect/>
          </a:stretch>
        </p:blipFill>
        <p:spPr>
          <a:xfrm>
            <a:off x="934641" y="1655198"/>
            <a:ext cx="3270191" cy="3245190"/>
          </a:xfrm>
          <a:prstGeom prst="rect">
            <a:avLst/>
          </a:prstGeom>
        </p:spPr>
      </p:pic>
      <p:sp>
        <p:nvSpPr>
          <p:cNvPr id="8" name="object 6">
            <a:extLst>
              <a:ext uri="{FF2B5EF4-FFF2-40B4-BE49-F238E27FC236}">
                <a16:creationId xmlns:a16="http://schemas.microsoft.com/office/drawing/2014/main" id="{7F240BEC-9DC5-7B3B-B6B2-C74159E3BE25}"/>
              </a:ext>
            </a:extLst>
          </p:cNvPr>
          <p:cNvSpPr/>
          <p:nvPr/>
        </p:nvSpPr>
        <p:spPr>
          <a:xfrm>
            <a:off x="4560461" y="4420146"/>
            <a:ext cx="253918" cy="127536"/>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9" name="Google Shape;147;p4">
            <a:extLst>
              <a:ext uri="{FF2B5EF4-FFF2-40B4-BE49-F238E27FC236}">
                <a16:creationId xmlns:a16="http://schemas.microsoft.com/office/drawing/2014/main" id="{8B2D315A-3361-87BA-5D21-325A7CBE3DE4}"/>
              </a:ext>
            </a:extLst>
          </p:cNvPr>
          <p:cNvSpPr txBox="1"/>
          <p:nvPr/>
        </p:nvSpPr>
        <p:spPr>
          <a:xfrm>
            <a:off x="3702422" y="1957961"/>
            <a:ext cx="969591"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メッセージ</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pic>
        <p:nvPicPr>
          <p:cNvPr id="10" name="図 2">
            <a:extLst>
              <a:ext uri="{FF2B5EF4-FFF2-40B4-BE49-F238E27FC236}">
                <a16:creationId xmlns:a16="http://schemas.microsoft.com/office/drawing/2014/main" id="{A6AB2685-5A46-520D-12B7-8E00FD676CC0}"/>
              </a:ext>
            </a:extLst>
          </p:cNvPr>
          <p:cNvPicPr>
            <a:picLocks noChangeAspect="1"/>
          </p:cNvPicPr>
          <p:nvPr/>
        </p:nvPicPr>
        <p:blipFill>
          <a:blip r:embed="rId3"/>
          <a:stretch>
            <a:fillRect/>
          </a:stretch>
        </p:blipFill>
        <p:spPr>
          <a:xfrm rot="16200000">
            <a:off x="3460963" y="1973122"/>
            <a:ext cx="172107" cy="236033"/>
          </a:xfrm>
          <a:prstGeom prst="rect">
            <a:avLst/>
          </a:prstGeom>
        </p:spPr>
      </p:pic>
      <p:cxnSp>
        <p:nvCxnSpPr>
          <p:cNvPr id="11" name="直線矢印コネクタ 5">
            <a:extLst>
              <a:ext uri="{FF2B5EF4-FFF2-40B4-BE49-F238E27FC236}">
                <a16:creationId xmlns:a16="http://schemas.microsoft.com/office/drawing/2014/main" id="{95DFE5FB-1D05-9521-B45D-9E3E60CC54C4}"/>
              </a:ext>
            </a:extLst>
          </p:cNvPr>
          <p:cNvCxnSpPr>
            <a:cxnSpLocks/>
          </p:cNvCxnSpPr>
          <p:nvPr/>
        </p:nvCxnSpPr>
        <p:spPr>
          <a:xfrm>
            <a:off x="1089690" y="2994809"/>
            <a:ext cx="0" cy="1473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7;p4">
            <a:extLst>
              <a:ext uri="{FF2B5EF4-FFF2-40B4-BE49-F238E27FC236}">
                <a16:creationId xmlns:a16="http://schemas.microsoft.com/office/drawing/2014/main" id="{DDF82301-13DB-DEA2-01B7-1DA47862184D}"/>
              </a:ext>
            </a:extLst>
          </p:cNvPr>
          <p:cNvSpPr txBox="1"/>
          <p:nvPr/>
        </p:nvSpPr>
        <p:spPr>
          <a:xfrm>
            <a:off x="3610822" y="4390385"/>
            <a:ext cx="1139975"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適用期間設定</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3" name="object 10">
            <a:extLst>
              <a:ext uri="{FF2B5EF4-FFF2-40B4-BE49-F238E27FC236}">
                <a16:creationId xmlns:a16="http://schemas.microsoft.com/office/drawing/2014/main" id="{229D0BA5-62D8-A959-4EE9-BC89174E28CD}"/>
              </a:ext>
            </a:extLst>
          </p:cNvPr>
          <p:cNvSpPr txBox="1"/>
          <p:nvPr/>
        </p:nvSpPr>
        <p:spPr>
          <a:xfrm>
            <a:off x="1729279" y="3224396"/>
            <a:ext cx="4566746" cy="858568"/>
          </a:xfrm>
          <a:prstGeom prst="rect">
            <a:avLst/>
          </a:prstGeom>
          <a:solidFill>
            <a:schemeClr val="bg1"/>
          </a:solidFill>
          <a:ln>
            <a:solidFill>
              <a:srgbClr val="FF0000"/>
            </a:solidFill>
          </a:ln>
        </p:spPr>
        <p:txBody>
          <a:bodyPr vert="horz" wrap="square" lIns="0" tIns="12065" rIns="0" bIns="0" rtlCol="0">
            <a:spAutoFit/>
          </a:bodyPr>
          <a:lstStyle/>
          <a:p>
            <a:pPr marL="195580" algn="l" rtl="0"/>
            <a:r>
              <a:rPr lang="ja" altLang="ko-KR" sz="1100" b="1" spc="-5" dirty="0">
                <a:solidFill>
                  <a:srgbClr val="FF0000"/>
                </a:solidFill>
                <a:latin typeface="游ゴシック" panose="020B0400000000000000" pitchFamily="50" charset="-128"/>
                <a:ea typeface="游ゴシック" panose="020B0400000000000000" pitchFamily="50" charset="-128"/>
                <a:cs typeface="游ゴシック"/>
                <a:sym typeface="Century"/>
              </a:rPr>
              <a:t>(1)</a:t>
            </a:r>
            <a:r>
              <a:rPr lang="ja" altLang="en-US" sz="1100" spc="-5" dirty="0">
                <a:latin typeface="游ゴシック"/>
                <a:cs typeface="游ゴシック"/>
              </a:rPr>
              <a:t>診療行為</a:t>
            </a:r>
            <a:r>
              <a:rPr lang="ja" altLang="ko-KR" sz="1100" spc="-5" dirty="0">
                <a:latin typeface="游ゴシック"/>
                <a:cs typeface="游ゴシック"/>
              </a:rPr>
              <a:t>「</a:t>
            </a:r>
            <a:r>
              <a:rPr lang="ja" altLang="en-US" sz="1100" spc="-5" dirty="0">
                <a:latin typeface="游ゴシック"/>
                <a:cs typeface="游ゴシック"/>
              </a:rPr>
              <a:t>データ提出加算１（許可病床数２００床未満）」には、 </a:t>
            </a:r>
            <a:r>
              <a:rPr lang="ja" altLang="ja-JP" sz="11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施設基準コード</a:t>
            </a:r>
            <a:r>
              <a:rPr lang="ja"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a:t>
            </a:r>
            <a:r>
              <a:rPr lang="ja" altLang="ja-JP"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en-US"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データ提出加算１・３（許可２００床未満）</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が存在します</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p>
          <a:p>
            <a:pPr marL="195580" algn="l" rtl="0"/>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しかし</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r>
              <a:rPr lang="ja-JP" altLang="en-US" sz="1100" dirty="0">
                <a:solidFill>
                  <a:schemeClr val="tx1"/>
                </a:solidFill>
                <a:latin typeface="游ゴシック" panose="020B0400000000000000" pitchFamily="50" charset="-128"/>
                <a:ea typeface="游ゴシック" panose="020B0400000000000000" pitchFamily="50" charset="-128"/>
                <a:cs typeface="Century"/>
                <a:sym typeface="Century"/>
              </a:rPr>
              <a:t>レセプト</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診療年月</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 R06.09 ）</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が適用日に該当しないため、不合格となりました</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endParaRPr lang="en-US" altLang="ja" sz="1100" dirty="0">
              <a:solidFill>
                <a:schemeClr val="tx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40;p4">
            <a:extLst>
              <a:ext uri="{FF2B5EF4-FFF2-40B4-BE49-F238E27FC236}">
                <a16:creationId xmlns:a16="http://schemas.microsoft.com/office/drawing/2014/main" id="{168DEB9C-F220-3243-DE9F-9C1620D7BF7F}"/>
              </a:ext>
            </a:extLst>
          </p:cNvPr>
          <p:cNvSpPr txBox="1"/>
          <p:nvPr/>
        </p:nvSpPr>
        <p:spPr>
          <a:xfrm>
            <a:off x="784812" y="2741428"/>
            <a:ext cx="48984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5" name="Google Shape;140;p4">
            <a:extLst>
              <a:ext uri="{FF2B5EF4-FFF2-40B4-BE49-F238E27FC236}">
                <a16:creationId xmlns:a16="http://schemas.microsoft.com/office/drawing/2014/main" id="{6BA1C0C4-51B8-3756-4C9C-78AD9E6ED3CE}"/>
              </a:ext>
            </a:extLst>
          </p:cNvPr>
          <p:cNvSpPr txBox="1"/>
          <p:nvPr/>
        </p:nvSpPr>
        <p:spPr>
          <a:xfrm>
            <a:off x="2814831" y="2766613"/>
            <a:ext cx="1466657" cy="2769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2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200" b="1" dirty="0">
                <a:solidFill>
                  <a:srgbClr val="FF0000"/>
                </a:solidFill>
                <a:latin typeface="游ゴシック" panose="020B0400000000000000" pitchFamily="50" charset="-128"/>
                <a:ea typeface="游ゴシック" panose="020B0400000000000000" pitchFamily="50" charset="-128"/>
                <a:sym typeface="Century"/>
              </a:rPr>
              <a:t>施設基準コード</a:t>
            </a:r>
            <a:endParaRPr sz="1400" b="1" dirty="0">
              <a:latin typeface="游ゴシック" panose="020B0400000000000000" pitchFamily="50" charset="-128"/>
              <a:ea typeface="游ゴシック" panose="020B0400000000000000" pitchFamily="50" charset="-128"/>
            </a:endParaRPr>
          </a:p>
        </p:txBody>
      </p:sp>
      <p:sp>
        <p:nvSpPr>
          <p:cNvPr id="16" name="object 3">
            <a:extLst>
              <a:ext uri="{FF2B5EF4-FFF2-40B4-BE49-F238E27FC236}">
                <a16:creationId xmlns:a16="http://schemas.microsoft.com/office/drawing/2014/main" id="{71165F87-F152-E264-71F7-2B6C52234BBA}"/>
              </a:ext>
            </a:extLst>
          </p:cNvPr>
          <p:cNvSpPr txBox="1"/>
          <p:nvPr/>
        </p:nvSpPr>
        <p:spPr>
          <a:xfrm>
            <a:off x="612270" y="5014951"/>
            <a:ext cx="5491071" cy="66620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(1)</a:t>
            </a:r>
            <a:r>
              <a:rPr lang="ja" altLang="en-US" sz="1100" spc="-5" dirty="0">
                <a:latin typeface="Yu Gothic" panose="020B0400000000000000" pitchFamily="34" charset="-128"/>
                <a:ea typeface="+mj-ea"/>
                <a:cs typeface="游ゴシック"/>
              </a:rPr>
              <a:t>不合格要因の</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診療行為</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です</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 </a:t>
            </a:r>
            <a:endParaRPr lang="en-US" altLang="ko-KR" sz="1100" spc="-5" dirty="0">
              <a:solidFill>
                <a:srgbClr val="FF0000"/>
              </a:solidFill>
              <a:latin typeface="Yu Gothic" panose="020B0400000000000000" pitchFamily="34" charset="-128"/>
              <a:ea typeface="+mj-ea"/>
              <a:cs typeface="游ゴシック"/>
            </a:endParaRPr>
          </a:p>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(2)</a:t>
            </a:r>
            <a:r>
              <a:rPr lang="ja" altLang="en-US" sz="1100" spc="-5" dirty="0">
                <a:latin typeface="Yu Gothic" panose="020B0400000000000000" pitchFamily="34" charset="-128"/>
                <a:ea typeface="+mj-ea"/>
                <a:cs typeface="游ゴシック"/>
              </a:rPr>
              <a:t>診療行為に定義された施設基準コードが表示されます</a:t>
            </a:r>
            <a:r>
              <a:rPr lang="ja" altLang="ko-KR" sz="1100" spc="-5" dirty="0">
                <a:latin typeface="Yu Gothic" panose="020B0400000000000000" pitchFamily="34" charset="-128"/>
                <a:ea typeface="+mj-ea"/>
                <a:cs typeface="游ゴシック"/>
              </a:rPr>
              <a:t>。</a:t>
            </a:r>
          </a:p>
          <a:p>
            <a:pPr marL="12700">
              <a:lnSpc>
                <a:spcPct val="100000"/>
              </a:lnSpc>
              <a:spcBef>
                <a:spcPts val="434"/>
              </a:spcBef>
            </a:pPr>
            <a:r>
              <a:rPr lang="ja" altLang="ko-KR" sz="1100" spc="-5" dirty="0">
                <a:latin typeface="Yu Gothic" panose="020B0400000000000000" pitchFamily="34" charset="-128"/>
                <a:ea typeface="+mj-ea"/>
                <a:cs typeface="游ゴシック"/>
              </a:rPr>
              <a:t>     施設基準コードが設定</a:t>
            </a:r>
            <a:r>
              <a:rPr lang="ja" altLang="en-US" sz="1100" spc="-5" dirty="0">
                <a:latin typeface="Yu Gothic" panose="020B0400000000000000" pitchFamily="34" charset="-128"/>
                <a:ea typeface="+mj-ea"/>
                <a:cs typeface="游ゴシック"/>
              </a:rPr>
              <a:t>されている項目は</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緑色」で表示されます</a:t>
            </a:r>
            <a:r>
              <a:rPr lang="ja" altLang="ko-KR" sz="1100" spc="-5" dirty="0">
                <a:latin typeface="Yu Gothic" panose="020B0400000000000000" pitchFamily="34" charset="-128"/>
                <a:ea typeface="+mj-ea"/>
                <a:cs typeface="游ゴシック"/>
              </a:rPr>
              <a:t>。</a:t>
            </a:r>
            <a:endParaRPr lang="en-US" altLang="ko-KR" sz="1100" spc="-5" dirty="0">
              <a:latin typeface="游ゴシック"/>
              <a:cs typeface="游ゴシック"/>
            </a:endParaRPr>
          </a:p>
        </p:txBody>
      </p:sp>
      <p:sp>
        <p:nvSpPr>
          <p:cNvPr id="17" name="Google Shape;140;p4">
            <a:extLst>
              <a:ext uri="{FF2B5EF4-FFF2-40B4-BE49-F238E27FC236}">
                <a16:creationId xmlns:a16="http://schemas.microsoft.com/office/drawing/2014/main" id="{2D5F185F-9151-8FE5-E57D-3597A8904421}"/>
              </a:ext>
            </a:extLst>
          </p:cNvPr>
          <p:cNvSpPr txBox="1"/>
          <p:nvPr/>
        </p:nvSpPr>
        <p:spPr>
          <a:xfrm>
            <a:off x="786129" y="4454868"/>
            <a:ext cx="465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18" name="Google Shape;140;p4">
            <a:extLst>
              <a:ext uri="{FF2B5EF4-FFF2-40B4-BE49-F238E27FC236}">
                <a16:creationId xmlns:a16="http://schemas.microsoft.com/office/drawing/2014/main" id="{875E2910-1459-F2FA-C401-FC52F37D395A}"/>
              </a:ext>
            </a:extLst>
          </p:cNvPr>
          <p:cNvSpPr txBox="1"/>
          <p:nvPr/>
        </p:nvSpPr>
        <p:spPr>
          <a:xfrm>
            <a:off x="3204480" y="4383296"/>
            <a:ext cx="574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9" name="object 11">
            <a:extLst>
              <a:ext uri="{FF2B5EF4-FFF2-40B4-BE49-F238E27FC236}">
                <a16:creationId xmlns:a16="http://schemas.microsoft.com/office/drawing/2014/main" id="{CE4D6EE0-8E2A-6199-DD12-6F3268BC69D6}"/>
              </a:ext>
            </a:extLst>
          </p:cNvPr>
          <p:cNvSpPr/>
          <p:nvPr/>
        </p:nvSpPr>
        <p:spPr>
          <a:xfrm>
            <a:off x="2963951" y="4611147"/>
            <a:ext cx="312229" cy="187257"/>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20" name="object 11">
            <a:extLst>
              <a:ext uri="{FF2B5EF4-FFF2-40B4-BE49-F238E27FC236}">
                <a16:creationId xmlns:a16="http://schemas.microsoft.com/office/drawing/2014/main" id="{200DC18A-C33B-3FB5-A3DD-D0A9276C8455}"/>
              </a:ext>
            </a:extLst>
          </p:cNvPr>
          <p:cNvSpPr txBox="1"/>
          <p:nvPr/>
        </p:nvSpPr>
        <p:spPr>
          <a:xfrm>
            <a:off x="784812" y="5780409"/>
            <a:ext cx="5437859" cy="1654299"/>
          </a:xfrm>
          <a:prstGeom prst="rect">
            <a:avLst/>
          </a:prstGeom>
          <a:ln w="12700">
            <a:solidFill>
              <a:srgbClr val="0070C0"/>
            </a:solidFill>
          </a:ln>
        </p:spPr>
        <p:txBody>
          <a:bodyPr vert="horz" wrap="square" lIns="0" tIns="12700" rIns="0" bIns="0" rtlCol="0">
            <a:spAutoFit/>
          </a:bodyPr>
          <a:lstStyle/>
          <a:p>
            <a:pPr marL="12700">
              <a:lnSpc>
                <a:spcPct val="100000"/>
              </a:lnSpc>
              <a:spcBef>
                <a:spcPts val="434"/>
              </a:spcBef>
            </a:pPr>
            <a:r>
              <a:rPr lang="ja" altLang="ko-KR" sz="1100" spc="-5" dirty="0">
                <a:latin typeface="+mn-ea"/>
                <a:cs typeface="游ゴシック"/>
              </a:rPr>
              <a:t>※「</a:t>
            </a:r>
            <a:r>
              <a:rPr lang="ja" altLang="en-US" sz="1100" spc="-5" dirty="0">
                <a:latin typeface="+mn-ea"/>
                <a:cs typeface="游ゴシック"/>
              </a:rPr>
              <a:t>施設基準</a:t>
            </a:r>
            <a:r>
              <a:rPr lang="ja" altLang="ko-KR" sz="1100" spc="-5" dirty="0">
                <a:latin typeface="+mn-ea"/>
                <a:cs typeface="游ゴシック"/>
              </a:rPr>
              <a:t>」</a:t>
            </a:r>
            <a:r>
              <a:rPr lang="ja" altLang="en-US" sz="1100" spc="-5" dirty="0">
                <a:latin typeface="+mn-ea"/>
                <a:cs typeface="游ゴシック"/>
              </a:rPr>
              <a:t>項目は診療行為別最大</a:t>
            </a:r>
            <a:r>
              <a:rPr lang="ja" altLang="ko-KR" sz="1100" spc="-5" dirty="0">
                <a:latin typeface="+mn-ea"/>
                <a:cs typeface="游ゴシック"/>
              </a:rPr>
              <a:t>10</a:t>
            </a:r>
            <a:r>
              <a:rPr lang="ja" altLang="en-US" sz="1100" spc="-5" dirty="0">
                <a:latin typeface="+mn-ea"/>
                <a:cs typeface="游ゴシック"/>
              </a:rPr>
              <a:t>個です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「0000」（「</a:t>
            </a:r>
            <a:r>
              <a:rPr lang="ja" altLang="en-US" sz="1100" strike="sngStrike" spc="-5" dirty="0">
                <a:latin typeface="+mn-ea"/>
                <a:cs typeface="游ゴシック"/>
              </a:rPr>
              <a:t>施設基準に関係しないもの」 </a:t>
            </a:r>
            <a:r>
              <a:rPr lang="ja" altLang="ko-KR" sz="1100" spc="-5" dirty="0">
                <a:latin typeface="+mn-ea"/>
                <a:cs typeface="游ゴシック"/>
              </a:rPr>
              <a:t>）</a:t>
            </a:r>
            <a:r>
              <a:rPr lang="ja" altLang="en-US" sz="1100" spc="-5" dirty="0">
                <a:latin typeface="+mn-ea"/>
                <a:cs typeface="游ゴシック"/>
              </a:rPr>
              <a:t>は施設基準を必要としないため、適用期間を登録する必要はありません</a:t>
            </a:r>
            <a:r>
              <a:rPr lang="ja" altLang="ko-KR" sz="1100" spc="-5" dirty="0">
                <a:latin typeface="+mn-ea"/>
                <a:cs typeface="游ゴシック"/>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rPr>
              <a:t>施設基準</a:t>
            </a:r>
            <a:r>
              <a:rPr lang="ja" altLang="ko-KR" sz="1100" spc="-5" dirty="0">
                <a:latin typeface="+mn-ea"/>
              </a:rPr>
              <a:t>10</a:t>
            </a:r>
            <a:r>
              <a:rPr lang="ja" altLang="en-US" sz="1100" spc="-5" dirty="0">
                <a:latin typeface="+mn-ea"/>
              </a:rPr>
              <a:t>項目は</a:t>
            </a:r>
            <a:r>
              <a:rPr lang="ja" altLang="ko-KR" sz="1100" b="0" i="0" dirty="0">
                <a:effectLst/>
                <a:latin typeface="+mn-ea"/>
              </a:rPr>
              <a:t>3つの</a:t>
            </a:r>
            <a:r>
              <a:rPr lang="ja" altLang="ko-KR" sz="1100" spc="-5" dirty="0">
                <a:latin typeface="+mn-ea"/>
              </a:rPr>
              <a:t>グループに分け</a:t>
            </a:r>
            <a:r>
              <a:rPr lang="ja" altLang="en-US" sz="1100" spc="-5" dirty="0">
                <a:latin typeface="+mn-ea"/>
              </a:rPr>
              <a:t>られ、グループ①は</a:t>
            </a:r>
            <a:r>
              <a:rPr lang="ja" altLang="ko-KR" sz="1100" spc="-5" dirty="0">
                <a:latin typeface="+mn-ea"/>
              </a:rPr>
              <a:t>「</a:t>
            </a:r>
            <a:r>
              <a:rPr lang="ja" altLang="en-US" sz="1100" spc="-5" dirty="0">
                <a:latin typeface="+mn-ea"/>
              </a:rPr>
              <a:t>施設基準1～ </a:t>
            </a:r>
            <a:r>
              <a:rPr lang="ja" altLang="ko-KR" sz="1100" spc="-5" dirty="0">
                <a:latin typeface="+mn-ea"/>
              </a:rPr>
              <a:t>6 」の6</a:t>
            </a:r>
            <a:r>
              <a:rPr lang="ja" altLang="en-US" sz="1100" spc="-5" dirty="0">
                <a:latin typeface="+mn-ea"/>
              </a:rPr>
              <a:t>項目</a:t>
            </a:r>
            <a:r>
              <a:rPr lang="ja" altLang="ko-KR" sz="1100" spc="-5" dirty="0">
                <a:latin typeface="+mn-ea"/>
              </a:rPr>
              <a:t>、</a:t>
            </a:r>
            <a:r>
              <a:rPr lang="ja" altLang="en-US" sz="1100" spc="-5" dirty="0">
                <a:latin typeface="+mn-ea"/>
              </a:rPr>
              <a:t>グループ②</a:t>
            </a:r>
            <a:r>
              <a:rPr lang="ja" altLang="ko-KR" sz="1100" spc="-5" dirty="0">
                <a:latin typeface="+mn-ea"/>
              </a:rPr>
              <a:t>は「</a:t>
            </a:r>
            <a:r>
              <a:rPr lang="ja" altLang="en-US" sz="1100" spc="-5" dirty="0">
                <a:latin typeface="+mn-ea"/>
              </a:rPr>
              <a:t>施設</a:t>
            </a:r>
            <a:r>
              <a:rPr lang="ja" altLang="ko-KR" sz="1100" spc="-5" dirty="0">
                <a:latin typeface="+mn-ea"/>
              </a:rPr>
              <a:t>基準7～9」</a:t>
            </a:r>
            <a:r>
              <a:rPr lang="ja" altLang="en-US" sz="1100" b="0" i="0" dirty="0">
                <a:effectLst/>
                <a:latin typeface="+mn-ea"/>
              </a:rPr>
              <a:t>の</a:t>
            </a:r>
            <a:r>
              <a:rPr lang="ja" altLang="ko-KR" sz="1100" spc="-5" dirty="0">
                <a:latin typeface="+mn-ea"/>
              </a:rPr>
              <a:t>3</a:t>
            </a:r>
            <a:r>
              <a:rPr lang="ja" altLang="en-US" sz="1100" spc="-5" dirty="0">
                <a:latin typeface="+mn-ea"/>
              </a:rPr>
              <a:t>項目、グループ③</a:t>
            </a:r>
            <a:r>
              <a:rPr lang="ja" altLang="ko-KR" sz="1100" b="0" i="0" dirty="0">
                <a:effectLst/>
                <a:latin typeface="+mn-ea"/>
              </a:rPr>
              <a:t>は</a:t>
            </a:r>
            <a:r>
              <a:rPr lang="ja" altLang="ko-KR" sz="1100" spc="-5" dirty="0">
                <a:latin typeface="+mn-ea"/>
              </a:rPr>
              <a:t>「</a:t>
            </a:r>
            <a:r>
              <a:rPr lang="ja" altLang="en-US" sz="1100" spc="-5" dirty="0">
                <a:latin typeface="+mn-ea"/>
              </a:rPr>
              <a:t>施設基準</a:t>
            </a:r>
            <a:r>
              <a:rPr lang="ja" altLang="ko-KR" sz="1100" spc="-5" dirty="0">
                <a:latin typeface="+mn-ea"/>
              </a:rPr>
              <a:t>10 」の</a:t>
            </a:r>
            <a:r>
              <a:rPr lang="ja" altLang="en-US" sz="1100" spc="-5" dirty="0">
                <a:latin typeface="+mn-ea"/>
              </a:rPr>
              <a:t>項目で構成されています</a:t>
            </a:r>
            <a:r>
              <a:rPr lang="ja" altLang="ko-KR" sz="1100" spc="-5" dirty="0">
                <a:latin typeface="+mn-ea"/>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cs typeface="游ゴシック"/>
              </a:rPr>
              <a:t>グループ内の</a:t>
            </a:r>
            <a:r>
              <a:rPr lang="ja" altLang="ko-KR" sz="1100" spc="-5" dirty="0">
                <a:latin typeface="+mn-ea"/>
                <a:cs typeface="游ゴシック"/>
              </a:rPr>
              <a:t>1</a:t>
            </a:r>
            <a:r>
              <a:rPr lang="ja" altLang="en-US" sz="1100" spc="-5" dirty="0">
                <a:latin typeface="+mn-ea"/>
                <a:cs typeface="游ゴシック"/>
              </a:rPr>
              <a:t>つ以上の施設基準適用日が満たされていない場合に「算定に</a:t>
            </a:r>
            <a:r>
              <a:rPr lang="ja" altLang="ko-KR" sz="1100" spc="-5" dirty="0">
                <a:latin typeface="+mn-ea"/>
                <a:cs typeface="游ゴシック"/>
              </a:rPr>
              <a:t>必要</a:t>
            </a:r>
            <a:r>
              <a:rPr lang="ja" altLang="en-US" sz="1100" spc="-5" dirty="0">
                <a:latin typeface="+mn-ea"/>
                <a:cs typeface="游ゴシック"/>
              </a:rPr>
              <a:t>な施設基準が未登録」と不合格判定</a:t>
            </a:r>
            <a:r>
              <a:rPr lang="ja" altLang="ko-KR" sz="1100" spc="-5" dirty="0">
                <a:latin typeface="+mn-ea"/>
                <a:cs typeface="游ゴシック"/>
              </a:rPr>
              <a:t>し</a:t>
            </a:r>
            <a:r>
              <a:rPr lang="ja" altLang="en-US" sz="1100" spc="-5" dirty="0">
                <a:latin typeface="+mn-ea"/>
                <a:cs typeface="游ゴシック"/>
              </a:rPr>
              <a:t>ます</a:t>
            </a:r>
            <a:r>
              <a:rPr lang="ja" altLang="ko-KR" sz="1100" spc="-5" dirty="0">
                <a:latin typeface="+mn-ea"/>
                <a:cs typeface="游ゴシック"/>
              </a:rPr>
              <a:t>。</a:t>
            </a:r>
            <a:r>
              <a:rPr lang="ja" altLang="en-US" sz="1100" spc="-5" dirty="0">
                <a:latin typeface="+mn-ea"/>
                <a:cs typeface="游ゴシック"/>
              </a:rPr>
              <a:t> </a:t>
            </a:r>
            <a:r>
              <a:rPr lang="ja" altLang="ko-KR" sz="1100" spc="-5" dirty="0">
                <a:latin typeface="+mn-ea"/>
                <a:cs typeface="游ゴシック"/>
              </a:rPr>
              <a:t> </a:t>
            </a:r>
            <a:endParaRPr lang="en-US" altLang="ja-JP" sz="1100" spc="-5" dirty="0">
              <a:latin typeface="+mn-ea"/>
              <a:cs typeface="游ゴシック"/>
            </a:endParaRPr>
          </a:p>
        </p:txBody>
      </p:sp>
      <p:pic>
        <p:nvPicPr>
          <p:cNvPr id="21" name="図 2">
            <a:extLst>
              <a:ext uri="{FF2B5EF4-FFF2-40B4-BE49-F238E27FC236}">
                <a16:creationId xmlns:a16="http://schemas.microsoft.com/office/drawing/2014/main" id="{8ADFAA70-6EE4-6E29-AD9A-885B3D81CE45}"/>
              </a:ext>
            </a:extLst>
          </p:cNvPr>
          <p:cNvPicPr>
            <a:picLocks noChangeAspect="1"/>
          </p:cNvPicPr>
          <p:nvPr/>
        </p:nvPicPr>
        <p:blipFill>
          <a:blip r:embed="rId3"/>
          <a:stretch>
            <a:fillRect/>
          </a:stretch>
        </p:blipFill>
        <p:spPr>
          <a:xfrm rot="16200000">
            <a:off x="2676200" y="2768446"/>
            <a:ext cx="172107" cy="266700"/>
          </a:xfrm>
          <a:prstGeom prst="rect">
            <a:avLst/>
          </a:prstGeom>
        </p:spPr>
      </p:pic>
    </p:spTree>
    <p:extLst>
      <p:ext uri="{BB962C8B-B14F-4D97-AF65-F5344CB8AC3E}">
        <p14:creationId xmlns:p14="http://schemas.microsoft.com/office/powerpoint/2010/main" val="31278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05E7-D2C2-40CC-C8D7-566FA43EBD4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4C8740-8968-4CC6-EFFD-BD50A120B987}"/>
              </a:ext>
            </a:extLst>
          </p:cNvPr>
          <p:cNvSpPr>
            <a:spLocks noGrp="1"/>
          </p:cNvSpPr>
          <p:nvPr>
            <p:ph type="sldNum" sz="quarter" idx="12"/>
          </p:nvPr>
        </p:nvSpPr>
        <p:spPr/>
        <p:txBody>
          <a:bodyPr/>
          <a:lstStyle/>
          <a:p>
            <a:fld id="{AE8EA5A1-38AB-4AA0-89CC-DE1004BC27E5}" type="slidenum">
              <a:rPr kumimoji="1" lang="ja-JP" altLang="en-US" smtClean="0"/>
              <a:t>90</a:t>
            </a:fld>
            <a:endParaRPr kumimoji="1" lang="ja-JP" altLang="en-US"/>
          </a:p>
        </p:txBody>
      </p:sp>
      <p:sp>
        <p:nvSpPr>
          <p:cNvPr id="3" name="object 11">
            <a:extLst>
              <a:ext uri="{FF2B5EF4-FFF2-40B4-BE49-F238E27FC236}">
                <a16:creationId xmlns:a16="http://schemas.microsoft.com/office/drawing/2014/main" id="{ED6DBEEC-8712-AF26-B41D-F8F3C0F5A376}"/>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名寄せコード一覧について</a:t>
            </a:r>
            <a:endParaRPr lang="ja-JP" altLang="en-US" sz="1200" b="1" dirty="0">
              <a:latin typeface="游ゴシック"/>
              <a:cs typeface="游ゴシック"/>
            </a:endParaRPr>
          </a:p>
        </p:txBody>
      </p:sp>
      <p:sp>
        <p:nvSpPr>
          <p:cNvPr id="4" name="object 3">
            <a:extLst>
              <a:ext uri="{FF2B5EF4-FFF2-40B4-BE49-F238E27FC236}">
                <a16:creationId xmlns:a16="http://schemas.microsoft.com/office/drawing/2014/main" id="{47403612-D87F-56E5-4A42-008164B77B4E}"/>
              </a:ext>
            </a:extLst>
          </p:cNvPr>
          <p:cNvSpPr txBox="1"/>
          <p:nvPr/>
        </p:nvSpPr>
        <p:spPr>
          <a:xfrm>
            <a:off x="670520" y="1056982"/>
            <a:ext cx="5482630" cy="614911"/>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医療機関別に</a:t>
            </a:r>
            <a:r>
              <a:rPr lang="ja-JP" altLang="en-US" sz="1100" spc="-5" dirty="0">
                <a:latin typeface="游ゴシック"/>
                <a:cs typeface="游ゴシック"/>
              </a:rPr>
              <a:t>、</a:t>
            </a:r>
            <a:r>
              <a:rPr lang="ja" altLang="en-US" sz="1100" spc="-5" dirty="0">
                <a:latin typeface="游ゴシック"/>
                <a:cs typeface="游ゴシック"/>
              </a:rPr>
              <a:t>施設基準要件に</a:t>
            </a:r>
            <a:r>
              <a:rPr lang="ja-JP" altLang="en-US" sz="1100" spc="-5" dirty="0">
                <a:latin typeface="游ゴシック"/>
                <a:cs typeface="游ゴシック"/>
              </a:rPr>
              <a:t>定義された</a:t>
            </a:r>
            <a:r>
              <a:rPr lang="ja" altLang="en-US" sz="1100" spc="-5" dirty="0">
                <a:latin typeface="游ゴシック"/>
                <a:cs typeface="游ゴシック"/>
              </a:rPr>
              <a:t>施設基準コードを置き換える場合があります</a:t>
            </a:r>
            <a:r>
              <a:rPr lang="ja" altLang="ko-KR" sz="1100" spc="-5" dirty="0">
                <a:latin typeface="游ゴシック"/>
                <a:cs typeface="游ゴシック"/>
              </a:rPr>
              <a:t>。</a:t>
            </a:r>
            <a:r>
              <a:rPr lang="ja" altLang="en-US" sz="1100" spc="-5" dirty="0">
                <a:latin typeface="游ゴシック"/>
                <a:cs typeface="游ゴシック"/>
              </a:rPr>
              <a:t> </a:t>
            </a:r>
            <a:endParaRPr lang="en-US" altLang="ko-KR" sz="1100" spc="-5" dirty="0">
              <a:latin typeface="游ゴシック"/>
              <a:cs typeface="游ゴシック"/>
            </a:endParaRPr>
          </a:p>
          <a:p>
            <a:pPr marL="12700">
              <a:spcBef>
                <a:spcPts val="434"/>
              </a:spcBef>
            </a:pPr>
            <a:r>
              <a:rPr lang="ja" altLang="en-US" sz="1100" spc="-5" dirty="0">
                <a:latin typeface="游ゴシック"/>
                <a:cs typeface="游ゴシック"/>
              </a:rPr>
              <a:t>例えば</a:t>
            </a:r>
            <a:r>
              <a:rPr lang="ja" altLang="ko-KR" sz="1100" spc="-5" dirty="0">
                <a:latin typeface="游ゴシック"/>
                <a:cs typeface="游ゴシック"/>
              </a:rPr>
              <a:t>、</a:t>
            </a:r>
            <a:r>
              <a:rPr lang="ja" altLang="en-US" sz="1100" spc="-5" dirty="0">
                <a:latin typeface="游ゴシック"/>
                <a:cs typeface="游ゴシック"/>
              </a:rPr>
              <a:t>診療行為</a:t>
            </a:r>
            <a:r>
              <a:rPr lang="ja" altLang="ko-KR" sz="1100" spc="-5" dirty="0">
                <a:latin typeface="游ゴシック"/>
                <a:cs typeface="游ゴシック"/>
              </a:rPr>
              <a:t>（ </a:t>
            </a:r>
            <a:r>
              <a:rPr lang="ja" altLang="zh-TW" sz="1100" spc="-5" dirty="0">
                <a:latin typeface="游ゴシック"/>
                <a:cs typeface="游ゴシック"/>
              </a:rPr>
              <a:t>190201770 </a:t>
            </a:r>
            <a:r>
              <a:rPr lang="ja" altLang="en-US" sz="1100" spc="-5" dirty="0">
                <a:latin typeface="游ゴシック"/>
                <a:cs typeface="游ゴシック"/>
              </a:rPr>
              <a:t>「急性期患者支援療養病床初期加算（療養病棟入院基本料）」 </a:t>
            </a:r>
            <a:r>
              <a:rPr lang="ja" altLang="zh-TW" sz="1100" spc="-5" dirty="0">
                <a:latin typeface="游ゴシック"/>
                <a:cs typeface="游ゴシック"/>
              </a:rPr>
              <a:t>）</a:t>
            </a:r>
            <a:r>
              <a:rPr lang="ja" altLang="en-US" sz="1100" spc="-5" dirty="0">
                <a:latin typeface="游ゴシック"/>
                <a:cs typeface="游ゴシック"/>
              </a:rPr>
              <a:t>には、次の</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472B22D5-8A5B-26AC-726A-9D2914DDA188}"/>
              </a:ext>
            </a:extLst>
          </p:cNvPr>
          <p:cNvSpPr txBox="1"/>
          <p:nvPr/>
        </p:nvSpPr>
        <p:spPr>
          <a:xfrm>
            <a:off x="1118888" y="4265782"/>
            <a:ext cx="4828394" cy="563615"/>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この</a:t>
            </a:r>
            <a:r>
              <a:rPr lang="ja-JP" altLang="en-US" sz="1100" spc="-5" dirty="0">
                <a:latin typeface="游ゴシック"/>
                <a:cs typeface="游ゴシック"/>
              </a:rPr>
              <a:t>中で</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① </a:t>
            </a:r>
            <a:r>
              <a:rPr lang="ja" altLang="ko-KR" sz="1100" spc="-5" dirty="0">
                <a:latin typeface="游ゴシック"/>
                <a:cs typeface="游ゴシック"/>
              </a:rPr>
              <a:t>「8010」</a:t>
            </a:r>
            <a:r>
              <a:rPr lang="ja" altLang="en-US" sz="1100" spc="-5" dirty="0">
                <a:latin typeface="游ゴシック"/>
                <a:cs typeface="游ゴシック"/>
              </a:rPr>
              <a:t>と</a:t>
            </a:r>
            <a:r>
              <a:rPr lang="ja" altLang="ko-KR" sz="1100" spc="-5" dirty="0">
                <a:latin typeface="游ゴシック"/>
                <a:cs typeface="游ゴシック"/>
              </a:rPr>
              <a:t> </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② </a:t>
            </a:r>
            <a:r>
              <a:rPr lang="ja" altLang="en-US" sz="1100" dirty="0"/>
              <a:t>「 </a:t>
            </a:r>
            <a:r>
              <a:rPr lang="ja" altLang="ko-KR" sz="1100" spc="-5" dirty="0">
                <a:latin typeface="游ゴシック"/>
                <a:cs typeface="游ゴシック"/>
              </a:rPr>
              <a:t>8012」</a:t>
            </a:r>
            <a:r>
              <a:rPr lang="ja" altLang="en-US" sz="1100" spc="-5" dirty="0">
                <a:latin typeface="游ゴシック"/>
                <a:cs typeface="游ゴシック"/>
              </a:rPr>
              <a:t>は</a:t>
            </a:r>
            <a:r>
              <a:rPr lang="ja" altLang="ko-KR" sz="1100" dirty="0"/>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a:t>
            </a:r>
            <a:r>
              <a:rPr lang="ja" altLang="ko-KR" sz="1100" dirty="0"/>
              <a:t>名寄せ</a:t>
            </a:r>
            <a:r>
              <a:rPr lang="ja" altLang="en-US" sz="1100" dirty="0"/>
              <a:t>元」</a:t>
            </a:r>
            <a:r>
              <a:rPr lang="ja" altLang="ko-KR" sz="1100" spc="-5" dirty="0">
                <a:latin typeface="游ゴシック"/>
                <a:cs typeface="游ゴシック"/>
              </a:rPr>
              <a:t>が</a:t>
            </a:r>
            <a:r>
              <a:rPr lang="ja" altLang="en-US" sz="1100" dirty="0"/>
              <a:t>あり</a:t>
            </a:r>
            <a:r>
              <a:rPr lang="ja" altLang="ko-KR" sz="1100" dirty="0"/>
              <a:t>、「8010 </a:t>
            </a:r>
            <a:r>
              <a:rPr lang="ja" altLang="en-US" sz="1100" dirty="0"/>
              <a:t>」</a:t>
            </a:r>
            <a:r>
              <a:rPr lang="ja" altLang="ko-KR" sz="1100" dirty="0"/>
              <a:t> </a:t>
            </a:r>
            <a:r>
              <a:rPr lang="ja" altLang="en-US" sz="1100" dirty="0"/>
              <a:t>に関する</a:t>
            </a:r>
            <a:r>
              <a:rPr lang="ja" altLang="ko-KR" sz="1100" dirty="0"/>
              <a:t>「</a:t>
            </a:r>
            <a:r>
              <a:rPr lang="ja" altLang="en-US" sz="1100" dirty="0"/>
              <a:t>名寄せ元</a:t>
            </a:r>
            <a:r>
              <a:rPr lang="ja" altLang="ko-KR" sz="1100" dirty="0"/>
              <a:t>」</a:t>
            </a:r>
            <a:r>
              <a:rPr lang="ja" altLang="en-US" sz="1100" dirty="0"/>
              <a:t>情報は以下の通りです</a:t>
            </a:r>
            <a:r>
              <a:rPr lang="ja" altLang="ko-KR" sz="1100" dirty="0"/>
              <a:t>。</a:t>
            </a:r>
          </a:p>
        </p:txBody>
      </p:sp>
      <p:sp>
        <p:nvSpPr>
          <p:cNvPr id="6" name="object 3">
            <a:extLst>
              <a:ext uri="{FF2B5EF4-FFF2-40B4-BE49-F238E27FC236}">
                <a16:creationId xmlns:a16="http://schemas.microsoft.com/office/drawing/2014/main" id="{9CEAB9CF-F463-FB8C-A2E4-C67C847644F4}"/>
              </a:ext>
            </a:extLst>
          </p:cNvPr>
          <p:cNvSpPr txBox="1"/>
          <p:nvPr/>
        </p:nvSpPr>
        <p:spPr>
          <a:xfrm>
            <a:off x="933450" y="8142027"/>
            <a:ext cx="5219700" cy="784188"/>
          </a:xfrm>
          <a:prstGeom prst="rect">
            <a:avLst/>
          </a:prstGeom>
        </p:spPr>
        <p:txBody>
          <a:bodyPr vert="horz" wrap="square" lIns="0" tIns="55244" rIns="0" bIns="0" rtlCol="0">
            <a:spAutoFit/>
          </a:bodyPr>
          <a:lstStyle/>
          <a:p>
            <a:pPr marL="12700">
              <a:spcBef>
                <a:spcPts val="434"/>
              </a:spcBef>
            </a:pPr>
            <a:r>
              <a:rPr lang="ja" altLang="ko-KR" sz="1100" spc="-5" dirty="0">
                <a:latin typeface="游ゴシック"/>
                <a:cs typeface="游ゴシック"/>
              </a:rPr>
              <a:t>「</a:t>
            </a:r>
            <a:r>
              <a:rPr lang="ja" altLang="en-US" sz="1100" dirty="0"/>
              <a:t>名寄せコード</a:t>
            </a:r>
            <a:r>
              <a:rPr lang="ja" altLang="ja-JP" sz="1100" dirty="0"/>
              <a:t>」</a:t>
            </a:r>
            <a:r>
              <a:rPr lang="ja" altLang="ja-JP" sz="1100" spc="-5" dirty="0">
                <a:latin typeface="游ゴシック"/>
              </a:rPr>
              <a:t> </a:t>
            </a:r>
            <a:r>
              <a:rPr lang="ja" altLang="en-US" sz="1100" spc="-5" dirty="0">
                <a:latin typeface="游ゴシック"/>
                <a:cs typeface="游ゴシック"/>
              </a:rPr>
              <a:t>は</a:t>
            </a:r>
            <a:r>
              <a:rPr lang="ja-JP" altLang="en-US" sz="1100" spc="-5" dirty="0">
                <a:latin typeface="游ゴシック"/>
                <a:cs typeface="游ゴシック"/>
              </a:rPr>
              <a:t>、</a:t>
            </a:r>
            <a:r>
              <a:rPr lang="ja" altLang="en-US" sz="1100" spc="-5" dirty="0">
                <a:latin typeface="游ゴシック"/>
                <a:cs typeface="游ゴシック"/>
              </a:rPr>
              <a:t>原則として複数の</a:t>
            </a:r>
            <a:r>
              <a:rPr lang="ja" altLang="ko-KR" sz="1100" spc="-5" dirty="0">
                <a:latin typeface="游ゴシック"/>
                <a:cs typeface="游ゴシック"/>
              </a:rPr>
              <a:t>「</a:t>
            </a:r>
            <a:r>
              <a:rPr lang="ja" altLang="en-US" sz="1100" spc="-5" dirty="0">
                <a:latin typeface="游ゴシック"/>
                <a:cs typeface="游ゴシック"/>
              </a:rPr>
              <a:t>施設基準要件」があり</a:t>
            </a:r>
            <a:r>
              <a:rPr lang="ja" altLang="ko-KR" sz="1100" spc="-5" dirty="0">
                <a:latin typeface="游ゴシック"/>
                <a:cs typeface="游ゴシック"/>
              </a:rPr>
              <a:t>、そのいずれか</a:t>
            </a:r>
            <a:r>
              <a:rPr lang="ja" altLang="en-US" sz="1100" spc="-5" dirty="0">
                <a:latin typeface="游ゴシック"/>
                <a:cs typeface="游ゴシック"/>
              </a:rPr>
              <a:t>の要件を満たす場合に算定できる診療行為コードに設定することができます</a:t>
            </a:r>
            <a:r>
              <a:rPr lang="ja" altLang="ko-KR" sz="1100" spc="-5" dirty="0">
                <a:latin typeface="游ゴシック"/>
                <a:cs typeface="游ゴシック"/>
              </a:rPr>
              <a:t>。</a:t>
            </a:r>
          </a:p>
          <a:p>
            <a:pPr marL="12700">
              <a:spcBef>
                <a:spcPts val="434"/>
              </a:spcBef>
            </a:pPr>
            <a:r>
              <a:rPr lang="ja"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spc="-5" dirty="0">
                <a:latin typeface="游ゴシック"/>
                <a:cs typeface="游ゴシック"/>
              </a:rPr>
              <a:t>に</a:t>
            </a:r>
            <a:r>
              <a:rPr lang="ja" altLang="en-US" sz="1100" dirty="0"/>
              <a:t>名寄せ元を代表</a:t>
            </a:r>
            <a:r>
              <a:rPr lang="ja" altLang="en-US" sz="1100" spc="-5" dirty="0">
                <a:latin typeface="游ゴシック"/>
              </a:rPr>
              <a:t>する施設基準コード</a:t>
            </a:r>
            <a:r>
              <a:rPr lang="ja" altLang="en-US" sz="1100" dirty="0"/>
              <a:t>を</a:t>
            </a:r>
            <a:r>
              <a:rPr lang="ja" altLang="en-US" sz="1100" spc="-5" dirty="0">
                <a:latin typeface="游ゴシック"/>
                <a:cs typeface="游ゴシック"/>
              </a:rPr>
              <a:t>設定し、当該診療行為の施設基準要件に置き換えることができ</a:t>
            </a:r>
            <a:r>
              <a:rPr lang="ja-JP" altLang="en-US" sz="1100" spc="-5" dirty="0">
                <a:latin typeface="游ゴシック"/>
                <a:cs typeface="游ゴシック"/>
              </a:rPr>
              <a:t>ます</a:t>
            </a:r>
            <a:r>
              <a:rPr lang="ja" altLang="ko-KR" sz="1100" spc="-5" dirty="0">
                <a:latin typeface="游ゴシック"/>
                <a:cs typeface="游ゴシック"/>
              </a:rPr>
              <a:t>。</a:t>
            </a:r>
          </a:p>
        </p:txBody>
      </p:sp>
      <p:grpSp>
        <p:nvGrpSpPr>
          <p:cNvPr id="7" name="그룹 62">
            <a:extLst>
              <a:ext uri="{FF2B5EF4-FFF2-40B4-BE49-F238E27FC236}">
                <a16:creationId xmlns:a16="http://schemas.microsoft.com/office/drawing/2014/main" id="{2DE37D9F-849D-8E46-D6B0-9C9D0B87D22C}"/>
              </a:ext>
            </a:extLst>
          </p:cNvPr>
          <p:cNvGrpSpPr/>
          <p:nvPr/>
        </p:nvGrpSpPr>
        <p:grpSpPr>
          <a:xfrm>
            <a:off x="1221367" y="4940643"/>
            <a:ext cx="4032784" cy="3136400"/>
            <a:chOff x="1012401" y="2008174"/>
            <a:chExt cx="5416680" cy="4349625"/>
          </a:xfrm>
        </p:grpSpPr>
        <p:pic>
          <p:nvPicPr>
            <p:cNvPr id="8" name="그림 63">
              <a:extLst>
                <a:ext uri="{FF2B5EF4-FFF2-40B4-BE49-F238E27FC236}">
                  <a16:creationId xmlns:a16="http://schemas.microsoft.com/office/drawing/2014/main" id="{1C3E9B20-CE50-96FA-187A-5BDF08153E74}"/>
                </a:ext>
              </a:extLst>
            </p:cNvPr>
            <p:cNvPicPr>
              <a:picLocks noChangeAspect="1"/>
            </p:cNvPicPr>
            <p:nvPr/>
          </p:nvPicPr>
          <p:blipFill>
            <a:blip r:embed="rId2"/>
            <a:stretch>
              <a:fillRect/>
            </a:stretch>
          </p:blipFill>
          <p:spPr>
            <a:xfrm>
              <a:off x="1012401" y="2409536"/>
              <a:ext cx="5374682" cy="3948263"/>
            </a:xfrm>
            <a:prstGeom prst="rect">
              <a:avLst/>
            </a:prstGeom>
          </p:spPr>
        </p:pic>
        <p:pic>
          <p:nvPicPr>
            <p:cNvPr id="9" name="그림 64">
              <a:extLst>
                <a:ext uri="{FF2B5EF4-FFF2-40B4-BE49-F238E27FC236}">
                  <a16:creationId xmlns:a16="http://schemas.microsoft.com/office/drawing/2014/main" id="{D05B82E1-5BFB-9C40-8126-F9CA0831A1D9}"/>
                </a:ext>
              </a:extLst>
            </p:cNvPr>
            <p:cNvPicPr>
              <a:picLocks noChangeAspect="1"/>
            </p:cNvPicPr>
            <p:nvPr/>
          </p:nvPicPr>
          <p:blipFill>
            <a:blip r:embed="rId3"/>
            <a:stretch>
              <a:fillRect/>
            </a:stretch>
          </p:blipFill>
          <p:spPr>
            <a:xfrm>
              <a:off x="1013454" y="2008174"/>
              <a:ext cx="5415627" cy="486142"/>
            </a:xfrm>
            <a:prstGeom prst="rect">
              <a:avLst/>
            </a:prstGeom>
            <a:ln>
              <a:noFill/>
            </a:ln>
          </p:spPr>
        </p:pic>
      </p:grpSp>
      <p:grpSp>
        <p:nvGrpSpPr>
          <p:cNvPr id="10" name="グループ化 23">
            <a:extLst>
              <a:ext uri="{FF2B5EF4-FFF2-40B4-BE49-F238E27FC236}">
                <a16:creationId xmlns:a16="http://schemas.microsoft.com/office/drawing/2014/main" id="{36CEF2F1-EEB7-2706-3793-4EA9FF99C848}"/>
              </a:ext>
            </a:extLst>
          </p:cNvPr>
          <p:cNvGrpSpPr/>
          <p:nvPr/>
        </p:nvGrpSpPr>
        <p:grpSpPr>
          <a:xfrm>
            <a:off x="1318981" y="1823266"/>
            <a:ext cx="3806288" cy="2361867"/>
            <a:chOff x="1964880" y="1893412"/>
            <a:chExt cx="3806288" cy="2361867"/>
          </a:xfrm>
        </p:grpSpPr>
        <p:pic>
          <p:nvPicPr>
            <p:cNvPr id="11" name="그림 47">
              <a:extLst>
                <a:ext uri="{FF2B5EF4-FFF2-40B4-BE49-F238E27FC236}">
                  <a16:creationId xmlns:a16="http://schemas.microsoft.com/office/drawing/2014/main" id="{88DA0209-B87D-D2EF-75A1-676562FB9A21}"/>
                </a:ext>
              </a:extLst>
            </p:cNvPr>
            <p:cNvPicPr>
              <a:picLocks noChangeAspect="1"/>
            </p:cNvPicPr>
            <p:nvPr/>
          </p:nvPicPr>
          <p:blipFill>
            <a:blip r:embed="rId4"/>
            <a:stretch>
              <a:fillRect/>
            </a:stretch>
          </p:blipFill>
          <p:spPr>
            <a:xfrm>
              <a:off x="1964889" y="1893412"/>
              <a:ext cx="3796135" cy="2361867"/>
            </a:xfrm>
            <a:prstGeom prst="rect">
              <a:avLst/>
            </a:prstGeom>
          </p:spPr>
        </p:pic>
        <p:sp>
          <p:nvSpPr>
            <p:cNvPr id="12" name="직사각형 50">
              <a:extLst>
                <a:ext uri="{FF2B5EF4-FFF2-40B4-BE49-F238E27FC236}">
                  <a16:creationId xmlns:a16="http://schemas.microsoft.com/office/drawing/2014/main" id="{3D09450F-CA11-2CD9-C9D8-85B1D1D496C5}"/>
                </a:ext>
              </a:extLst>
            </p:cNvPr>
            <p:cNvSpPr/>
            <p:nvPr/>
          </p:nvSpPr>
          <p:spPr>
            <a:xfrm>
              <a:off x="3860663" y="1961129"/>
              <a:ext cx="1908221" cy="28571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51">
              <a:extLst>
                <a:ext uri="{FF2B5EF4-FFF2-40B4-BE49-F238E27FC236}">
                  <a16:creationId xmlns:a16="http://schemas.microsoft.com/office/drawing/2014/main" id="{391365FD-3CFB-61C9-48B4-627810A8091C}"/>
                </a:ext>
              </a:extLst>
            </p:cNvPr>
            <p:cNvSpPr/>
            <p:nvPr/>
          </p:nvSpPr>
          <p:spPr>
            <a:xfrm>
              <a:off x="3862947" y="2272560"/>
              <a:ext cx="1908221"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53">
              <a:extLst>
                <a:ext uri="{FF2B5EF4-FFF2-40B4-BE49-F238E27FC236}">
                  <a16:creationId xmlns:a16="http://schemas.microsoft.com/office/drawing/2014/main" id="{0E4E085D-4C56-E032-7E42-C7E0D7B97DFC}"/>
                </a:ext>
              </a:extLst>
            </p:cNvPr>
            <p:cNvSpPr/>
            <p:nvPr/>
          </p:nvSpPr>
          <p:spPr>
            <a:xfrm>
              <a:off x="1964880" y="2291987"/>
              <a:ext cx="1813754"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54">
              <a:extLst>
                <a:ext uri="{FF2B5EF4-FFF2-40B4-BE49-F238E27FC236}">
                  <a16:creationId xmlns:a16="http://schemas.microsoft.com/office/drawing/2014/main" id="{509B810F-31E2-2FB6-D34C-5596EE06E89E}"/>
                </a:ext>
              </a:extLst>
            </p:cNvPr>
            <p:cNvSpPr/>
            <p:nvPr/>
          </p:nvSpPr>
          <p:spPr>
            <a:xfrm>
              <a:off x="1964880" y="2636091"/>
              <a:ext cx="1813755" cy="6113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Google Shape;140;p4">
              <a:extLst>
                <a:ext uri="{FF2B5EF4-FFF2-40B4-BE49-F238E27FC236}">
                  <a16:creationId xmlns:a16="http://schemas.microsoft.com/office/drawing/2014/main" id="{860B0C8D-31C8-0198-E941-E2B51DDE89D0}"/>
                </a:ext>
              </a:extLst>
            </p:cNvPr>
            <p:cNvSpPr txBox="1"/>
            <p:nvPr/>
          </p:nvSpPr>
          <p:spPr>
            <a:xfrm>
              <a:off x="2104189" y="2908950"/>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17" name="Google Shape;140;p4">
              <a:extLst>
                <a:ext uri="{FF2B5EF4-FFF2-40B4-BE49-F238E27FC236}">
                  <a16:creationId xmlns:a16="http://schemas.microsoft.com/office/drawing/2014/main" id="{92CAA2A3-ABD1-0782-275D-687C18C4D721}"/>
                </a:ext>
              </a:extLst>
            </p:cNvPr>
            <p:cNvSpPr txBox="1"/>
            <p:nvPr/>
          </p:nvSpPr>
          <p:spPr>
            <a:xfrm>
              <a:off x="3999972" y="2865065"/>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b="1" dirty="0">
                <a:latin typeface="游ゴシック" panose="020B0400000000000000" pitchFamily="50" charset="-128"/>
                <a:ea typeface="游ゴシック" panose="020B0400000000000000" pitchFamily="50" charset="-128"/>
              </a:endParaRPr>
            </a:p>
          </p:txBody>
        </p:sp>
        <p:sp>
          <p:nvSpPr>
            <p:cNvPr id="18" name="직사각형 52">
              <a:extLst>
                <a:ext uri="{FF2B5EF4-FFF2-40B4-BE49-F238E27FC236}">
                  <a16:creationId xmlns:a16="http://schemas.microsoft.com/office/drawing/2014/main" id="{613DC295-A1F9-BD50-F3C4-67691E9695CB}"/>
                </a:ext>
              </a:extLst>
            </p:cNvPr>
            <p:cNvSpPr/>
            <p:nvPr/>
          </p:nvSpPr>
          <p:spPr>
            <a:xfrm>
              <a:off x="3850303" y="2609302"/>
              <a:ext cx="1910505" cy="5970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690353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79235-AE38-AAEF-D13C-613A187EC82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D34D32-35E3-6950-2D10-E83E0E7F7E9A}"/>
              </a:ext>
            </a:extLst>
          </p:cNvPr>
          <p:cNvSpPr>
            <a:spLocks noGrp="1"/>
          </p:cNvSpPr>
          <p:nvPr>
            <p:ph type="sldNum" sz="quarter" idx="12"/>
          </p:nvPr>
        </p:nvSpPr>
        <p:spPr/>
        <p:txBody>
          <a:bodyPr/>
          <a:lstStyle/>
          <a:p>
            <a:fld id="{AE8EA5A1-38AB-4AA0-89CC-DE1004BC27E5}" type="slidenum">
              <a:rPr kumimoji="1" lang="ja-JP" altLang="en-US" smtClean="0"/>
              <a:t>91</a:t>
            </a:fld>
            <a:endParaRPr kumimoji="1" lang="ja-JP" altLang="en-US"/>
          </a:p>
        </p:txBody>
      </p:sp>
      <p:sp>
        <p:nvSpPr>
          <p:cNvPr id="3" name="object 11">
            <a:extLst>
              <a:ext uri="{FF2B5EF4-FFF2-40B4-BE49-F238E27FC236}">
                <a16:creationId xmlns:a16="http://schemas.microsoft.com/office/drawing/2014/main" id="{BC1309EA-42D8-D791-8551-120BF8F62840}"/>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名寄せコード置き換え</a:t>
            </a:r>
            <a:endParaRPr lang="ja-JP" altLang="en-US" sz="1200" b="1" dirty="0">
              <a:latin typeface="游ゴシック"/>
              <a:cs typeface="游ゴシック"/>
            </a:endParaRPr>
          </a:p>
        </p:txBody>
      </p:sp>
      <p:cxnSp>
        <p:nvCxnSpPr>
          <p:cNvPr id="4" name="直線矢印コネクタ 2">
            <a:extLst>
              <a:ext uri="{FF2B5EF4-FFF2-40B4-BE49-F238E27FC236}">
                <a16:creationId xmlns:a16="http://schemas.microsoft.com/office/drawing/2014/main" id="{AA1D032D-48AB-3AB9-8693-0F1EC4CB1F7A}"/>
              </a:ext>
            </a:extLst>
          </p:cNvPr>
          <p:cNvCxnSpPr>
            <a:cxnSpLocks/>
          </p:cNvCxnSpPr>
          <p:nvPr/>
        </p:nvCxnSpPr>
        <p:spPr>
          <a:xfrm>
            <a:off x="2771455" y="4739678"/>
            <a:ext cx="0" cy="165697"/>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B9A7E305-A7A5-BA00-A3BC-77AE75FB95EE}"/>
              </a:ext>
            </a:extLst>
          </p:cNvPr>
          <p:cNvSpPr txBox="1"/>
          <p:nvPr/>
        </p:nvSpPr>
        <p:spPr>
          <a:xfrm>
            <a:off x="691113" y="1055028"/>
            <a:ext cx="5371232" cy="394338"/>
          </a:xfrm>
          <a:prstGeom prst="rect">
            <a:avLst/>
          </a:prstGeom>
        </p:spPr>
        <p:txBody>
          <a:bodyPr vert="horz" wrap="square" lIns="0" tIns="55244" rIns="0" bIns="0" rtlCol="0">
            <a:spAutoFit/>
          </a:bodyPr>
          <a:lstStyle/>
          <a:p>
            <a:pPr marL="12700">
              <a:spcBef>
                <a:spcPts val="434"/>
              </a:spcBef>
            </a:pPr>
            <a:r>
              <a:rPr lang="ja-JP" altLang="en-US" sz="1100" spc="-5" dirty="0">
                <a:latin typeface="游ゴシック"/>
                <a:cs typeface="游ゴシック"/>
              </a:rPr>
              <a:t>診療行為（</a:t>
            </a:r>
            <a:r>
              <a:rPr lang="en-US" altLang="ja-JP" sz="1100" spc="-5" dirty="0">
                <a:latin typeface="游ゴシック"/>
                <a:cs typeface="游ゴシック"/>
              </a:rPr>
              <a:t>190201770</a:t>
            </a:r>
            <a:r>
              <a:rPr lang="ja-JP" altLang="en-US" sz="1100" spc="-5" dirty="0">
                <a:latin typeface="游ゴシック"/>
                <a:cs typeface="游ゴシック"/>
              </a:rPr>
              <a:t>「急性期患者支援療養病床初期加算（療養病棟入院基本料）」が施設点検の結果、</a:t>
            </a:r>
            <a:r>
              <a:rPr lang="ja-JP" altLang="en-US" sz="1100" spc="-5" dirty="0">
                <a:solidFill>
                  <a:srgbClr val="FF0000"/>
                </a:solidFill>
                <a:latin typeface="游ゴシック"/>
                <a:cs typeface="游ゴシック"/>
              </a:rPr>
              <a:t>不合格</a:t>
            </a:r>
            <a:r>
              <a:rPr lang="ja-JP" altLang="en-US" sz="1100" spc="-5" dirty="0">
                <a:latin typeface="游ゴシック"/>
                <a:cs typeface="游ゴシック"/>
              </a:rPr>
              <a:t>となりました。</a:t>
            </a:r>
            <a:endParaRPr lang="en-US" altLang="ja-JP" sz="1100" spc="-5" dirty="0">
              <a:latin typeface="游ゴシック"/>
              <a:cs typeface="游ゴシック"/>
            </a:endParaRPr>
          </a:p>
        </p:txBody>
      </p:sp>
      <p:grpSp>
        <p:nvGrpSpPr>
          <p:cNvPr id="6" name="グループ化 2">
            <a:extLst>
              <a:ext uri="{FF2B5EF4-FFF2-40B4-BE49-F238E27FC236}">
                <a16:creationId xmlns:a16="http://schemas.microsoft.com/office/drawing/2014/main" id="{6EE06856-95A7-7C26-3465-4A76B5531FAF}"/>
              </a:ext>
            </a:extLst>
          </p:cNvPr>
          <p:cNvGrpSpPr/>
          <p:nvPr/>
        </p:nvGrpSpPr>
        <p:grpSpPr>
          <a:xfrm>
            <a:off x="799188" y="1583306"/>
            <a:ext cx="5259624" cy="3204373"/>
            <a:chOff x="978055" y="1691690"/>
            <a:chExt cx="5259624" cy="3204373"/>
          </a:xfrm>
        </p:grpSpPr>
        <p:grpSp>
          <p:nvGrpSpPr>
            <p:cNvPr id="7" name="グループ化 1">
              <a:extLst>
                <a:ext uri="{FF2B5EF4-FFF2-40B4-BE49-F238E27FC236}">
                  <a16:creationId xmlns:a16="http://schemas.microsoft.com/office/drawing/2014/main" id="{A3868CD0-288C-3C25-1684-EC37A987361B}"/>
                </a:ext>
              </a:extLst>
            </p:cNvPr>
            <p:cNvGrpSpPr/>
            <p:nvPr/>
          </p:nvGrpSpPr>
          <p:grpSpPr>
            <a:xfrm>
              <a:off x="978055" y="1691690"/>
              <a:ext cx="4523599" cy="3156372"/>
              <a:chOff x="978055" y="1691690"/>
              <a:chExt cx="4523599" cy="3156372"/>
            </a:xfrm>
          </p:grpSpPr>
          <p:pic>
            <p:nvPicPr>
              <p:cNvPr id="9" name="그림 27">
                <a:extLst>
                  <a:ext uri="{FF2B5EF4-FFF2-40B4-BE49-F238E27FC236}">
                    <a16:creationId xmlns:a16="http://schemas.microsoft.com/office/drawing/2014/main" id="{90834647-7186-BA5E-1EC7-BE2E5D61CAD5}"/>
                  </a:ext>
                </a:extLst>
              </p:cNvPr>
              <p:cNvPicPr>
                <a:picLocks noChangeAspect="1"/>
              </p:cNvPicPr>
              <p:nvPr/>
            </p:nvPicPr>
            <p:blipFill>
              <a:blip r:embed="rId2"/>
              <a:stretch>
                <a:fillRect/>
              </a:stretch>
            </p:blipFill>
            <p:spPr>
              <a:xfrm>
                <a:off x="978055" y="1691690"/>
                <a:ext cx="4523599" cy="3156372"/>
              </a:xfrm>
              <a:prstGeom prst="rect">
                <a:avLst/>
              </a:prstGeom>
            </p:spPr>
          </p:pic>
          <p:sp>
            <p:nvSpPr>
              <p:cNvPr id="10" name="object 7">
                <a:extLst>
                  <a:ext uri="{FF2B5EF4-FFF2-40B4-BE49-F238E27FC236}">
                    <a16:creationId xmlns:a16="http://schemas.microsoft.com/office/drawing/2014/main" id="{F13C236E-C084-938A-D90B-ED8D03FA7F5A}"/>
                  </a:ext>
                </a:extLst>
              </p:cNvPr>
              <p:cNvSpPr/>
              <p:nvPr/>
            </p:nvSpPr>
            <p:spPr>
              <a:xfrm>
                <a:off x="1075230" y="4632584"/>
                <a:ext cx="2934440" cy="20141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cxnSp>
            <p:nvCxnSpPr>
              <p:cNvPr id="11" name="直線矢印コネクタ 2">
                <a:extLst>
                  <a:ext uri="{FF2B5EF4-FFF2-40B4-BE49-F238E27FC236}">
                    <a16:creationId xmlns:a16="http://schemas.microsoft.com/office/drawing/2014/main" id="{1F44F680-654E-BFBB-6CC6-76AAD1F7F915}"/>
                  </a:ext>
                </a:extLst>
              </p:cNvPr>
              <p:cNvCxnSpPr>
                <a:cxnSpLocks/>
              </p:cNvCxnSpPr>
              <p:nvPr/>
            </p:nvCxnSpPr>
            <p:spPr>
              <a:xfrm>
                <a:off x="4223283" y="3994854"/>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Google Shape;96;p1">
              <a:extLst>
                <a:ext uri="{FF2B5EF4-FFF2-40B4-BE49-F238E27FC236}">
                  <a16:creationId xmlns:a16="http://schemas.microsoft.com/office/drawing/2014/main" id="{C76E2E83-5C88-A3BB-CA33-884F887E8457}"/>
                </a:ext>
              </a:extLst>
            </p:cNvPr>
            <p:cNvSpPr txBox="1"/>
            <p:nvPr/>
          </p:nvSpPr>
          <p:spPr>
            <a:xfrm>
              <a:off x="4420134" y="4034329"/>
              <a:ext cx="1817545" cy="86173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mn-ea"/>
                  <a:sym typeface="Arial"/>
                </a:rPr>
                <a:t>診療行為： </a:t>
              </a:r>
              <a:r>
                <a:rPr lang="ja" altLang="zh-TW" sz="1200" spc="-5" dirty="0">
                  <a:latin typeface="+mn-ea"/>
                  <a:cs typeface="游ゴシック"/>
                </a:rPr>
                <a:t>190201770 </a:t>
              </a:r>
              <a:r>
                <a:rPr lang="ja" altLang="en-US" sz="1200" spc="-5" dirty="0">
                  <a:latin typeface="+mn-ea"/>
                  <a:cs typeface="游ゴシック"/>
                </a:rPr>
                <a:t>「急性期患者支援療養病床初期加算（療養病棟入院基本料） </a:t>
              </a:r>
              <a:r>
                <a:rPr lang="ja" altLang="en-US" sz="1400" spc="-5" dirty="0">
                  <a:latin typeface="+mn-ea"/>
                  <a:cs typeface="游ゴシック"/>
                </a:rPr>
                <a:t>」</a:t>
              </a:r>
              <a:endParaRPr sz="1100" dirty="0">
                <a:latin typeface="+mn-ea"/>
              </a:endParaRPr>
            </a:p>
          </p:txBody>
        </p:sp>
      </p:grpSp>
      <p:pic>
        <p:nvPicPr>
          <p:cNvPr id="12" name="그림 1">
            <a:extLst>
              <a:ext uri="{FF2B5EF4-FFF2-40B4-BE49-F238E27FC236}">
                <a16:creationId xmlns:a16="http://schemas.microsoft.com/office/drawing/2014/main" id="{C2171531-9D0E-9F3E-74AE-611EDA569AF3}"/>
              </a:ext>
            </a:extLst>
          </p:cNvPr>
          <p:cNvPicPr>
            <a:picLocks noChangeAspect="1"/>
          </p:cNvPicPr>
          <p:nvPr/>
        </p:nvPicPr>
        <p:blipFill>
          <a:blip r:embed="rId3"/>
          <a:stretch>
            <a:fillRect/>
          </a:stretch>
        </p:blipFill>
        <p:spPr>
          <a:xfrm>
            <a:off x="1437338" y="5347434"/>
            <a:ext cx="3471316" cy="3476714"/>
          </a:xfrm>
          <a:prstGeom prst="rect">
            <a:avLst/>
          </a:prstGeom>
        </p:spPr>
      </p:pic>
      <p:sp>
        <p:nvSpPr>
          <p:cNvPr id="13" name="object 3">
            <a:extLst>
              <a:ext uri="{FF2B5EF4-FFF2-40B4-BE49-F238E27FC236}">
                <a16:creationId xmlns:a16="http://schemas.microsoft.com/office/drawing/2014/main" id="{62EB5B20-C854-54FC-4520-9CD450B9A535}"/>
              </a:ext>
            </a:extLst>
          </p:cNvPr>
          <p:cNvSpPr txBox="1"/>
          <p:nvPr/>
        </p:nvSpPr>
        <p:spPr>
          <a:xfrm>
            <a:off x="931026" y="4887583"/>
            <a:ext cx="4764924" cy="394338"/>
          </a:xfrm>
          <a:prstGeom prst="rect">
            <a:avLst/>
          </a:prstGeom>
          <a:solidFill>
            <a:schemeClr val="bg1"/>
          </a:solidFill>
          <a:ln>
            <a:solidFill>
              <a:schemeClr val="tx1"/>
            </a:solidFill>
          </a:ln>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点検メッセージ</a:t>
            </a:r>
            <a:r>
              <a:rPr lang="ja" altLang="en-US" sz="1100" spc="-5" dirty="0">
                <a:latin typeface="游ゴシック"/>
                <a:cs typeface="游ゴシック"/>
              </a:rPr>
              <a:t>をダブルクリックすると、「</a:t>
            </a:r>
            <a:r>
              <a:rPr lang="ja" altLang="ko-KR" sz="1100" spc="-5" dirty="0">
                <a:latin typeface="游ゴシック"/>
                <a:cs typeface="游ゴシック"/>
              </a:rPr>
              <a:t>施設</a:t>
            </a:r>
            <a:r>
              <a:rPr lang="ja" altLang="en-US" sz="1100" spc="-5" dirty="0">
                <a:latin typeface="游ゴシック"/>
                <a:cs typeface="游ゴシック"/>
              </a:rPr>
              <a:t>基準コードチェック</a:t>
            </a:r>
            <a:r>
              <a:rPr lang="ja" altLang="ko-KR" sz="1100" spc="-5" dirty="0">
                <a:latin typeface="游ゴシック"/>
                <a:cs typeface="游ゴシック"/>
              </a:rPr>
              <a:t>-</a:t>
            </a:r>
            <a:r>
              <a:rPr lang="ja" altLang="en-US" sz="1100" spc="-5" dirty="0">
                <a:latin typeface="游ゴシック"/>
                <a:cs typeface="游ゴシック"/>
              </a:rPr>
              <a:t>メッセージ</a:t>
            </a:r>
            <a:r>
              <a:rPr lang="ja" altLang="ko-KR" sz="1100" spc="-5" dirty="0">
                <a:latin typeface="游ゴシック"/>
                <a:cs typeface="游ゴシック"/>
              </a:rPr>
              <a:t>」</a:t>
            </a:r>
            <a:r>
              <a:rPr lang="ja" altLang="en-US" sz="1100" spc="-5" dirty="0">
                <a:latin typeface="游ゴシック"/>
                <a:cs typeface="游ゴシック"/>
              </a:rPr>
              <a:t>が表示されます</a:t>
            </a:r>
            <a:r>
              <a:rPr lang="ja" altLang="ko-KR" sz="1100" spc="-5" dirty="0">
                <a:latin typeface="游ゴシック"/>
                <a:cs typeface="游ゴシック"/>
              </a:rPr>
              <a:t>。</a:t>
            </a:r>
          </a:p>
        </p:txBody>
      </p:sp>
      <p:sp>
        <p:nvSpPr>
          <p:cNvPr id="14" name="직사각형 3">
            <a:extLst>
              <a:ext uri="{FF2B5EF4-FFF2-40B4-BE49-F238E27FC236}">
                <a16:creationId xmlns:a16="http://schemas.microsoft.com/office/drawing/2014/main" id="{AE8DEB52-3D40-C5E7-723A-93162172FCF6}"/>
              </a:ext>
            </a:extLst>
          </p:cNvPr>
          <p:cNvSpPr/>
          <p:nvPr/>
        </p:nvSpPr>
        <p:spPr>
          <a:xfrm>
            <a:off x="1437338" y="6612378"/>
            <a:ext cx="3405612" cy="10829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object 3">
            <a:extLst>
              <a:ext uri="{FF2B5EF4-FFF2-40B4-BE49-F238E27FC236}">
                <a16:creationId xmlns:a16="http://schemas.microsoft.com/office/drawing/2014/main" id="{A1ACA117-D678-DAC8-D06B-85691AB46F1E}"/>
              </a:ext>
            </a:extLst>
          </p:cNvPr>
          <p:cNvSpPr txBox="1"/>
          <p:nvPr/>
        </p:nvSpPr>
        <p:spPr>
          <a:xfrm>
            <a:off x="3182255" y="7732772"/>
            <a:ext cx="2262870" cy="445634"/>
          </a:xfrm>
          <a:prstGeom prst="rect">
            <a:avLst/>
          </a:prstGeom>
          <a:solidFill>
            <a:schemeClr val="bg1"/>
          </a:solidFill>
          <a:ln>
            <a:solidFill>
              <a:schemeClr val="tx2"/>
            </a:solidFill>
          </a:ln>
        </p:spPr>
        <p:txBody>
          <a:bodyPr vert="horz" wrap="square" lIns="0" tIns="55244" rIns="0" bIns="0" rtlCol="0">
            <a:spAutoFit/>
          </a:bodyPr>
          <a:lstStyle/>
          <a:p>
            <a:pPr marL="12700">
              <a:spcBef>
                <a:spcPts val="434"/>
              </a:spcBef>
            </a:pPr>
            <a:r>
              <a:rPr lang="ja" altLang="en-US" sz="1100" spc="-5" dirty="0">
                <a:latin typeface="游ゴシック"/>
                <a:cs typeface="游ゴシック"/>
              </a:rPr>
              <a:t>登録された適用期間情報がないため</a:t>
            </a:r>
            <a:endParaRPr lang="en-US" altLang="ko-KR" sz="1100" spc="-5" dirty="0">
              <a:latin typeface="游ゴシック"/>
              <a:cs typeface="游ゴシック"/>
            </a:endParaRPr>
          </a:p>
          <a:p>
            <a:pPr marL="12700">
              <a:spcBef>
                <a:spcPts val="434"/>
              </a:spcBef>
            </a:pPr>
            <a:r>
              <a:rPr lang="ja" altLang="en-US" sz="1100" spc="-5" dirty="0">
                <a:solidFill>
                  <a:srgbClr val="FF0000"/>
                </a:solidFill>
                <a:latin typeface="游ゴシック"/>
                <a:cs typeface="游ゴシック"/>
              </a:rPr>
              <a:t>不合格</a:t>
            </a:r>
            <a:r>
              <a:rPr lang="ja" altLang="en-US" sz="1100" spc="-5" dirty="0">
                <a:latin typeface="游ゴシック"/>
                <a:cs typeface="游ゴシック"/>
              </a:rPr>
              <a:t>処理されました</a:t>
            </a:r>
            <a:r>
              <a:rPr lang="ja" altLang="ko-KR" sz="1100" spc="-5" dirty="0">
                <a:latin typeface="游ゴシック"/>
                <a:cs typeface="游ゴシック"/>
              </a:rPr>
              <a:t>。</a:t>
            </a:r>
          </a:p>
        </p:txBody>
      </p:sp>
    </p:spTree>
    <p:extLst>
      <p:ext uri="{BB962C8B-B14F-4D97-AF65-F5344CB8AC3E}">
        <p14:creationId xmlns:p14="http://schemas.microsoft.com/office/powerpoint/2010/main" val="271440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573D9C5-367A-37D0-D44D-7704D58AF081}"/>
              </a:ext>
            </a:extLst>
          </p:cNvPr>
          <p:cNvSpPr>
            <a:spLocks noGrp="1"/>
          </p:cNvSpPr>
          <p:nvPr>
            <p:ph type="sldNum" sz="quarter" idx="12"/>
          </p:nvPr>
        </p:nvSpPr>
        <p:spPr/>
        <p:txBody>
          <a:bodyPr/>
          <a:lstStyle/>
          <a:p>
            <a:fld id="{AE8EA5A1-38AB-4AA0-89CC-DE1004BC27E5}" type="slidenum">
              <a:rPr kumimoji="1" lang="ja-JP" altLang="en-US" smtClean="0"/>
              <a:t>92</a:t>
            </a:fld>
            <a:endParaRPr kumimoji="1" lang="ja-JP" altLang="en-US"/>
          </a:p>
        </p:txBody>
      </p:sp>
      <p:pic>
        <p:nvPicPr>
          <p:cNvPr id="3" name="그림 44">
            <a:extLst>
              <a:ext uri="{FF2B5EF4-FFF2-40B4-BE49-F238E27FC236}">
                <a16:creationId xmlns:a16="http://schemas.microsoft.com/office/drawing/2014/main" id="{52FB40CE-B5FC-4457-CF6A-92559AC0B17C}"/>
              </a:ext>
            </a:extLst>
          </p:cNvPr>
          <p:cNvPicPr>
            <a:picLocks noChangeAspect="1"/>
          </p:cNvPicPr>
          <p:nvPr/>
        </p:nvPicPr>
        <p:blipFill>
          <a:blip r:embed="rId2"/>
          <a:stretch>
            <a:fillRect/>
          </a:stretch>
        </p:blipFill>
        <p:spPr>
          <a:xfrm>
            <a:off x="871971" y="3140992"/>
            <a:ext cx="4783484" cy="3838005"/>
          </a:xfrm>
          <a:prstGeom prst="rect">
            <a:avLst/>
          </a:prstGeom>
        </p:spPr>
      </p:pic>
      <p:cxnSp>
        <p:nvCxnSpPr>
          <p:cNvPr id="4" name="直線矢印コネクタ 2">
            <a:extLst>
              <a:ext uri="{FF2B5EF4-FFF2-40B4-BE49-F238E27FC236}">
                <a16:creationId xmlns:a16="http://schemas.microsoft.com/office/drawing/2014/main" id="{20C1A2F2-263B-6212-686A-A3992D816BAE}"/>
              </a:ext>
            </a:extLst>
          </p:cNvPr>
          <p:cNvCxnSpPr>
            <a:cxnSpLocks/>
          </p:cNvCxnSpPr>
          <p:nvPr/>
        </p:nvCxnSpPr>
        <p:spPr>
          <a:xfrm>
            <a:off x="1429238" y="2784629"/>
            <a:ext cx="0" cy="35636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8A35220C-E295-F07E-5CD4-3B20E5D0401C}"/>
              </a:ext>
            </a:extLst>
          </p:cNvPr>
          <p:cNvSpPr txBox="1"/>
          <p:nvPr/>
        </p:nvSpPr>
        <p:spPr>
          <a:xfrm>
            <a:off x="728980" y="829815"/>
            <a:ext cx="5400040" cy="784188"/>
          </a:xfrm>
          <a:prstGeom prst="rect">
            <a:avLst/>
          </a:prstGeom>
        </p:spPr>
        <p:txBody>
          <a:bodyPr vert="horz" wrap="square" lIns="0" tIns="55244" rIns="0" bIns="0" rtlCol="0">
            <a:spAutoFit/>
          </a:bodyPr>
          <a:lstStyle/>
          <a:p>
            <a:pPr marL="12700">
              <a:spcBef>
                <a:spcPts val="434"/>
              </a:spcBef>
            </a:pPr>
            <a:r>
              <a:rPr lang="ja" altLang="en-US" sz="1100" spc="-5" dirty="0">
                <a:solidFill>
                  <a:srgbClr val="000000"/>
                </a:solidFill>
                <a:latin typeface="游ゴシック"/>
              </a:rPr>
              <a:t>グループ①の</a:t>
            </a:r>
            <a:r>
              <a:rPr lang="ja" altLang="ko-KR" sz="1100" spc="-5" dirty="0">
                <a:solidFill>
                  <a:srgbClr val="000000"/>
                </a:solidFill>
                <a:latin typeface="游ゴシック"/>
              </a:rPr>
              <a:t>「</a:t>
            </a:r>
            <a:r>
              <a:rPr lang="ja" altLang="en-US" sz="1100" spc="-5" dirty="0">
                <a:solidFill>
                  <a:srgbClr val="000000"/>
                </a:solidFill>
                <a:latin typeface="游ゴシック"/>
              </a:rPr>
              <a:t>施設基準コード」 </a:t>
            </a:r>
            <a:r>
              <a:rPr lang="ja" altLang="ko-KR" sz="1100" spc="-5" dirty="0">
                <a:solidFill>
                  <a:srgbClr val="000000"/>
                </a:solidFill>
                <a:latin typeface="游ゴシック"/>
              </a:rPr>
              <a:t>5</a:t>
            </a:r>
            <a:r>
              <a:rPr lang="ja" altLang="en-US" sz="1100" spc="-5" dirty="0">
                <a:solidFill>
                  <a:srgbClr val="000000"/>
                </a:solidFill>
                <a:latin typeface="游ゴシック"/>
              </a:rPr>
              <a:t>項目のうち</a:t>
            </a:r>
            <a:r>
              <a:rPr lang="ja" altLang="ko-KR" sz="1100" spc="-5" dirty="0">
                <a:solidFill>
                  <a:srgbClr val="000000"/>
                </a:solidFill>
                <a:latin typeface="游ゴシック"/>
              </a:rPr>
              <a:t>1</a:t>
            </a:r>
            <a:r>
              <a:rPr lang="ja" altLang="en-US" sz="1100" spc="-5" dirty="0">
                <a:solidFill>
                  <a:srgbClr val="000000"/>
                </a:solidFill>
                <a:latin typeface="游ゴシック"/>
              </a:rPr>
              <a:t>つ以上適用期間を登録し、合格判定に置き換えます</a:t>
            </a:r>
            <a:r>
              <a:rPr lang="ja" altLang="ko-KR" sz="1100" spc="-5" dirty="0">
                <a:solidFill>
                  <a:srgbClr val="000000"/>
                </a:solidFill>
                <a:latin typeface="游ゴシック"/>
              </a:rPr>
              <a:t>。</a:t>
            </a:r>
          </a:p>
          <a:p>
            <a:pPr marL="12700">
              <a:spcBef>
                <a:spcPts val="434"/>
              </a:spcBef>
            </a:pPr>
            <a:r>
              <a:rPr lang="ja" altLang="en-US" sz="1100" spc="-5" dirty="0">
                <a:solidFill>
                  <a:srgbClr val="000000"/>
                </a:solidFill>
                <a:latin typeface="游ゴシック"/>
              </a:rPr>
              <a:t>その</a:t>
            </a:r>
            <a:r>
              <a:rPr lang="ja-JP" altLang="en-US" sz="1100" spc="-5" dirty="0">
                <a:solidFill>
                  <a:srgbClr val="000000"/>
                </a:solidFill>
                <a:latin typeface="游ゴシック"/>
              </a:rPr>
              <a:t>中で</a:t>
            </a:r>
            <a:r>
              <a:rPr lang="ja" altLang="ko-KR" sz="1100" spc="-5" dirty="0">
                <a:solidFill>
                  <a:srgbClr val="000000"/>
                </a:solidFill>
                <a:latin typeface="游ゴシック"/>
              </a:rPr>
              <a:t>「8010」「</a:t>
            </a:r>
            <a:r>
              <a:rPr lang="ja" altLang="en-US" sz="1100" spc="-5" dirty="0">
                <a:solidFill>
                  <a:srgbClr val="000000"/>
                </a:solidFill>
                <a:latin typeface="游ゴシック"/>
              </a:rPr>
              <a:t>療養病棟入院料１入院料</a:t>
            </a:r>
            <a:r>
              <a:rPr lang="ja" altLang="ja-JP" sz="1100" spc="-5" dirty="0">
                <a:solidFill>
                  <a:srgbClr val="000000"/>
                </a:solidFill>
                <a:latin typeface="游ゴシック"/>
              </a:rPr>
              <a:t>27 </a:t>
            </a:r>
            <a:r>
              <a:rPr lang="ja" altLang="en-US" sz="1100" spc="-5" dirty="0">
                <a:solidFill>
                  <a:srgbClr val="000000"/>
                </a:solidFill>
                <a:latin typeface="游ゴシック"/>
              </a:rPr>
              <a:t>（患者の要請により算定するもの）（医科）（名寄せコード） </a:t>
            </a:r>
            <a:r>
              <a:rPr lang="ja" altLang="ja-JP" sz="1100" spc="-5" dirty="0">
                <a:solidFill>
                  <a:srgbClr val="000000"/>
                </a:solidFill>
                <a:latin typeface="游ゴシック"/>
              </a:rPr>
              <a:t>」</a:t>
            </a:r>
            <a:r>
              <a:rPr lang="ja" altLang="en-US" sz="1100" spc="-5" dirty="0">
                <a:solidFill>
                  <a:srgbClr val="000000"/>
                </a:solidFill>
                <a:latin typeface="游ゴシック"/>
              </a:rPr>
              <a:t>は要件に応じて代用可能です</a:t>
            </a:r>
            <a:r>
              <a:rPr lang="ja" altLang="ko-KR" sz="1100" spc="-5" dirty="0">
                <a:solidFill>
                  <a:srgbClr val="000000"/>
                </a:solidFill>
                <a:latin typeface="游ゴシック"/>
              </a:rPr>
              <a:t>。</a:t>
            </a:r>
          </a:p>
        </p:txBody>
      </p:sp>
      <p:sp>
        <p:nvSpPr>
          <p:cNvPr id="6" name="object 17">
            <a:extLst>
              <a:ext uri="{FF2B5EF4-FFF2-40B4-BE49-F238E27FC236}">
                <a16:creationId xmlns:a16="http://schemas.microsoft.com/office/drawing/2014/main" id="{E0409692-6290-42FF-DFAC-3F3FBCA982E9}"/>
              </a:ext>
            </a:extLst>
          </p:cNvPr>
          <p:cNvSpPr txBox="1"/>
          <p:nvPr/>
        </p:nvSpPr>
        <p:spPr>
          <a:xfrm>
            <a:off x="795931" y="7283552"/>
            <a:ext cx="5080657" cy="1035348"/>
          </a:xfrm>
          <a:prstGeom prst="rect">
            <a:avLst/>
          </a:prstGeom>
        </p:spPr>
        <p:txBody>
          <a:bodyPr vert="horz" wrap="square" lIns="0" tIns="46355" rIns="0" bIns="0" rtlCol="0">
            <a:spAutoFit/>
          </a:bodyPr>
          <a:lstStyle/>
          <a:p>
            <a:pPr marL="12065" marR="5080">
              <a:lnSpc>
                <a:spcPct val="117500"/>
              </a:lnSpc>
              <a:spcBef>
                <a:spcPts val="35"/>
              </a:spcBef>
              <a:tabLst>
                <a:tab pos="292735" algn="l"/>
              </a:tabLst>
            </a:pPr>
            <a:r>
              <a:rPr lang="en-US" altLang="ja-JP" sz="1100" spc="-10" dirty="0">
                <a:solidFill>
                  <a:srgbClr val="FF0000"/>
                </a:solidFill>
                <a:latin typeface="游ゴシック"/>
                <a:cs typeface="游ゴシック"/>
              </a:rPr>
              <a:t>(1)</a:t>
            </a:r>
            <a:r>
              <a:rPr lang="ja-JP" altLang="en-US" sz="1100" spc="-10" dirty="0">
                <a:solidFill>
                  <a:srgbClr val="FF0000"/>
                </a:solidFill>
                <a:latin typeface="游ゴシック"/>
                <a:cs typeface="游ゴシック"/>
              </a:rPr>
              <a:t> </a:t>
            </a:r>
            <a:r>
              <a:rPr lang="ja" altLang="zh-TW" sz="1100" spc="-10" dirty="0">
                <a:latin typeface="游ゴシック"/>
                <a:cs typeface="游ゴシック"/>
              </a:rPr>
              <a:t>8010 </a:t>
            </a:r>
            <a:r>
              <a:rPr lang="ja" altLang="en-US" sz="1100" spc="-10" dirty="0">
                <a:latin typeface="游ゴシック"/>
                <a:cs typeface="游ゴシック"/>
              </a:rPr>
              <a:t>「療養病棟入院料１入院料</a:t>
            </a:r>
            <a:r>
              <a:rPr lang="ja" altLang="zh-TW" sz="1100" spc="-10" dirty="0">
                <a:latin typeface="游ゴシック"/>
                <a:cs typeface="游ゴシック"/>
              </a:rPr>
              <a:t>27」</a:t>
            </a:r>
            <a:r>
              <a:rPr lang="ja" altLang="en-US" sz="1100" spc="-10" dirty="0">
                <a:latin typeface="游ゴシック"/>
                <a:cs typeface="游ゴシック"/>
              </a:rPr>
              <a:t>に代わって合計</a:t>
            </a:r>
            <a:r>
              <a:rPr lang="ja" altLang="ko-KR" sz="1100" spc="-10" dirty="0">
                <a:latin typeface="游ゴシック"/>
                <a:cs typeface="游ゴシック"/>
              </a:rPr>
              <a:t>4</a:t>
            </a:r>
            <a:r>
              <a:rPr lang="ja" altLang="en-US" sz="1100" spc="-10" dirty="0">
                <a:latin typeface="游ゴシック"/>
                <a:cs typeface="游ゴシック"/>
              </a:rPr>
              <a:t>つの施設基準項目を</a:t>
            </a:r>
            <a:endParaRPr lang="en-US" altLang="ja" sz="1100" spc="-10" dirty="0">
              <a:latin typeface="游ゴシック"/>
              <a:cs typeface="游ゴシック"/>
            </a:endParaRPr>
          </a:p>
          <a:p>
            <a:pPr marL="12065" marR="5080">
              <a:lnSpc>
                <a:spcPct val="117500"/>
              </a:lnSpc>
              <a:spcBef>
                <a:spcPts val="35"/>
              </a:spcBef>
              <a:tabLst>
                <a:tab pos="292735" algn="l"/>
              </a:tabLst>
            </a:pPr>
            <a:r>
              <a:rPr lang="ja-JP" altLang="en-US" sz="1100" spc="-10" dirty="0">
                <a:latin typeface="游ゴシック"/>
                <a:cs typeface="游ゴシック"/>
              </a:rPr>
              <a:t>　  </a:t>
            </a:r>
            <a:r>
              <a:rPr lang="ja" altLang="en-US" sz="1100" spc="-10" dirty="0">
                <a:latin typeface="游ゴシック"/>
                <a:cs typeface="游ゴシック"/>
              </a:rPr>
              <a:t>選択します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solidFill>
                  <a:srgbClr val="FF0000"/>
                </a:solidFill>
                <a:latin typeface="游ゴシック"/>
                <a:cs typeface="游ゴシック"/>
              </a:rPr>
              <a:t>(2)</a:t>
            </a:r>
            <a:r>
              <a:rPr lang="ja-JP" altLang="en-US" sz="1100" spc="-10" dirty="0">
                <a:solidFill>
                  <a:srgbClr val="FF0000"/>
                </a:solidFill>
                <a:latin typeface="游ゴシック"/>
                <a:cs typeface="游ゴシック"/>
              </a:rPr>
              <a:t> </a:t>
            </a:r>
            <a:r>
              <a:rPr lang="ja" altLang="en-US" sz="1100" spc="-10" dirty="0">
                <a:latin typeface="游ゴシック"/>
                <a:cs typeface="游ゴシック"/>
              </a:rPr>
              <a:t>適用終了年月を記載し、 </a:t>
            </a:r>
            <a:r>
              <a:rPr lang="ja" altLang="ko-KR" sz="1100" spc="-10" dirty="0">
                <a:latin typeface="游ゴシック"/>
                <a:cs typeface="游ゴシック"/>
              </a:rPr>
              <a:t>「</a:t>
            </a:r>
            <a:r>
              <a:rPr lang="ja" altLang="en-US" sz="1100" spc="-10" dirty="0">
                <a:latin typeface="游ゴシック"/>
                <a:cs typeface="游ゴシック"/>
              </a:rPr>
              <a:t>適用</a:t>
            </a:r>
            <a:r>
              <a:rPr lang="ja" altLang="ko-KR" sz="1100" spc="-10" dirty="0">
                <a:latin typeface="游ゴシック"/>
                <a:cs typeface="游ゴシック"/>
              </a:rPr>
              <a:t>」</a:t>
            </a:r>
            <a:r>
              <a:rPr lang="ja" altLang="en-US" sz="1100" spc="-10" dirty="0">
                <a:latin typeface="游ゴシック"/>
                <a:cs typeface="游ゴシック"/>
              </a:rPr>
              <a:t>ボタンをクリックして登録します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latin typeface="游ゴシック"/>
                <a:cs typeface="游ゴシック"/>
              </a:rPr>
              <a:t>  </a:t>
            </a:r>
            <a:r>
              <a:rPr lang="ja-JP" altLang="en-US" sz="1100" spc="-10" dirty="0">
                <a:latin typeface="游ゴシック"/>
                <a:cs typeface="游ゴシック"/>
              </a:rPr>
              <a:t>　</a:t>
            </a:r>
            <a:r>
              <a:rPr lang="ja" altLang="ko-KR" sz="1100" spc="-10" dirty="0">
                <a:latin typeface="游ゴシック"/>
                <a:cs typeface="游ゴシック"/>
              </a:rPr>
              <a:t>正常に登録が</a:t>
            </a:r>
            <a:r>
              <a:rPr lang="ja" altLang="en-US" sz="1100" spc="-10" dirty="0">
                <a:latin typeface="游ゴシック"/>
                <a:cs typeface="游ゴシック"/>
              </a:rPr>
              <a:t>完了すると、「適用開始日」、「適用終了日」</a:t>
            </a:r>
            <a:r>
              <a:rPr lang="ja" altLang="ko-KR" sz="1100" spc="-10" dirty="0">
                <a:latin typeface="游ゴシック"/>
                <a:cs typeface="游ゴシック"/>
              </a:rPr>
              <a:t>が表示</a:t>
            </a:r>
            <a:r>
              <a:rPr lang="ja" altLang="en-US" sz="1100" spc="-10" dirty="0">
                <a:latin typeface="游ゴシック"/>
                <a:cs typeface="游ゴシック"/>
              </a:rPr>
              <a:t>されます</a:t>
            </a:r>
            <a:r>
              <a:rPr lang="ja" altLang="ko-KR" sz="1100" spc="-10" dirty="0">
                <a:latin typeface="游ゴシック"/>
                <a:cs typeface="游ゴシック"/>
              </a:rPr>
              <a:t>。</a:t>
            </a:r>
          </a:p>
          <a:p>
            <a:pPr marL="12700" marR="5080" indent="-635">
              <a:lnSpc>
                <a:spcPct val="117500"/>
              </a:lnSpc>
              <a:spcBef>
                <a:spcPts val="35"/>
              </a:spcBef>
              <a:tabLst>
                <a:tab pos="292735" algn="l"/>
              </a:tabLst>
            </a:pPr>
            <a:endParaRPr sz="1100" dirty="0">
              <a:latin typeface="游ゴシック"/>
              <a:cs typeface="游ゴシック"/>
            </a:endParaRPr>
          </a:p>
        </p:txBody>
      </p:sp>
      <p:sp>
        <p:nvSpPr>
          <p:cNvPr id="7" name="object 3">
            <a:extLst>
              <a:ext uri="{FF2B5EF4-FFF2-40B4-BE49-F238E27FC236}">
                <a16:creationId xmlns:a16="http://schemas.microsoft.com/office/drawing/2014/main" id="{B3A6D8A0-4FC8-7BD5-D3D0-16717E6AD9A8}"/>
              </a:ext>
            </a:extLst>
          </p:cNvPr>
          <p:cNvSpPr txBox="1"/>
          <p:nvPr/>
        </p:nvSpPr>
        <p:spPr>
          <a:xfrm>
            <a:off x="757719" y="2338995"/>
            <a:ext cx="5400040" cy="445634"/>
          </a:xfrm>
          <a:prstGeom prst="rect">
            <a:avLst/>
          </a:prstGeom>
        </p:spPr>
        <p:txBody>
          <a:bodyPr vert="horz" wrap="square" lIns="0" tIns="55244" rIns="0" bIns="0" rtlCol="0">
            <a:spAutoFit/>
          </a:bodyPr>
          <a:lstStyle/>
          <a:p>
            <a:pPr marL="12700">
              <a:spcBef>
                <a:spcPts val="434"/>
              </a:spcBef>
            </a:pPr>
            <a:r>
              <a:rPr lang="ja" altLang="ko-KR" sz="1100" spc="-5" dirty="0">
                <a:solidFill>
                  <a:srgbClr val="FF0000"/>
                </a:solidFill>
                <a:latin typeface="游ゴシック"/>
                <a:cs typeface="游ゴシック"/>
              </a:rPr>
              <a:t> </a:t>
            </a:r>
            <a:r>
              <a:rPr lang="ja" altLang="en-US" sz="1100" dirty="0"/>
              <a:t>「名前寄せコード」 代替可能な項目の場合は、「</a:t>
            </a:r>
            <a:r>
              <a:rPr lang="ja" altLang="en-US" sz="1100" dirty="0">
                <a:solidFill>
                  <a:srgbClr val="0000FE"/>
                </a:solidFill>
              </a:rPr>
              <a:t>コード一覧</a:t>
            </a:r>
            <a:r>
              <a:rPr lang="ja" altLang="en-US" sz="1100" dirty="0"/>
              <a:t>」</a:t>
            </a:r>
            <a:r>
              <a:rPr lang="ja" altLang="ko-KR" sz="1100" dirty="0"/>
              <a:t>が</a:t>
            </a:r>
            <a:r>
              <a:rPr lang="ja" altLang="en-US" sz="1100" dirty="0"/>
              <a:t>画面</a:t>
            </a:r>
            <a:r>
              <a:rPr lang="ja" altLang="ja-JP" sz="1100" dirty="0"/>
              <a:t>に</a:t>
            </a:r>
            <a:r>
              <a:rPr lang="ja" altLang="en-US" sz="1100" dirty="0"/>
              <a:t>表示</a:t>
            </a:r>
            <a:r>
              <a:rPr lang="ja" altLang="ko-KR" sz="1100" spc="-5" dirty="0">
                <a:latin typeface="游ゴシック"/>
              </a:rPr>
              <a:t>さ</a:t>
            </a:r>
            <a:r>
              <a:rPr lang="ja" altLang="ja-JP" sz="1100" dirty="0"/>
              <a:t>れ</a:t>
            </a:r>
            <a:r>
              <a:rPr lang="ja" altLang="en-US" sz="1100" dirty="0"/>
              <a:t>ます</a:t>
            </a:r>
            <a:r>
              <a:rPr lang="ja" altLang="ko-KR" sz="1100" dirty="0"/>
              <a:t>。</a:t>
            </a:r>
          </a:p>
          <a:p>
            <a:pPr marL="12700">
              <a:spcBef>
                <a:spcPts val="434"/>
              </a:spcBef>
            </a:pPr>
            <a:r>
              <a:rPr lang="ja" altLang="ko-KR" sz="1100" spc="-5" dirty="0">
                <a:solidFill>
                  <a:srgbClr val="FF0000"/>
                </a:solidFill>
                <a:latin typeface="游ゴシック"/>
                <a:cs typeface="游ゴシック"/>
              </a:rPr>
              <a:t>※</a:t>
            </a:r>
            <a:r>
              <a:rPr lang="ja-JP" altLang="en-US" sz="1100" spc="-5" dirty="0">
                <a:latin typeface="游ゴシック"/>
                <a:cs typeface="游ゴシック"/>
              </a:rPr>
              <a:t>「</a:t>
            </a:r>
            <a:r>
              <a:rPr lang="ja" altLang="en-US" sz="1100" b="1" dirty="0">
                <a:solidFill>
                  <a:srgbClr val="5D3BEF"/>
                </a:solidFill>
              </a:rPr>
              <a:t>コード一覧</a:t>
            </a:r>
            <a:r>
              <a:rPr lang="ja-JP" altLang="en-US" sz="1100" b="1" dirty="0">
                <a:solidFill>
                  <a:srgbClr val="5D3BEF"/>
                </a:solidFill>
              </a:rPr>
              <a:t>」</a:t>
            </a:r>
            <a:r>
              <a:rPr lang="ja" altLang="en-US" sz="1100" dirty="0"/>
              <a:t>を選択クリックします</a:t>
            </a:r>
            <a:r>
              <a:rPr lang="ja" altLang="ko-KR" sz="1100" dirty="0"/>
              <a:t>。</a:t>
            </a:r>
            <a:r>
              <a:rPr lang="ja" altLang="en-US" sz="1100" spc="-5" dirty="0">
                <a:solidFill>
                  <a:srgbClr val="000000"/>
                </a:solidFill>
                <a:latin typeface="游ゴシック"/>
              </a:rPr>
              <a:t> </a:t>
            </a:r>
            <a:endParaRPr lang="en-US" altLang="ko-KR" sz="1100" spc="-5" dirty="0">
              <a:latin typeface="游ゴシック"/>
              <a:cs typeface="游ゴシック"/>
            </a:endParaRPr>
          </a:p>
        </p:txBody>
      </p:sp>
      <p:grpSp>
        <p:nvGrpSpPr>
          <p:cNvPr id="8" name="グループ化 16">
            <a:extLst>
              <a:ext uri="{FF2B5EF4-FFF2-40B4-BE49-F238E27FC236}">
                <a16:creationId xmlns:a16="http://schemas.microsoft.com/office/drawing/2014/main" id="{E2B3C840-04F4-C598-6001-16B529884DC8}"/>
              </a:ext>
            </a:extLst>
          </p:cNvPr>
          <p:cNvGrpSpPr/>
          <p:nvPr/>
        </p:nvGrpSpPr>
        <p:grpSpPr>
          <a:xfrm>
            <a:off x="876768" y="1863662"/>
            <a:ext cx="4788770" cy="384949"/>
            <a:chOff x="837212" y="2614731"/>
            <a:chExt cx="4788770" cy="384949"/>
          </a:xfrm>
        </p:grpSpPr>
        <p:pic>
          <p:nvPicPr>
            <p:cNvPr id="9" name="그림 23">
              <a:extLst>
                <a:ext uri="{FF2B5EF4-FFF2-40B4-BE49-F238E27FC236}">
                  <a16:creationId xmlns:a16="http://schemas.microsoft.com/office/drawing/2014/main" id="{A0C4DB59-71E9-CB11-915B-0A482E2454DB}"/>
                </a:ext>
              </a:extLst>
            </p:cNvPr>
            <p:cNvPicPr>
              <a:picLocks noChangeAspect="1"/>
            </p:cNvPicPr>
            <p:nvPr/>
          </p:nvPicPr>
          <p:blipFill>
            <a:blip r:embed="rId3"/>
            <a:stretch>
              <a:fillRect/>
            </a:stretch>
          </p:blipFill>
          <p:spPr>
            <a:xfrm>
              <a:off x="837212" y="2614731"/>
              <a:ext cx="4788770" cy="384949"/>
            </a:xfrm>
            <a:prstGeom prst="rect">
              <a:avLst/>
            </a:prstGeom>
          </p:spPr>
        </p:pic>
        <p:sp>
          <p:nvSpPr>
            <p:cNvPr id="10" name="TextBox 26">
              <a:extLst>
                <a:ext uri="{FF2B5EF4-FFF2-40B4-BE49-F238E27FC236}">
                  <a16:creationId xmlns:a16="http://schemas.microsoft.com/office/drawing/2014/main" id="{1A1338C3-7393-1A65-2A08-7D7F4FE01362}"/>
                </a:ext>
              </a:extLst>
            </p:cNvPr>
            <p:cNvSpPr txBox="1"/>
            <p:nvPr/>
          </p:nvSpPr>
          <p:spPr>
            <a:xfrm>
              <a:off x="4696948" y="2624021"/>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grpSp>
      <p:sp>
        <p:nvSpPr>
          <p:cNvPr id="11" name="object 7">
            <a:extLst>
              <a:ext uri="{FF2B5EF4-FFF2-40B4-BE49-F238E27FC236}">
                <a16:creationId xmlns:a16="http://schemas.microsoft.com/office/drawing/2014/main" id="{62835B75-749F-EA48-C3E0-2449F3C02AC8}"/>
              </a:ext>
            </a:extLst>
          </p:cNvPr>
          <p:cNvSpPr/>
          <p:nvPr/>
        </p:nvSpPr>
        <p:spPr>
          <a:xfrm>
            <a:off x="951646" y="4162398"/>
            <a:ext cx="314371" cy="10256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2" name="object 7">
            <a:extLst>
              <a:ext uri="{FF2B5EF4-FFF2-40B4-BE49-F238E27FC236}">
                <a16:creationId xmlns:a16="http://schemas.microsoft.com/office/drawing/2014/main" id="{0F4EEEBC-A57B-7203-41DE-CA4D89752576}"/>
              </a:ext>
            </a:extLst>
          </p:cNvPr>
          <p:cNvSpPr/>
          <p:nvPr/>
        </p:nvSpPr>
        <p:spPr>
          <a:xfrm>
            <a:off x="3062044" y="6314019"/>
            <a:ext cx="1680810" cy="291537"/>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3" name="Google Shape;140;p4">
            <a:extLst>
              <a:ext uri="{FF2B5EF4-FFF2-40B4-BE49-F238E27FC236}">
                <a16:creationId xmlns:a16="http://schemas.microsoft.com/office/drawing/2014/main" id="{FDEF6133-8D7D-10E4-F7B7-9C4164DD2998}"/>
              </a:ext>
            </a:extLst>
          </p:cNvPr>
          <p:cNvSpPr txBox="1"/>
          <p:nvPr/>
        </p:nvSpPr>
        <p:spPr>
          <a:xfrm>
            <a:off x="513738" y="4138140"/>
            <a:ext cx="48796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4" name="Google Shape;140;p4">
            <a:extLst>
              <a:ext uri="{FF2B5EF4-FFF2-40B4-BE49-F238E27FC236}">
                <a16:creationId xmlns:a16="http://schemas.microsoft.com/office/drawing/2014/main" id="{06F8E4D3-F6E1-0EDD-0704-B4413642BD38}"/>
              </a:ext>
            </a:extLst>
          </p:cNvPr>
          <p:cNvSpPr txBox="1"/>
          <p:nvPr/>
        </p:nvSpPr>
        <p:spPr>
          <a:xfrm>
            <a:off x="2931177" y="6631756"/>
            <a:ext cx="52656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sp>
        <p:nvSpPr>
          <p:cNvPr id="15" name="object 7">
            <a:extLst>
              <a:ext uri="{FF2B5EF4-FFF2-40B4-BE49-F238E27FC236}">
                <a16:creationId xmlns:a16="http://schemas.microsoft.com/office/drawing/2014/main" id="{D6FF5828-1469-E3A5-9344-BBC06A1FD10D}"/>
              </a:ext>
            </a:extLst>
          </p:cNvPr>
          <p:cNvSpPr/>
          <p:nvPr/>
        </p:nvSpPr>
        <p:spPr>
          <a:xfrm>
            <a:off x="3649067" y="4162398"/>
            <a:ext cx="1496483" cy="10042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prstDash val="dash"/>
          </a:ln>
        </p:spPr>
        <p:txBody>
          <a:bodyPr wrap="square" lIns="0" tIns="0" rIns="0" bIns="0" rtlCol="0"/>
          <a:lstStyle/>
          <a:p>
            <a:endParaRPr dirty="0"/>
          </a:p>
        </p:txBody>
      </p:sp>
    </p:spTree>
    <p:extLst>
      <p:ext uri="{BB962C8B-B14F-4D97-AF65-F5344CB8AC3E}">
        <p14:creationId xmlns:p14="http://schemas.microsoft.com/office/powerpoint/2010/main" val="2258577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3FCB-AD98-DB71-F311-322BAB9E8874}"/>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FB24392-3321-7734-6C57-8B0D7290CD6C}"/>
              </a:ext>
            </a:extLst>
          </p:cNvPr>
          <p:cNvSpPr>
            <a:spLocks noGrp="1"/>
          </p:cNvSpPr>
          <p:nvPr>
            <p:ph type="sldNum" sz="quarter" idx="12"/>
          </p:nvPr>
        </p:nvSpPr>
        <p:spPr/>
        <p:txBody>
          <a:bodyPr/>
          <a:lstStyle/>
          <a:p>
            <a:fld id="{AE8EA5A1-38AB-4AA0-89CC-DE1004BC27E5}" type="slidenum">
              <a:rPr kumimoji="1" lang="ja-JP" altLang="en-US" smtClean="0"/>
              <a:t>93</a:t>
            </a:fld>
            <a:endParaRPr kumimoji="1" lang="ja-JP" altLang="en-US"/>
          </a:p>
        </p:txBody>
      </p:sp>
      <p:pic>
        <p:nvPicPr>
          <p:cNvPr id="3" name="그림 9">
            <a:extLst>
              <a:ext uri="{FF2B5EF4-FFF2-40B4-BE49-F238E27FC236}">
                <a16:creationId xmlns:a16="http://schemas.microsoft.com/office/drawing/2014/main" id="{48E6EA8F-B5B1-2170-107C-95F3920CF246}"/>
              </a:ext>
            </a:extLst>
          </p:cNvPr>
          <p:cNvPicPr>
            <a:picLocks noChangeAspect="1"/>
          </p:cNvPicPr>
          <p:nvPr/>
        </p:nvPicPr>
        <p:blipFill>
          <a:blip r:embed="rId2"/>
          <a:stretch>
            <a:fillRect/>
          </a:stretch>
        </p:blipFill>
        <p:spPr>
          <a:xfrm>
            <a:off x="794077" y="5525614"/>
            <a:ext cx="5364098" cy="3353544"/>
          </a:xfrm>
          <a:prstGeom prst="rect">
            <a:avLst/>
          </a:prstGeom>
        </p:spPr>
      </p:pic>
      <p:grpSp>
        <p:nvGrpSpPr>
          <p:cNvPr id="4" name="그룹 7">
            <a:extLst>
              <a:ext uri="{FF2B5EF4-FFF2-40B4-BE49-F238E27FC236}">
                <a16:creationId xmlns:a16="http://schemas.microsoft.com/office/drawing/2014/main" id="{D29B288C-2B76-46DA-CCEA-BCF961F2F4C7}"/>
              </a:ext>
            </a:extLst>
          </p:cNvPr>
          <p:cNvGrpSpPr/>
          <p:nvPr/>
        </p:nvGrpSpPr>
        <p:grpSpPr>
          <a:xfrm>
            <a:off x="771428" y="1224841"/>
            <a:ext cx="5392100" cy="4354368"/>
            <a:chOff x="1012401" y="2003431"/>
            <a:chExt cx="5392100" cy="4354368"/>
          </a:xfrm>
        </p:grpSpPr>
        <p:pic>
          <p:nvPicPr>
            <p:cNvPr id="5" name="그림 6">
              <a:extLst>
                <a:ext uri="{FF2B5EF4-FFF2-40B4-BE49-F238E27FC236}">
                  <a16:creationId xmlns:a16="http://schemas.microsoft.com/office/drawing/2014/main" id="{352280EF-5DF2-BA06-A336-3C3F2F80B54B}"/>
                </a:ext>
              </a:extLst>
            </p:cNvPr>
            <p:cNvPicPr>
              <a:picLocks noChangeAspect="1"/>
            </p:cNvPicPr>
            <p:nvPr/>
          </p:nvPicPr>
          <p:blipFill>
            <a:blip r:embed="rId3"/>
            <a:stretch>
              <a:fillRect/>
            </a:stretch>
          </p:blipFill>
          <p:spPr>
            <a:xfrm>
              <a:off x="1012401" y="2409536"/>
              <a:ext cx="5374682" cy="3948263"/>
            </a:xfrm>
            <a:prstGeom prst="rect">
              <a:avLst/>
            </a:prstGeom>
          </p:spPr>
        </p:pic>
        <p:pic>
          <p:nvPicPr>
            <p:cNvPr id="6" name="그림 4">
              <a:extLst>
                <a:ext uri="{FF2B5EF4-FFF2-40B4-BE49-F238E27FC236}">
                  <a16:creationId xmlns:a16="http://schemas.microsoft.com/office/drawing/2014/main" id="{83F41774-95F9-8C6B-6786-48C8AA18F573}"/>
                </a:ext>
              </a:extLst>
            </p:cNvPr>
            <p:cNvPicPr>
              <a:picLocks noChangeAspect="1"/>
            </p:cNvPicPr>
            <p:nvPr/>
          </p:nvPicPr>
          <p:blipFill>
            <a:blip r:embed="rId4"/>
            <a:stretch>
              <a:fillRect/>
            </a:stretch>
          </p:blipFill>
          <p:spPr>
            <a:xfrm>
              <a:off x="1030512" y="2003431"/>
              <a:ext cx="5373989" cy="487115"/>
            </a:xfrm>
            <a:prstGeom prst="rect">
              <a:avLst/>
            </a:prstGeom>
          </p:spPr>
        </p:pic>
      </p:grpSp>
      <p:sp>
        <p:nvSpPr>
          <p:cNvPr id="7" name="object 3">
            <a:extLst>
              <a:ext uri="{FF2B5EF4-FFF2-40B4-BE49-F238E27FC236}">
                <a16:creationId xmlns:a16="http://schemas.microsoft.com/office/drawing/2014/main" id="{780E9148-0D8F-2B52-7981-18DBAD3C3DB9}"/>
              </a:ext>
            </a:extLst>
          </p:cNvPr>
          <p:cNvSpPr txBox="1"/>
          <p:nvPr/>
        </p:nvSpPr>
        <p:spPr>
          <a:xfrm>
            <a:off x="771428" y="857390"/>
            <a:ext cx="5694687" cy="225061"/>
          </a:xfrm>
          <a:prstGeom prst="rect">
            <a:avLst/>
          </a:prstGeom>
        </p:spPr>
        <p:txBody>
          <a:bodyPr vert="horz" wrap="square" lIns="0" tIns="55244" rIns="0" bIns="0" rtlCol="0">
            <a:spAutoFit/>
          </a:bodyPr>
          <a:lstStyle/>
          <a:p>
            <a:pPr marL="12700">
              <a:lnSpc>
                <a:spcPct val="100000"/>
              </a:lnSpc>
              <a:spcBef>
                <a:spcPts val="434"/>
              </a:spcBef>
            </a:pPr>
            <a:r>
              <a:rPr lang="ja" altLang="ja-JP" sz="1100" b="1" dirty="0"/>
              <a:t>＜</a:t>
            </a:r>
            <a:r>
              <a:rPr lang="ja" altLang="en-US" sz="1100" b="1" dirty="0"/>
              <a:t>名寄せコード一覧</a:t>
            </a:r>
            <a:r>
              <a:rPr lang="ja" altLang="en-US" sz="1100" b="1" i="0" dirty="0">
                <a:solidFill>
                  <a:srgbClr val="000000"/>
                </a:solidFill>
                <a:effectLst/>
                <a:latin typeface="noto"/>
              </a:rPr>
              <a:t>例</a:t>
            </a:r>
            <a:r>
              <a:rPr lang="ja" altLang="ko-KR" sz="1100" b="1" i="0" dirty="0">
                <a:solidFill>
                  <a:srgbClr val="000000"/>
                </a:solidFill>
                <a:effectLst/>
                <a:latin typeface="noto"/>
              </a:rPr>
              <a:t>＞</a:t>
            </a:r>
            <a:r>
              <a:rPr lang="ja" altLang="en-US" sz="1100" b="1" dirty="0"/>
              <a:t> </a:t>
            </a:r>
            <a:endParaRPr lang="en-US" altLang="ko-KR" sz="1100" b="1" spc="-5" dirty="0">
              <a:latin typeface="游ゴシック"/>
              <a:cs typeface="游ゴシック"/>
            </a:endParaRPr>
          </a:p>
        </p:txBody>
      </p:sp>
    </p:spTree>
    <p:extLst>
      <p:ext uri="{BB962C8B-B14F-4D97-AF65-F5344CB8AC3E}">
        <p14:creationId xmlns:p14="http://schemas.microsoft.com/office/powerpoint/2010/main" val="299111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94636-9C9E-1ED7-600E-76C51FA8632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3B61057-089B-F72F-53E9-5AF8EAEF0D91}"/>
              </a:ext>
            </a:extLst>
          </p:cNvPr>
          <p:cNvSpPr>
            <a:spLocks noGrp="1"/>
          </p:cNvSpPr>
          <p:nvPr>
            <p:ph type="sldNum" sz="quarter" idx="12"/>
          </p:nvPr>
        </p:nvSpPr>
        <p:spPr/>
        <p:txBody>
          <a:bodyPr/>
          <a:lstStyle/>
          <a:p>
            <a:fld id="{AE8EA5A1-38AB-4AA0-89CC-DE1004BC27E5}" type="slidenum">
              <a:rPr kumimoji="1" lang="ja-JP" altLang="en-US" smtClean="0"/>
              <a:t>94</a:t>
            </a:fld>
            <a:endParaRPr kumimoji="1" lang="ja-JP" altLang="en-US"/>
          </a:p>
        </p:txBody>
      </p:sp>
      <p:pic>
        <p:nvPicPr>
          <p:cNvPr id="4" name="그림 5">
            <a:extLst>
              <a:ext uri="{FF2B5EF4-FFF2-40B4-BE49-F238E27FC236}">
                <a16:creationId xmlns:a16="http://schemas.microsoft.com/office/drawing/2014/main" id="{2AA0DF3A-0F9B-CBB4-301C-643BD3B334E8}"/>
              </a:ext>
            </a:extLst>
          </p:cNvPr>
          <p:cNvPicPr>
            <a:picLocks noChangeAspect="1"/>
          </p:cNvPicPr>
          <p:nvPr/>
        </p:nvPicPr>
        <p:blipFill>
          <a:blip r:embed="rId2"/>
          <a:stretch>
            <a:fillRect/>
          </a:stretch>
        </p:blipFill>
        <p:spPr>
          <a:xfrm>
            <a:off x="888414" y="4717439"/>
            <a:ext cx="5081172" cy="3341045"/>
          </a:xfrm>
          <a:prstGeom prst="rect">
            <a:avLst/>
          </a:prstGeom>
        </p:spPr>
      </p:pic>
      <p:sp>
        <p:nvSpPr>
          <p:cNvPr id="5" name="object 2">
            <a:extLst>
              <a:ext uri="{FF2B5EF4-FFF2-40B4-BE49-F238E27FC236}">
                <a16:creationId xmlns:a16="http://schemas.microsoft.com/office/drawing/2014/main" id="{951CC4AC-3D16-3FF2-2B92-0BBDD241720F}"/>
              </a:ext>
            </a:extLst>
          </p:cNvPr>
          <p:cNvSpPr txBox="1"/>
          <p:nvPr/>
        </p:nvSpPr>
        <p:spPr>
          <a:xfrm>
            <a:off x="678246" y="642045"/>
            <a:ext cx="5400040" cy="235321"/>
          </a:xfrm>
          <a:prstGeom prst="rect">
            <a:avLst/>
          </a:prstGeom>
          <a:solidFill>
            <a:srgbClr val="99CCFF"/>
          </a:solidFill>
        </p:spPr>
        <p:txBody>
          <a:bodyPr vert="horz" wrap="square" lIns="0" tIns="19685" rIns="0" bIns="0" rtlCol="0">
            <a:spAutoFit/>
          </a:bodyPr>
          <a:lstStyle/>
          <a:p>
            <a:pPr marL="92710">
              <a:lnSpc>
                <a:spcPct val="100000"/>
              </a:lnSpc>
              <a:spcBef>
                <a:spcPts val="155"/>
              </a:spcBef>
            </a:pPr>
            <a:r>
              <a:rPr lang="ja-JP" altLang="en-US" sz="1400" b="1" dirty="0">
                <a:latin typeface="游ゴシック"/>
                <a:cs typeface="游ゴシック"/>
              </a:rPr>
              <a:t>施設基準コードチェック設定 </a:t>
            </a:r>
            <a:endParaRPr sz="1400" b="1" dirty="0">
              <a:latin typeface="游ゴシック"/>
              <a:cs typeface="游ゴシック"/>
            </a:endParaRPr>
          </a:p>
        </p:txBody>
      </p:sp>
      <p:sp>
        <p:nvSpPr>
          <p:cNvPr id="6" name="object 3">
            <a:extLst>
              <a:ext uri="{FF2B5EF4-FFF2-40B4-BE49-F238E27FC236}">
                <a16:creationId xmlns:a16="http://schemas.microsoft.com/office/drawing/2014/main" id="{8D913F75-89A7-20A3-1B18-84EE281EBEFF}"/>
              </a:ext>
            </a:extLst>
          </p:cNvPr>
          <p:cNvSpPr txBox="1"/>
          <p:nvPr/>
        </p:nvSpPr>
        <p:spPr>
          <a:xfrm>
            <a:off x="3055525" y="2087674"/>
            <a:ext cx="3269076" cy="835484"/>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施設基準コードチェック</a:t>
            </a:r>
            <a:r>
              <a:rPr lang="ja" altLang="ko-KR" sz="1100" spc="-5" dirty="0">
                <a:latin typeface="游ゴシック"/>
                <a:cs typeface="游ゴシック"/>
              </a:rPr>
              <a:t>」の</a:t>
            </a:r>
            <a:r>
              <a:rPr lang="ja" altLang="en-US" sz="1100" spc="-5" dirty="0">
                <a:latin typeface="游ゴシック"/>
                <a:cs typeface="游ゴシック"/>
              </a:rPr>
              <a:t>設定</a:t>
            </a:r>
            <a:r>
              <a:rPr lang="ja" altLang="ko-KR" sz="1100" spc="-5" dirty="0">
                <a:latin typeface="游ゴシック"/>
                <a:cs typeface="游ゴシック"/>
              </a:rPr>
              <a:t>は、 </a:t>
            </a:r>
            <a:endParaRPr lang="en-US" altLang="ja" sz="1100" spc="-5" dirty="0">
              <a:latin typeface="游ゴシック"/>
              <a:cs typeface="游ゴシック"/>
            </a:endParaRPr>
          </a:p>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レセ画面チェック」だけでなく、</a:t>
            </a:r>
            <a:endParaRPr lang="en-US" altLang="ja" sz="1100" spc="-5" dirty="0">
              <a:latin typeface="游ゴシック"/>
              <a:cs typeface="游ゴシック"/>
            </a:endParaRPr>
          </a:p>
          <a:p>
            <a:pPr marL="12700">
              <a:lnSpc>
                <a:spcPct val="100000"/>
              </a:lnSpc>
              <a:spcBef>
                <a:spcPts val="434"/>
              </a:spcBef>
            </a:pPr>
            <a:r>
              <a:rPr lang="ja" altLang="en-US" sz="1100" spc="-5" dirty="0">
                <a:latin typeface="游ゴシック"/>
                <a:cs typeface="游ゴシック"/>
              </a:rPr>
              <a:t>「システム管理</a:t>
            </a:r>
            <a:r>
              <a:rPr lang="ja" altLang="ko-KR" sz="1100" spc="-5" dirty="0">
                <a:latin typeface="游ゴシック"/>
                <a:cs typeface="游ゴシック"/>
              </a:rPr>
              <a:t>」 ＞「施設</a:t>
            </a:r>
            <a:r>
              <a:rPr lang="ja" altLang="en-US" sz="1100" spc="-5" dirty="0">
                <a:latin typeface="游ゴシック"/>
                <a:cs typeface="游ゴシック"/>
              </a:rPr>
              <a:t>基準コードチェック」</a:t>
            </a:r>
            <a:r>
              <a:rPr lang="ja" altLang="ko-KR" sz="1100" spc="-5" dirty="0">
                <a:latin typeface="游ゴシック"/>
                <a:cs typeface="游ゴシック"/>
              </a:rPr>
              <a:t>で</a:t>
            </a:r>
            <a:r>
              <a:rPr lang="ja" altLang="en-US" sz="1100" spc="-5" dirty="0">
                <a:latin typeface="游ゴシック"/>
                <a:cs typeface="游ゴシック"/>
              </a:rPr>
              <a:t>適用日情報を同一に登録管理することができます</a:t>
            </a:r>
            <a:r>
              <a:rPr lang="ja" altLang="ko-KR" sz="1100" spc="-5" dirty="0">
                <a:latin typeface="游ゴシック"/>
                <a:cs typeface="游ゴシック"/>
              </a:rPr>
              <a:t>。</a:t>
            </a:r>
            <a:endParaRPr lang="en-US" altLang="ja-JP" sz="1100" spc="-5" dirty="0">
              <a:latin typeface="游ゴシック"/>
              <a:cs typeface="游ゴシック"/>
            </a:endParaRPr>
          </a:p>
        </p:txBody>
      </p:sp>
      <p:grpSp>
        <p:nvGrpSpPr>
          <p:cNvPr id="7" name="그룹 21">
            <a:extLst>
              <a:ext uri="{FF2B5EF4-FFF2-40B4-BE49-F238E27FC236}">
                <a16:creationId xmlns:a16="http://schemas.microsoft.com/office/drawing/2014/main" id="{3A10D0CC-24AA-73A0-E2E4-42666F93598E}"/>
              </a:ext>
            </a:extLst>
          </p:cNvPr>
          <p:cNvGrpSpPr/>
          <p:nvPr/>
        </p:nvGrpSpPr>
        <p:grpSpPr>
          <a:xfrm>
            <a:off x="769697" y="1112735"/>
            <a:ext cx="2191056" cy="2819794"/>
            <a:chOff x="1054367" y="973423"/>
            <a:chExt cx="2191056" cy="2819794"/>
          </a:xfrm>
        </p:grpSpPr>
        <p:pic>
          <p:nvPicPr>
            <p:cNvPr id="8" name="그림 20">
              <a:extLst>
                <a:ext uri="{FF2B5EF4-FFF2-40B4-BE49-F238E27FC236}">
                  <a16:creationId xmlns:a16="http://schemas.microsoft.com/office/drawing/2014/main" id="{89AA8D38-6C66-265D-B0D0-11C99AB4D9A3}"/>
                </a:ext>
              </a:extLst>
            </p:cNvPr>
            <p:cNvPicPr>
              <a:picLocks noChangeAspect="1"/>
            </p:cNvPicPr>
            <p:nvPr/>
          </p:nvPicPr>
          <p:blipFill>
            <a:blip r:embed="rId3"/>
            <a:stretch>
              <a:fillRect/>
            </a:stretch>
          </p:blipFill>
          <p:spPr>
            <a:xfrm>
              <a:off x="1054367" y="973423"/>
              <a:ext cx="2191056" cy="2819794"/>
            </a:xfrm>
            <a:prstGeom prst="rect">
              <a:avLst/>
            </a:prstGeom>
          </p:spPr>
        </p:pic>
        <p:sp>
          <p:nvSpPr>
            <p:cNvPr id="9" name="object 7">
              <a:extLst>
                <a:ext uri="{FF2B5EF4-FFF2-40B4-BE49-F238E27FC236}">
                  <a16:creationId xmlns:a16="http://schemas.microsoft.com/office/drawing/2014/main" id="{8C4D9071-40D8-D50F-C514-0BB44CD1F48F}"/>
                </a:ext>
              </a:extLst>
            </p:cNvPr>
            <p:cNvSpPr/>
            <p:nvPr/>
          </p:nvSpPr>
          <p:spPr>
            <a:xfrm>
              <a:off x="1374061" y="3075451"/>
              <a:ext cx="1647825" cy="25146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grpSp>
      <p:sp>
        <p:nvSpPr>
          <p:cNvPr id="10" name="object 12">
            <a:extLst>
              <a:ext uri="{FF2B5EF4-FFF2-40B4-BE49-F238E27FC236}">
                <a16:creationId xmlns:a16="http://schemas.microsoft.com/office/drawing/2014/main" id="{E51DE0E9-AFA3-C312-7717-AF84378CE0BC}"/>
              </a:ext>
            </a:extLst>
          </p:cNvPr>
          <p:cNvSpPr txBox="1"/>
          <p:nvPr/>
        </p:nvSpPr>
        <p:spPr>
          <a:xfrm>
            <a:off x="769697" y="4342170"/>
            <a:ext cx="3626409" cy="182742"/>
          </a:xfrm>
          <a:prstGeom prst="rect">
            <a:avLst/>
          </a:prstGeom>
        </p:spPr>
        <p:txBody>
          <a:bodyPr vert="horz" wrap="square" lIns="0" tIns="13335" rIns="0" bIns="0" rtlCol="0">
            <a:spAutoFit/>
          </a:bodyPr>
          <a:lstStyle/>
          <a:p>
            <a:pPr marL="12700">
              <a:lnSpc>
                <a:spcPct val="100000"/>
              </a:lnSpc>
              <a:spcBef>
                <a:spcPts val="105"/>
              </a:spcBef>
            </a:pPr>
            <a:r>
              <a:rPr lang="ja" altLang="en-US" sz="1100" spc="-5" dirty="0">
                <a:latin typeface="游ゴシック"/>
                <a:cs typeface="游ゴシック"/>
              </a:rPr>
              <a:t>初期</a:t>
            </a:r>
            <a:r>
              <a:rPr lang="ja-JP" altLang="en-US" sz="1100" spc="-5" dirty="0">
                <a:latin typeface="游ゴシック"/>
                <a:cs typeface="游ゴシック"/>
              </a:rPr>
              <a:t>設定</a:t>
            </a:r>
            <a:r>
              <a:rPr lang="ja" altLang="en-US" sz="1100" spc="-5" dirty="0">
                <a:latin typeface="游ゴシック"/>
                <a:cs typeface="游ゴシック"/>
              </a:rPr>
              <a:t>の</a:t>
            </a:r>
            <a:r>
              <a:rPr lang="ja" altLang="ko-KR" sz="1100" spc="-5" dirty="0">
                <a:latin typeface="游ゴシック"/>
                <a:cs typeface="游ゴシック"/>
              </a:rPr>
              <a:t>「</a:t>
            </a:r>
            <a:r>
              <a:rPr lang="ja" altLang="en-US" sz="1100" spc="-5" dirty="0">
                <a:latin typeface="游ゴシック"/>
                <a:cs typeface="游ゴシック"/>
              </a:rPr>
              <a:t>施設基準コード</a:t>
            </a:r>
            <a:r>
              <a:rPr lang="ja" altLang="ko-KR" sz="1100" spc="-5" dirty="0">
                <a:latin typeface="游ゴシック"/>
                <a:cs typeface="游ゴシック"/>
              </a:rPr>
              <a:t>」</a:t>
            </a:r>
            <a:r>
              <a:rPr lang="ja" altLang="en-US" sz="1100" spc="-5" dirty="0">
                <a:latin typeface="游ゴシック"/>
                <a:cs typeface="游ゴシック"/>
              </a:rPr>
              <a:t>項目が表示されます</a:t>
            </a:r>
            <a:r>
              <a:rPr lang="ja" altLang="ko-KR" sz="1100" spc="-5" dirty="0">
                <a:latin typeface="游ゴシック"/>
                <a:cs typeface="游ゴシック"/>
              </a:rPr>
              <a:t>。</a:t>
            </a:r>
            <a:endParaRPr sz="1100" dirty="0">
              <a:latin typeface="游ゴシック"/>
              <a:cs typeface="游ゴシック"/>
            </a:endParaRPr>
          </a:p>
        </p:txBody>
      </p:sp>
    </p:spTree>
    <p:extLst>
      <p:ext uri="{BB962C8B-B14F-4D97-AF65-F5344CB8AC3E}">
        <p14:creationId xmlns:p14="http://schemas.microsoft.com/office/powerpoint/2010/main" val="359865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64EE-E0AB-B967-16C8-5744A5C20E1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CEAEACD-FEE8-3135-37E6-AED23D4D3275}"/>
              </a:ext>
            </a:extLst>
          </p:cNvPr>
          <p:cNvSpPr>
            <a:spLocks noGrp="1"/>
          </p:cNvSpPr>
          <p:nvPr>
            <p:ph type="sldNum" sz="quarter" idx="12"/>
          </p:nvPr>
        </p:nvSpPr>
        <p:spPr/>
        <p:txBody>
          <a:bodyPr/>
          <a:lstStyle/>
          <a:p>
            <a:fld id="{AE8EA5A1-38AB-4AA0-89CC-DE1004BC27E5}" type="slidenum">
              <a:rPr kumimoji="1" lang="ja-JP" altLang="en-US" smtClean="0"/>
              <a:t>95</a:t>
            </a:fld>
            <a:endParaRPr kumimoji="1" lang="ja-JP" altLang="en-US"/>
          </a:p>
        </p:txBody>
      </p:sp>
      <p:sp>
        <p:nvSpPr>
          <p:cNvPr id="3" name="object 3">
            <a:extLst>
              <a:ext uri="{FF2B5EF4-FFF2-40B4-BE49-F238E27FC236}">
                <a16:creationId xmlns:a16="http://schemas.microsoft.com/office/drawing/2014/main" id="{4D19D316-7202-D86C-71EA-DCBD1F24A1C0}"/>
              </a:ext>
            </a:extLst>
          </p:cNvPr>
          <p:cNvSpPr txBox="1"/>
          <p:nvPr/>
        </p:nvSpPr>
        <p:spPr>
          <a:xfrm>
            <a:off x="719128" y="843948"/>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a:t>
            </a:r>
            <a:r>
              <a:rPr lang="ja" altLang="en-US" sz="1100" spc="-5" dirty="0">
                <a:latin typeface="游ゴシック"/>
                <a:cs typeface="游ゴシック"/>
              </a:rPr>
              <a:t>施設基準コード</a:t>
            </a:r>
            <a:r>
              <a:rPr lang="ja-JP" altLang="en-US" sz="1100" spc="-5" dirty="0">
                <a:latin typeface="游ゴシック"/>
                <a:cs typeface="游ゴシック"/>
              </a:rPr>
              <a:t>」</a:t>
            </a:r>
            <a:r>
              <a:rPr lang="ja" altLang="ko-KR" sz="1100" spc="-5" dirty="0">
                <a:latin typeface="游ゴシック"/>
                <a:cs typeface="游ゴシック"/>
              </a:rPr>
              <a:t>チェック設定</a:t>
            </a:r>
            <a:r>
              <a:rPr lang="ja" altLang="en-US" sz="1100" spc="-5" dirty="0">
                <a:latin typeface="游ゴシック"/>
                <a:cs typeface="游ゴシック"/>
              </a:rPr>
              <a:t>画面が表示されます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a:t>
            </a:r>
            <a:r>
              <a:rPr lang="ja" altLang="en-US" sz="1100" dirty="0"/>
              <a:t>療養病棟</a:t>
            </a:r>
            <a:r>
              <a:rPr lang="ja" altLang="ja-JP" sz="1100" dirty="0"/>
              <a:t>」</a:t>
            </a:r>
            <a:r>
              <a:rPr lang="ja" altLang="en-US" sz="1100" dirty="0"/>
              <a:t>の施設基準コード情報を</a:t>
            </a:r>
            <a:r>
              <a:rPr lang="ja-JP" altLang="en-US" sz="1100" dirty="0"/>
              <a:t>照会します。</a:t>
            </a:r>
            <a:endParaRPr lang="ja" altLang="ko-KR" sz="1100" dirty="0"/>
          </a:p>
        </p:txBody>
      </p:sp>
      <p:sp>
        <p:nvSpPr>
          <p:cNvPr id="4" name="object 3">
            <a:extLst>
              <a:ext uri="{FF2B5EF4-FFF2-40B4-BE49-F238E27FC236}">
                <a16:creationId xmlns:a16="http://schemas.microsoft.com/office/drawing/2014/main" id="{537477A4-FF0C-9EC4-8896-25A12611B631}"/>
              </a:ext>
            </a:extLst>
          </p:cNvPr>
          <p:cNvSpPr txBox="1"/>
          <p:nvPr/>
        </p:nvSpPr>
        <p:spPr>
          <a:xfrm>
            <a:off x="694949" y="4127254"/>
            <a:ext cx="5696265" cy="666207"/>
          </a:xfrm>
          <a:prstGeom prst="rect">
            <a:avLst/>
          </a:prstGeom>
        </p:spPr>
        <p:txBody>
          <a:bodyPr vert="horz" wrap="square" lIns="0" tIns="55244" rIns="0" bIns="0" rtlCol="0">
            <a:spAutoFit/>
          </a:bodyPr>
          <a:lstStyle/>
          <a:p>
            <a:pPr marL="12700">
              <a:lnSpc>
                <a:spcPct val="100000"/>
              </a:lnSpc>
              <a:spcBef>
                <a:spcPts val="434"/>
              </a:spcBef>
            </a:pPr>
            <a:r>
              <a:rPr lang="ja" altLang="zh-TW" sz="1100" spc="-5" dirty="0">
                <a:latin typeface="游ゴシック"/>
                <a:cs typeface="游ゴシック"/>
              </a:rPr>
              <a:t>「0090」</a:t>
            </a:r>
            <a:r>
              <a:rPr lang="ja" altLang="en-US" sz="1100" spc="-5" dirty="0">
                <a:latin typeface="游ゴシック"/>
                <a:cs typeface="游ゴシック"/>
              </a:rPr>
              <a:t>療養病棟療養環境加算１をクリックします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(1)</a:t>
            </a:r>
            <a:r>
              <a:rPr lang="ja" altLang="en-US" sz="1100" spc="-5" dirty="0">
                <a:latin typeface="游ゴシック"/>
                <a:cs typeface="游ゴシック"/>
              </a:rPr>
              <a:t>基本的な施設基準コード</a:t>
            </a:r>
            <a:r>
              <a:rPr lang="ja" altLang="ko-KR" sz="1100" spc="-5" dirty="0">
                <a:latin typeface="游ゴシック"/>
                <a:cs typeface="游ゴシック"/>
              </a:rPr>
              <a:t>、</a:t>
            </a:r>
            <a:r>
              <a:rPr lang="ja" altLang="en-US" sz="1100" spc="-5" dirty="0">
                <a:latin typeface="游ゴシック"/>
                <a:cs typeface="游ゴシック"/>
              </a:rPr>
              <a:t>名称が表示されます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(2)</a:t>
            </a:r>
            <a:r>
              <a:rPr lang="ja" altLang="en-US" sz="1100" spc="-5" dirty="0">
                <a:latin typeface="游ゴシック"/>
                <a:cs typeface="游ゴシック"/>
              </a:rPr>
              <a:t>算定チェックに適用される基本マスター情報と</a:t>
            </a:r>
            <a:r>
              <a:rPr lang="ja-JP" altLang="en-US" sz="1100" spc="-5" dirty="0">
                <a:latin typeface="游ゴシック"/>
                <a:cs typeface="游ゴシック"/>
              </a:rPr>
              <a:t>直近</a:t>
            </a:r>
            <a:r>
              <a:rPr lang="ja" altLang="en-US" sz="1100" spc="-5" dirty="0">
                <a:latin typeface="游ゴシック"/>
                <a:cs typeface="游ゴシック"/>
              </a:rPr>
              <a:t>のマスターを表示します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F111622A-0995-10CC-6F70-86053D559AB3}"/>
              </a:ext>
            </a:extLst>
          </p:cNvPr>
          <p:cNvSpPr txBox="1"/>
          <p:nvPr/>
        </p:nvSpPr>
        <p:spPr>
          <a:xfrm>
            <a:off x="738179" y="7989043"/>
            <a:ext cx="5529272" cy="105605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(3)</a:t>
            </a:r>
            <a:r>
              <a:rPr lang="ja" altLang="en-US" sz="1100" spc="-5" dirty="0">
                <a:solidFill>
                  <a:srgbClr val="FF0000"/>
                </a:solidFill>
                <a:latin typeface="游ゴシック"/>
                <a:cs typeface="游ゴシック"/>
              </a:rPr>
              <a:t> </a:t>
            </a:r>
            <a:r>
              <a:rPr lang="ja" altLang="en-US" sz="1100" spc="-5" dirty="0">
                <a:latin typeface="游ゴシック"/>
                <a:cs typeface="游ゴシック"/>
              </a:rPr>
              <a:t>施設評価チェックに適用される適用期間を登録します</a:t>
            </a:r>
            <a:r>
              <a:rPr lang="ja" altLang="ko-KR" sz="1100" spc="-5" dirty="0">
                <a:latin typeface="游ゴシック"/>
                <a:cs typeface="游ゴシック"/>
              </a:rPr>
              <a:t>。</a:t>
            </a:r>
          </a:p>
          <a:p>
            <a:pPr marL="12700">
              <a:spcBef>
                <a:spcPts val="434"/>
              </a:spcBef>
            </a:pPr>
            <a:r>
              <a:rPr lang="ja-JP" altLang="en-US" sz="1100" spc="-5" dirty="0">
                <a:solidFill>
                  <a:srgbClr val="FF0000"/>
                </a:solidFill>
                <a:latin typeface="游ゴシック"/>
                <a:cs typeface="游ゴシック"/>
              </a:rPr>
              <a:t>　  </a:t>
            </a:r>
            <a:r>
              <a:rPr lang="ja" altLang="ko-KR" sz="1100" spc="-5" dirty="0">
                <a:solidFill>
                  <a:srgbClr val="FF0000"/>
                </a:solidFill>
                <a:latin typeface="游ゴシック"/>
                <a:cs typeface="游ゴシック"/>
              </a:rPr>
              <a:t>※</a:t>
            </a:r>
            <a:r>
              <a:rPr lang="ja" altLang="ko-KR" sz="1100" spc="-5" dirty="0">
                <a:latin typeface="游ゴシック"/>
                <a:cs typeface="游ゴシック"/>
              </a:rPr>
              <a:t>登録</a:t>
            </a:r>
            <a:r>
              <a:rPr lang="ja" altLang="en-US" sz="1100" spc="-5" dirty="0">
                <a:latin typeface="游ゴシック"/>
                <a:cs typeface="游ゴシック"/>
              </a:rPr>
              <a:t>された項目は適用：「</a:t>
            </a:r>
            <a:r>
              <a:rPr lang="ja" altLang="ko-KR" sz="1100" spc="-5" dirty="0">
                <a:latin typeface="游ゴシック"/>
                <a:cs typeface="游ゴシック"/>
              </a:rPr>
              <a:t>有」</a:t>
            </a:r>
            <a:r>
              <a:rPr lang="ja" altLang="en-US" sz="1100" spc="-5" dirty="0">
                <a:latin typeface="游ゴシック"/>
                <a:cs typeface="游ゴシック"/>
              </a:rPr>
              <a:t>と</a:t>
            </a:r>
            <a:r>
              <a:rPr lang="ja" altLang="ko-KR" sz="1100" spc="-5" dirty="0">
                <a:latin typeface="游ゴシック"/>
                <a:cs typeface="游ゴシック"/>
              </a:rPr>
              <a:t>「</a:t>
            </a:r>
            <a:r>
              <a:rPr lang="ja" altLang="en-US" sz="1100" spc="-5" dirty="0">
                <a:latin typeface="游ゴシック"/>
                <a:cs typeface="游ゴシック"/>
              </a:rPr>
              <a:t>緑</a:t>
            </a:r>
            <a:r>
              <a:rPr lang="ja-JP" altLang="en-US" sz="1100" spc="-5" dirty="0">
                <a:latin typeface="游ゴシック"/>
                <a:cs typeface="游ゴシック"/>
              </a:rPr>
              <a:t>色</a:t>
            </a:r>
            <a:r>
              <a:rPr lang="ja" altLang="en-US" sz="1100" spc="-5" dirty="0">
                <a:latin typeface="游ゴシック"/>
                <a:cs typeface="游ゴシック"/>
              </a:rPr>
              <a:t>」</a:t>
            </a:r>
            <a:r>
              <a:rPr lang="ja" altLang="ko-KR" sz="1100" spc="-5" dirty="0">
                <a:latin typeface="游ゴシック"/>
                <a:cs typeface="游ゴシック"/>
              </a:rPr>
              <a:t>に</a:t>
            </a:r>
            <a:r>
              <a:rPr lang="ja" altLang="en-US" sz="1100" spc="-5" dirty="0">
                <a:latin typeface="游ゴシック"/>
                <a:cs typeface="游ゴシック"/>
              </a:rPr>
              <a:t>変更されます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(4）</a:t>
            </a:r>
            <a:r>
              <a:rPr lang="ja" altLang="ko-KR" sz="1100" spc="-5" dirty="0">
                <a:latin typeface="游ゴシック"/>
                <a:cs typeface="游ゴシック"/>
              </a:rPr>
              <a:t>「適用」登録完了</a:t>
            </a:r>
            <a:r>
              <a:rPr lang="ja" altLang="en-US" sz="1100" spc="-5" dirty="0">
                <a:latin typeface="游ゴシック"/>
                <a:cs typeface="游ゴシック"/>
              </a:rPr>
              <a:t>後は、「適用開始年月」</a:t>
            </a:r>
            <a:r>
              <a:rPr lang="ja" altLang="ko-KR" sz="1100" spc="-5" dirty="0">
                <a:latin typeface="游ゴシック"/>
                <a:cs typeface="游ゴシック"/>
              </a:rPr>
              <a:t>別に</a:t>
            </a:r>
            <a:r>
              <a:rPr lang="ja" altLang="en-US" sz="1100" spc="-5" dirty="0">
                <a:latin typeface="游ゴシック"/>
                <a:cs typeface="游ゴシック"/>
              </a:rPr>
              <a:t>管理（削除</a:t>
            </a:r>
            <a:r>
              <a:rPr lang="ja" altLang="ko-KR" sz="1100" spc="-5" dirty="0">
                <a:latin typeface="游ゴシック"/>
                <a:cs typeface="游ゴシック"/>
              </a:rPr>
              <a:t>）</a:t>
            </a:r>
            <a:r>
              <a:rPr lang="ja" altLang="en-US" sz="1100" spc="-5" dirty="0">
                <a:latin typeface="游ゴシック"/>
                <a:cs typeface="游ゴシック"/>
              </a:rPr>
              <a:t>する</a:t>
            </a:r>
            <a:r>
              <a:rPr lang="ja" altLang="ko-KR" sz="1100" spc="-5" dirty="0">
                <a:latin typeface="游ゴシック"/>
                <a:cs typeface="游ゴシック"/>
              </a:rPr>
              <a:t>ことができ</a:t>
            </a:r>
            <a:r>
              <a:rPr lang="ja" altLang="en-US" sz="1100" spc="-5" dirty="0">
                <a:latin typeface="游ゴシック"/>
                <a:cs typeface="游ゴシック"/>
              </a:rPr>
              <a:t>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p>
          <a:p>
            <a:pPr marL="12700">
              <a:spcBef>
                <a:spcPts val="434"/>
              </a:spcBef>
            </a:pPr>
            <a:r>
              <a:rPr lang="ja" altLang="ko-KR" sz="1100" spc="-5" dirty="0">
                <a:latin typeface="游ゴシック"/>
                <a:cs typeface="游ゴシック"/>
              </a:rPr>
              <a:t>     </a:t>
            </a:r>
            <a:r>
              <a:rPr lang="ja" altLang="ko-KR" sz="1100" spc="-5" dirty="0">
                <a:solidFill>
                  <a:srgbClr val="FF0000"/>
                </a:solidFill>
                <a:latin typeface="游ゴシック"/>
                <a:cs typeface="游ゴシック"/>
              </a:rPr>
              <a:t>※ </a:t>
            </a:r>
            <a:r>
              <a:rPr lang="ja" altLang="ko-KR" sz="1100" spc="-5" dirty="0">
                <a:latin typeface="游ゴシック"/>
                <a:cs typeface="游ゴシック"/>
              </a:rPr>
              <a:t>「</a:t>
            </a:r>
            <a:r>
              <a:rPr lang="ja" altLang="en-US" sz="1100" spc="-5" dirty="0" err="1">
                <a:latin typeface="游ゴシック"/>
                <a:cs typeface="游ゴシック"/>
              </a:rPr>
              <a:t>適用外</a:t>
            </a:r>
            <a:r>
              <a:rPr lang="ja" altLang="ko-KR" sz="1100" spc="-5" dirty="0">
                <a:latin typeface="游ゴシック"/>
                <a:cs typeface="游ゴシック"/>
              </a:rPr>
              <a:t>（</a:t>
            </a:r>
            <a:r>
              <a:rPr lang="ja" altLang="en-US" sz="1100" spc="-5" dirty="0">
                <a:latin typeface="游ゴシック"/>
                <a:cs typeface="游ゴシック"/>
              </a:rPr>
              <a:t>削除</a:t>
            </a:r>
            <a:r>
              <a:rPr lang="ja" altLang="ko-KR" sz="1100" spc="-5" dirty="0">
                <a:latin typeface="游ゴシック"/>
                <a:cs typeface="游ゴシック"/>
              </a:rPr>
              <a:t>）」</a:t>
            </a:r>
            <a:r>
              <a:rPr lang="ja" altLang="en-US" sz="1100" spc="-5" dirty="0">
                <a:latin typeface="游ゴシック"/>
                <a:cs typeface="游ゴシック"/>
              </a:rPr>
              <a:t>ボタンが表示され</a:t>
            </a:r>
            <a:r>
              <a:rPr lang="ja" altLang="ko-KR" sz="1100" spc="-5" dirty="0">
                <a:latin typeface="游ゴシック"/>
                <a:cs typeface="游ゴシック"/>
              </a:rPr>
              <a:t>、</a:t>
            </a:r>
            <a:r>
              <a:rPr lang="ja" altLang="en-US" sz="1100" spc="-5" dirty="0">
                <a:latin typeface="游ゴシック"/>
                <a:cs typeface="游ゴシック"/>
              </a:rPr>
              <a:t>ボタンクリックで該当適用期間を削除します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r>
              <a:rPr lang="ja" altLang="en-US" sz="1100" spc="-5" dirty="0">
                <a:latin typeface="游ゴシック"/>
                <a:cs typeface="游ゴシック"/>
              </a:rPr>
              <a:t> </a:t>
            </a:r>
            <a:endParaRPr lang="en-US" altLang="ko-KR" sz="1100" spc="-5" dirty="0">
              <a:latin typeface="游ゴシック"/>
              <a:cs typeface="游ゴシック"/>
            </a:endParaRPr>
          </a:p>
        </p:txBody>
      </p:sp>
      <p:grpSp>
        <p:nvGrpSpPr>
          <p:cNvPr id="6" name="グループ化 2">
            <a:extLst>
              <a:ext uri="{FF2B5EF4-FFF2-40B4-BE49-F238E27FC236}">
                <a16:creationId xmlns:a16="http://schemas.microsoft.com/office/drawing/2014/main" id="{6A97DECB-ACAE-34F5-FFAE-FD9724D143C2}"/>
              </a:ext>
            </a:extLst>
          </p:cNvPr>
          <p:cNvGrpSpPr/>
          <p:nvPr/>
        </p:nvGrpSpPr>
        <p:grpSpPr>
          <a:xfrm>
            <a:off x="987129" y="5577513"/>
            <a:ext cx="5028197" cy="2302630"/>
            <a:chOff x="1015997" y="5682564"/>
            <a:chExt cx="5028197" cy="2302630"/>
          </a:xfrm>
        </p:grpSpPr>
        <p:pic>
          <p:nvPicPr>
            <p:cNvPr id="7" name="그림 24">
              <a:extLst>
                <a:ext uri="{FF2B5EF4-FFF2-40B4-BE49-F238E27FC236}">
                  <a16:creationId xmlns:a16="http://schemas.microsoft.com/office/drawing/2014/main" id="{C848A91F-2A93-734C-91FD-3FD30E40E49B}"/>
                </a:ext>
              </a:extLst>
            </p:cNvPr>
            <p:cNvPicPr>
              <a:picLocks noChangeAspect="1"/>
            </p:cNvPicPr>
            <p:nvPr/>
          </p:nvPicPr>
          <p:blipFill>
            <a:blip r:embed="rId2"/>
            <a:stretch>
              <a:fillRect/>
            </a:stretch>
          </p:blipFill>
          <p:spPr>
            <a:xfrm>
              <a:off x="1015997" y="5682564"/>
              <a:ext cx="4823797" cy="2302630"/>
            </a:xfrm>
            <a:prstGeom prst="rect">
              <a:avLst/>
            </a:prstGeom>
          </p:spPr>
        </p:pic>
        <p:sp>
          <p:nvSpPr>
            <p:cNvPr id="8" name="Google Shape;139;p4">
              <a:extLst>
                <a:ext uri="{FF2B5EF4-FFF2-40B4-BE49-F238E27FC236}">
                  <a16:creationId xmlns:a16="http://schemas.microsoft.com/office/drawing/2014/main" id="{34F7230F-92DD-5F91-0D1E-CB449CDF4EAA}"/>
                </a:ext>
              </a:extLst>
            </p:cNvPr>
            <p:cNvSpPr txBox="1"/>
            <p:nvPr/>
          </p:nvSpPr>
          <p:spPr>
            <a:xfrm>
              <a:off x="4715492" y="7035463"/>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9" name="Google Shape;139;p4">
              <a:extLst>
                <a:ext uri="{FF2B5EF4-FFF2-40B4-BE49-F238E27FC236}">
                  <a16:creationId xmlns:a16="http://schemas.microsoft.com/office/drawing/2014/main" id="{E8DC9839-8EFA-0F7B-9039-EE7DC429FDF0}"/>
                </a:ext>
              </a:extLst>
            </p:cNvPr>
            <p:cNvSpPr txBox="1"/>
            <p:nvPr/>
          </p:nvSpPr>
          <p:spPr>
            <a:xfrm>
              <a:off x="5525611" y="7646680"/>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97B2FACB-4821-4645-59E9-C66CC05EDA87}"/>
                </a:ext>
              </a:extLst>
            </p:cNvPr>
            <p:cNvSpPr/>
            <p:nvPr/>
          </p:nvSpPr>
          <p:spPr>
            <a:xfrm>
              <a:off x="3933517" y="7480309"/>
              <a:ext cx="1994317" cy="4491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43;p4">
              <a:extLst>
                <a:ext uri="{FF2B5EF4-FFF2-40B4-BE49-F238E27FC236}">
                  <a16:creationId xmlns:a16="http://schemas.microsoft.com/office/drawing/2014/main" id="{24AA26A4-D499-EC7E-15BE-90569F47CB4F}"/>
                </a:ext>
              </a:extLst>
            </p:cNvPr>
            <p:cNvSpPr/>
            <p:nvPr/>
          </p:nvSpPr>
          <p:spPr>
            <a:xfrm>
              <a:off x="3933517" y="6807127"/>
              <a:ext cx="1994317" cy="505208"/>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2" name="Google Shape;143;p4">
              <a:extLst>
                <a:ext uri="{FF2B5EF4-FFF2-40B4-BE49-F238E27FC236}">
                  <a16:creationId xmlns:a16="http://schemas.microsoft.com/office/drawing/2014/main" id="{F1571A68-2DD5-B8A0-1198-5DB33B96CBB5}"/>
                </a:ext>
              </a:extLst>
            </p:cNvPr>
            <p:cNvSpPr/>
            <p:nvPr/>
          </p:nvSpPr>
          <p:spPr>
            <a:xfrm>
              <a:off x="1015997" y="5913454"/>
              <a:ext cx="2613997" cy="18276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3" name="TextBox 29">
            <a:extLst>
              <a:ext uri="{FF2B5EF4-FFF2-40B4-BE49-F238E27FC236}">
                <a16:creationId xmlns:a16="http://schemas.microsoft.com/office/drawing/2014/main" id="{35717578-71F3-4653-6741-FD3AA4D4CBB5}"/>
              </a:ext>
            </a:extLst>
          </p:cNvPr>
          <p:cNvSpPr txBox="1"/>
          <p:nvPr/>
        </p:nvSpPr>
        <p:spPr>
          <a:xfrm>
            <a:off x="652696" y="5733247"/>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4" name="TextBox 30">
            <a:extLst>
              <a:ext uri="{FF2B5EF4-FFF2-40B4-BE49-F238E27FC236}">
                <a16:creationId xmlns:a16="http://schemas.microsoft.com/office/drawing/2014/main" id="{D30C3B45-635D-FB0B-B848-D5E7949E5AA2}"/>
              </a:ext>
            </a:extLst>
          </p:cNvPr>
          <p:cNvSpPr txBox="1"/>
          <p:nvPr/>
        </p:nvSpPr>
        <p:spPr>
          <a:xfrm>
            <a:off x="5839794" y="6763275"/>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5" name="Google Shape;148;p4">
            <a:extLst>
              <a:ext uri="{FF2B5EF4-FFF2-40B4-BE49-F238E27FC236}">
                <a16:creationId xmlns:a16="http://schemas.microsoft.com/office/drawing/2014/main" id="{3D192F88-0202-0201-B40B-611E8A434E2B}"/>
              </a:ext>
            </a:extLst>
          </p:cNvPr>
          <p:cNvSpPr txBox="1"/>
          <p:nvPr/>
        </p:nvSpPr>
        <p:spPr>
          <a:xfrm>
            <a:off x="663199" y="5057020"/>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1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チェック可能に適用期間登録</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グループ化 1">
            <a:extLst>
              <a:ext uri="{FF2B5EF4-FFF2-40B4-BE49-F238E27FC236}">
                <a16:creationId xmlns:a16="http://schemas.microsoft.com/office/drawing/2014/main" id="{80D87558-714D-BE07-B4CE-71E6916F2F0E}"/>
              </a:ext>
            </a:extLst>
          </p:cNvPr>
          <p:cNvGrpSpPr/>
          <p:nvPr/>
        </p:nvGrpSpPr>
        <p:grpSpPr>
          <a:xfrm>
            <a:off x="1415878" y="1339698"/>
            <a:ext cx="4109733" cy="2601611"/>
            <a:chOff x="1500232" y="1912238"/>
            <a:chExt cx="4109733" cy="2601611"/>
          </a:xfrm>
        </p:grpSpPr>
        <p:grpSp>
          <p:nvGrpSpPr>
            <p:cNvPr id="17" name="그룹 9">
              <a:extLst>
                <a:ext uri="{FF2B5EF4-FFF2-40B4-BE49-F238E27FC236}">
                  <a16:creationId xmlns:a16="http://schemas.microsoft.com/office/drawing/2014/main" id="{4E89F201-23F8-E67B-5537-5FCD537F6B50}"/>
                </a:ext>
              </a:extLst>
            </p:cNvPr>
            <p:cNvGrpSpPr/>
            <p:nvPr/>
          </p:nvGrpSpPr>
          <p:grpSpPr>
            <a:xfrm>
              <a:off x="1500232" y="1912238"/>
              <a:ext cx="3969556" cy="2601611"/>
              <a:chOff x="1059793" y="1993900"/>
              <a:chExt cx="5386726" cy="3530412"/>
            </a:xfrm>
          </p:grpSpPr>
          <p:pic>
            <p:nvPicPr>
              <p:cNvPr id="23" name="그림 6">
                <a:extLst>
                  <a:ext uri="{FF2B5EF4-FFF2-40B4-BE49-F238E27FC236}">
                    <a16:creationId xmlns:a16="http://schemas.microsoft.com/office/drawing/2014/main" id="{0068CE2C-24DC-325E-F9B6-E00D938C92AF}"/>
                  </a:ext>
                </a:extLst>
              </p:cNvPr>
              <p:cNvPicPr>
                <a:picLocks noChangeAspect="1"/>
              </p:cNvPicPr>
              <p:nvPr/>
            </p:nvPicPr>
            <p:blipFill>
              <a:blip r:embed="rId3"/>
              <a:stretch>
                <a:fillRect/>
              </a:stretch>
            </p:blipFill>
            <p:spPr>
              <a:xfrm>
                <a:off x="1059793" y="1993900"/>
                <a:ext cx="5386726" cy="3530412"/>
              </a:xfrm>
              <a:prstGeom prst="rect">
                <a:avLst/>
              </a:prstGeom>
              <a:ln>
                <a:solidFill>
                  <a:schemeClr val="tx1"/>
                </a:solidFill>
              </a:ln>
            </p:spPr>
          </p:pic>
          <p:sp>
            <p:nvSpPr>
              <p:cNvPr id="24" name="Google Shape;130;p3">
                <a:extLst>
                  <a:ext uri="{FF2B5EF4-FFF2-40B4-BE49-F238E27FC236}">
                    <a16:creationId xmlns:a16="http://schemas.microsoft.com/office/drawing/2014/main" id="{366869D2-47C8-B082-38E4-CB50820917B0}"/>
                  </a:ext>
                </a:extLst>
              </p:cNvPr>
              <p:cNvSpPr/>
              <p:nvPr/>
            </p:nvSpPr>
            <p:spPr>
              <a:xfrm>
                <a:off x="1263650" y="2019301"/>
                <a:ext cx="1295400" cy="22860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30;p3">
                <a:extLst>
                  <a:ext uri="{FF2B5EF4-FFF2-40B4-BE49-F238E27FC236}">
                    <a16:creationId xmlns:a16="http://schemas.microsoft.com/office/drawing/2014/main" id="{650DE701-1F1B-BA98-794F-FB28C568E0C7}"/>
                  </a:ext>
                </a:extLst>
              </p:cNvPr>
              <p:cNvSpPr/>
              <p:nvPr/>
            </p:nvSpPr>
            <p:spPr>
              <a:xfrm>
                <a:off x="2101850" y="2442170"/>
                <a:ext cx="1676400" cy="228600"/>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8" name="Google Shape;143;p4">
              <a:extLst>
                <a:ext uri="{FF2B5EF4-FFF2-40B4-BE49-F238E27FC236}">
                  <a16:creationId xmlns:a16="http://schemas.microsoft.com/office/drawing/2014/main" id="{FDD2ED49-13B0-63FD-E763-E3DFBB502DDD}"/>
                </a:ext>
              </a:extLst>
            </p:cNvPr>
            <p:cNvSpPr/>
            <p:nvPr/>
          </p:nvSpPr>
          <p:spPr>
            <a:xfrm>
              <a:off x="3821240" y="2488547"/>
              <a:ext cx="1579750" cy="28993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43;p4">
              <a:extLst>
                <a:ext uri="{FF2B5EF4-FFF2-40B4-BE49-F238E27FC236}">
                  <a16:creationId xmlns:a16="http://schemas.microsoft.com/office/drawing/2014/main" id="{1D637CF8-499A-9741-509F-8C98462FA6F2}"/>
                </a:ext>
              </a:extLst>
            </p:cNvPr>
            <p:cNvSpPr/>
            <p:nvPr/>
          </p:nvSpPr>
          <p:spPr>
            <a:xfrm>
              <a:off x="3821239" y="2832255"/>
              <a:ext cx="1579750" cy="4543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0" name="Google Shape;139;p4">
              <a:extLst>
                <a:ext uri="{FF2B5EF4-FFF2-40B4-BE49-F238E27FC236}">
                  <a16:creationId xmlns:a16="http://schemas.microsoft.com/office/drawing/2014/main" id="{03918E1F-8AA0-B7B8-DD96-84E138E6AE70}"/>
                </a:ext>
              </a:extLst>
            </p:cNvPr>
            <p:cNvSpPr txBox="1"/>
            <p:nvPr/>
          </p:nvSpPr>
          <p:spPr>
            <a:xfrm>
              <a:off x="4974784" y="2482952"/>
              <a:ext cx="5322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21" name="Google Shape;139;p4">
              <a:extLst>
                <a:ext uri="{FF2B5EF4-FFF2-40B4-BE49-F238E27FC236}">
                  <a16:creationId xmlns:a16="http://schemas.microsoft.com/office/drawing/2014/main" id="{2E68E4B3-06B8-01E2-3066-7199501D4C30}"/>
                </a:ext>
              </a:extLst>
            </p:cNvPr>
            <p:cNvSpPr txBox="1"/>
            <p:nvPr/>
          </p:nvSpPr>
          <p:spPr>
            <a:xfrm>
              <a:off x="5008290" y="2894108"/>
              <a:ext cx="60167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22" name="図 2">
              <a:extLst>
                <a:ext uri="{FF2B5EF4-FFF2-40B4-BE49-F238E27FC236}">
                  <a16:creationId xmlns:a16="http://schemas.microsoft.com/office/drawing/2014/main" id="{56359B0C-3D0D-5036-843C-B4BAF0E6EB20}"/>
                </a:ext>
              </a:extLst>
            </p:cNvPr>
            <p:cNvPicPr>
              <a:picLocks noChangeAspect="1"/>
            </p:cNvPicPr>
            <p:nvPr/>
          </p:nvPicPr>
          <p:blipFill>
            <a:blip r:embed="rId4"/>
            <a:stretch>
              <a:fillRect/>
            </a:stretch>
          </p:blipFill>
          <p:spPr>
            <a:xfrm rot="5400000">
              <a:off x="3592726" y="2593144"/>
              <a:ext cx="161297" cy="221208"/>
            </a:xfrm>
            <a:prstGeom prst="rect">
              <a:avLst/>
            </a:prstGeom>
          </p:spPr>
        </p:pic>
      </p:grpSp>
    </p:spTree>
    <p:extLst>
      <p:ext uri="{BB962C8B-B14F-4D97-AF65-F5344CB8AC3E}">
        <p14:creationId xmlns:p14="http://schemas.microsoft.com/office/powerpoint/2010/main" val="384712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51</a:t>
            </a:fld>
            <a:endParaRPr kumimoji="1" lang="ja-JP" altLang="en-US"/>
          </a:p>
        </p:txBody>
      </p:sp>
      <p:grpSp>
        <p:nvGrpSpPr>
          <p:cNvPr id="2" name="docshapegroup217">
            <a:extLst>
              <a:ext uri="{FF2B5EF4-FFF2-40B4-BE49-F238E27FC236}">
                <a16:creationId xmlns:a16="http://schemas.microsoft.com/office/drawing/2014/main" id="{11B1DBCC-EF20-0C0F-85F9-FA53E244460E}"/>
              </a:ext>
            </a:extLst>
          </p:cNvPr>
          <p:cNvGrpSpPr>
            <a:grpSpLocks/>
          </p:cNvGrpSpPr>
          <p:nvPr/>
        </p:nvGrpSpPr>
        <p:grpSpPr bwMode="auto">
          <a:xfrm>
            <a:off x="1264763" y="911465"/>
            <a:ext cx="4681537" cy="4023652"/>
            <a:chOff x="2551" y="317"/>
            <a:chExt cx="7372" cy="6335"/>
          </a:xfrm>
        </p:grpSpPr>
        <p:pic>
          <p:nvPicPr>
            <p:cNvPr id="60418" name="docshape218">
              <a:extLst>
                <a:ext uri="{FF2B5EF4-FFF2-40B4-BE49-F238E27FC236}">
                  <a16:creationId xmlns:a16="http://schemas.microsoft.com/office/drawing/2014/main" id="{A7233CDA-81FB-68DC-D1A7-9B95F221B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a:stretch/>
          </p:blipFill>
          <p:spPr bwMode="auto">
            <a:xfrm>
              <a:off x="2551" y="1899"/>
              <a:ext cx="6804" cy="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docshape219">
              <a:extLst>
                <a:ext uri="{FF2B5EF4-FFF2-40B4-BE49-F238E27FC236}">
                  <a16:creationId xmlns:a16="http://schemas.microsoft.com/office/drawing/2014/main" id="{BDDF7279-D19B-5465-715F-2E9C36A0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 y="317"/>
              <a:ext cx="397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shape220">
              <a:extLst>
                <a:ext uri="{FF2B5EF4-FFF2-40B4-BE49-F238E27FC236}">
                  <a16:creationId xmlns:a16="http://schemas.microsoft.com/office/drawing/2014/main" id="{D6BE1309-AE45-86E7-B027-06C8D5DE763B}"/>
                </a:ext>
              </a:extLst>
            </p:cNvPr>
            <p:cNvSpPr>
              <a:spLocks/>
            </p:cNvSpPr>
            <p:nvPr/>
          </p:nvSpPr>
          <p:spPr bwMode="auto">
            <a:xfrm>
              <a:off x="6697" y="618"/>
              <a:ext cx="3226" cy="264"/>
            </a:xfrm>
            <a:custGeom>
              <a:avLst/>
              <a:gdLst>
                <a:gd name="T0" fmla="+- 0 6697 6697"/>
                <a:gd name="T1" fmla="*/ T0 w 3226"/>
                <a:gd name="T2" fmla="+- 0 663 619"/>
                <a:gd name="T3" fmla="*/ 663 h 264"/>
                <a:gd name="T4" fmla="+- 0 6701 6697"/>
                <a:gd name="T5" fmla="*/ T4 w 3226"/>
                <a:gd name="T6" fmla="+- 0 646 619"/>
                <a:gd name="T7" fmla="*/ 646 h 264"/>
                <a:gd name="T8" fmla="+- 0 6710 6697"/>
                <a:gd name="T9" fmla="*/ T8 w 3226"/>
                <a:gd name="T10" fmla="+- 0 632 619"/>
                <a:gd name="T11" fmla="*/ 632 h 264"/>
                <a:gd name="T12" fmla="+- 0 6724 6697"/>
                <a:gd name="T13" fmla="*/ T12 w 3226"/>
                <a:gd name="T14" fmla="+- 0 622 619"/>
                <a:gd name="T15" fmla="*/ 622 h 264"/>
                <a:gd name="T16" fmla="+- 0 6741 6697"/>
                <a:gd name="T17" fmla="*/ T16 w 3226"/>
                <a:gd name="T18" fmla="+- 0 619 619"/>
                <a:gd name="T19" fmla="*/ 619 h 264"/>
                <a:gd name="T20" fmla="+- 0 9879 6697"/>
                <a:gd name="T21" fmla="*/ T20 w 3226"/>
                <a:gd name="T22" fmla="+- 0 619 619"/>
                <a:gd name="T23" fmla="*/ 619 h 264"/>
                <a:gd name="T24" fmla="+- 0 9896 6697"/>
                <a:gd name="T25" fmla="*/ T24 w 3226"/>
                <a:gd name="T26" fmla="+- 0 622 619"/>
                <a:gd name="T27" fmla="*/ 622 h 264"/>
                <a:gd name="T28" fmla="+- 0 9910 6697"/>
                <a:gd name="T29" fmla="*/ T28 w 3226"/>
                <a:gd name="T30" fmla="+- 0 632 619"/>
                <a:gd name="T31" fmla="*/ 632 h 264"/>
                <a:gd name="T32" fmla="+- 0 9919 6697"/>
                <a:gd name="T33" fmla="*/ T32 w 3226"/>
                <a:gd name="T34" fmla="+- 0 646 619"/>
                <a:gd name="T35" fmla="*/ 646 h 264"/>
                <a:gd name="T36" fmla="+- 0 9923 6697"/>
                <a:gd name="T37" fmla="*/ T36 w 3226"/>
                <a:gd name="T38" fmla="+- 0 663 619"/>
                <a:gd name="T39" fmla="*/ 663 h 264"/>
                <a:gd name="T40" fmla="+- 0 9923 6697"/>
                <a:gd name="T41" fmla="*/ T40 w 3226"/>
                <a:gd name="T42" fmla="+- 0 839 619"/>
                <a:gd name="T43" fmla="*/ 839 h 264"/>
                <a:gd name="T44" fmla="+- 0 9919 6697"/>
                <a:gd name="T45" fmla="*/ T44 w 3226"/>
                <a:gd name="T46" fmla="+- 0 856 619"/>
                <a:gd name="T47" fmla="*/ 856 h 264"/>
                <a:gd name="T48" fmla="+- 0 9910 6697"/>
                <a:gd name="T49" fmla="*/ T48 w 3226"/>
                <a:gd name="T50" fmla="+- 0 870 619"/>
                <a:gd name="T51" fmla="*/ 870 h 264"/>
                <a:gd name="T52" fmla="+- 0 9896 6697"/>
                <a:gd name="T53" fmla="*/ T52 w 3226"/>
                <a:gd name="T54" fmla="+- 0 879 619"/>
                <a:gd name="T55" fmla="*/ 879 h 264"/>
                <a:gd name="T56" fmla="+- 0 9879 6697"/>
                <a:gd name="T57" fmla="*/ T56 w 3226"/>
                <a:gd name="T58" fmla="+- 0 883 619"/>
                <a:gd name="T59" fmla="*/ 883 h 264"/>
                <a:gd name="T60" fmla="+- 0 6741 6697"/>
                <a:gd name="T61" fmla="*/ T60 w 3226"/>
                <a:gd name="T62" fmla="+- 0 883 619"/>
                <a:gd name="T63" fmla="*/ 883 h 264"/>
                <a:gd name="T64" fmla="+- 0 6724 6697"/>
                <a:gd name="T65" fmla="*/ T64 w 3226"/>
                <a:gd name="T66" fmla="+- 0 879 619"/>
                <a:gd name="T67" fmla="*/ 879 h 264"/>
                <a:gd name="T68" fmla="+- 0 6710 6697"/>
                <a:gd name="T69" fmla="*/ T68 w 3226"/>
                <a:gd name="T70" fmla="+- 0 870 619"/>
                <a:gd name="T71" fmla="*/ 870 h 264"/>
                <a:gd name="T72" fmla="+- 0 6701 6697"/>
                <a:gd name="T73" fmla="*/ T72 w 3226"/>
                <a:gd name="T74" fmla="+- 0 856 619"/>
                <a:gd name="T75" fmla="*/ 856 h 264"/>
                <a:gd name="T76" fmla="+- 0 6697 6697"/>
                <a:gd name="T77" fmla="*/ T76 w 3226"/>
                <a:gd name="T78" fmla="+- 0 839 619"/>
                <a:gd name="T79" fmla="*/ 839 h 264"/>
                <a:gd name="T80" fmla="+- 0 6697 6697"/>
                <a:gd name="T81" fmla="*/ T80 w 3226"/>
                <a:gd name="T82" fmla="+- 0 663 619"/>
                <a:gd name="T83" fmla="*/ 663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26" h="264">
                  <a:moveTo>
                    <a:pt x="0" y="44"/>
                  </a:moveTo>
                  <a:lnTo>
                    <a:pt x="4" y="27"/>
                  </a:lnTo>
                  <a:lnTo>
                    <a:pt x="13" y="13"/>
                  </a:lnTo>
                  <a:lnTo>
                    <a:pt x="27" y="3"/>
                  </a:lnTo>
                  <a:lnTo>
                    <a:pt x="44" y="0"/>
                  </a:lnTo>
                  <a:lnTo>
                    <a:pt x="3182" y="0"/>
                  </a:lnTo>
                  <a:lnTo>
                    <a:pt x="3199" y="3"/>
                  </a:lnTo>
                  <a:lnTo>
                    <a:pt x="3213" y="13"/>
                  </a:lnTo>
                  <a:lnTo>
                    <a:pt x="3222" y="27"/>
                  </a:lnTo>
                  <a:lnTo>
                    <a:pt x="3226" y="44"/>
                  </a:lnTo>
                  <a:lnTo>
                    <a:pt x="3226" y="220"/>
                  </a:lnTo>
                  <a:lnTo>
                    <a:pt x="3222" y="237"/>
                  </a:lnTo>
                  <a:lnTo>
                    <a:pt x="3213" y="251"/>
                  </a:lnTo>
                  <a:lnTo>
                    <a:pt x="3199" y="260"/>
                  </a:lnTo>
                  <a:lnTo>
                    <a:pt x="3182" y="264"/>
                  </a:lnTo>
                  <a:lnTo>
                    <a:pt x="44" y="264"/>
                  </a:lnTo>
                  <a:lnTo>
                    <a:pt x="27" y="260"/>
                  </a:lnTo>
                  <a:lnTo>
                    <a:pt x="13" y="251"/>
                  </a:lnTo>
                  <a:lnTo>
                    <a:pt x="4" y="237"/>
                  </a:lnTo>
                  <a:lnTo>
                    <a:pt x="0" y="220"/>
                  </a:lnTo>
                  <a:lnTo>
                    <a:pt x="0" y="4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Line 5">
              <a:extLst>
                <a:ext uri="{FF2B5EF4-FFF2-40B4-BE49-F238E27FC236}">
                  <a16:creationId xmlns:a16="http://schemas.microsoft.com/office/drawing/2014/main" id="{771364CD-33CA-B09C-897F-94ED7BB88F61}"/>
                </a:ext>
              </a:extLst>
            </p:cNvPr>
            <p:cNvSpPr>
              <a:spLocks noChangeShapeType="1"/>
            </p:cNvSpPr>
            <p:nvPr/>
          </p:nvSpPr>
          <p:spPr bwMode="auto">
            <a:xfrm>
              <a:off x="8310" y="883"/>
              <a:ext cx="0" cy="14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テキスト ボックス 5">
            <a:extLst>
              <a:ext uri="{FF2B5EF4-FFF2-40B4-BE49-F238E27FC236}">
                <a16:creationId xmlns:a16="http://schemas.microsoft.com/office/drawing/2014/main" id="{A5789130-B7A5-C339-4061-F6E2C8F8CD98}"/>
              </a:ext>
            </a:extLst>
          </p:cNvPr>
          <p:cNvSpPr txBox="1"/>
          <p:nvPr/>
        </p:nvSpPr>
        <p:spPr>
          <a:xfrm>
            <a:off x="79135" y="510187"/>
            <a:ext cx="7063236" cy="1310872"/>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「関連レセプト」画面</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082290">
              <a:lnSpc>
                <a:spcPct val="116000"/>
              </a:lnSpc>
              <a:spcBef>
                <a:spcPts val="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同一患者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関連レ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プト</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他月･入院</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08229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には右下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内容が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7" name="docshape221">
            <a:extLst>
              <a:ext uri="{FF2B5EF4-FFF2-40B4-BE49-F238E27FC236}">
                <a16:creationId xmlns:a16="http://schemas.microsoft.com/office/drawing/2014/main" id="{8168F6A7-72B6-DFEE-3B0D-4186876E83A9}"/>
              </a:ext>
            </a:extLst>
          </p:cNvPr>
          <p:cNvSpPr txBox="1">
            <a:spLocks noChangeArrowheads="1"/>
          </p:cNvSpPr>
          <p:nvPr/>
        </p:nvSpPr>
        <p:spPr bwMode="auto">
          <a:xfrm>
            <a:off x="2187453" y="3825134"/>
            <a:ext cx="123699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ja-JP" altLang="ja-JP" sz="1400" b="1" dirty="0">
                <a:solidFill>
                  <a:srgbClr val="FF0000"/>
                </a:solidFill>
              </a:rPr>
              <a:t>前月の画面</a:t>
            </a:r>
            <a:endParaRPr lang="ja-JP" altLang="ja-JP" sz="1400" dirty="0">
              <a:solidFill>
                <a:srgbClr val="FF0000"/>
              </a:solidFill>
            </a:endParaRPr>
          </a:p>
        </p:txBody>
      </p:sp>
      <p:sp>
        <p:nvSpPr>
          <p:cNvPr id="8" name="テキスト ボックス 7">
            <a:extLst>
              <a:ext uri="{FF2B5EF4-FFF2-40B4-BE49-F238E27FC236}">
                <a16:creationId xmlns:a16="http://schemas.microsoft.com/office/drawing/2014/main" id="{558F25E4-CB80-E309-3954-60EC6955E11E}"/>
              </a:ext>
            </a:extLst>
          </p:cNvPr>
          <p:cNvSpPr txBox="1"/>
          <p:nvPr/>
        </p:nvSpPr>
        <p:spPr>
          <a:xfrm>
            <a:off x="182052" y="5069665"/>
            <a:ext cx="6041624" cy="954107"/>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５</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a:t>
            </a: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電子付箋にチェックをいれると電子付箋の画面になります。</a:t>
            </a:r>
            <a:endParaRPr lang="en-US" altLang="ja-JP" sz="1100"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メモを入力することができます。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9" name="docshapegroup222">
            <a:extLst>
              <a:ext uri="{FF2B5EF4-FFF2-40B4-BE49-F238E27FC236}">
                <a16:creationId xmlns:a16="http://schemas.microsoft.com/office/drawing/2014/main" id="{D15CFCBE-9F65-0AF1-92B2-BC157F629301}"/>
              </a:ext>
            </a:extLst>
          </p:cNvPr>
          <p:cNvGrpSpPr>
            <a:grpSpLocks/>
          </p:cNvGrpSpPr>
          <p:nvPr/>
        </p:nvGrpSpPr>
        <p:grpSpPr bwMode="auto">
          <a:xfrm>
            <a:off x="917512" y="5947823"/>
            <a:ext cx="4666615" cy="2986062"/>
            <a:chOff x="2004" y="615"/>
            <a:chExt cx="7351" cy="4702"/>
          </a:xfrm>
        </p:grpSpPr>
        <p:pic>
          <p:nvPicPr>
            <p:cNvPr id="60424" name="docshape223">
              <a:extLst>
                <a:ext uri="{FF2B5EF4-FFF2-40B4-BE49-F238E27FC236}">
                  <a16:creationId xmlns:a16="http://schemas.microsoft.com/office/drawing/2014/main" id="{ECA28A56-C690-4CB6-BC1D-BAE78BF08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4"/>
            <a:stretch/>
          </p:blipFill>
          <p:spPr bwMode="auto">
            <a:xfrm>
              <a:off x="2551" y="615"/>
              <a:ext cx="6804" cy="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docshape224">
              <a:extLst>
                <a:ext uri="{FF2B5EF4-FFF2-40B4-BE49-F238E27FC236}">
                  <a16:creationId xmlns:a16="http://schemas.microsoft.com/office/drawing/2014/main" id="{A41542D8-C92B-777A-B202-CC5967C5B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99"/>
            <a:stretch/>
          </p:blipFill>
          <p:spPr bwMode="auto">
            <a:xfrm>
              <a:off x="2004" y="2710"/>
              <a:ext cx="226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225">
              <a:extLst>
                <a:ext uri="{FF2B5EF4-FFF2-40B4-BE49-F238E27FC236}">
                  <a16:creationId xmlns:a16="http://schemas.microsoft.com/office/drawing/2014/main" id="{FCA5C2F2-D96E-EA84-1399-80959EDE2C70}"/>
                </a:ext>
              </a:extLst>
            </p:cNvPr>
            <p:cNvSpPr>
              <a:spLocks noChangeArrowheads="1"/>
            </p:cNvSpPr>
            <p:nvPr/>
          </p:nvSpPr>
          <p:spPr bwMode="auto">
            <a:xfrm>
              <a:off x="2124" y="1116"/>
              <a:ext cx="5624"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226">
              <a:extLst>
                <a:ext uri="{FF2B5EF4-FFF2-40B4-BE49-F238E27FC236}">
                  <a16:creationId xmlns:a16="http://schemas.microsoft.com/office/drawing/2014/main" id="{1559CC79-6AA7-F5F7-17B1-B7B156383EB1}"/>
                </a:ext>
              </a:extLst>
            </p:cNvPr>
            <p:cNvSpPr>
              <a:spLocks/>
            </p:cNvSpPr>
            <p:nvPr/>
          </p:nvSpPr>
          <p:spPr bwMode="auto">
            <a:xfrm>
              <a:off x="3363" y="1797"/>
              <a:ext cx="462" cy="2094"/>
            </a:xfrm>
            <a:custGeom>
              <a:avLst/>
              <a:gdLst>
                <a:gd name="T0" fmla="+- 0 3825 3364"/>
                <a:gd name="T1" fmla="*/ T0 w 462"/>
                <a:gd name="T2" fmla="+- 0 1797 1797"/>
                <a:gd name="T3" fmla="*/ 1797 h 2094"/>
                <a:gd name="T4" fmla="+- 0 3825 3364"/>
                <a:gd name="T5" fmla="*/ T4 w 462"/>
                <a:gd name="T6" fmla="+- 0 3891 1797"/>
                <a:gd name="T7" fmla="*/ 3891 h 2094"/>
                <a:gd name="T8" fmla="+- 0 3364 3364"/>
                <a:gd name="T9" fmla="*/ T8 w 462"/>
                <a:gd name="T10" fmla="+- 0 3891 1797"/>
                <a:gd name="T11" fmla="*/ 3891 h 2094"/>
                <a:gd name="T12" fmla="+- 0 3364 3364"/>
                <a:gd name="T13" fmla="*/ T12 w 462"/>
                <a:gd name="T14" fmla="+- 0 3888 1797"/>
                <a:gd name="T15" fmla="*/ 3888 h 2094"/>
              </a:gdLst>
              <a:ahLst/>
              <a:cxnLst>
                <a:cxn ang="0">
                  <a:pos x="T1" y="T3"/>
                </a:cxn>
                <a:cxn ang="0">
                  <a:pos x="T5" y="T7"/>
                </a:cxn>
                <a:cxn ang="0">
                  <a:pos x="T9" y="T11"/>
                </a:cxn>
                <a:cxn ang="0">
                  <a:pos x="T13" y="T15"/>
                </a:cxn>
              </a:cxnLst>
              <a:rect l="0" t="0" r="r" b="b"/>
              <a:pathLst>
                <a:path w="462" h="2094">
                  <a:moveTo>
                    <a:pt x="461" y="0"/>
                  </a:moveTo>
                  <a:lnTo>
                    <a:pt x="461" y="2094"/>
                  </a:lnTo>
                  <a:lnTo>
                    <a:pt x="0" y="2094"/>
                  </a:lnTo>
                  <a:lnTo>
                    <a:pt x="0" y="209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12">
              <a:extLst>
                <a:ext uri="{FF2B5EF4-FFF2-40B4-BE49-F238E27FC236}">
                  <a16:creationId xmlns:a16="http://schemas.microsoft.com/office/drawing/2014/main" id="{589D2826-EB91-AF9A-2233-0EE377B9BB46}"/>
                </a:ext>
              </a:extLst>
            </p:cNvPr>
            <p:cNvSpPr>
              <a:spLocks noChangeShapeType="1"/>
            </p:cNvSpPr>
            <p:nvPr/>
          </p:nvSpPr>
          <p:spPr bwMode="auto">
            <a:xfrm>
              <a:off x="6796" y="3840"/>
              <a:ext cx="0" cy="3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227">
              <a:extLst>
                <a:ext uri="{FF2B5EF4-FFF2-40B4-BE49-F238E27FC236}">
                  <a16:creationId xmlns:a16="http://schemas.microsoft.com/office/drawing/2014/main" id="{16E73BCC-2826-13A7-10FB-F449EEAA665C}"/>
                </a:ext>
              </a:extLst>
            </p:cNvPr>
            <p:cNvSpPr txBox="1">
              <a:spLocks noChangeArrowheads="1"/>
            </p:cNvSpPr>
            <p:nvPr/>
          </p:nvSpPr>
          <p:spPr bwMode="auto">
            <a:xfrm>
              <a:off x="2124" y="1018"/>
              <a:ext cx="5624" cy="768"/>
            </a:xfrm>
            <a:prstGeom prst="rect">
              <a:avLst/>
            </a:prstGeom>
            <a:solidFill>
              <a:srgbClr val="FFFFFF"/>
            </a:solidFill>
            <a:ln w="9525">
              <a:solidFill>
                <a:srgbClr val="FF0000"/>
              </a:solidFill>
              <a:miter lim="800000"/>
              <a:headEnd/>
              <a:tailEnd/>
            </a:ln>
          </p:spPr>
          <p:txBody>
            <a:bodyPr vert="horz" wrap="square" lIns="72000" tIns="144000" rIns="0" bIns="540000" numCol="1" anchor="t" anchorCtr="0" compatLnSpc="1">
              <a:prstTxWarp prst="textNoShape">
                <a:avLst/>
              </a:prstTxWarp>
            </a:bodyPr>
            <a:lstStyle/>
            <a:p>
              <a:pPr marL="0" marR="0" lvl="0" indent="0" algn="l" defTabSz="914400" rtl="0" eaLnBrk="0" fontAlgn="base" latinLnBrk="0" hangingPunct="0">
                <a:spcBef>
                  <a:spcPts val="30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付箋のついたレセプトはナビゲーションウィンドウの</a:t>
              </a:r>
              <a:endParaRPr kumimoji="0" lang="ja-JP" altLang="en-US" sz="105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spcBef>
                  <a:spcPct val="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「電子付箋一覧」から参照できます</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docshape228">
              <a:extLst>
                <a:ext uri="{FF2B5EF4-FFF2-40B4-BE49-F238E27FC236}">
                  <a16:creationId xmlns:a16="http://schemas.microsoft.com/office/drawing/2014/main" id="{25B34AAB-42AB-667B-F63D-3BC747E86750}"/>
                </a:ext>
              </a:extLst>
            </p:cNvPr>
            <p:cNvSpPr txBox="1">
              <a:spLocks noChangeArrowheads="1"/>
            </p:cNvSpPr>
            <p:nvPr/>
          </p:nvSpPr>
          <p:spPr bwMode="auto">
            <a:xfrm>
              <a:off x="5630" y="4150"/>
              <a:ext cx="2736" cy="413"/>
            </a:xfrm>
            <a:prstGeom prst="rect">
              <a:avLst/>
            </a:prstGeom>
            <a:solidFill>
              <a:srgbClr val="FFFFFF"/>
            </a:solidFill>
            <a:ln w="9525">
              <a:solidFill>
                <a:srgbClr val="000000"/>
              </a:solidFill>
              <a:miter lim="800000"/>
              <a:headEnd/>
              <a:tailEnd/>
            </a:ln>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付箋メモ入力ダイアログ</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20" name="docshape221">
            <a:extLst>
              <a:ext uri="{FF2B5EF4-FFF2-40B4-BE49-F238E27FC236}">
                <a16:creationId xmlns:a16="http://schemas.microsoft.com/office/drawing/2014/main" id="{D95FB58F-27C2-10F2-12AA-6C5912B9924B}"/>
              </a:ext>
            </a:extLst>
          </p:cNvPr>
          <p:cNvSpPr txBox="1">
            <a:spLocks noChangeArrowheads="1"/>
          </p:cNvSpPr>
          <p:nvPr/>
        </p:nvSpPr>
        <p:spPr bwMode="auto">
          <a:xfrm>
            <a:off x="3610753" y="1656637"/>
            <a:ext cx="1271251"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90170">
              <a:spcBef>
                <a:spcPts val="405"/>
              </a:spcBef>
              <a:spcAft>
                <a:spcPts val="0"/>
              </a:spcAft>
            </a:pPr>
            <a:r>
              <a:rPr lang="ja-JP" altLang="ja-JP" sz="1400" spc="-20" dirty="0">
                <a:solidFill>
                  <a:srgbClr val="FF0000"/>
                </a:solidFill>
                <a:effectLst/>
                <a:latin typeface="+mn-ea"/>
                <a:cs typeface="ＭＳ Ｐゴシック" panose="020B0600070205080204" pitchFamily="50" charset="-128"/>
              </a:rPr>
              <a:t>関連レセプト</a:t>
            </a:r>
            <a:endParaRPr lang="ja-JP" altLang="ja-JP" sz="1400" dirty="0">
              <a:effectLst/>
              <a:latin typeface="+mn-ea"/>
              <a:cs typeface="ＭＳ Ｐゴシック" panose="020B0600070205080204" pitchFamily="50" charset="-128"/>
            </a:endParaRPr>
          </a:p>
        </p:txBody>
      </p:sp>
      <p:sp>
        <p:nvSpPr>
          <p:cNvPr id="15" name="직사각형 14">
            <a:extLst>
              <a:ext uri="{FF2B5EF4-FFF2-40B4-BE49-F238E27FC236}">
                <a16:creationId xmlns:a16="http://schemas.microsoft.com/office/drawing/2014/main" id="{36E98704-077D-6328-2A1A-CB4BBD838826}"/>
              </a:ext>
            </a:extLst>
          </p:cNvPr>
          <p:cNvSpPr/>
          <p:nvPr/>
        </p:nvSpPr>
        <p:spPr>
          <a:xfrm>
            <a:off x="2187453" y="2308489"/>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EFF2473-AAE4-86C3-6264-231708574070}"/>
              </a:ext>
            </a:extLst>
          </p:cNvPr>
          <p:cNvSpPr/>
          <p:nvPr/>
        </p:nvSpPr>
        <p:spPr>
          <a:xfrm>
            <a:off x="1205282" y="7361520"/>
            <a:ext cx="435500" cy="1232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07820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DDB8-64EA-29B8-B4B7-A26CEEF4534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2C2FF95-8179-D503-99E9-EBF4A05C71B2}"/>
              </a:ext>
            </a:extLst>
          </p:cNvPr>
          <p:cNvSpPr>
            <a:spLocks noGrp="1"/>
          </p:cNvSpPr>
          <p:nvPr>
            <p:ph type="sldNum" sz="quarter" idx="12"/>
          </p:nvPr>
        </p:nvSpPr>
        <p:spPr/>
        <p:txBody>
          <a:bodyPr/>
          <a:lstStyle/>
          <a:p>
            <a:fld id="{AE8EA5A1-38AB-4AA0-89CC-DE1004BC27E5}" type="slidenum">
              <a:rPr kumimoji="1" lang="ja-JP" altLang="en-US" smtClean="0"/>
              <a:t>96</a:t>
            </a:fld>
            <a:endParaRPr kumimoji="1" lang="ja-JP" altLang="en-US"/>
          </a:p>
        </p:txBody>
      </p:sp>
      <p:sp>
        <p:nvSpPr>
          <p:cNvPr id="3" name="object 3">
            <a:extLst>
              <a:ext uri="{FF2B5EF4-FFF2-40B4-BE49-F238E27FC236}">
                <a16:creationId xmlns:a16="http://schemas.microsoft.com/office/drawing/2014/main" id="{12025E11-8822-9F9C-692C-4DDB035436A5}"/>
              </a:ext>
            </a:extLst>
          </p:cNvPr>
          <p:cNvSpPr txBox="1"/>
          <p:nvPr/>
        </p:nvSpPr>
        <p:spPr>
          <a:xfrm>
            <a:off x="783833" y="4377516"/>
            <a:ext cx="5521717" cy="2430793"/>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 </a:t>
            </a: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では閲覧のみ可能です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     </a:t>
            </a:r>
            <a:r>
              <a:rPr lang="ja" altLang="en-US" sz="1100" spc="-5" dirty="0">
                <a:latin typeface="游ゴシック"/>
                <a:cs typeface="游ゴシック"/>
              </a:rPr>
              <a:t>登録</a:t>
            </a:r>
            <a:r>
              <a:rPr lang="ja" altLang="ko-KR" sz="1100" spc="-5" dirty="0">
                <a:latin typeface="游ゴシック"/>
                <a:cs typeface="游ゴシック"/>
              </a:rPr>
              <a:t> </a:t>
            </a:r>
            <a:r>
              <a:rPr lang="ja" altLang="en-US" sz="1100" spc="-5" dirty="0">
                <a:latin typeface="游ゴシック"/>
                <a:cs typeface="游ゴシック"/>
              </a:rPr>
              <a:t>および削除は</a:t>
            </a:r>
            <a:r>
              <a:rPr lang="en-US" altLang="ja-JP" sz="1100" spc="-5" dirty="0">
                <a:latin typeface="游ゴシック"/>
                <a:cs typeface="游ゴシック"/>
              </a:rPr>
              <a:t>【</a:t>
            </a:r>
            <a:r>
              <a:rPr lang="ja" altLang="ko-KR" sz="1100" spc="-5" dirty="0">
                <a:latin typeface="游ゴシック"/>
                <a:cs typeface="游ゴシック"/>
              </a:rPr>
              <a:t>[施設</a:t>
            </a:r>
            <a:r>
              <a:rPr lang="ja" altLang="en-US" sz="1100" spc="-5" dirty="0">
                <a:latin typeface="游ゴシック"/>
                <a:cs typeface="游ゴシック"/>
              </a:rPr>
              <a:t>基準コード]</a:t>
            </a:r>
            <a:r>
              <a:rPr lang="ja" altLang="ko-KR" sz="1100" spc="-5" dirty="0">
                <a:latin typeface="游ゴシック"/>
                <a:cs typeface="游ゴシック"/>
              </a:rPr>
              <a:t>チェック</a:t>
            </a:r>
            <a:r>
              <a:rPr lang="ja" altLang="en-US" sz="1100" spc="-5" dirty="0">
                <a:latin typeface="游ゴシック"/>
                <a:cs typeface="游ゴシック"/>
              </a:rPr>
              <a:t>設定</a:t>
            </a:r>
            <a:r>
              <a:rPr lang="en-US" altLang="ja-JP" sz="1100" spc="-5" dirty="0">
                <a:latin typeface="游ゴシック"/>
                <a:cs typeface="游ゴシック"/>
              </a:rPr>
              <a:t>】</a:t>
            </a:r>
            <a:r>
              <a:rPr lang="ja" altLang="en-US" sz="1100" spc="-5" dirty="0">
                <a:latin typeface="游ゴシック"/>
                <a:cs typeface="游ゴシック"/>
              </a:rPr>
              <a:t>タブでのみ可能です</a:t>
            </a:r>
            <a:r>
              <a:rPr lang="ja" altLang="ko-KR" sz="1100" spc="-5" dirty="0">
                <a:latin typeface="游ゴシック"/>
                <a:cs typeface="游ゴシック"/>
              </a:rPr>
              <a:t>。</a:t>
            </a:r>
            <a:endParaRPr lang="en-US" altLang="ko-KR" sz="1100" spc="-5" dirty="0">
              <a:solidFill>
                <a:srgbClr val="FF0000"/>
              </a:solidFill>
              <a:latin typeface="游ゴシック"/>
              <a:cs typeface="游ゴシック"/>
            </a:endParaRPr>
          </a:p>
          <a:p>
            <a:pPr marL="12700">
              <a:lnSpc>
                <a:spcPct val="100000"/>
              </a:lnSpc>
              <a:spcBef>
                <a:spcPts val="434"/>
              </a:spcBef>
            </a:pPr>
            <a:endParaRPr lang="en-US" altLang="ko-KR" sz="1100" spc="-5" dirty="0">
              <a:solidFill>
                <a:srgbClr val="FF0000"/>
              </a:solidFill>
              <a:latin typeface="游ゴシック"/>
              <a:cs typeface="游ゴシック"/>
            </a:endParaRPr>
          </a:p>
          <a:p>
            <a:pPr marL="12700">
              <a:lnSpc>
                <a:spcPct val="100000"/>
              </a:lnSpc>
              <a:spcBef>
                <a:spcPts val="434"/>
              </a:spcBef>
            </a:pPr>
            <a:r>
              <a:rPr lang="en-US" altLang="ja-JP" sz="1100" spc="-5" dirty="0">
                <a:solidFill>
                  <a:srgbClr val="FF0000"/>
                </a:solidFill>
                <a:latin typeface="游ゴシック"/>
                <a:cs typeface="游ゴシック"/>
              </a:rPr>
              <a:t>(1)</a:t>
            </a:r>
            <a:r>
              <a:rPr lang="ja-JP" altLang="en-US" sz="1100" spc="-5" dirty="0">
                <a:solidFill>
                  <a:srgbClr val="FF0000"/>
                </a:solidFill>
                <a:latin typeface="游ゴシック"/>
                <a:cs typeface="游ゴシック"/>
              </a:rPr>
              <a:t>　</a:t>
            </a:r>
            <a:r>
              <a:rPr lang="ja" altLang="en-US" sz="1100" spc="-5" dirty="0">
                <a:latin typeface="游ゴシック"/>
                <a:cs typeface="游ゴシック"/>
              </a:rPr>
              <a:t>診療行為</a:t>
            </a:r>
            <a:r>
              <a:rPr lang="en-US" altLang="ja-JP" sz="1100" spc="-5" dirty="0">
                <a:latin typeface="游ゴシック"/>
                <a:cs typeface="游ゴシック"/>
              </a:rPr>
              <a:t>( 190201770 ｢</a:t>
            </a:r>
            <a:r>
              <a:rPr lang="zh-TW" altLang="en-US" sz="1100" spc="-5" dirty="0">
                <a:latin typeface="游ゴシック" panose="020B0400000000000000" pitchFamily="50" charset="-128"/>
                <a:ea typeface="游ゴシック" panose="020B0400000000000000" pitchFamily="50" charset="-128"/>
                <a:cs typeface="游ゴシック"/>
              </a:rPr>
              <a:t>急性期患者支援療養病床初期加算</a:t>
            </a:r>
            <a:r>
              <a:rPr lang="en-US" altLang="ja-JP" sz="1100" spc="-5" dirty="0">
                <a:latin typeface="游ゴシック" panose="020B0400000000000000" pitchFamily="50" charset="-128"/>
                <a:ea typeface="游ゴシック" panose="020B0400000000000000" pitchFamily="50" charset="-128"/>
                <a:cs typeface="游ゴシック"/>
              </a:rPr>
              <a:t>(</a:t>
            </a:r>
            <a:r>
              <a:rPr lang="zh-TW" altLang="en-US" sz="1100" spc="-5" dirty="0">
                <a:latin typeface="游ゴシック" panose="020B0400000000000000" pitchFamily="50" charset="-128"/>
                <a:ea typeface="游ゴシック" panose="020B0400000000000000" pitchFamily="50" charset="-128"/>
                <a:cs typeface="游ゴシック"/>
              </a:rPr>
              <a:t>療養病棟入院基本料</a:t>
            </a:r>
            <a:r>
              <a:rPr lang="en-US" altLang="ja-JP" sz="1100" spc="-5" dirty="0">
                <a:latin typeface="游ゴシック" panose="020B0400000000000000" pitchFamily="50" charset="-128"/>
                <a:ea typeface="游ゴシック" panose="020B0400000000000000" pitchFamily="50" charset="-128"/>
                <a:cs typeface="游ゴシック"/>
              </a:rPr>
              <a:t>)｣)</a:t>
            </a:r>
            <a:endParaRPr lang="en-US" altLang="ja" sz="1100" spc="-5" dirty="0">
              <a:latin typeface="游ゴシック"/>
              <a:cs typeface="游ゴシック"/>
            </a:endParaRPr>
          </a:p>
          <a:p>
            <a:pPr marL="12700">
              <a:lnSpc>
                <a:spcPct val="100000"/>
              </a:lnSpc>
              <a:spcBef>
                <a:spcPts val="434"/>
              </a:spcBef>
            </a:pPr>
            <a:r>
              <a:rPr lang="ja-JP" altLang="en-US" sz="1100" spc="-5" dirty="0">
                <a:latin typeface="游ゴシック"/>
                <a:cs typeface="游ゴシック"/>
              </a:rPr>
              <a:t>　　 </a:t>
            </a:r>
            <a:r>
              <a:rPr lang="ja" altLang="en-US" sz="1100" spc="-5" dirty="0">
                <a:latin typeface="游ゴシック"/>
                <a:cs typeface="游ゴシック"/>
              </a:rPr>
              <a:t>をクリックして、該当する施設基準コードを確認します</a:t>
            </a:r>
            <a:r>
              <a:rPr lang="ja" altLang="ko-KR" sz="1100" spc="-5" dirty="0">
                <a:latin typeface="游ゴシック"/>
                <a:cs typeface="游ゴシック"/>
              </a:rPr>
              <a:t>。</a:t>
            </a:r>
          </a:p>
          <a:p>
            <a:pPr marL="12700">
              <a:lnSpc>
                <a:spcPct val="100000"/>
              </a:lnSpc>
              <a:spcBef>
                <a:spcPts val="434"/>
              </a:spcBef>
            </a:pPr>
            <a:r>
              <a:rPr lang="ja-JP" altLang="en-US" sz="1100" spc="-5" dirty="0">
                <a:latin typeface="游ゴシック"/>
                <a:cs typeface="游ゴシック"/>
              </a:rPr>
              <a:t>　　 </a:t>
            </a:r>
            <a:r>
              <a:rPr lang="ja" altLang="ko-KR" sz="1100" spc="-5" dirty="0">
                <a:latin typeface="游ゴシック"/>
                <a:cs typeface="游ゴシック"/>
              </a:rPr>
              <a:t>10</a:t>
            </a:r>
            <a:r>
              <a:rPr lang="ja" altLang="en-US" sz="1100" spc="-5" dirty="0">
                <a:latin typeface="游ゴシック"/>
                <a:cs typeface="游ゴシック"/>
              </a:rPr>
              <a:t>項目のうち</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a:p>
            <a:pPr marL="12700">
              <a:spcBef>
                <a:spcPts val="434"/>
              </a:spcBef>
            </a:pPr>
            <a:r>
              <a:rPr lang="ja" altLang="ko-KR" sz="1100" spc="-5" dirty="0">
                <a:solidFill>
                  <a:srgbClr val="FF0000"/>
                </a:solidFill>
                <a:latin typeface="游ゴシック"/>
                <a:cs typeface="游ゴシック"/>
              </a:rPr>
              <a:t>(2)</a:t>
            </a:r>
            <a:r>
              <a:rPr lang="ja" altLang="en-US" sz="1100" spc="-5" dirty="0">
                <a:solidFill>
                  <a:srgbClr val="FF0000"/>
                </a:solidFill>
                <a:latin typeface="游ゴシック"/>
                <a:cs typeface="游ゴシック"/>
              </a:rPr>
              <a:t> </a:t>
            </a:r>
            <a:r>
              <a:rPr lang="ja" altLang="ko-KR" sz="1100" spc="-5" dirty="0">
                <a:latin typeface="游ゴシック"/>
                <a:cs typeface="游ゴシック"/>
              </a:rPr>
              <a:t>「8010</a:t>
            </a:r>
            <a:r>
              <a:rPr lang="ja" altLang="en-US" sz="1100" spc="-5" dirty="0">
                <a:latin typeface="游ゴシック"/>
                <a:cs typeface="游ゴシック"/>
              </a:rPr>
              <a:t>療養病棟入院料1入院料</a:t>
            </a:r>
            <a:r>
              <a:rPr lang="ja-JP" altLang="en-US" sz="1100" spc="-5" dirty="0">
                <a:latin typeface="Batang" panose="02030600000101010101" pitchFamily="18" charset="-127"/>
                <a:ea typeface="Batang" panose="02030600000101010101" pitchFamily="18" charset="-127"/>
                <a:cs typeface="游ゴシック"/>
              </a:rPr>
              <a:t>Ｉ</a:t>
            </a:r>
            <a:r>
              <a:rPr lang="ja" altLang="ko-KR" sz="1100" spc="-5" dirty="0">
                <a:latin typeface="游ゴシック"/>
                <a:cs typeface="游ゴシック"/>
              </a:rPr>
              <a:t>」</a:t>
            </a:r>
            <a:r>
              <a:rPr lang="ja" altLang="en-US" sz="1100" spc="-5" dirty="0">
                <a:latin typeface="游ゴシック"/>
                <a:cs typeface="游ゴシック"/>
              </a:rPr>
              <a:t>と</a:t>
            </a:r>
            <a:r>
              <a:rPr lang="ja" altLang="ko-KR" sz="1100" spc="-5" dirty="0">
                <a:latin typeface="游ゴシック"/>
                <a:cs typeface="游ゴシック"/>
              </a:rPr>
              <a:t>「8012</a:t>
            </a:r>
            <a:r>
              <a:rPr lang="ja" altLang="en-US" sz="1100" spc="-5" dirty="0">
                <a:latin typeface="游ゴシック"/>
                <a:cs typeface="游ゴシック"/>
              </a:rPr>
              <a:t>療養病棟入院料2入院料</a:t>
            </a:r>
            <a:r>
              <a:rPr lang="en-US" altLang="ja-JP" sz="1100" spc="-5" dirty="0">
                <a:latin typeface="Batang" panose="02030600000101010101" pitchFamily="18" charset="-127"/>
                <a:ea typeface="Batang" panose="02030600000101010101" pitchFamily="18" charset="-127"/>
                <a:cs typeface="游ゴシック"/>
              </a:rPr>
              <a:t> I </a:t>
            </a:r>
            <a:r>
              <a:rPr lang="ja" altLang="ko-KR" sz="1100" spc="-5" dirty="0">
                <a:latin typeface="游ゴシック"/>
                <a:cs typeface="游ゴシック"/>
              </a:rPr>
              <a:t>」</a:t>
            </a:r>
            <a:r>
              <a:rPr lang="ja" altLang="en-US" sz="1100" spc="-5" dirty="0">
                <a:latin typeface="游ゴシック"/>
                <a:cs typeface="游ゴシック"/>
              </a:rPr>
              <a:t>の場合は</a:t>
            </a:r>
            <a:endParaRPr lang="en-US" altLang="ko-KR"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つ以上の「名寄せ元</a:t>
            </a:r>
            <a:r>
              <a:rPr lang="ja" altLang="ko-KR" sz="1100" dirty="0"/>
              <a:t>」</a:t>
            </a:r>
            <a:r>
              <a:rPr lang="ja" altLang="en-US" sz="1100" dirty="0"/>
              <a:t>が存在するため</a:t>
            </a:r>
            <a:r>
              <a:rPr lang="ja" altLang="ko-KR" sz="1100" dirty="0"/>
              <a:t>、 「</a:t>
            </a:r>
            <a:r>
              <a:rPr lang="ja" altLang="ko-KR" sz="1100" spc="-5" dirty="0">
                <a:latin typeface="游ゴシック"/>
                <a:cs typeface="游ゴシック"/>
              </a:rPr>
              <a:t>名寄せ</a:t>
            </a:r>
            <a:r>
              <a:rPr lang="ja" altLang="en-US" sz="1100" spc="-5" dirty="0">
                <a:latin typeface="游ゴシック"/>
                <a:cs typeface="游ゴシック"/>
              </a:rPr>
              <a:t>コード</a:t>
            </a:r>
            <a:r>
              <a:rPr lang="ja" altLang="ja-JP" sz="1100" spc="-5" dirty="0">
                <a:latin typeface="游ゴシック"/>
                <a:cs typeface="游ゴシック"/>
              </a:rPr>
              <a:t>」</a:t>
            </a:r>
            <a:r>
              <a:rPr lang="ja" altLang="en-US" sz="1100" spc="-5" dirty="0">
                <a:latin typeface="游ゴシック"/>
                <a:cs typeface="游ゴシック"/>
              </a:rPr>
              <a:t> で</a:t>
            </a:r>
            <a:endParaRPr lang="en-US" altLang="ja"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en-US" sz="1100" spc="-5" dirty="0">
                <a:latin typeface="游ゴシック"/>
                <a:cs typeface="游ゴシック"/>
              </a:rPr>
              <a:t>置き換え可能です</a:t>
            </a:r>
            <a:r>
              <a:rPr lang="ja" altLang="ko-KR" sz="1100" spc="-5" dirty="0">
                <a:latin typeface="游ゴシック"/>
                <a:cs typeface="游ゴシック"/>
              </a:rPr>
              <a:t>。</a:t>
            </a:r>
            <a:endParaRPr lang="en-US" altLang="ja" sz="1100" spc="-5" dirty="0">
              <a:latin typeface="游ゴシック"/>
              <a:cs typeface="游ゴシック"/>
            </a:endParaRPr>
          </a:p>
          <a:p>
            <a:pPr marL="12700">
              <a:spcBef>
                <a:spcPts val="434"/>
              </a:spcBef>
            </a:pPr>
            <a:endParaRPr lang="ja" altLang="ko-KR" sz="1100" spc="-5" dirty="0">
              <a:latin typeface="游ゴシック"/>
              <a:cs typeface="游ゴシック"/>
            </a:endParaRPr>
          </a:p>
          <a:p>
            <a:pPr marL="12700">
              <a:spcBef>
                <a:spcPts val="434"/>
              </a:spcBef>
            </a:pPr>
            <a:r>
              <a:rPr lang="ja" altLang="en-US" sz="1100" dirty="0"/>
              <a:t> </a:t>
            </a:r>
            <a:r>
              <a:rPr lang="ja" altLang="en-US" sz="1100" spc="-5" dirty="0">
                <a:latin typeface="游ゴシック"/>
                <a:cs typeface="游ゴシック"/>
              </a:rPr>
              <a:t> 「</a:t>
            </a:r>
            <a:r>
              <a:rPr lang="ja" altLang="en-US" sz="1100" dirty="0">
                <a:solidFill>
                  <a:srgbClr val="0000FE"/>
                </a:solidFill>
              </a:rPr>
              <a:t>コード</a:t>
            </a:r>
            <a:r>
              <a:rPr lang="ja" altLang="ko-KR" sz="1100" dirty="0">
                <a:solidFill>
                  <a:srgbClr val="0000FE"/>
                </a:solidFill>
              </a:rPr>
              <a:t>一覧</a:t>
            </a:r>
            <a:r>
              <a:rPr lang="ja" altLang="ko-KR" sz="1100" dirty="0"/>
              <a:t>」</a:t>
            </a:r>
            <a:r>
              <a:rPr lang="ja" altLang="ko-KR" sz="1100" spc="-5" dirty="0">
                <a:latin typeface="游ゴシック"/>
                <a:cs typeface="游ゴシック"/>
              </a:rPr>
              <a:t>をクリック</a:t>
            </a:r>
            <a:r>
              <a:rPr lang="ja" altLang="ja-JP" sz="1100" spc="-5" dirty="0">
                <a:latin typeface="游ゴシック"/>
                <a:cs typeface="游ゴシック"/>
              </a:rPr>
              <a:t>し</a:t>
            </a:r>
            <a:r>
              <a:rPr lang="ja" altLang="en-US" sz="1100" dirty="0"/>
              <a:t>て</a:t>
            </a:r>
            <a:r>
              <a:rPr lang="ja" altLang="ko-KR" sz="1100" dirty="0"/>
              <a:t>「</a:t>
            </a:r>
            <a:r>
              <a:rPr lang="ja" altLang="en-US" sz="1100" spc="-5" dirty="0">
                <a:latin typeface="游ゴシック"/>
                <a:cs typeface="游ゴシック"/>
              </a:rPr>
              <a:t>名寄せコード一覧」を</a:t>
            </a:r>
            <a:r>
              <a:rPr lang="ja" altLang="en-US" sz="1100" dirty="0"/>
              <a:t>確認</a:t>
            </a:r>
            <a:r>
              <a:rPr lang="ja" altLang="en-US" sz="1100" spc="-5" dirty="0">
                <a:latin typeface="游ゴシック"/>
                <a:cs typeface="游ゴシック"/>
              </a:rPr>
              <a:t>できます</a:t>
            </a:r>
            <a:r>
              <a:rPr lang="ja" altLang="ja-JP" sz="1100" dirty="0"/>
              <a:t>。</a:t>
            </a:r>
            <a:r>
              <a:rPr lang="ja" altLang="ko-KR" sz="1100" dirty="0"/>
              <a:t> </a:t>
            </a:r>
            <a:endParaRPr lang="en-US" altLang="ko-KR" sz="1100" spc="-5" dirty="0">
              <a:latin typeface="游ゴシック"/>
              <a:cs typeface="游ゴシック"/>
            </a:endParaRPr>
          </a:p>
        </p:txBody>
      </p:sp>
      <p:sp>
        <p:nvSpPr>
          <p:cNvPr id="4" name="Google Shape;148;p4">
            <a:extLst>
              <a:ext uri="{FF2B5EF4-FFF2-40B4-BE49-F238E27FC236}">
                <a16:creationId xmlns:a16="http://schemas.microsoft.com/office/drawing/2014/main" id="{8427B102-0525-1BD9-C7D3-58555A87C65E}"/>
              </a:ext>
            </a:extLst>
          </p:cNvPr>
          <p:cNvSpPr txBox="1"/>
          <p:nvPr/>
        </p:nvSpPr>
        <p:spPr>
          <a:xfrm>
            <a:off x="678246" y="639126"/>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2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診療行為に該当する施設コード検索</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5" name="object 3">
            <a:extLst>
              <a:ext uri="{FF2B5EF4-FFF2-40B4-BE49-F238E27FC236}">
                <a16:creationId xmlns:a16="http://schemas.microsoft.com/office/drawing/2014/main" id="{D7397F70-7EE7-1096-D3C4-4054CD9FF045}"/>
              </a:ext>
            </a:extLst>
          </p:cNvPr>
          <p:cNvSpPr txBox="1"/>
          <p:nvPr/>
        </p:nvSpPr>
        <p:spPr>
          <a:xfrm>
            <a:off x="801716" y="1034788"/>
            <a:ext cx="5400040" cy="445634"/>
          </a:xfrm>
          <a:prstGeom prst="rect">
            <a:avLst/>
          </a:prstGeom>
        </p:spPr>
        <p:txBody>
          <a:bodyPr vert="horz" wrap="square" lIns="0" tIns="55244" rIns="0" bIns="0" rtlCol="0">
            <a:spAutoFit/>
          </a:bodyPr>
          <a:lstStyle/>
          <a:p>
            <a:pPr marL="12700">
              <a:lnSpc>
                <a:spcPct val="100000"/>
              </a:lnSpc>
              <a:spcBef>
                <a:spcPts val="434"/>
              </a:spcBef>
            </a:pP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タブを選択します</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診療行為の名称で</a:t>
            </a:r>
            <a:r>
              <a:rPr lang="ja" altLang="ko-KR" sz="1100" spc="-5" dirty="0">
                <a:latin typeface="游ゴシック"/>
                <a:cs typeface="游ゴシック"/>
              </a:rPr>
              <a:t>「</a:t>
            </a:r>
            <a:r>
              <a:rPr lang="ja" altLang="en-US" sz="1100" spc="-5" dirty="0">
                <a:latin typeface="游ゴシック"/>
                <a:cs typeface="游ゴシック"/>
              </a:rPr>
              <a:t>急性期患者支援</a:t>
            </a:r>
            <a:r>
              <a:rPr lang="ja" altLang="ja-JP" sz="1100" dirty="0"/>
              <a:t>」</a:t>
            </a:r>
            <a:r>
              <a:rPr lang="ja" altLang="en-US" sz="1100" dirty="0"/>
              <a:t>を検索します</a:t>
            </a:r>
            <a:r>
              <a:rPr lang="ja" altLang="ko-KR" sz="1100" dirty="0"/>
              <a:t>。</a:t>
            </a:r>
          </a:p>
        </p:txBody>
      </p:sp>
      <p:grpSp>
        <p:nvGrpSpPr>
          <p:cNvPr id="6" name="グループ化 17">
            <a:extLst>
              <a:ext uri="{FF2B5EF4-FFF2-40B4-BE49-F238E27FC236}">
                <a16:creationId xmlns:a16="http://schemas.microsoft.com/office/drawing/2014/main" id="{2B71CFF6-5E88-9876-443E-A2E411E9E8D2}"/>
              </a:ext>
            </a:extLst>
          </p:cNvPr>
          <p:cNvGrpSpPr/>
          <p:nvPr/>
        </p:nvGrpSpPr>
        <p:grpSpPr>
          <a:xfrm>
            <a:off x="1362075" y="1580724"/>
            <a:ext cx="4029075" cy="2701542"/>
            <a:chOff x="1460194" y="2342393"/>
            <a:chExt cx="3748553" cy="2461973"/>
          </a:xfrm>
        </p:grpSpPr>
        <p:pic>
          <p:nvPicPr>
            <p:cNvPr id="7" name="그림 34">
              <a:extLst>
                <a:ext uri="{FF2B5EF4-FFF2-40B4-BE49-F238E27FC236}">
                  <a16:creationId xmlns:a16="http://schemas.microsoft.com/office/drawing/2014/main" id="{D180C724-3994-ECDA-DDE6-93B47E5C56B2}"/>
                </a:ext>
              </a:extLst>
            </p:cNvPr>
            <p:cNvPicPr>
              <a:picLocks noChangeAspect="1"/>
            </p:cNvPicPr>
            <p:nvPr/>
          </p:nvPicPr>
          <p:blipFill>
            <a:blip r:embed="rId2"/>
            <a:stretch>
              <a:fillRect/>
            </a:stretch>
          </p:blipFill>
          <p:spPr>
            <a:xfrm>
              <a:off x="1460194" y="2342393"/>
              <a:ext cx="3748553" cy="2461973"/>
            </a:xfrm>
            <a:prstGeom prst="rect">
              <a:avLst/>
            </a:prstGeom>
          </p:spPr>
        </p:pic>
        <p:sp>
          <p:nvSpPr>
            <p:cNvPr id="8" name="Google Shape;130;p3">
              <a:extLst>
                <a:ext uri="{FF2B5EF4-FFF2-40B4-BE49-F238E27FC236}">
                  <a16:creationId xmlns:a16="http://schemas.microsoft.com/office/drawing/2014/main" id="{754107D1-B755-B12F-FBED-8BEAAA3AC37F}"/>
                </a:ext>
              </a:extLst>
            </p:cNvPr>
            <p:cNvSpPr/>
            <p:nvPr/>
          </p:nvSpPr>
          <p:spPr>
            <a:xfrm>
              <a:off x="2593965" y="2365015"/>
              <a:ext cx="907771" cy="131827"/>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30;p3">
              <a:extLst>
                <a:ext uri="{FF2B5EF4-FFF2-40B4-BE49-F238E27FC236}">
                  <a16:creationId xmlns:a16="http://schemas.microsoft.com/office/drawing/2014/main" id="{DA155158-CC3C-65D4-041E-D0FBA6548763}"/>
                </a:ext>
              </a:extLst>
            </p:cNvPr>
            <p:cNvSpPr/>
            <p:nvPr/>
          </p:nvSpPr>
          <p:spPr>
            <a:xfrm>
              <a:off x="1517073" y="2629701"/>
              <a:ext cx="447807" cy="110564"/>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pic>
          <p:nvPicPr>
            <p:cNvPr id="10" name="図 2">
              <a:extLst>
                <a:ext uri="{FF2B5EF4-FFF2-40B4-BE49-F238E27FC236}">
                  <a16:creationId xmlns:a16="http://schemas.microsoft.com/office/drawing/2014/main" id="{A1E7759F-DA67-DF3A-3402-90E9303A2E95}"/>
                </a:ext>
              </a:extLst>
            </p:cNvPr>
            <p:cNvPicPr>
              <a:picLocks noChangeAspect="1"/>
            </p:cNvPicPr>
            <p:nvPr/>
          </p:nvPicPr>
          <p:blipFill>
            <a:blip r:embed="rId3"/>
            <a:stretch>
              <a:fillRect/>
            </a:stretch>
          </p:blipFill>
          <p:spPr>
            <a:xfrm rot="5400000">
              <a:off x="2760353" y="3023902"/>
              <a:ext cx="144544" cy="198232"/>
            </a:xfrm>
            <a:prstGeom prst="rect">
              <a:avLst/>
            </a:prstGeom>
          </p:spPr>
        </p:pic>
        <p:sp>
          <p:nvSpPr>
            <p:cNvPr id="11" name="Google Shape;139;p4">
              <a:extLst>
                <a:ext uri="{FF2B5EF4-FFF2-40B4-BE49-F238E27FC236}">
                  <a16:creationId xmlns:a16="http://schemas.microsoft.com/office/drawing/2014/main" id="{85CA310A-DBB2-D68E-D343-D5D25C7945A1}"/>
                </a:ext>
              </a:extLst>
            </p:cNvPr>
            <p:cNvSpPr txBox="1"/>
            <p:nvPr/>
          </p:nvSpPr>
          <p:spPr>
            <a:xfrm>
              <a:off x="2593965" y="2774628"/>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2" name="Google Shape;143;p4">
              <a:extLst>
                <a:ext uri="{FF2B5EF4-FFF2-40B4-BE49-F238E27FC236}">
                  <a16:creationId xmlns:a16="http://schemas.microsoft.com/office/drawing/2014/main" id="{4C28DAB5-0A90-F1D9-F5DC-F07744DF1E69}"/>
                </a:ext>
              </a:extLst>
            </p:cNvPr>
            <p:cNvSpPr/>
            <p:nvPr/>
          </p:nvSpPr>
          <p:spPr>
            <a:xfrm>
              <a:off x="2926948" y="2974752"/>
              <a:ext cx="2211357" cy="1403797"/>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3" name="Google Shape;139;p4">
              <a:extLst>
                <a:ext uri="{FF2B5EF4-FFF2-40B4-BE49-F238E27FC236}">
                  <a16:creationId xmlns:a16="http://schemas.microsoft.com/office/drawing/2014/main" id="{762163B2-25F3-0873-8E3C-B3DCB65F5E66}"/>
                </a:ext>
              </a:extLst>
            </p:cNvPr>
            <p:cNvSpPr txBox="1"/>
            <p:nvPr/>
          </p:nvSpPr>
          <p:spPr>
            <a:xfrm>
              <a:off x="4390022" y="3268926"/>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grpSp>
      <p:pic>
        <p:nvPicPr>
          <p:cNvPr id="14" name="그림 36">
            <a:extLst>
              <a:ext uri="{FF2B5EF4-FFF2-40B4-BE49-F238E27FC236}">
                <a16:creationId xmlns:a16="http://schemas.microsoft.com/office/drawing/2014/main" id="{042BB46A-7E0C-A87B-E7A8-722EB1677676}"/>
              </a:ext>
            </a:extLst>
          </p:cNvPr>
          <p:cNvPicPr>
            <a:picLocks noChangeAspect="1"/>
          </p:cNvPicPr>
          <p:nvPr/>
        </p:nvPicPr>
        <p:blipFill>
          <a:blip r:embed="rId4"/>
          <a:stretch>
            <a:fillRect/>
          </a:stretch>
        </p:blipFill>
        <p:spPr>
          <a:xfrm>
            <a:off x="1115510" y="6984078"/>
            <a:ext cx="2956910" cy="1951158"/>
          </a:xfrm>
          <a:prstGeom prst="rect">
            <a:avLst/>
          </a:prstGeom>
        </p:spPr>
      </p:pic>
      <p:sp>
        <p:nvSpPr>
          <p:cNvPr id="15" name="Google Shape;143;p4">
            <a:extLst>
              <a:ext uri="{FF2B5EF4-FFF2-40B4-BE49-F238E27FC236}">
                <a16:creationId xmlns:a16="http://schemas.microsoft.com/office/drawing/2014/main" id="{DCB4BCF4-4BFB-9786-02F8-A352DDE585CE}"/>
              </a:ext>
            </a:extLst>
          </p:cNvPr>
          <p:cNvSpPr/>
          <p:nvPr/>
        </p:nvSpPr>
        <p:spPr>
          <a:xfrm>
            <a:off x="1117323" y="7349703"/>
            <a:ext cx="2656655" cy="623430"/>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96;p1">
            <a:extLst>
              <a:ext uri="{FF2B5EF4-FFF2-40B4-BE49-F238E27FC236}">
                <a16:creationId xmlns:a16="http://schemas.microsoft.com/office/drawing/2014/main" id="{4D5FFE7E-80F8-623E-6874-D01A445B524B}"/>
              </a:ext>
            </a:extLst>
          </p:cNvPr>
          <p:cNvSpPr txBox="1"/>
          <p:nvPr/>
        </p:nvSpPr>
        <p:spPr>
          <a:xfrm>
            <a:off x="4191228" y="7368509"/>
            <a:ext cx="2114322" cy="78222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名寄せコード置き換え</a:t>
            </a:r>
            <a:endParaRPr lang="ja-JP" altLang="en-US" sz="1100" b="1" dirty="0">
              <a:latin typeface="游ゴシック"/>
              <a:cs typeface="游ゴシック"/>
            </a:endParaRPr>
          </a:p>
          <a:p>
            <a:pPr marL="0" marR="0" lvl="0" indent="0" algn="l" rtl="0">
              <a:spcBef>
                <a:spcPts val="0"/>
              </a:spcBef>
              <a:spcAft>
                <a:spcPts val="0"/>
              </a:spcAft>
              <a:buNone/>
            </a:pP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 の詳細機能については、 </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名寄せコード一覧」 </a:t>
            </a:r>
            <a:r>
              <a:rPr lang="ja" altLang="ja-JP" sz="1100" dirty="0">
                <a:solidFill>
                  <a:schemeClr val="dk1"/>
                </a:solidFill>
                <a:latin typeface="游ゴシック" panose="020B0400000000000000" pitchFamily="50" charset="-128"/>
                <a:ea typeface="游ゴシック" panose="020B0400000000000000" pitchFamily="50" charset="-128"/>
                <a:sym typeface="Arial"/>
              </a:rPr>
              <a:t>（Page </a:t>
            </a:r>
            <a:r>
              <a:rPr lang="en-US" altLang="ja" sz="1100" dirty="0">
                <a:solidFill>
                  <a:schemeClr val="dk1"/>
                </a:solidFill>
                <a:latin typeface="游ゴシック" panose="020B0400000000000000" pitchFamily="50" charset="-128"/>
                <a:ea typeface="游ゴシック" panose="020B0400000000000000" pitchFamily="50" charset="-128"/>
                <a:sym typeface="Arial"/>
              </a:rPr>
              <a:t>79</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en-US" altLang="ja" sz="1100" dirty="0">
                <a:solidFill>
                  <a:schemeClr val="dk1"/>
                </a:solidFill>
                <a:latin typeface="游ゴシック" panose="020B0400000000000000" pitchFamily="50" charset="-128"/>
                <a:ea typeface="游ゴシック" panose="020B0400000000000000" pitchFamily="50" charset="-128"/>
                <a:sym typeface="Arial"/>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）を</a:t>
            </a:r>
            <a:r>
              <a:rPr lang="ja" altLang="en-US" sz="1100" dirty="0">
                <a:solidFill>
                  <a:schemeClr val="dk1"/>
                </a:solidFill>
                <a:latin typeface="游ゴシック" panose="020B0400000000000000" pitchFamily="50" charset="-128"/>
                <a:ea typeface="游ゴシック" panose="020B0400000000000000" pitchFamily="50" charset="-128"/>
                <a:sym typeface="Arial"/>
              </a:rPr>
              <a:t>参照してください</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endParaRPr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714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25A7E-5CE0-B441-A8E7-9193B9A7A00B}"/>
              </a:ext>
            </a:extLst>
          </p:cNvPr>
          <p:cNvPicPr>
            <a:picLocks noChangeAspect="1"/>
          </p:cNvPicPr>
          <p:nvPr/>
        </p:nvPicPr>
        <p:blipFill>
          <a:blip r:embed="rId2"/>
          <a:srcRect t="14718"/>
          <a:stretch/>
        </p:blipFill>
        <p:spPr>
          <a:xfrm>
            <a:off x="1198441" y="5037286"/>
            <a:ext cx="4322064" cy="277744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52</a:t>
            </a:fld>
            <a:endParaRPr kumimoji="1" lang="ja-JP" altLang="en-US"/>
          </a:p>
        </p:txBody>
      </p:sp>
      <p:sp>
        <p:nvSpPr>
          <p:cNvPr id="2" name="正方形/長方形 1">
            <a:extLst>
              <a:ext uri="{FF2B5EF4-FFF2-40B4-BE49-F238E27FC236}">
                <a16:creationId xmlns:a16="http://schemas.microsoft.com/office/drawing/2014/main" id="{10B943F2-37CE-3A8D-3E7B-C6DCF6E87DCF}"/>
              </a:ext>
            </a:extLst>
          </p:cNvPr>
          <p:cNvSpPr/>
          <p:nvPr/>
        </p:nvSpPr>
        <p:spPr>
          <a:xfrm>
            <a:off x="942945" y="85858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spc="395"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候補病名表示</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E6324D8-0054-A626-0723-C63B602D65CA}"/>
              </a:ext>
            </a:extLst>
          </p:cNvPr>
          <p:cNvSpPr txBox="1"/>
          <p:nvPr/>
        </p:nvSpPr>
        <p:spPr>
          <a:xfrm>
            <a:off x="678246" y="1348519"/>
            <a:ext cx="5664700" cy="646331"/>
          </a:xfrm>
          <a:prstGeom prst="rect">
            <a:avLst/>
          </a:prstGeom>
          <a:noFill/>
        </p:spPr>
        <p:txBody>
          <a:bodyPr wrap="square" rtlCol="0">
            <a:spAutoFit/>
          </a:bodyPr>
          <a:lstStyle/>
          <a:p>
            <a:pPr marL="485140">
              <a:spcBef>
                <a:spcPts val="5"/>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病名漏れレセプトの</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該当項目に対し、</a:t>
            </a:r>
            <a:endPar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5"/>
              </a:spcBef>
              <a:spcAft>
                <a:spcPts val="0"/>
              </a:spcAft>
            </a:pP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を画面から選択して印刷する機能です。</a:t>
            </a:r>
            <a:r>
              <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485140">
              <a:spcBef>
                <a:spcPts val="5"/>
              </a:spcBef>
              <a:spcAft>
                <a:spcPts val="0"/>
              </a:spcAft>
            </a:pP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「レセ画面点検」の［候補病名表示］</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6" name="docshapegroup272">
            <a:extLst>
              <a:ext uri="{FF2B5EF4-FFF2-40B4-BE49-F238E27FC236}">
                <a16:creationId xmlns:a16="http://schemas.microsoft.com/office/drawing/2014/main" id="{385DF181-5B6B-349E-DE46-2BDC48B0549F}"/>
              </a:ext>
            </a:extLst>
          </p:cNvPr>
          <p:cNvGrpSpPr>
            <a:grpSpLocks/>
          </p:cNvGrpSpPr>
          <p:nvPr/>
        </p:nvGrpSpPr>
        <p:grpSpPr bwMode="auto">
          <a:xfrm>
            <a:off x="1321563" y="2092289"/>
            <a:ext cx="4333875" cy="1498509"/>
            <a:chOff x="2551" y="1082"/>
            <a:chExt cx="6824" cy="2361"/>
          </a:xfrm>
        </p:grpSpPr>
        <p:pic>
          <p:nvPicPr>
            <p:cNvPr id="54274" name="docshape273">
              <a:extLst>
                <a:ext uri="{FF2B5EF4-FFF2-40B4-BE49-F238E27FC236}">
                  <a16:creationId xmlns:a16="http://schemas.microsoft.com/office/drawing/2014/main" id="{DB2FA036-0552-4FA6-EA7B-B72A5F40D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6"/>
            <a:stretch/>
          </p:blipFill>
          <p:spPr bwMode="auto">
            <a:xfrm>
              <a:off x="2551" y="1082"/>
              <a:ext cx="6824"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274">
              <a:extLst>
                <a:ext uri="{FF2B5EF4-FFF2-40B4-BE49-F238E27FC236}">
                  <a16:creationId xmlns:a16="http://schemas.microsoft.com/office/drawing/2014/main" id="{E19E167E-19E3-4A80-3175-F3EBB177B803}"/>
                </a:ext>
              </a:extLst>
            </p:cNvPr>
            <p:cNvSpPr>
              <a:spLocks/>
            </p:cNvSpPr>
            <p:nvPr/>
          </p:nvSpPr>
          <p:spPr bwMode="auto">
            <a:xfrm>
              <a:off x="7407" y="1351"/>
              <a:ext cx="908" cy="394"/>
            </a:xfrm>
            <a:custGeom>
              <a:avLst/>
              <a:gdLst>
                <a:gd name="T0" fmla="+- 0 7408 7408"/>
                <a:gd name="T1" fmla="*/ T0 w 908"/>
                <a:gd name="T2" fmla="+- 0 1417 1352"/>
                <a:gd name="T3" fmla="*/ 1417 h 394"/>
                <a:gd name="T4" fmla="+- 0 7413 7408"/>
                <a:gd name="T5" fmla="*/ T4 w 908"/>
                <a:gd name="T6" fmla="+- 0 1392 1352"/>
                <a:gd name="T7" fmla="*/ 1392 h 394"/>
                <a:gd name="T8" fmla="+- 0 7427 7408"/>
                <a:gd name="T9" fmla="*/ T8 w 908"/>
                <a:gd name="T10" fmla="+- 0 1371 1352"/>
                <a:gd name="T11" fmla="*/ 1371 h 394"/>
                <a:gd name="T12" fmla="+- 0 7448 7408"/>
                <a:gd name="T13" fmla="*/ T12 w 908"/>
                <a:gd name="T14" fmla="+- 0 1357 1352"/>
                <a:gd name="T15" fmla="*/ 1357 h 394"/>
                <a:gd name="T16" fmla="+- 0 7473 7408"/>
                <a:gd name="T17" fmla="*/ T16 w 908"/>
                <a:gd name="T18" fmla="+- 0 1352 1352"/>
                <a:gd name="T19" fmla="*/ 1352 h 394"/>
                <a:gd name="T20" fmla="+- 0 8249 7408"/>
                <a:gd name="T21" fmla="*/ T20 w 908"/>
                <a:gd name="T22" fmla="+- 0 1352 1352"/>
                <a:gd name="T23" fmla="*/ 1352 h 394"/>
                <a:gd name="T24" fmla="+- 0 8275 7408"/>
                <a:gd name="T25" fmla="*/ T24 w 908"/>
                <a:gd name="T26" fmla="+- 0 1357 1352"/>
                <a:gd name="T27" fmla="*/ 1357 h 394"/>
                <a:gd name="T28" fmla="+- 0 8296 7408"/>
                <a:gd name="T29" fmla="*/ T28 w 908"/>
                <a:gd name="T30" fmla="+- 0 1371 1352"/>
                <a:gd name="T31" fmla="*/ 1371 h 394"/>
                <a:gd name="T32" fmla="+- 0 8310 7408"/>
                <a:gd name="T33" fmla="*/ T32 w 908"/>
                <a:gd name="T34" fmla="+- 0 1392 1352"/>
                <a:gd name="T35" fmla="*/ 1392 h 394"/>
                <a:gd name="T36" fmla="+- 0 8315 7408"/>
                <a:gd name="T37" fmla="*/ T36 w 908"/>
                <a:gd name="T38" fmla="+- 0 1417 1352"/>
                <a:gd name="T39" fmla="*/ 1417 h 394"/>
                <a:gd name="T40" fmla="+- 0 8315 7408"/>
                <a:gd name="T41" fmla="*/ T40 w 908"/>
                <a:gd name="T42" fmla="+- 0 1680 1352"/>
                <a:gd name="T43" fmla="*/ 1680 h 394"/>
                <a:gd name="T44" fmla="+- 0 8310 7408"/>
                <a:gd name="T45" fmla="*/ T44 w 908"/>
                <a:gd name="T46" fmla="+- 0 1705 1352"/>
                <a:gd name="T47" fmla="*/ 1705 h 394"/>
                <a:gd name="T48" fmla="+- 0 8296 7408"/>
                <a:gd name="T49" fmla="*/ T48 w 908"/>
                <a:gd name="T50" fmla="+- 0 1726 1352"/>
                <a:gd name="T51" fmla="*/ 1726 h 394"/>
                <a:gd name="T52" fmla="+- 0 8275 7408"/>
                <a:gd name="T53" fmla="*/ T52 w 908"/>
                <a:gd name="T54" fmla="+- 0 1740 1352"/>
                <a:gd name="T55" fmla="*/ 1740 h 394"/>
                <a:gd name="T56" fmla="+- 0 8249 7408"/>
                <a:gd name="T57" fmla="*/ T56 w 908"/>
                <a:gd name="T58" fmla="+- 0 1745 1352"/>
                <a:gd name="T59" fmla="*/ 1745 h 394"/>
                <a:gd name="T60" fmla="+- 0 7473 7408"/>
                <a:gd name="T61" fmla="*/ T60 w 908"/>
                <a:gd name="T62" fmla="+- 0 1745 1352"/>
                <a:gd name="T63" fmla="*/ 1745 h 394"/>
                <a:gd name="T64" fmla="+- 0 7448 7408"/>
                <a:gd name="T65" fmla="*/ T64 w 908"/>
                <a:gd name="T66" fmla="+- 0 1740 1352"/>
                <a:gd name="T67" fmla="*/ 1740 h 394"/>
                <a:gd name="T68" fmla="+- 0 7427 7408"/>
                <a:gd name="T69" fmla="*/ T68 w 908"/>
                <a:gd name="T70" fmla="+- 0 1726 1352"/>
                <a:gd name="T71" fmla="*/ 1726 h 394"/>
                <a:gd name="T72" fmla="+- 0 7413 7408"/>
                <a:gd name="T73" fmla="*/ T72 w 908"/>
                <a:gd name="T74" fmla="+- 0 1705 1352"/>
                <a:gd name="T75" fmla="*/ 1705 h 394"/>
                <a:gd name="T76" fmla="+- 0 7408 7408"/>
                <a:gd name="T77" fmla="*/ T76 w 908"/>
                <a:gd name="T78" fmla="+- 0 1680 1352"/>
                <a:gd name="T79" fmla="*/ 1680 h 394"/>
                <a:gd name="T80" fmla="+- 0 7408 7408"/>
                <a:gd name="T81" fmla="*/ T80 w 908"/>
                <a:gd name="T82" fmla="+- 0 1417 1352"/>
                <a:gd name="T83" fmla="*/ 1417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08" h="394">
                  <a:moveTo>
                    <a:pt x="0" y="65"/>
                  </a:moveTo>
                  <a:lnTo>
                    <a:pt x="5" y="40"/>
                  </a:lnTo>
                  <a:lnTo>
                    <a:pt x="19" y="19"/>
                  </a:lnTo>
                  <a:lnTo>
                    <a:pt x="40" y="5"/>
                  </a:lnTo>
                  <a:lnTo>
                    <a:pt x="65" y="0"/>
                  </a:lnTo>
                  <a:lnTo>
                    <a:pt x="841" y="0"/>
                  </a:lnTo>
                  <a:lnTo>
                    <a:pt x="867" y="5"/>
                  </a:lnTo>
                  <a:lnTo>
                    <a:pt x="888" y="19"/>
                  </a:lnTo>
                  <a:lnTo>
                    <a:pt x="902" y="40"/>
                  </a:lnTo>
                  <a:lnTo>
                    <a:pt x="907" y="65"/>
                  </a:lnTo>
                  <a:lnTo>
                    <a:pt x="907" y="328"/>
                  </a:lnTo>
                  <a:lnTo>
                    <a:pt x="902" y="353"/>
                  </a:lnTo>
                  <a:lnTo>
                    <a:pt x="888" y="374"/>
                  </a:lnTo>
                  <a:lnTo>
                    <a:pt x="867" y="388"/>
                  </a:lnTo>
                  <a:lnTo>
                    <a:pt x="841" y="393"/>
                  </a:lnTo>
                  <a:lnTo>
                    <a:pt x="65" y="393"/>
                  </a:lnTo>
                  <a:lnTo>
                    <a:pt x="40" y="388"/>
                  </a:lnTo>
                  <a:lnTo>
                    <a:pt x="19" y="374"/>
                  </a:lnTo>
                  <a:lnTo>
                    <a:pt x="5" y="353"/>
                  </a:lnTo>
                  <a:lnTo>
                    <a:pt x="0" y="328"/>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テキスト ボックス 7">
            <a:extLst>
              <a:ext uri="{FF2B5EF4-FFF2-40B4-BE49-F238E27FC236}">
                <a16:creationId xmlns:a16="http://schemas.microsoft.com/office/drawing/2014/main" id="{F5148AE7-F5FA-BD17-7BF4-8BB182E51B12}"/>
              </a:ext>
            </a:extLst>
          </p:cNvPr>
          <p:cNvSpPr txBox="1"/>
          <p:nvPr/>
        </p:nvSpPr>
        <p:spPr>
          <a:xfrm>
            <a:off x="735730" y="3996483"/>
            <a:ext cx="5731697" cy="946413"/>
          </a:xfrm>
          <a:prstGeom prst="rect">
            <a:avLst/>
          </a:prstGeom>
          <a:noFill/>
        </p:spPr>
        <p:txBody>
          <a:bodyPr wrap="none" rtlCol="0">
            <a:spAutoFit/>
          </a:bodyPr>
          <a:lstStyle/>
          <a:p>
            <a:pPr marL="485140"/>
            <a:r>
              <a:rPr lang="ja-JP" altLang="ja-JP" sz="12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「候補病名選択」画面が表示されます。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病名漏れの医薬品、</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に対する候補病名が右側に表示されます。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該当する病名にチェックを入れ、</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に移動し</a:t>
            </a:r>
            <a:r>
              <a:rPr lang="ja-JP" altLang="ja-JP" sz="12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1F6DDF7-F104-6B76-0836-0BFD6A9BEF2D}"/>
              </a:ext>
            </a:extLst>
          </p:cNvPr>
          <p:cNvSpPr txBox="1"/>
          <p:nvPr/>
        </p:nvSpPr>
        <p:spPr>
          <a:xfrm>
            <a:off x="3651654" y="5490550"/>
            <a:ext cx="379325" cy="369332"/>
          </a:xfrm>
          <a:prstGeom prst="rect">
            <a:avLst/>
          </a:prstGeom>
          <a:solidFill>
            <a:schemeClr val="bg1"/>
          </a:solidFill>
        </p:spPr>
        <p:txBody>
          <a:bodyPr wrap="square" rtlCol="0">
            <a:spAutoFit/>
          </a:bodyPr>
          <a:lstStyle/>
          <a:p>
            <a:r>
              <a:rPr kumimoji="1" lang="ja-JP" altLang="en-US" dirty="0">
                <a:solidFill>
                  <a:srgbClr val="FF0000"/>
                </a:solidFill>
              </a:rPr>
              <a:t>①</a:t>
            </a:r>
          </a:p>
        </p:txBody>
      </p:sp>
      <p:sp>
        <p:nvSpPr>
          <p:cNvPr id="22" name="テキスト ボックス 21">
            <a:extLst>
              <a:ext uri="{FF2B5EF4-FFF2-40B4-BE49-F238E27FC236}">
                <a16:creationId xmlns:a16="http://schemas.microsoft.com/office/drawing/2014/main" id="{FAE0C961-1D12-B1FA-5BB8-2C5A3C1A4D27}"/>
              </a:ext>
            </a:extLst>
          </p:cNvPr>
          <p:cNvSpPr txBox="1"/>
          <p:nvPr/>
        </p:nvSpPr>
        <p:spPr>
          <a:xfrm>
            <a:off x="4405562" y="5026295"/>
            <a:ext cx="379325" cy="369332"/>
          </a:xfrm>
          <a:prstGeom prst="rect">
            <a:avLst/>
          </a:prstGeom>
          <a:noFill/>
        </p:spPr>
        <p:txBody>
          <a:bodyPr wrap="square" rtlCol="0">
            <a:spAutoFit/>
          </a:bodyPr>
          <a:lstStyle/>
          <a:p>
            <a:r>
              <a:rPr kumimoji="1" lang="ja-JP" altLang="en-US" dirty="0">
                <a:solidFill>
                  <a:srgbClr val="FF0000"/>
                </a:solidFill>
              </a:rPr>
              <a:t>②</a:t>
            </a:r>
          </a:p>
        </p:txBody>
      </p:sp>
      <p:sp>
        <p:nvSpPr>
          <p:cNvPr id="24" name="テキスト ボックス 23">
            <a:extLst>
              <a:ext uri="{FF2B5EF4-FFF2-40B4-BE49-F238E27FC236}">
                <a16:creationId xmlns:a16="http://schemas.microsoft.com/office/drawing/2014/main" id="{12420B1E-184D-DD08-EC46-69F8DDE3F3C1}"/>
              </a:ext>
            </a:extLst>
          </p:cNvPr>
          <p:cNvSpPr txBox="1"/>
          <p:nvPr/>
        </p:nvSpPr>
        <p:spPr>
          <a:xfrm>
            <a:off x="1114697" y="8083510"/>
            <a:ext cx="5228248" cy="630942"/>
          </a:xfrm>
          <a:prstGeom prst="rect">
            <a:avLst/>
          </a:prstGeom>
          <a:noFill/>
        </p:spPr>
        <p:txBody>
          <a:bodyPr wrap="square" rtlCol="0">
            <a:spAutoFit/>
          </a:bodyPr>
          <a:lstStyle/>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候補病名はこれまでに処理したレセプトから</a:t>
            </a:r>
            <a:r>
              <a:rPr lang="en-US" altLang="ja-JP" sz="1200" spc="-10" dirty="0">
                <a:effectLst/>
                <a:latin typeface="Century" panose="02040604050505020304" pitchFamily="18" charset="0"/>
                <a:ea typeface="Century" panose="02040604050505020304" pitchFamily="18" charset="0"/>
                <a:cs typeface="ＭＳ Ｐゴシック" panose="020B0600070205080204" pitchFamily="50" charset="-128"/>
              </a:rPr>
              <a:t>AI</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（人工知能）が予測します。</a:t>
            </a:r>
            <a:endParaRPr lang="en-US"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候補病名の集計はサーバーが自動で行います。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직사각형 8">
            <a:extLst>
              <a:ext uri="{FF2B5EF4-FFF2-40B4-BE49-F238E27FC236}">
                <a16:creationId xmlns:a16="http://schemas.microsoft.com/office/drawing/2014/main" id="{E259822A-5FE0-6DF4-9F35-927A15B8862B}"/>
              </a:ext>
            </a:extLst>
          </p:cNvPr>
          <p:cNvSpPr/>
          <p:nvPr/>
        </p:nvSpPr>
        <p:spPr>
          <a:xfrm>
            <a:off x="1618256" y="217022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66483F63-CC4A-D665-AAB0-ADE6EFEC5EB3}"/>
              </a:ext>
            </a:extLst>
          </p:cNvPr>
          <p:cNvSpPr/>
          <p:nvPr/>
        </p:nvSpPr>
        <p:spPr>
          <a:xfrm>
            <a:off x="4264791" y="2628630"/>
            <a:ext cx="803598" cy="898341"/>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a:extLst>
              <a:ext uri="{FF2B5EF4-FFF2-40B4-BE49-F238E27FC236}">
                <a16:creationId xmlns:a16="http://schemas.microsoft.com/office/drawing/2014/main" id="{985EF2D1-BE88-35EC-7D02-063917E98D02}"/>
              </a:ext>
            </a:extLst>
          </p:cNvPr>
          <p:cNvSpPr/>
          <p:nvPr/>
        </p:nvSpPr>
        <p:spPr>
          <a:xfrm>
            <a:off x="2585546" y="5159568"/>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47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2B7D5D0-CD82-6C88-D341-7ED9A3204A37}"/>
              </a:ext>
            </a:extLst>
          </p:cNvPr>
          <p:cNvPicPr>
            <a:picLocks noChangeAspect="1"/>
          </p:cNvPicPr>
          <p:nvPr/>
        </p:nvPicPr>
        <p:blipFill>
          <a:blip r:embed="rId2"/>
          <a:srcRect t="21704"/>
          <a:stretch/>
        </p:blipFill>
        <p:spPr>
          <a:xfrm>
            <a:off x="1238783" y="6766016"/>
            <a:ext cx="4322064" cy="1693197"/>
          </a:xfrm>
          <a:prstGeom prst="rect">
            <a:avLst/>
          </a:prstGeom>
        </p:spPr>
      </p:pic>
      <p:pic>
        <p:nvPicPr>
          <p:cNvPr id="6" name="図 5">
            <a:extLst>
              <a:ext uri="{FF2B5EF4-FFF2-40B4-BE49-F238E27FC236}">
                <a16:creationId xmlns:a16="http://schemas.microsoft.com/office/drawing/2014/main" id="{F4FC4FD8-5088-2969-A98D-8D6A2595C93E}"/>
              </a:ext>
            </a:extLst>
          </p:cNvPr>
          <p:cNvPicPr>
            <a:picLocks noChangeAspect="1"/>
          </p:cNvPicPr>
          <p:nvPr/>
        </p:nvPicPr>
        <p:blipFill>
          <a:blip r:embed="rId3"/>
          <a:srcRect t="28555"/>
          <a:stretch/>
        </p:blipFill>
        <p:spPr>
          <a:xfrm>
            <a:off x="1205523" y="4465200"/>
            <a:ext cx="4322064" cy="1163944"/>
          </a:xfrm>
          <a:prstGeom prst="rect">
            <a:avLst/>
          </a:prstGeom>
        </p:spPr>
      </p:pic>
      <p:pic>
        <p:nvPicPr>
          <p:cNvPr id="3" name="図 2">
            <a:extLst>
              <a:ext uri="{FF2B5EF4-FFF2-40B4-BE49-F238E27FC236}">
                <a16:creationId xmlns:a16="http://schemas.microsoft.com/office/drawing/2014/main" id="{AC5571A3-5DA2-3D0C-75F7-5155FCDF6F8D}"/>
              </a:ext>
            </a:extLst>
          </p:cNvPr>
          <p:cNvPicPr>
            <a:picLocks noChangeAspect="1"/>
          </p:cNvPicPr>
          <p:nvPr/>
        </p:nvPicPr>
        <p:blipFill>
          <a:blip r:embed="rId4"/>
          <a:srcRect t="22088"/>
          <a:stretch/>
        </p:blipFill>
        <p:spPr>
          <a:xfrm>
            <a:off x="1205523" y="1570711"/>
            <a:ext cx="4322064" cy="16849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53</a:t>
            </a:fld>
            <a:endParaRPr kumimoji="1" lang="ja-JP" altLang="en-US"/>
          </a:p>
        </p:txBody>
      </p:sp>
      <p:sp>
        <p:nvSpPr>
          <p:cNvPr id="2" name="テキスト ボックス 1">
            <a:extLst>
              <a:ext uri="{FF2B5EF4-FFF2-40B4-BE49-F238E27FC236}">
                <a16:creationId xmlns:a16="http://schemas.microsoft.com/office/drawing/2014/main" id="{A13CA641-4544-180B-1354-24CFF1A1FB66}"/>
              </a:ext>
            </a:extLst>
          </p:cNvPr>
          <p:cNvSpPr txBox="1"/>
          <p:nvPr/>
        </p:nvSpPr>
        <p:spPr>
          <a:xfrm>
            <a:off x="201354" y="582804"/>
            <a:ext cx="6103652" cy="849207"/>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複数の医薬品、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ある場合には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候補病名が切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替わりま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tabLst>
                <a:tab pos="76581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ＨｂＡ１ｃ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の候補病名の中から「糖尿病」にチェックを入れます。</a:t>
            </a:r>
            <a:endParaRPr kumimoji="1" lang="ja-JP" altLang="en-US" sz="1100" dirty="0"/>
          </a:p>
        </p:txBody>
      </p:sp>
      <p:sp>
        <p:nvSpPr>
          <p:cNvPr id="12" name="テキスト ボックス 11">
            <a:extLst>
              <a:ext uri="{FF2B5EF4-FFF2-40B4-BE49-F238E27FC236}">
                <a16:creationId xmlns:a16="http://schemas.microsoft.com/office/drawing/2014/main" id="{D19594BF-4D40-4DAD-A7B4-190E0911819C}"/>
              </a:ext>
            </a:extLst>
          </p:cNvPr>
          <p:cNvSpPr txBox="1"/>
          <p:nvPr/>
        </p:nvSpPr>
        <p:spPr>
          <a:xfrm>
            <a:off x="3531835" y="1902390"/>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4" name="テキスト ボックス 13">
            <a:extLst>
              <a:ext uri="{FF2B5EF4-FFF2-40B4-BE49-F238E27FC236}">
                <a16:creationId xmlns:a16="http://schemas.microsoft.com/office/drawing/2014/main" id="{BBFA3CD3-F908-C20B-67E2-9EB920B87F90}"/>
              </a:ext>
            </a:extLst>
          </p:cNvPr>
          <p:cNvSpPr txBox="1"/>
          <p:nvPr/>
        </p:nvSpPr>
        <p:spPr>
          <a:xfrm>
            <a:off x="274174" y="3871655"/>
            <a:ext cx="7126941" cy="469359"/>
          </a:xfrm>
          <a:prstGeom prst="rect">
            <a:avLst/>
          </a:prstGeom>
          <a:noFill/>
        </p:spPr>
        <p:txBody>
          <a:bodyPr wrap="square">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ＨＢｓ抗原をクリックすると、ＨＢｓ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抗原の候補病名に切り替わります。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「Ｂ型肝炎の疑い」にチェックを入れます。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72F04B91-2368-6949-4C21-9A750CBAF145}"/>
              </a:ext>
            </a:extLst>
          </p:cNvPr>
          <p:cNvSpPr txBox="1"/>
          <p:nvPr/>
        </p:nvSpPr>
        <p:spPr>
          <a:xfrm>
            <a:off x="274174" y="6133587"/>
            <a:ext cx="5958266" cy="469359"/>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ＨＣＶ抗体定性・定量をクリックし、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3306445" algn="l"/>
                <a:tab pos="3609340" algn="l"/>
              </a:tabLs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「Ｃ型肝炎の疑い」にチェックを入れ</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次の患者に移動します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EF87B24-B2CE-AD0F-D5D5-9753E99B32EB}"/>
              </a:ext>
            </a:extLst>
          </p:cNvPr>
          <p:cNvSpPr txBox="1"/>
          <p:nvPr/>
        </p:nvSpPr>
        <p:spPr>
          <a:xfrm>
            <a:off x="2260088" y="4945181"/>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26" name="テキスト ボックス 25">
            <a:extLst>
              <a:ext uri="{FF2B5EF4-FFF2-40B4-BE49-F238E27FC236}">
                <a16:creationId xmlns:a16="http://schemas.microsoft.com/office/drawing/2014/main" id="{BA6EA89D-45AC-6998-541F-FAEAEDBF14AE}"/>
              </a:ext>
            </a:extLst>
          </p:cNvPr>
          <p:cNvSpPr txBox="1"/>
          <p:nvPr/>
        </p:nvSpPr>
        <p:spPr>
          <a:xfrm>
            <a:off x="3443026" y="4799975"/>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27" name="テキスト ボックス 26">
            <a:extLst>
              <a:ext uri="{FF2B5EF4-FFF2-40B4-BE49-F238E27FC236}">
                <a16:creationId xmlns:a16="http://schemas.microsoft.com/office/drawing/2014/main" id="{4B25001A-207C-7C25-E217-F3AF8A00C1B7}"/>
              </a:ext>
            </a:extLst>
          </p:cNvPr>
          <p:cNvSpPr txBox="1"/>
          <p:nvPr/>
        </p:nvSpPr>
        <p:spPr>
          <a:xfrm>
            <a:off x="2208134" y="8125567"/>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28" name="テキスト ボックス 27">
            <a:extLst>
              <a:ext uri="{FF2B5EF4-FFF2-40B4-BE49-F238E27FC236}">
                <a16:creationId xmlns:a16="http://schemas.microsoft.com/office/drawing/2014/main" id="{8F4DDE1A-4C9A-EF80-5C7F-7890C74326E9}"/>
              </a:ext>
            </a:extLst>
          </p:cNvPr>
          <p:cNvSpPr txBox="1"/>
          <p:nvPr/>
        </p:nvSpPr>
        <p:spPr>
          <a:xfrm>
            <a:off x="3501243" y="7091310"/>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29" name="テキスト ボックス 28">
            <a:extLst>
              <a:ext uri="{FF2B5EF4-FFF2-40B4-BE49-F238E27FC236}">
                <a16:creationId xmlns:a16="http://schemas.microsoft.com/office/drawing/2014/main" id="{4C60D2E6-3E54-E84E-6933-1B141CB12EEB}"/>
              </a:ext>
            </a:extLst>
          </p:cNvPr>
          <p:cNvSpPr txBox="1"/>
          <p:nvPr/>
        </p:nvSpPr>
        <p:spPr>
          <a:xfrm>
            <a:off x="4437111" y="6815503"/>
            <a:ext cx="406352" cy="338554"/>
          </a:xfrm>
          <a:prstGeom prst="rect">
            <a:avLst/>
          </a:prstGeom>
          <a:noFill/>
        </p:spPr>
        <p:txBody>
          <a:bodyPr wrap="square" rtlCol="0">
            <a:spAutoFit/>
          </a:bodyPr>
          <a:lstStyle/>
          <a:p>
            <a:r>
              <a:rPr kumimoji="1" lang="ja-JP" altLang="en-US" sz="1600" dirty="0">
                <a:solidFill>
                  <a:srgbClr val="FF0000"/>
                </a:solidFill>
              </a:rPr>
              <a:t>⑥</a:t>
            </a:r>
          </a:p>
        </p:txBody>
      </p:sp>
      <p:sp>
        <p:nvSpPr>
          <p:cNvPr id="4" name="직사각형 3">
            <a:extLst>
              <a:ext uri="{FF2B5EF4-FFF2-40B4-BE49-F238E27FC236}">
                <a16:creationId xmlns:a16="http://schemas.microsoft.com/office/drawing/2014/main" id="{AFCD6A43-F3D5-A458-19F8-1BE4C4A88A7C}"/>
              </a:ext>
            </a:extLst>
          </p:cNvPr>
          <p:cNvSpPr/>
          <p:nvPr/>
        </p:nvSpPr>
        <p:spPr>
          <a:xfrm>
            <a:off x="2537502" y="1720345"/>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3FEE4077-E455-936A-87D4-AB4B926E4774}"/>
              </a:ext>
            </a:extLst>
          </p:cNvPr>
          <p:cNvSpPr/>
          <p:nvPr/>
        </p:nvSpPr>
        <p:spPr>
          <a:xfrm>
            <a:off x="2537502" y="4615163"/>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2CBA1419-C402-8B7A-CD5C-9AC8282CEE1F}"/>
              </a:ext>
            </a:extLst>
          </p:cNvPr>
          <p:cNvSpPr/>
          <p:nvPr/>
        </p:nvSpPr>
        <p:spPr>
          <a:xfrm>
            <a:off x="2563025" y="6915969"/>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5912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6774B-18A2-94D3-622D-2AF71DCB712C}"/>
              </a:ext>
            </a:extLst>
          </p:cNvPr>
          <p:cNvPicPr>
            <a:picLocks noChangeAspect="1"/>
          </p:cNvPicPr>
          <p:nvPr/>
        </p:nvPicPr>
        <p:blipFill>
          <a:blip r:embed="rId2"/>
          <a:srcRect t="12839"/>
          <a:stretch/>
        </p:blipFill>
        <p:spPr>
          <a:xfrm>
            <a:off x="1278584" y="1297094"/>
            <a:ext cx="4322064" cy="283866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54</a:t>
            </a:fld>
            <a:endParaRPr kumimoji="1" lang="ja-JP" altLang="en-US"/>
          </a:p>
        </p:txBody>
      </p:sp>
      <p:sp>
        <p:nvSpPr>
          <p:cNvPr id="2" name="テキスト ボックス 1">
            <a:extLst>
              <a:ext uri="{FF2B5EF4-FFF2-40B4-BE49-F238E27FC236}">
                <a16:creationId xmlns:a16="http://schemas.microsoft.com/office/drawing/2014/main" id="{48EB851F-684F-F3BB-2839-7AEE0CD5AF16}"/>
              </a:ext>
            </a:extLst>
          </p:cNvPr>
          <p:cNvSpPr txBox="1"/>
          <p:nvPr/>
        </p:nvSpPr>
        <p:spPr>
          <a:xfrm>
            <a:off x="288234" y="685800"/>
            <a:ext cx="5651868" cy="533479"/>
          </a:xfrm>
          <a:prstGeom prst="rect">
            <a:avLst/>
          </a:prstGeom>
          <a:noFill/>
        </p:spPr>
        <p:txBody>
          <a:bodyPr wrap="non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該当する病名が候補病名の中にない場合には、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spc="7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［病名追加］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84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病名を入力して追加します。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3B96E09-BA31-BAFF-408D-5DCACFC1EF4A}"/>
              </a:ext>
            </a:extLst>
          </p:cNvPr>
          <p:cNvSpPr txBox="1"/>
          <p:nvPr/>
        </p:nvSpPr>
        <p:spPr>
          <a:xfrm>
            <a:off x="1147754" y="4268470"/>
            <a:ext cx="4695196" cy="600164"/>
          </a:xfrm>
          <a:prstGeom prst="rect">
            <a:avLst/>
          </a:prstGeom>
          <a:noFill/>
        </p:spPr>
        <p:txBody>
          <a:bodyPr wrap="none" rtlCol="0">
            <a:spAutoFit/>
          </a:bodyPr>
          <a:lstStyle/>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注：１個の医薬品、</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で選択できる候補病名は１個です。</a:t>
            </a:r>
            <a:r>
              <a:rPr lang="en-US" altLang="ja-JP" sz="1100" spc="4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２個以上必要な場合にはフリー</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欄に入力してください。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テキスト ボックス 8">
            <a:extLst>
              <a:ext uri="{FF2B5EF4-FFF2-40B4-BE49-F238E27FC236}">
                <a16:creationId xmlns:a16="http://schemas.microsoft.com/office/drawing/2014/main" id="{E964125C-3FF0-14CB-BB31-043CE9942785}"/>
              </a:ext>
            </a:extLst>
          </p:cNvPr>
          <p:cNvSpPr txBox="1"/>
          <p:nvPr/>
        </p:nvSpPr>
        <p:spPr>
          <a:xfrm>
            <a:off x="653066" y="4839067"/>
            <a:ext cx="5118709" cy="500137"/>
          </a:xfrm>
          <a:prstGeom prst="rect">
            <a:avLst/>
          </a:prstGeom>
          <a:noFill/>
        </p:spPr>
        <p:txBody>
          <a:bodyPr wrap="none" rtlCol="0">
            <a:spAutoFit/>
          </a:bodyPr>
          <a:lstStyle/>
          <a:p>
            <a:pPr marL="485140">
              <a:spcBef>
                <a:spcPts val="33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精密点検で不合格の場合には候補病名は表示されません。</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フリーテキスト欄に入力すれば、入力した内容が印刷されます。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309">
            <a:extLst>
              <a:ext uri="{FF2B5EF4-FFF2-40B4-BE49-F238E27FC236}">
                <a16:creationId xmlns:a16="http://schemas.microsoft.com/office/drawing/2014/main" id="{06252F84-F7A6-803F-C9DA-3EEC89568EF1}"/>
              </a:ext>
            </a:extLst>
          </p:cNvPr>
          <p:cNvGrpSpPr>
            <a:grpSpLocks/>
          </p:cNvGrpSpPr>
          <p:nvPr/>
        </p:nvGrpSpPr>
        <p:grpSpPr bwMode="auto">
          <a:xfrm>
            <a:off x="1258241" y="5514377"/>
            <a:ext cx="4321175" cy="2785654"/>
            <a:chOff x="2551" y="968"/>
            <a:chExt cx="6804" cy="4386"/>
          </a:xfrm>
        </p:grpSpPr>
        <p:pic>
          <p:nvPicPr>
            <p:cNvPr id="52226" name="docshape310">
              <a:extLst>
                <a:ext uri="{FF2B5EF4-FFF2-40B4-BE49-F238E27FC236}">
                  <a16:creationId xmlns:a16="http://schemas.microsoft.com/office/drawing/2014/main" id="{356F808E-B714-F4C5-EE6C-D2092F7FA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a:stretch/>
          </p:blipFill>
          <p:spPr bwMode="auto">
            <a:xfrm>
              <a:off x="2551" y="968"/>
              <a:ext cx="6804"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311">
              <a:extLst>
                <a:ext uri="{FF2B5EF4-FFF2-40B4-BE49-F238E27FC236}">
                  <a16:creationId xmlns:a16="http://schemas.microsoft.com/office/drawing/2014/main" id="{304D6827-F574-CC31-8142-AFD7C8768CBC}"/>
                </a:ext>
              </a:extLst>
            </p:cNvPr>
            <p:cNvSpPr>
              <a:spLocks/>
            </p:cNvSpPr>
            <p:nvPr/>
          </p:nvSpPr>
          <p:spPr bwMode="auto">
            <a:xfrm>
              <a:off x="6630" y="4476"/>
              <a:ext cx="2396" cy="696"/>
            </a:xfrm>
            <a:custGeom>
              <a:avLst/>
              <a:gdLst>
                <a:gd name="T0" fmla="+- 0 6630 6630"/>
                <a:gd name="T1" fmla="*/ T0 w 2396"/>
                <a:gd name="T2" fmla="+- 0 4593 4477"/>
                <a:gd name="T3" fmla="*/ 4593 h 696"/>
                <a:gd name="T4" fmla="+- 0 6639 6630"/>
                <a:gd name="T5" fmla="*/ T4 w 2396"/>
                <a:gd name="T6" fmla="+- 0 4548 4477"/>
                <a:gd name="T7" fmla="*/ 4548 h 696"/>
                <a:gd name="T8" fmla="+- 0 6664 6630"/>
                <a:gd name="T9" fmla="*/ T8 w 2396"/>
                <a:gd name="T10" fmla="+- 0 4511 4477"/>
                <a:gd name="T11" fmla="*/ 4511 h 696"/>
                <a:gd name="T12" fmla="+- 0 6701 6630"/>
                <a:gd name="T13" fmla="*/ T12 w 2396"/>
                <a:gd name="T14" fmla="+- 0 4486 4477"/>
                <a:gd name="T15" fmla="*/ 4486 h 696"/>
                <a:gd name="T16" fmla="+- 0 6746 6630"/>
                <a:gd name="T17" fmla="*/ T16 w 2396"/>
                <a:gd name="T18" fmla="+- 0 4477 4477"/>
                <a:gd name="T19" fmla="*/ 4477 h 696"/>
                <a:gd name="T20" fmla="+- 0 8909 6630"/>
                <a:gd name="T21" fmla="*/ T20 w 2396"/>
                <a:gd name="T22" fmla="+- 0 4477 4477"/>
                <a:gd name="T23" fmla="*/ 4477 h 696"/>
                <a:gd name="T24" fmla="+- 0 8954 6630"/>
                <a:gd name="T25" fmla="*/ T24 w 2396"/>
                <a:gd name="T26" fmla="+- 0 4486 4477"/>
                <a:gd name="T27" fmla="*/ 4486 h 696"/>
                <a:gd name="T28" fmla="+- 0 8991 6630"/>
                <a:gd name="T29" fmla="*/ T28 w 2396"/>
                <a:gd name="T30" fmla="+- 0 4511 4477"/>
                <a:gd name="T31" fmla="*/ 4511 h 696"/>
                <a:gd name="T32" fmla="+- 0 9016 6630"/>
                <a:gd name="T33" fmla="*/ T32 w 2396"/>
                <a:gd name="T34" fmla="+- 0 4548 4477"/>
                <a:gd name="T35" fmla="*/ 4548 h 696"/>
                <a:gd name="T36" fmla="+- 0 9025 6630"/>
                <a:gd name="T37" fmla="*/ T36 w 2396"/>
                <a:gd name="T38" fmla="+- 0 4593 4477"/>
                <a:gd name="T39" fmla="*/ 4593 h 696"/>
                <a:gd name="T40" fmla="+- 0 9025 6630"/>
                <a:gd name="T41" fmla="*/ T40 w 2396"/>
                <a:gd name="T42" fmla="+- 0 5057 4477"/>
                <a:gd name="T43" fmla="*/ 5057 h 696"/>
                <a:gd name="T44" fmla="+- 0 9016 6630"/>
                <a:gd name="T45" fmla="*/ T44 w 2396"/>
                <a:gd name="T46" fmla="+- 0 5102 4477"/>
                <a:gd name="T47" fmla="*/ 5102 h 696"/>
                <a:gd name="T48" fmla="+- 0 8991 6630"/>
                <a:gd name="T49" fmla="*/ T48 w 2396"/>
                <a:gd name="T50" fmla="+- 0 5139 4477"/>
                <a:gd name="T51" fmla="*/ 5139 h 696"/>
                <a:gd name="T52" fmla="+- 0 8954 6630"/>
                <a:gd name="T53" fmla="*/ T52 w 2396"/>
                <a:gd name="T54" fmla="+- 0 5164 4477"/>
                <a:gd name="T55" fmla="*/ 5164 h 696"/>
                <a:gd name="T56" fmla="+- 0 8909 6630"/>
                <a:gd name="T57" fmla="*/ T56 w 2396"/>
                <a:gd name="T58" fmla="+- 0 5173 4477"/>
                <a:gd name="T59" fmla="*/ 5173 h 696"/>
                <a:gd name="T60" fmla="+- 0 6746 6630"/>
                <a:gd name="T61" fmla="*/ T60 w 2396"/>
                <a:gd name="T62" fmla="+- 0 5173 4477"/>
                <a:gd name="T63" fmla="*/ 5173 h 696"/>
                <a:gd name="T64" fmla="+- 0 6701 6630"/>
                <a:gd name="T65" fmla="*/ T64 w 2396"/>
                <a:gd name="T66" fmla="+- 0 5164 4477"/>
                <a:gd name="T67" fmla="*/ 5164 h 696"/>
                <a:gd name="T68" fmla="+- 0 6664 6630"/>
                <a:gd name="T69" fmla="*/ T68 w 2396"/>
                <a:gd name="T70" fmla="+- 0 5139 4477"/>
                <a:gd name="T71" fmla="*/ 5139 h 696"/>
                <a:gd name="T72" fmla="+- 0 6639 6630"/>
                <a:gd name="T73" fmla="*/ T72 w 2396"/>
                <a:gd name="T74" fmla="+- 0 5102 4477"/>
                <a:gd name="T75" fmla="*/ 5102 h 696"/>
                <a:gd name="T76" fmla="+- 0 6630 6630"/>
                <a:gd name="T77" fmla="*/ T76 w 2396"/>
                <a:gd name="T78" fmla="+- 0 5057 4477"/>
                <a:gd name="T79" fmla="*/ 5057 h 696"/>
                <a:gd name="T80" fmla="+- 0 6630 6630"/>
                <a:gd name="T81" fmla="*/ T80 w 2396"/>
                <a:gd name="T82" fmla="+- 0 4593 4477"/>
                <a:gd name="T83" fmla="*/ 4593 h 6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396" h="696">
                  <a:moveTo>
                    <a:pt x="0" y="116"/>
                  </a:moveTo>
                  <a:lnTo>
                    <a:pt x="9" y="71"/>
                  </a:lnTo>
                  <a:lnTo>
                    <a:pt x="34" y="34"/>
                  </a:lnTo>
                  <a:lnTo>
                    <a:pt x="71" y="9"/>
                  </a:lnTo>
                  <a:lnTo>
                    <a:pt x="116" y="0"/>
                  </a:lnTo>
                  <a:lnTo>
                    <a:pt x="2279" y="0"/>
                  </a:lnTo>
                  <a:lnTo>
                    <a:pt x="2324" y="9"/>
                  </a:lnTo>
                  <a:lnTo>
                    <a:pt x="2361" y="34"/>
                  </a:lnTo>
                  <a:lnTo>
                    <a:pt x="2386" y="71"/>
                  </a:lnTo>
                  <a:lnTo>
                    <a:pt x="2395" y="116"/>
                  </a:lnTo>
                  <a:lnTo>
                    <a:pt x="2395" y="580"/>
                  </a:lnTo>
                  <a:lnTo>
                    <a:pt x="2386" y="625"/>
                  </a:lnTo>
                  <a:lnTo>
                    <a:pt x="2361" y="662"/>
                  </a:lnTo>
                  <a:lnTo>
                    <a:pt x="2324" y="687"/>
                  </a:lnTo>
                  <a:lnTo>
                    <a:pt x="2279" y="696"/>
                  </a:lnTo>
                  <a:lnTo>
                    <a:pt x="116" y="696"/>
                  </a:lnTo>
                  <a:lnTo>
                    <a:pt x="71" y="687"/>
                  </a:lnTo>
                  <a:lnTo>
                    <a:pt x="34" y="662"/>
                  </a:lnTo>
                  <a:lnTo>
                    <a:pt x="9" y="625"/>
                  </a:lnTo>
                  <a:lnTo>
                    <a:pt x="0" y="580"/>
                  </a:lnTo>
                  <a:lnTo>
                    <a:pt x="0" y="1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 name="テキスト ボックス 29">
            <a:extLst>
              <a:ext uri="{FF2B5EF4-FFF2-40B4-BE49-F238E27FC236}">
                <a16:creationId xmlns:a16="http://schemas.microsoft.com/office/drawing/2014/main" id="{FDD1DF73-CB06-DCB8-94BA-CB1B550AC64C}"/>
              </a:ext>
            </a:extLst>
          </p:cNvPr>
          <p:cNvSpPr txBox="1"/>
          <p:nvPr/>
        </p:nvSpPr>
        <p:spPr>
          <a:xfrm>
            <a:off x="4368477" y="3505638"/>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31" name="テキスト ボックス 30">
            <a:extLst>
              <a:ext uri="{FF2B5EF4-FFF2-40B4-BE49-F238E27FC236}">
                <a16:creationId xmlns:a16="http://schemas.microsoft.com/office/drawing/2014/main" id="{C75FB6FA-5210-0635-55C9-6E2973F3BC99}"/>
              </a:ext>
            </a:extLst>
          </p:cNvPr>
          <p:cNvSpPr txBox="1"/>
          <p:nvPr/>
        </p:nvSpPr>
        <p:spPr>
          <a:xfrm>
            <a:off x="2329752" y="2464896"/>
            <a:ext cx="37051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4" name="직사각형 3">
            <a:extLst>
              <a:ext uri="{FF2B5EF4-FFF2-40B4-BE49-F238E27FC236}">
                <a16:creationId xmlns:a16="http://schemas.microsoft.com/office/drawing/2014/main" id="{02181D3F-D4A7-EF60-5390-31E23A0A3F42}"/>
              </a:ext>
            </a:extLst>
          </p:cNvPr>
          <p:cNvSpPr/>
          <p:nvPr/>
        </p:nvSpPr>
        <p:spPr>
          <a:xfrm>
            <a:off x="2576659" y="5677101"/>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371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55</a:t>
            </a:fld>
            <a:endParaRPr kumimoji="1" lang="ja-JP" altLang="en-US"/>
          </a:p>
        </p:txBody>
      </p:sp>
      <p:sp>
        <p:nvSpPr>
          <p:cNvPr id="52312" name="テキスト ボックス 52311">
            <a:extLst>
              <a:ext uri="{FF2B5EF4-FFF2-40B4-BE49-F238E27FC236}">
                <a16:creationId xmlns:a16="http://schemas.microsoft.com/office/drawing/2014/main" id="{2D5655D1-B018-63D7-C313-E5A208BDBAEA}"/>
              </a:ext>
            </a:extLst>
          </p:cNvPr>
          <p:cNvSpPr txBox="1"/>
          <p:nvPr/>
        </p:nvSpPr>
        <p:spPr>
          <a:xfrm>
            <a:off x="595186" y="819833"/>
            <a:ext cx="4546116"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最後の患者までチェックが完了したら、［印刷］</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52313" name="docshapegroup312">
            <a:extLst>
              <a:ext uri="{FF2B5EF4-FFF2-40B4-BE49-F238E27FC236}">
                <a16:creationId xmlns:a16="http://schemas.microsoft.com/office/drawing/2014/main" id="{6D0633D4-1F66-433D-6824-4119A027B88B}"/>
              </a:ext>
            </a:extLst>
          </p:cNvPr>
          <p:cNvGrpSpPr>
            <a:grpSpLocks/>
          </p:cNvGrpSpPr>
          <p:nvPr/>
        </p:nvGrpSpPr>
        <p:grpSpPr bwMode="auto">
          <a:xfrm>
            <a:off x="954901" y="1205581"/>
            <a:ext cx="4775339" cy="3167200"/>
            <a:chOff x="1729" y="2629"/>
            <a:chExt cx="6804" cy="4336"/>
          </a:xfrm>
        </p:grpSpPr>
        <p:pic>
          <p:nvPicPr>
            <p:cNvPr id="63776" name="docshape313">
              <a:extLst>
                <a:ext uri="{FF2B5EF4-FFF2-40B4-BE49-F238E27FC236}">
                  <a16:creationId xmlns:a16="http://schemas.microsoft.com/office/drawing/2014/main" id="{A91193D5-E1AE-692D-EADB-6E51E722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85"/>
            <a:stretch/>
          </p:blipFill>
          <p:spPr bwMode="auto">
            <a:xfrm>
              <a:off x="1729" y="2629"/>
              <a:ext cx="6804" cy="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4" name="docshape314">
              <a:extLst>
                <a:ext uri="{FF2B5EF4-FFF2-40B4-BE49-F238E27FC236}">
                  <a16:creationId xmlns:a16="http://schemas.microsoft.com/office/drawing/2014/main" id="{C76EBEBF-8089-FA78-071F-FD18B199B922}"/>
                </a:ext>
              </a:extLst>
            </p:cNvPr>
            <p:cNvSpPr>
              <a:spLocks/>
            </p:cNvSpPr>
            <p:nvPr/>
          </p:nvSpPr>
          <p:spPr bwMode="auto">
            <a:xfrm>
              <a:off x="6844" y="2716"/>
              <a:ext cx="646" cy="392"/>
            </a:xfrm>
            <a:custGeom>
              <a:avLst/>
              <a:gdLst>
                <a:gd name="T0" fmla="+- 0 7705 7705"/>
                <a:gd name="T1" fmla="*/ T0 w 646"/>
                <a:gd name="T2" fmla="+- 0 1225 1160"/>
                <a:gd name="T3" fmla="*/ 1225 h 392"/>
                <a:gd name="T4" fmla="+- 0 7710 7705"/>
                <a:gd name="T5" fmla="*/ T4 w 646"/>
                <a:gd name="T6" fmla="+- 0 1200 1160"/>
                <a:gd name="T7" fmla="*/ 1200 h 392"/>
                <a:gd name="T8" fmla="+- 0 7724 7705"/>
                <a:gd name="T9" fmla="*/ T8 w 646"/>
                <a:gd name="T10" fmla="+- 0 1179 1160"/>
                <a:gd name="T11" fmla="*/ 1179 h 392"/>
                <a:gd name="T12" fmla="+- 0 7745 7705"/>
                <a:gd name="T13" fmla="*/ T12 w 646"/>
                <a:gd name="T14" fmla="+- 0 1165 1160"/>
                <a:gd name="T15" fmla="*/ 1165 h 392"/>
                <a:gd name="T16" fmla="+- 0 7770 7705"/>
                <a:gd name="T17" fmla="*/ T16 w 646"/>
                <a:gd name="T18" fmla="+- 0 1160 1160"/>
                <a:gd name="T19" fmla="*/ 1160 h 392"/>
                <a:gd name="T20" fmla="+- 0 8286 7705"/>
                <a:gd name="T21" fmla="*/ T20 w 646"/>
                <a:gd name="T22" fmla="+- 0 1160 1160"/>
                <a:gd name="T23" fmla="*/ 1160 h 392"/>
                <a:gd name="T24" fmla="+- 0 8311 7705"/>
                <a:gd name="T25" fmla="*/ T24 w 646"/>
                <a:gd name="T26" fmla="+- 0 1165 1160"/>
                <a:gd name="T27" fmla="*/ 1165 h 392"/>
                <a:gd name="T28" fmla="+- 0 8332 7705"/>
                <a:gd name="T29" fmla="*/ T28 w 646"/>
                <a:gd name="T30" fmla="+- 0 1179 1160"/>
                <a:gd name="T31" fmla="*/ 1179 h 392"/>
                <a:gd name="T32" fmla="+- 0 8346 7705"/>
                <a:gd name="T33" fmla="*/ T32 w 646"/>
                <a:gd name="T34" fmla="+- 0 1200 1160"/>
                <a:gd name="T35" fmla="*/ 1200 h 392"/>
                <a:gd name="T36" fmla="+- 0 8351 7705"/>
                <a:gd name="T37" fmla="*/ T36 w 646"/>
                <a:gd name="T38" fmla="+- 0 1225 1160"/>
                <a:gd name="T39" fmla="*/ 1225 h 392"/>
                <a:gd name="T40" fmla="+- 0 8351 7705"/>
                <a:gd name="T41" fmla="*/ T40 w 646"/>
                <a:gd name="T42" fmla="+- 0 1486 1160"/>
                <a:gd name="T43" fmla="*/ 1486 h 392"/>
                <a:gd name="T44" fmla="+- 0 8346 7705"/>
                <a:gd name="T45" fmla="*/ T44 w 646"/>
                <a:gd name="T46" fmla="+- 0 1511 1160"/>
                <a:gd name="T47" fmla="*/ 1511 h 392"/>
                <a:gd name="T48" fmla="+- 0 8332 7705"/>
                <a:gd name="T49" fmla="*/ T48 w 646"/>
                <a:gd name="T50" fmla="+- 0 1532 1160"/>
                <a:gd name="T51" fmla="*/ 1532 h 392"/>
                <a:gd name="T52" fmla="+- 0 8311 7705"/>
                <a:gd name="T53" fmla="*/ T52 w 646"/>
                <a:gd name="T54" fmla="+- 0 1546 1160"/>
                <a:gd name="T55" fmla="*/ 1546 h 392"/>
                <a:gd name="T56" fmla="+- 0 8286 7705"/>
                <a:gd name="T57" fmla="*/ T56 w 646"/>
                <a:gd name="T58" fmla="+- 0 1551 1160"/>
                <a:gd name="T59" fmla="*/ 1551 h 392"/>
                <a:gd name="T60" fmla="+- 0 7770 7705"/>
                <a:gd name="T61" fmla="*/ T60 w 646"/>
                <a:gd name="T62" fmla="+- 0 1551 1160"/>
                <a:gd name="T63" fmla="*/ 1551 h 392"/>
                <a:gd name="T64" fmla="+- 0 7745 7705"/>
                <a:gd name="T65" fmla="*/ T64 w 646"/>
                <a:gd name="T66" fmla="+- 0 1546 1160"/>
                <a:gd name="T67" fmla="*/ 1546 h 392"/>
                <a:gd name="T68" fmla="+- 0 7724 7705"/>
                <a:gd name="T69" fmla="*/ T68 w 646"/>
                <a:gd name="T70" fmla="+- 0 1532 1160"/>
                <a:gd name="T71" fmla="*/ 1532 h 392"/>
                <a:gd name="T72" fmla="+- 0 7710 7705"/>
                <a:gd name="T73" fmla="*/ T72 w 646"/>
                <a:gd name="T74" fmla="+- 0 1511 1160"/>
                <a:gd name="T75" fmla="*/ 1511 h 392"/>
                <a:gd name="T76" fmla="+- 0 7705 7705"/>
                <a:gd name="T77" fmla="*/ T76 w 646"/>
                <a:gd name="T78" fmla="+- 0 1486 1160"/>
                <a:gd name="T79" fmla="*/ 1486 h 392"/>
                <a:gd name="T80" fmla="+- 0 7705 7705"/>
                <a:gd name="T81" fmla="*/ T80 w 646"/>
                <a:gd name="T82" fmla="+- 0 1225 1160"/>
                <a:gd name="T83" fmla="*/ 1225 h 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46" h="392">
                  <a:moveTo>
                    <a:pt x="0" y="65"/>
                  </a:moveTo>
                  <a:lnTo>
                    <a:pt x="5" y="40"/>
                  </a:lnTo>
                  <a:lnTo>
                    <a:pt x="19" y="19"/>
                  </a:lnTo>
                  <a:lnTo>
                    <a:pt x="40" y="5"/>
                  </a:lnTo>
                  <a:lnTo>
                    <a:pt x="65" y="0"/>
                  </a:lnTo>
                  <a:lnTo>
                    <a:pt x="581" y="0"/>
                  </a:lnTo>
                  <a:lnTo>
                    <a:pt x="606" y="5"/>
                  </a:lnTo>
                  <a:lnTo>
                    <a:pt x="627" y="19"/>
                  </a:lnTo>
                  <a:lnTo>
                    <a:pt x="641" y="40"/>
                  </a:lnTo>
                  <a:lnTo>
                    <a:pt x="646" y="65"/>
                  </a:lnTo>
                  <a:lnTo>
                    <a:pt x="646" y="326"/>
                  </a:lnTo>
                  <a:lnTo>
                    <a:pt x="641" y="351"/>
                  </a:lnTo>
                  <a:lnTo>
                    <a:pt x="627" y="372"/>
                  </a:lnTo>
                  <a:lnTo>
                    <a:pt x="606" y="386"/>
                  </a:lnTo>
                  <a:lnTo>
                    <a:pt x="581" y="391"/>
                  </a:lnTo>
                  <a:lnTo>
                    <a:pt x="65" y="391"/>
                  </a:lnTo>
                  <a:lnTo>
                    <a:pt x="40" y="386"/>
                  </a:lnTo>
                  <a:lnTo>
                    <a:pt x="19" y="372"/>
                  </a:lnTo>
                  <a:lnTo>
                    <a:pt x="5" y="351"/>
                  </a:lnTo>
                  <a:lnTo>
                    <a:pt x="0" y="326"/>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2316" name="テキスト ボックス 52315">
            <a:extLst>
              <a:ext uri="{FF2B5EF4-FFF2-40B4-BE49-F238E27FC236}">
                <a16:creationId xmlns:a16="http://schemas.microsoft.com/office/drawing/2014/main" id="{E0105A15-C34F-D488-734B-E67AD7122B39}"/>
              </a:ext>
            </a:extLst>
          </p:cNvPr>
          <p:cNvSpPr txBox="1"/>
          <p:nvPr/>
        </p:nvSpPr>
        <p:spPr>
          <a:xfrm>
            <a:off x="826075" y="4713391"/>
            <a:ext cx="5205850"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チェックした候補病名が右側に印刷されます。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2317" name="docshapegroup315">
            <a:extLst>
              <a:ext uri="{FF2B5EF4-FFF2-40B4-BE49-F238E27FC236}">
                <a16:creationId xmlns:a16="http://schemas.microsoft.com/office/drawing/2014/main" id="{8361CDDB-D04B-C695-4D06-FE76A434E910}"/>
              </a:ext>
            </a:extLst>
          </p:cNvPr>
          <p:cNvGrpSpPr>
            <a:grpSpLocks/>
          </p:cNvGrpSpPr>
          <p:nvPr/>
        </p:nvGrpSpPr>
        <p:grpSpPr bwMode="auto">
          <a:xfrm>
            <a:off x="1268413" y="5277551"/>
            <a:ext cx="4321175" cy="3251200"/>
            <a:chOff x="2551" y="157"/>
            <a:chExt cx="6804" cy="5121"/>
          </a:xfrm>
        </p:grpSpPr>
        <p:pic>
          <p:nvPicPr>
            <p:cNvPr id="63779" name="docshape316">
              <a:extLst>
                <a:ext uri="{FF2B5EF4-FFF2-40B4-BE49-F238E27FC236}">
                  <a16:creationId xmlns:a16="http://schemas.microsoft.com/office/drawing/2014/main" id="{1BAC115B-30B2-89D0-231B-7B8A9174F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157"/>
              <a:ext cx="6804" cy="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8" name="docshape317">
              <a:extLst>
                <a:ext uri="{FF2B5EF4-FFF2-40B4-BE49-F238E27FC236}">
                  <a16:creationId xmlns:a16="http://schemas.microsoft.com/office/drawing/2014/main" id="{0E437C19-2B0E-28D2-F2A1-E7DD4D414545}"/>
                </a:ext>
              </a:extLst>
            </p:cNvPr>
            <p:cNvSpPr>
              <a:spLocks/>
            </p:cNvSpPr>
            <p:nvPr/>
          </p:nvSpPr>
          <p:spPr bwMode="auto">
            <a:xfrm>
              <a:off x="7657" y="1658"/>
              <a:ext cx="1155" cy="3605"/>
            </a:xfrm>
            <a:custGeom>
              <a:avLst/>
              <a:gdLst>
                <a:gd name="T0" fmla="+- 0 7657 7657"/>
                <a:gd name="T1" fmla="*/ T0 w 1155"/>
                <a:gd name="T2" fmla="+- 0 1851 1658"/>
                <a:gd name="T3" fmla="*/ 1851 h 3605"/>
                <a:gd name="T4" fmla="+- 0 7672 7657"/>
                <a:gd name="T5" fmla="*/ T4 w 1155"/>
                <a:gd name="T6" fmla="+- 0 1776 1658"/>
                <a:gd name="T7" fmla="*/ 1776 h 3605"/>
                <a:gd name="T8" fmla="+- 0 7714 7657"/>
                <a:gd name="T9" fmla="*/ T8 w 1155"/>
                <a:gd name="T10" fmla="+- 0 1715 1658"/>
                <a:gd name="T11" fmla="*/ 1715 h 3605"/>
                <a:gd name="T12" fmla="+- 0 7775 7657"/>
                <a:gd name="T13" fmla="*/ T12 w 1155"/>
                <a:gd name="T14" fmla="+- 0 1673 1658"/>
                <a:gd name="T15" fmla="*/ 1673 h 3605"/>
                <a:gd name="T16" fmla="+- 0 7850 7657"/>
                <a:gd name="T17" fmla="*/ T16 w 1155"/>
                <a:gd name="T18" fmla="+- 0 1658 1658"/>
                <a:gd name="T19" fmla="*/ 1658 h 3605"/>
                <a:gd name="T20" fmla="+- 0 8619 7657"/>
                <a:gd name="T21" fmla="*/ T20 w 1155"/>
                <a:gd name="T22" fmla="+- 0 1658 1658"/>
                <a:gd name="T23" fmla="*/ 1658 h 3605"/>
                <a:gd name="T24" fmla="+- 0 8694 7657"/>
                <a:gd name="T25" fmla="*/ T24 w 1155"/>
                <a:gd name="T26" fmla="+- 0 1673 1658"/>
                <a:gd name="T27" fmla="*/ 1673 h 3605"/>
                <a:gd name="T28" fmla="+- 0 8755 7657"/>
                <a:gd name="T29" fmla="*/ T28 w 1155"/>
                <a:gd name="T30" fmla="+- 0 1715 1658"/>
                <a:gd name="T31" fmla="*/ 1715 h 3605"/>
                <a:gd name="T32" fmla="+- 0 8796 7657"/>
                <a:gd name="T33" fmla="*/ T32 w 1155"/>
                <a:gd name="T34" fmla="+- 0 1776 1658"/>
                <a:gd name="T35" fmla="*/ 1776 h 3605"/>
                <a:gd name="T36" fmla="+- 0 8812 7657"/>
                <a:gd name="T37" fmla="*/ T36 w 1155"/>
                <a:gd name="T38" fmla="+- 0 1851 1658"/>
                <a:gd name="T39" fmla="*/ 1851 h 3605"/>
                <a:gd name="T40" fmla="+- 0 8812 7657"/>
                <a:gd name="T41" fmla="*/ T40 w 1155"/>
                <a:gd name="T42" fmla="+- 0 5071 1658"/>
                <a:gd name="T43" fmla="*/ 5071 h 3605"/>
                <a:gd name="T44" fmla="+- 0 8796 7657"/>
                <a:gd name="T45" fmla="*/ T44 w 1155"/>
                <a:gd name="T46" fmla="+- 0 5146 1658"/>
                <a:gd name="T47" fmla="*/ 5146 h 3605"/>
                <a:gd name="T48" fmla="+- 0 8755 7657"/>
                <a:gd name="T49" fmla="*/ T48 w 1155"/>
                <a:gd name="T50" fmla="+- 0 5207 1658"/>
                <a:gd name="T51" fmla="*/ 5207 h 3605"/>
                <a:gd name="T52" fmla="+- 0 8694 7657"/>
                <a:gd name="T53" fmla="*/ T52 w 1155"/>
                <a:gd name="T54" fmla="+- 0 5248 1658"/>
                <a:gd name="T55" fmla="*/ 5248 h 3605"/>
                <a:gd name="T56" fmla="+- 0 8619 7657"/>
                <a:gd name="T57" fmla="*/ T56 w 1155"/>
                <a:gd name="T58" fmla="+- 0 5263 1658"/>
                <a:gd name="T59" fmla="*/ 5263 h 3605"/>
                <a:gd name="T60" fmla="+- 0 7850 7657"/>
                <a:gd name="T61" fmla="*/ T60 w 1155"/>
                <a:gd name="T62" fmla="+- 0 5263 1658"/>
                <a:gd name="T63" fmla="*/ 5263 h 3605"/>
                <a:gd name="T64" fmla="+- 0 7775 7657"/>
                <a:gd name="T65" fmla="*/ T64 w 1155"/>
                <a:gd name="T66" fmla="+- 0 5248 1658"/>
                <a:gd name="T67" fmla="*/ 5248 h 3605"/>
                <a:gd name="T68" fmla="+- 0 7714 7657"/>
                <a:gd name="T69" fmla="*/ T68 w 1155"/>
                <a:gd name="T70" fmla="+- 0 5207 1658"/>
                <a:gd name="T71" fmla="*/ 5207 h 3605"/>
                <a:gd name="T72" fmla="+- 0 7672 7657"/>
                <a:gd name="T73" fmla="*/ T72 w 1155"/>
                <a:gd name="T74" fmla="+- 0 5146 1658"/>
                <a:gd name="T75" fmla="*/ 5146 h 3605"/>
                <a:gd name="T76" fmla="+- 0 7657 7657"/>
                <a:gd name="T77" fmla="*/ T76 w 1155"/>
                <a:gd name="T78" fmla="+- 0 5071 1658"/>
                <a:gd name="T79" fmla="*/ 5071 h 3605"/>
                <a:gd name="T80" fmla="+- 0 7657 7657"/>
                <a:gd name="T81" fmla="*/ T80 w 1155"/>
                <a:gd name="T82" fmla="+- 0 1851 1658"/>
                <a:gd name="T83" fmla="*/ 1851 h 3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55" h="3605">
                  <a:moveTo>
                    <a:pt x="0" y="193"/>
                  </a:moveTo>
                  <a:lnTo>
                    <a:pt x="15" y="118"/>
                  </a:lnTo>
                  <a:lnTo>
                    <a:pt x="57" y="57"/>
                  </a:lnTo>
                  <a:lnTo>
                    <a:pt x="118" y="15"/>
                  </a:lnTo>
                  <a:lnTo>
                    <a:pt x="193" y="0"/>
                  </a:lnTo>
                  <a:lnTo>
                    <a:pt x="962" y="0"/>
                  </a:lnTo>
                  <a:lnTo>
                    <a:pt x="1037" y="15"/>
                  </a:lnTo>
                  <a:lnTo>
                    <a:pt x="1098" y="57"/>
                  </a:lnTo>
                  <a:lnTo>
                    <a:pt x="1139" y="118"/>
                  </a:lnTo>
                  <a:lnTo>
                    <a:pt x="1155" y="193"/>
                  </a:lnTo>
                  <a:lnTo>
                    <a:pt x="1155" y="3413"/>
                  </a:lnTo>
                  <a:lnTo>
                    <a:pt x="1139" y="3488"/>
                  </a:lnTo>
                  <a:lnTo>
                    <a:pt x="1098" y="3549"/>
                  </a:lnTo>
                  <a:lnTo>
                    <a:pt x="1037" y="3590"/>
                  </a:lnTo>
                  <a:lnTo>
                    <a:pt x="962" y="3605"/>
                  </a:lnTo>
                  <a:lnTo>
                    <a:pt x="193" y="3605"/>
                  </a:lnTo>
                  <a:lnTo>
                    <a:pt x="118" y="3590"/>
                  </a:lnTo>
                  <a:lnTo>
                    <a:pt x="57" y="3549"/>
                  </a:lnTo>
                  <a:lnTo>
                    <a:pt x="15" y="3488"/>
                  </a:lnTo>
                  <a:lnTo>
                    <a:pt x="0" y="3413"/>
                  </a:lnTo>
                  <a:lnTo>
                    <a:pt x="0" y="19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직사각형 5">
            <a:extLst>
              <a:ext uri="{FF2B5EF4-FFF2-40B4-BE49-F238E27FC236}">
                <a16:creationId xmlns:a16="http://schemas.microsoft.com/office/drawing/2014/main" id="{70FFC3D1-3E2D-F4F1-95EE-FAC8F8D04B92}"/>
              </a:ext>
            </a:extLst>
          </p:cNvPr>
          <p:cNvSpPr/>
          <p:nvPr/>
        </p:nvSpPr>
        <p:spPr>
          <a:xfrm>
            <a:off x="1805951" y="6177832"/>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328A1A11-5C47-2E8D-7A11-A235AC3F238C}"/>
              </a:ext>
            </a:extLst>
          </p:cNvPr>
          <p:cNvSpPr/>
          <p:nvPr/>
        </p:nvSpPr>
        <p:spPr>
          <a:xfrm>
            <a:off x="1805951" y="7919234"/>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5">
            <a:extLst>
              <a:ext uri="{FF2B5EF4-FFF2-40B4-BE49-F238E27FC236}">
                <a16:creationId xmlns:a16="http://schemas.microsoft.com/office/drawing/2014/main" id="{E6E93E73-3F36-AA17-C514-A25A8ABF7890}"/>
              </a:ext>
            </a:extLst>
          </p:cNvPr>
          <p:cNvSpPr/>
          <p:nvPr/>
        </p:nvSpPr>
        <p:spPr>
          <a:xfrm>
            <a:off x="1805951" y="7047970"/>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5">
            <a:extLst>
              <a:ext uri="{FF2B5EF4-FFF2-40B4-BE49-F238E27FC236}">
                <a16:creationId xmlns:a16="http://schemas.microsoft.com/office/drawing/2014/main" id="{9B4077D0-666D-19D0-06A9-BCBFBA118505}"/>
              </a:ext>
            </a:extLst>
          </p:cNvPr>
          <p:cNvSpPr/>
          <p:nvPr/>
        </p:nvSpPr>
        <p:spPr>
          <a:xfrm>
            <a:off x="2434260" y="1334740"/>
            <a:ext cx="453391" cy="12557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8651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29218</TotalTime>
  <Words>12031</Words>
  <Application>Microsoft Macintosh PowerPoint</Application>
  <PresentationFormat>A4 용지(210x297mm)</PresentationFormat>
  <Paragraphs>632</Paragraphs>
  <Slides>50</Slides>
  <Notes>4</Notes>
  <HiddenSlides>0</HiddenSlides>
  <MMClips>0</MMClips>
  <ScaleCrop>false</ScaleCrop>
  <HeadingPairs>
    <vt:vector size="6" baseType="variant">
      <vt:variant>
        <vt:lpstr>사용한 글꼴</vt:lpstr>
      </vt:variant>
      <vt:variant>
        <vt:i4>15</vt:i4>
      </vt:variant>
      <vt:variant>
        <vt:lpstr>테마</vt:lpstr>
      </vt:variant>
      <vt:variant>
        <vt:i4>1</vt:i4>
      </vt:variant>
      <vt:variant>
        <vt:lpstr>슬라이드 제목</vt:lpstr>
      </vt:variant>
      <vt:variant>
        <vt:i4>50</vt:i4>
      </vt:variant>
    </vt:vector>
  </HeadingPairs>
  <TitlesOfParts>
    <vt:vector size="66" baseType="lpstr">
      <vt:lpstr>맑은 고딕</vt:lpstr>
      <vt:lpstr>Batang</vt:lpstr>
      <vt:lpstr>MS Gothic</vt:lpstr>
      <vt:lpstr>MS Gothic</vt:lpstr>
      <vt:lpstr>MS Mincho</vt:lpstr>
      <vt:lpstr>MS PGothic</vt:lpstr>
      <vt:lpstr>noto</vt:lpstr>
      <vt:lpstr>Yu Gothic</vt:lpstr>
      <vt:lpstr>Yu Gothic</vt:lpstr>
      <vt:lpstr>Aptos</vt:lpstr>
      <vt:lpstr>Aptos Display</vt:lpstr>
      <vt:lpstr>Arial</vt:lpstr>
      <vt:lpstr>Calibri</vt:lpstr>
      <vt:lpstr>Century</vt:lpstr>
      <vt:lpstr>Times New Roman</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256</cp:revision>
  <cp:lastPrinted>2024-08-01T05:11:40Z</cp:lastPrinted>
  <dcterms:created xsi:type="dcterms:W3CDTF">2024-07-04T01:23:06Z</dcterms:created>
  <dcterms:modified xsi:type="dcterms:W3CDTF">2025-05-07T11:34:44Z</dcterms:modified>
</cp:coreProperties>
</file>