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bookmarkIdSeed="2">
  <p:sldMasterIdLst>
    <p:sldMasterId id="2147483672" r:id="rId1"/>
  </p:sldMasterIdLst>
  <p:notesMasterIdLst>
    <p:notesMasterId r:id="rId49"/>
  </p:notesMasterIdLst>
  <p:sldIdLst>
    <p:sldId id="256" r:id="rId2"/>
    <p:sldId id="258" r:id="rId3"/>
    <p:sldId id="259" r:id="rId4"/>
    <p:sldId id="260" r:id="rId5"/>
    <p:sldId id="387" r:id="rId6"/>
    <p:sldId id="388" r:id="rId7"/>
    <p:sldId id="389" r:id="rId8"/>
    <p:sldId id="390" r:id="rId9"/>
    <p:sldId id="391" r:id="rId10"/>
    <p:sldId id="392" r:id="rId11"/>
    <p:sldId id="386" r:id="rId12"/>
    <p:sldId id="262" r:id="rId13"/>
    <p:sldId id="263" r:id="rId14"/>
    <p:sldId id="264" r:id="rId15"/>
    <p:sldId id="265" r:id="rId16"/>
    <p:sldId id="266" r:id="rId17"/>
    <p:sldId id="267" r:id="rId18"/>
    <p:sldId id="268" r:id="rId19"/>
    <p:sldId id="269" r:id="rId20"/>
    <p:sldId id="270" r:id="rId21"/>
    <p:sldId id="415" r:id="rId22"/>
    <p:sldId id="271" r:id="rId23"/>
    <p:sldId id="394" r:id="rId24"/>
    <p:sldId id="395" r:id="rId25"/>
    <p:sldId id="396" r:id="rId26"/>
    <p:sldId id="272" r:id="rId27"/>
    <p:sldId id="273" r:id="rId28"/>
    <p:sldId id="274" r:id="rId29"/>
    <p:sldId id="275" r:id="rId30"/>
    <p:sldId id="276" r:id="rId31"/>
    <p:sldId id="280" r:id="rId32"/>
    <p:sldId id="281" r:id="rId33"/>
    <p:sldId id="416" r:id="rId34"/>
    <p:sldId id="417" r:id="rId35"/>
    <p:sldId id="397" r:id="rId36"/>
    <p:sldId id="398" r:id="rId37"/>
    <p:sldId id="399" r:id="rId38"/>
    <p:sldId id="400" r:id="rId39"/>
    <p:sldId id="409" r:id="rId40"/>
    <p:sldId id="410" r:id="rId41"/>
    <p:sldId id="411" r:id="rId42"/>
    <p:sldId id="412" r:id="rId43"/>
    <p:sldId id="413" r:id="rId44"/>
    <p:sldId id="414" r:id="rId45"/>
    <p:sldId id="277" r:id="rId46"/>
    <p:sldId id="278" r:id="rId47"/>
    <p:sldId id="393" r:id="rId48"/>
  </p:sldIdLst>
  <p:sldSz cx="6858000" cy="9906000" type="A4"/>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8AB40E-FD62-7DE8-62F4-741C4BC2A87C}" name="baesangwon" initials="bsw" userId="baesangw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DDDD"/>
    <a:srgbClr val="001F5F"/>
    <a:srgbClr val="D9D9D9"/>
    <a:srgbClr val="0000FE"/>
    <a:srgbClr val="99CCFF"/>
    <a:srgbClr val="23BEC1"/>
    <a:srgbClr val="3B56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92" autoAdjust="0"/>
    <p:restoredTop sz="97548" autoAdjust="0"/>
  </p:normalViewPr>
  <p:slideViewPr>
    <p:cSldViewPr snapToGrid="0">
      <p:cViewPr>
        <p:scale>
          <a:sx n="152" d="100"/>
          <a:sy n="152" d="100"/>
        </p:scale>
        <p:origin x="2392" y="-101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5" d="100"/>
          <a:sy n="75" d="100"/>
        </p:scale>
        <p:origin x="4020"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4DF46129-FCD5-4B60-8BCD-35F7EDC0E907}" type="datetimeFigureOut">
              <a:rPr kumimoji="1" lang="ja-JP" altLang="en-US" smtClean="0"/>
              <a:t>2025/5/7</a:t>
            </a:fld>
            <a:endParaRPr kumimoji="1" lang="ja-JP" altLang="en-US"/>
          </a:p>
        </p:txBody>
      </p:sp>
      <p:sp>
        <p:nvSpPr>
          <p:cNvPr id="4" name="スライド イメージ プレースホルダー 3"/>
          <p:cNvSpPr>
            <a:spLocks noGrp="1" noRot="1" noChangeAspect="1"/>
          </p:cNvSpPr>
          <p:nvPr>
            <p:ph type="sldImg" idx="2"/>
          </p:nvPr>
        </p:nvSpPr>
        <p:spPr>
          <a:xfrm>
            <a:off x="2243138" y="1243013"/>
            <a:ext cx="232092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F4284D21-0681-42AB-9190-B1A70CBBDB06}" type="slidenum">
              <a:rPr kumimoji="1" lang="ja-JP" altLang="en-US" smtClean="0"/>
              <a:t>‹#›</a:t>
            </a:fld>
            <a:endParaRPr kumimoji="1" lang="ja-JP" altLang="en-US"/>
          </a:p>
        </p:txBody>
      </p:sp>
    </p:spTree>
    <p:extLst>
      <p:ext uri="{BB962C8B-B14F-4D97-AF65-F5344CB8AC3E}">
        <p14:creationId xmlns:p14="http://schemas.microsoft.com/office/powerpoint/2010/main" val="223305451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a:t>
            </a:fld>
            <a:endParaRPr kumimoji="1" lang="ja-JP" altLang="en-US"/>
          </a:p>
        </p:txBody>
      </p:sp>
    </p:spTree>
    <p:extLst>
      <p:ext uri="{BB962C8B-B14F-4D97-AF65-F5344CB8AC3E}">
        <p14:creationId xmlns:p14="http://schemas.microsoft.com/office/powerpoint/2010/main" val="3024580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28</a:t>
            </a:fld>
            <a:endParaRPr kumimoji="1" lang="ja-JP" altLang="en-US"/>
          </a:p>
        </p:txBody>
      </p:sp>
    </p:spTree>
    <p:extLst>
      <p:ext uri="{BB962C8B-B14F-4D97-AF65-F5344CB8AC3E}">
        <p14:creationId xmlns:p14="http://schemas.microsoft.com/office/powerpoint/2010/main" val="181699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30</a:t>
            </a:fld>
            <a:endParaRPr kumimoji="1" lang="ja-JP" altLang="en-US"/>
          </a:p>
        </p:txBody>
      </p:sp>
    </p:spTree>
    <p:extLst>
      <p:ext uri="{BB962C8B-B14F-4D97-AF65-F5344CB8AC3E}">
        <p14:creationId xmlns:p14="http://schemas.microsoft.com/office/powerpoint/2010/main" val="3780758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36</a:t>
            </a:fld>
            <a:endParaRPr kumimoji="1" lang="ja-JP" altLang="en-US"/>
          </a:p>
        </p:txBody>
      </p:sp>
    </p:spTree>
    <p:extLst>
      <p:ext uri="{BB962C8B-B14F-4D97-AF65-F5344CB8AC3E}">
        <p14:creationId xmlns:p14="http://schemas.microsoft.com/office/powerpoint/2010/main" val="550589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37</a:t>
            </a:fld>
            <a:endParaRPr kumimoji="1" lang="ja-JP" altLang="en-US"/>
          </a:p>
        </p:txBody>
      </p:sp>
    </p:spTree>
    <p:extLst>
      <p:ext uri="{BB962C8B-B14F-4D97-AF65-F5344CB8AC3E}">
        <p14:creationId xmlns:p14="http://schemas.microsoft.com/office/powerpoint/2010/main" val="4228356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45</a:t>
            </a:fld>
            <a:endParaRPr kumimoji="1" lang="ja-JP" altLang="en-US"/>
          </a:p>
        </p:txBody>
      </p:sp>
    </p:spTree>
    <p:extLst>
      <p:ext uri="{BB962C8B-B14F-4D97-AF65-F5344CB8AC3E}">
        <p14:creationId xmlns:p14="http://schemas.microsoft.com/office/powerpoint/2010/main" val="3395110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46</a:t>
            </a:fld>
            <a:endParaRPr kumimoji="1" lang="ja-JP" altLang="en-US"/>
          </a:p>
        </p:txBody>
      </p:sp>
    </p:spTree>
    <p:extLst>
      <p:ext uri="{BB962C8B-B14F-4D97-AF65-F5344CB8AC3E}">
        <p14:creationId xmlns:p14="http://schemas.microsoft.com/office/powerpoint/2010/main" val="171263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47</a:t>
            </a:fld>
            <a:endParaRPr kumimoji="1" lang="ja-JP" altLang="en-US"/>
          </a:p>
        </p:txBody>
      </p:sp>
    </p:spTree>
    <p:extLst>
      <p:ext uri="{BB962C8B-B14F-4D97-AF65-F5344CB8AC3E}">
        <p14:creationId xmlns:p14="http://schemas.microsoft.com/office/powerpoint/2010/main" val="2837104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48</a:t>
            </a:fld>
            <a:endParaRPr kumimoji="1" lang="ja-JP" altLang="en-US"/>
          </a:p>
        </p:txBody>
      </p:sp>
    </p:spTree>
    <p:extLst>
      <p:ext uri="{BB962C8B-B14F-4D97-AF65-F5344CB8AC3E}">
        <p14:creationId xmlns:p14="http://schemas.microsoft.com/office/powerpoint/2010/main" val="3436359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13</a:t>
            </a:fld>
            <a:endParaRPr kumimoji="1" lang="ja-JP" altLang="en-US"/>
          </a:p>
        </p:txBody>
      </p:sp>
    </p:spTree>
    <p:extLst>
      <p:ext uri="{BB962C8B-B14F-4D97-AF65-F5344CB8AC3E}">
        <p14:creationId xmlns:p14="http://schemas.microsoft.com/office/powerpoint/2010/main" val="41341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19</a:t>
            </a:fld>
            <a:endParaRPr kumimoji="1" lang="ja-JP" altLang="en-US"/>
          </a:p>
        </p:txBody>
      </p:sp>
    </p:spTree>
    <p:extLst>
      <p:ext uri="{BB962C8B-B14F-4D97-AF65-F5344CB8AC3E}">
        <p14:creationId xmlns:p14="http://schemas.microsoft.com/office/powerpoint/2010/main" val="1987094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4284D21-0681-42AB-9190-B1A70CBBDB06}" type="slidenum">
              <a:rPr kumimoji="1" lang="ja-JP" altLang="en-US" smtClean="0"/>
              <a:t>20</a:t>
            </a:fld>
            <a:endParaRPr kumimoji="1" lang="ja-JP" altLang="en-US"/>
          </a:p>
        </p:txBody>
      </p:sp>
    </p:spTree>
    <p:extLst>
      <p:ext uri="{BB962C8B-B14F-4D97-AF65-F5344CB8AC3E}">
        <p14:creationId xmlns:p14="http://schemas.microsoft.com/office/powerpoint/2010/main" val="737110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21</a:t>
            </a:fld>
            <a:endParaRPr kumimoji="1" lang="ja-JP" altLang="en-US"/>
          </a:p>
        </p:txBody>
      </p:sp>
    </p:spTree>
    <p:extLst>
      <p:ext uri="{BB962C8B-B14F-4D97-AF65-F5344CB8AC3E}">
        <p14:creationId xmlns:p14="http://schemas.microsoft.com/office/powerpoint/2010/main" val="1950068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22</a:t>
            </a:fld>
            <a:endParaRPr kumimoji="1" lang="ja-JP" altLang="en-US"/>
          </a:p>
        </p:txBody>
      </p:sp>
    </p:spTree>
    <p:extLst>
      <p:ext uri="{BB962C8B-B14F-4D97-AF65-F5344CB8AC3E}">
        <p14:creationId xmlns:p14="http://schemas.microsoft.com/office/powerpoint/2010/main" val="2145971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23</a:t>
            </a:fld>
            <a:endParaRPr kumimoji="1" lang="ja-JP" altLang="en-US"/>
          </a:p>
        </p:txBody>
      </p:sp>
    </p:spTree>
    <p:extLst>
      <p:ext uri="{BB962C8B-B14F-4D97-AF65-F5344CB8AC3E}">
        <p14:creationId xmlns:p14="http://schemas.microsoft.com/office/powerpoint/2010/main" val="238636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24</a:t>
            </a:fld>
            <a:endParaRPr kumimoji="1" lang="ja-JP" altLang="en-US"/>
          </a:p>
        </p:txBody>
      </p:sp>
    </p:spTree>
    <p:extLst>
      <p:ext uri="{BB962C8B-B14F-4D97-AF65-F5344CB8AC3E}">
        <p14:creationId xmlns:p14="http://schemas.microsoft.com/office/powerpoint/2010/main" val="389670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kumimoji="1" lang="ko-KR" altLang="en-US"/>
          </a:p>
        </p:txBody>
      </p:sp>
      <p:sp>
        <p:nvSpPr>
          <p:cNvPr id="4" name="슬라이드 번호 개체 틀 3"/>
          <p:cNvSpPr>
            <a:spLocks noGrp="1"/>
          </p:cNvSpPr>
          <p:nvPr>
            <p:ph type="sldNum" sz="quarter" idx="5"/>
          </p:nvPr>
        </p:nvSpPr>
        <p:spPr/>
        <p:txBody>
          <a:bodyPr/>
          <a:lstStyle/>
          <a:p>
            <a:fld id="{F4284D21-0681-42AB-9190-B1A70CBBDB06}" type="slidenum">
              <a:rPr kumimoji="1" lang="ja-JP" altLang="en-US" smtClean="0"/>
              <a:t>27</a:t>
            </a:fld>
            <a:endParaRPr kumimoji="1" lang="ja-JP" altLang="en-US"/>
          </a:p>
        </p:txBody>
      </p:sp>
    </p:spTree>
    <p:extLst>
      <p:ext uri="{BB962C8B-B14F-4D97-AF65-F5344CB8AC3E}">
        <p14:creationId xmlns:p14="http://schemas.microsoft.com/office/powerpoint/2010/main" val="28440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スライド番号プレースホルダー 38">
            <a:extLst>
              <a:ext uri="{FF2B5EF4-FFF2-40B4-BE49-F238E27FC236}">
                <a16:creationId xmlns:a16="http://schemas.microsoft.com/office/drawing/2014/main" id="{BA1EDAFB-EC22-4742-DC5C-33AC38945095}"/>
              </a:ext>
            </a:extLst>
          </p:cNvPr>
          <p:cNvSpPr>
            <a:spLocks noGrp="1"/>
          </p:cNvSpPr>
          <p:nvPr>
            <p:ph type="sldNum" sz="quarter" idx="12"/>
          </p:nvPr>
        </p:nvSpPr>
        <p:spPr>
          <a:xfrm>
            <a:off x="4843463" y="9235989"/>
            <a:ext cx="1543050" cy="527403"/>
          </a:xfrm>
          <a:prstGeom prst="rect">
            <a:avLst/>
          </a:prstGeom>
        </p:spPr>
        <p:txBody>
          <a:bodyPr/>
          <a:lstStyle>
            <a:lvl1pPr>
              <a:defRPr/>
            </a:lvl1pPr>
          </a:lstStyle>
          <a:p>
            <a:fld id="{ACCBB1DD-0049-4A9D-B316-2DE63D63DFAC}" type="slidenum">
              <a:rPr kumimoji="1" lang="ja-JP" altLang="en-US" smtClean="0"/>
              <a:pPr/>
              <a:t>‹#›</a:t>
            </a:fld>
            <a:endParaRPr kumimoji="1" lang="ja-JP" altLang="en-US" dirty="0"/>
          </a:p>
        </p:txBody>
      </p:sp>
    </p:spTree>
    <p:extLst>
      <p:ext uri="{BB962C8B-B14F-4D97-AF65-F5344CB8AC3E}">
        <p14:creationId xmlns:p14="http://schemas.microsoft.com/office/powerpoint/2010/main" val="4264862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841553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68105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スライド番号プレースホルダー 38">
            <a:extLst>
              <a:ext uri="{FF2B5EF4-FFF2-40B4-BE49-F238E27FC236}">
                <a16:creationId xmlns:a16="http://schemas.microsoft.com/office/drawing/2014/main" id="{25634444-45ED-9BD4-5ECE-690C95E78F2D}"/>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130400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ja-JP" altLang="en-US"/>
              <a:t>マスター テキストの書式設定</a:t>
            </a:r>
          </a:p>
        </p:txBody>
      </p:sp>
      <p:sp>
        <p:nvSpPr>
          <p:cNvPr id="7" name="スライド番号プレースホルダー 38">
            <a:extLst>
              <a:ext uri="{FF2B5EF4-FFF2-40B4-BE49-F238E27FC236}">
                <a16:creationId xmlns:a16="http://schemas.microsoft.com/office/drawing/2014/main" id="{9297774C-B626-DB54-EB98-C66C7B0C8EC8}"/>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29160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cxnSp>
        <p:nvCxnSpPr>
          <p:cNvPr id="8" name="直線コネクタ 4">
            <a:extLst>
              <a:ext uri="{FF2B5EF4-FFF2-40B4-BE49-F238E27FC236}">
                <a16:creationId xmlns:a16="http://schemas.microsoft.com/office/drawing/2014/main" id="{D787697E-D1EE-E517-5E60-5CCA61B33899}"/>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0" name="グループ化 39">
            <a:extLst>
              <a:ext uri="{FF2B5EF4-FFF2-40B4-BE49-F238E27FC236}">
                <a16:creationId xmlns:a16="http://schemas.microsoft.com/office/drawing/2014/main" id="{AD3F4CD0-FA04-4A81-7DAA-DD7845C6BEED}"/>
              </a:ext>
            </a:extLst>
          </p:cNvPr>
          <p:cNvGrpSpPr/>
          <p:nvPr userDrawn="1"/>
        </p:nvGrpSpPr>
        <p:grpSpPr>
          <a:xfrm>
            <a:off x="391886" y="9239899"/>
            <a:ext cx="1859355" cy="533566"/>
            <a:chOff x="391886" y="9185307"/>
            <a:chExt cx="1859355" cy="533566"/>
          </a:xfrm>
        </p:grpSpPr>
        <p:pic>
          <p:nvPicPr>
            <p:cNvPr id="11" name="図 40" descr="図形&#10;&#10;低い精度で自動的に生成された説明">
              <a:extLst>
                <a:ext uri="{FF2B5EF4-FFF2-40B4-BE49-F238E27FC236}">
                  <a16:creationId xmlns:a16="http://schemas.microsoft.com/office/drawing/2014/main" id="{EBED4CC8-6913-D999-5EC1-39F29FAC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2" name="テキスト ボックス 41">
              <a:extLst>
                <a:ext uri="{FF2B5EF4-FFF2-40B4-BE49-F238E27FC236}">
                  <a16:creationId xmlns:a16="http://schemas.microsoft.com/office/drawing/2014/main" id="{D2B2B304-D177-2558-FA5C-98D5BB1AA512}"/>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3" name="スライド番号プレースホルダー 4">
            <a:extLst>
              <a:ext uri="{FF2B5EF4-FFF2-40B4-BE49-F238E27FC236}">
                <a16:creationId xmlns:a16="http://schemas.microsoft.com/office/drawing/2014/main" id="{66649FAC-E8CA-1DBA-6160-26F45C12C6EF}"/>
              </a:ext>
            </a:extLst>
          </p:cNvPr>
          <p:cNvSpPr>
            <a:spLocks noGrp="1"/>
          </p:cNvSpPr>
          <p:nvPr>
            <p:ph type="sldNum" sz="quarter" idx="12"/>
          </p:nvPr>
        </p:nvSpPr>
        <p:spPr>
          <a:xfrm>
            <a:off x="4843463" y="9181397"/>
            <a:ext cx="1543050" cy="527403"/>
          </a:xfrm>
          <a:prstGeom prst="rect">
            <a:avLst/>
          </a:prstGeom>
        </p:spPr>
        <p:txBody>
          <a:bodyPr/>
          <a:lstStyle/>
          <a:p>
            <a:endParaRPr kumimoji="1" lang="ja-JP" altLang="en-US" dirty="0"/>
          </a:p>
        </p:txBody>
      </p:sp>
    </p:spTree>
    <p:extLst>
      <p:ext uri="{BB962C8B-B14F-4D97-AF65-F5344CB8AC3E}">
        <p14:creationId xmlns:p14="http://schemas.microsoft.com/office/powerpoint/2010/main" val="458054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427229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1043521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EB7B16C7-4A99-953C-1D98-A9C9E9939BE8}"/>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6" name="スライド番号プレースホルダー 38">
            <a:extLst>
              <a:ext uri="{FF2B5EF4-FFF2-40B4-BE49-F238E27FC236}">
                <a16:creationId xmlns:a16="http://schemas.microsoft.com/office/drawing/2014/main" id="{779B4BB1-6AEE-5C15-EE63-502EE442871A}"/>
              </a:ext>
            </a:extLst>
          </p:cNvPr>
          <p:cNvSpPr>
            <a:spLocks noGrp="1"/>
          </p:cNvSpPr>
          <p:nvPr>
            <p:ph type="sldNum" sz="quarter" idx="12"/>
          </p:nvPr>
        </p:nvSpPr>
        <p:spPr>
          <a:xfrm>
            <a:off x="4843463" y="9235989"/>
            <a:ext cx="1543050" cy="527403"/>
          </a:xfrm>
          <a:prstGeom prst="rect">
            <a:avLst/>
          </a:prstGeom>
        </p:spPr>
        <p:txBody>
          <a:bodyPr/>
          <a:lstStyle/>
          <a:p>
            <a:fld id="{AE8EA5A1-38AB-4AA0-89CC-DE1004BC27E5}" type="slidenum">
              <a:rPr kumimoji="1" lang="ja-JP" altLang="en-US" smtClean="0"/>
              <a:t>‹#›</a:t>
            </a:fld>
            <a:endParaRPr kumimoji="1" lang="ja-JP" altLang="en-US"/>
          </a:p>
        </p:txBody>
      </p:sp>
      <p:grpSp>
        <p:nvGrpSpPr>
          <p:cNvPr id="7" name="グループ化 39">
            <a:extLst>
              <a:ext uri="{FF2B5EF4-FFF2-40B4-BE49-F238E27FC236}">
                <a16:creationId xmlns:a16="http://schemas.microsoft.com/office/drawing/2014/main" id="{2F1146A2-BB52-7AB3-E5C5-DC8E96D84E3A}"/>
              </a:ext>
            </a:extLst>
          </p:cNvPr>
          <p:cNvGrpSpPr/>
          <p:nvPr userDrawn="1"/>
        </p:nvGrpSpPr>
        <p:grpSpPr>
          <a:xfrm>
            <a:off x="391886" y="9239899"/>
            <a:ext cx="1859355" cy="533566"/>
            <a:chOff x="391886" y="9185307"/>
            <a:chExt cx="1859355" cy="533566"/>
          </a:xfrm>
        </p:grpSpPr>
        <p:pic>
          <p:nvPicPr>
            <p:cNvPr id="8" name="図 40" descr="図形&#10;&#10;低い精度で自動的に生成された説明">
              <a:extLst>
                <a:ext uri="{FF2B5EF4-FFF2-40B4-BE49-F238E27FC236}">
                  <a16:creationId xmlns:a16="http://schemas.microsoft.com/office/drawing/2014/main" id="{0624C374-F06E-864C-B928-4C562754D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9" name="テキスト ボックス 41">
              <a:extLst>
                <a:ext uri="{FF2B5EF4-FFF2-40B4-BE49-F238E27FC236}">
                  <a16:creationId xmlns:a16="http://schemas.microsoft.com/office/drawing/2014/main" id="{15666086-9224-90F3-81C5-496CED13619A}"/>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Tree>
    <p:extLst>
      <p:ext uri="{BB962C8B-B14F-4D97-AF65-F5344CB8AC3E}">
        <p14:creationId xmlns:p14="http://schemas.microsoft.com/office/powerpoint/2010/main" val="2586845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252412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a:xfrm>
            <a:off x="471488" y="9181397"/>
            <a:ext cx="1543050"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lvl1pPr>
              <a:defRPr>
                <a:latin typeface="游ゴシック" panose="020B0400000000000000" pitchFamily="50" charset="-128"/>
              </a:defRPr>
            </a:lvl1pPr>
          </a:lstStyle>
          <a:p>
            <a:endParaRPr kumimoji="1" lang="ja-JP" altLang="en-US" dirty="0"/>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AE8EA5A1-38AB-4AA0-89CC-DE1004BC27E5}" type="slidenum">
              <a:rPr kumimoji="1" lang="ja-JP" altLang="en-US" smtClean="0"/>
              <a:t>‹#›</a:t>
            </a:fld>
            <a:endParaRPr kumimoji="1" lang="ja-JP" altLang="en-US"/>
          </a:p>
        </p:txBody>
      </p:sp>
    </p:spTree>
    <p:extLst>
      <p:ext uri="{BB962C8B-B14F-4D97-AF65-F5344CB8AC3E}">
        <p14:creationId xmlns:p14="http://schemas.microsoft.com/office/powerpoint/2010/main" val="3889566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7" name="直線コネクタ 4">
            <a:extLst>
              <a:ext uri="{FF2B5EF4-FFF2-40B4-BE49-F238E27FC236}">
                <a16:creationId xmlns:a16="http://schemas.microsoft.com/office/drawing/2014/main" id="{D186A481-9AF1-337B-07B6-F95D8136C5E7}"/>
              </a:ext>
            </a:extLst>
          </p:cNvPr>
          <p:cNvCxnSpPr>
            <a:cxnSpLocks/>
          </p:cNvCxnSpPr>
          <p:nvPr userDrawn="1"/>
        </p:nvCxnSpPr>
        <p:spPr>
          <a:xfrm>
            <a:off x="391886" y="9086824"/>
            <a:ext cx="607422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nvGrpSpPr>
          <p:cNvPr id="8" name="グループ化 39">
            <a:extLst>
              <a:ext uri="{FF2B5EF4-FFF2-40B4-BE49-F238E27FC236}">
                <a16:creationId xmlns:a16="http://schemas.microsoft.com/office/drawing/2014/main" id="{27F10B3A-D15C-40C3-F7A0-7A67CFE828A8}"/>
              </a:ext>
            </a:extLst>
          </p:cNvPr>
          <p:cNvGrpSpPr/>
          <p:nvPr userDrawn="1"/>
        </p:nvGrpSpPr>
        <p:grpSpPr>
          <a:xfrm>
            <a:off x="391886" y="9239899"/>
            <a:ext cx="1859355" cy="533566"/>
            <a:chOff x="391886" y="9185307"/>
            <a:chExt cx="1859355" cy="533566"/>
          </a:xfrm>
        </p:grpSpPr>
        <p:pic>
          <p:nvPicPr>
            <p:cNvPr id="9" name="図 40" descr="図形&#10;&#10;低い精度で自動的に生成された説明">
              <a:extLst>
                <a:ext uri="{FF2B5EF4-FFF2-40B4-BE49-F238E27FC236}">
                  <a16:creationId xmlns:a16="http://schemas.microsoft.com/office/drawing/2014/main" id="{0B50E124-3213-FA15-BE3A-FD93DFC9734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8246" y="9185307"/>
              <a:ext cx="1286634" cy="256567"/>
            </a:xfrm>
            <a:prstGeom prst="rect">
              <a:avLst/>
            </a:prstGeom>
          </p:spPr>
        </p:pic>
        <p:sp>
          <p:nvSpPr>
            <p:cNvPr id="10" name="テキスト ボックス 41">
              <a:extLst>
                <a:ext uri="{FF2B5EF4-FFF2-40B4-BE49-F238E27FC236}">
                  <a16:creationId xmlns:a16="http://schemas.microsoft.com/office/drawing/2014/main" id="{FA7F0F60-68F8-2025-599C-8764A66AD71D}"/>
                </a:ext>
              </a:extLst>
            </p:cNvPr>
            <p:cNvSpPr txBox="1"/>
            <p:nvPr/>
          </p:nvSpPr>
          <p:spPr>
            <a:xfrm>
              <a:off x="391886" y="9441874"/>
              <a:ext cx="1859355" cy="276999"/>
            </a:xfrm>
            <a:prstGeom prst="rect">
              <a:avLst/>
            </a:prstGeom>
            <a:noFill/>
          </p:spPr>
          <p:txBody>
            <a:bodyPr vert="horz" wrap="none" rtlCol="0">
              <a:spAutoFit/>
            </a:bodyPr>
            <a:lstStyle/>
            <a:p>
              <a:r>
                <a:rPr kumimoji="1" lang="en-US" altLang="ja-JP"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rPr>
                <a:t>https://www.dx-care.com</a:t>
              </a:r>
              <a:endParaRPr kumimoji="1" lang="ja-JP" altLang="en-US" sz="1200" dirty="0">
                <a:solidFill>
                  <a:schemeClr val="bg1">
                    <a:lumMod val="50000"/>
                  </a:schemeClr>
                </a:solidFill>
                <a:latin typeface="Arial" panose="020B0604020202020204" pitchFamily="34" charset="0"/>
                <a:ea typeface="ＭＳ ゴシック" panose="020B0609070205080204" pitchFamily="49" charset="-128"/>
                <a:cs typeface="Arial" panose="020B0604020202020204" pitchFamily="34" charset="0"/>
              </a:endParaRPr>
            </a:p>
          </p:txBody>
        </p:sp>
      </p:grpSp>
      <p:sp>
        <p:nvSpPr>
          <p:cNvPr id="11" name="スライド番号プレースホルダー 4">
            <a:extLst>
              <a:ext uri="{FF2B5EF4-FFF2-40B4-BE49-F238E27FC236}">
                <a16:creationId xmlns:a16="http://schemas.microsoft.com/office/drawing/2014/main" id="{0FC3D802-974F-F3C2-0713-4386E8DEA781}"/>
              </a:ext>
            </a:extLst>
          </p:cNvPr>
          <p:cNvSpPr>
            <a:spLocks noGrp="1"/>
          </p:cNvSpPr>
          <p:nvPr>
            <p:ph type="sldNum" sz="quarter" idx="4"/>
          </p:nvPr>
        </p:nvSpPr>
        <p:spPr>
          <a:xfrm>
            <a:off x="4843463" y="9181397"/>
            <a:ext cx="1543050" cy="527403"/>
          </a:xfrm>
          <a:prstGeom prst="rect">
            <a:avLst/>
          </a:prstGeom>
        </p:spPr>
        <p:txBody>
          <a:bodyPr/>
          <a:lstStyle>
            <a:lvl1pPr algn="r">
              <a:defRPr>
                <a:latin typeface="游ゴシック" panose="020B0400000000000000" pitchFamily="50" charset="-128"/>
              </a:defRPr>
            </a:lvl1pPr>
          </a:lstStyle>
          <a:p>
            <a:fld id="{AE8EA5A1-38AB-4AA0-89CC-DE1004BC27E5}" type="slidenum">
              <a:rPr kumimoji="1" lang="ja-JP" altLang="en-US" smtClean="0"/>
              <a:pPr/>
              <a:t>‹#›</a:t>
            </a:fld>
            <a:endParaRPr kumimoji="1" lang="ja-JP" altLang="en-US" dirty="0"/>
          </a:p>
        </p:txBody>
      </p:sp>
    </p:spTree>
    <p:extLst>
      <p:ext uri="{BB962C8B-B14F-4D97-AF65-F5344CB8AC3E}">
        <p14:creationId xmlns:p14="http://schemas.microsoft.com/office/powerpoint/2010/main" val="5977519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游ゴシック" panose="020B0400000000000000" pitchFamily="50" charset="-128"/>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游ゴシック" panose="020B0400000000000000" pitchFamily="50" charset="-128"/>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游ゴシック" panose="020B0400000000000000" pitchFamily="50" charset="-128"/>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游ゴシック" panose="020B0400000000000000" pitchFamily="50" charset="-128"/>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1.jpeg"/><Relationship Id="rId5" Type="http://schemas.openxmlformats.org/officeDocument/2006/relationships/image" Target="../media/image64.png"/><Relationship Id="rId4"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6.jpe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91.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36.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g"/></Relationships>
</file>

<file path=ppt/slides/_rels/slide3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g"/><Relationship Id="rId1" Type="http://schemas.openxmlformats.org/officeDocument/2006/relationships/slideLayout" Target="../slideLayouts/slideLayout7.xml"/><Relationship Id="rId4" Type="http://schemas.openxmlformats.org/officeDocument/2006/relationships/image" Target="../media/image105.jpg"/></Relationships>
</file>

<file path=ppt/slides/_rels/slide3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7.xml"/><Relationship Id="rId5" Type="http://schemas.openxmlformats.org/officeDocument/2006/relationships/image" Target="../media/image109.jpg"/><Relationship Id="rId4" Type="http://schemas.openxmlformats.org/officeDocument/2006/relationships/image" Target="../media/image108.jpg"/></Relationships>
</file>

<file path=ppt/slides/_rels/slide39.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101.jpg"/><Relationship Id="rId7" Type="http://schemas.openxmlformats.org/officeDocument/2006/relationships/image" Target="../media/image124.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23.jpg"/><Relationship Id="rId5" Type="http://schemas.openxmlformats.org/officeDocument/2006/relationships/image" Target="../media/image122.pn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jpeg"/></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66A8FC61-7D56-F084-084C-E9685CD276B1}"/>
              </a:ext>
            </a:extLst>
          </p:cNvPr>
          <p:cNvPicPr>
            <a:picLocks noChangeAspect="1"/>
          </p:cNvPicPr>
          <p:nvPr/>
        </p:nvPicPr>
        <p:blipFill>
          <a:blip r:embed="rId3"/>
          <a:stretch>
            <a:fillRect/>
          </a:stretch>
        </p:blipFill>
        <p:spPr>
          <a:xfrm>
            <a:off x="1300014" y="5160980"/>
            <a:ext cx="4098247" cy="2057677"/>
          </a:xfrm>
          <a:prstGeom prst="rect">
            <a:avLst/>
          </a:prstGeom>
        </p:spPr>
      </p:pic>
      <p:sp>
        <p:nvSpPr>
          <p:cNvPr id="2" name="正方形/長方形 1">
            <a:extLst>
              <a:ext uri="{FF2B5EF4-FFF2-40B4-BE49-F238E27FC236}">
                <a16:creationId xmlns:a16="http://schemas.microsoft.com/office/drawing/2014/main" id="{4847A3A8-6363-A4AA-676C-33F633B6E6FD}"/>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レセプトの準</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備</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B9D89A61-2E43-797F-4CAD-BD78E070A3E9}"/>
              </a:ext>
            </a:extLst>
          </p:cNvPr>
          <p:cNvSpPr txBox="1"/>
          <p:nvPr/>
        </p:nvSpPr>
        <p:spPr>
          <a:xfrm>
            <a:off x="1673997" y="515199"/>
            <a:ext cx="3429000" cy="369332"/>
          </a:xfrm>
          <a:prstGeom prst="rect">
            <a:avLst/>
          </a:prstGeom>
          <a:noFill/>
        </p:spPr>
        <p:txBody>
          <a:bodyPr wrap="square">
            <a:spAutoFit/>
          </a:bodyPr>
          <a:lstStyle/>
          <a:p>
            <a:pPr marL="148590" marR="45720" algn="ctr">
              <a:spcBef>
                <a:spcPts val="130"/>
              </a:spcBef>
            </a:pPr>
            <a:r>
              <a:rPr lang="ja-JP" altLang="ja-JP" sz="1800" b="1" kern="0" dirty="0">
                <a:effectLst/>
                <a:latin typeface="+mn-ea"/>
                <a:cs typeface="ＭＳ ゴシック" panose="020B0609070205080204" pitchFamily="49" charset="-128"/>
              </a:rPr>
              <a:t>第１章</a:t>
            </a:r>
            <a:r>
              <a:rPr lang="ja-JP" altLang="ja-JP" sz="1800" b="1" kern="0" spc="380" dirty="0">
                <a:effectLst/>
                <a:latin typeface="+mn-ea"/>
                <a:cs typeface="ＭＳ ゴシック" panose="020B0609070205080204" pitchFamily="49" charset="-128"/>
              </a:rPr>
              <a:t> </a:t>
            </a:r>
            <a:r>
              <a:rPr lang="ja-JP" altLang="ja-JP" sz="1800" b="1" kern="0" spc="-10" dirty="0">
                <a:effectLst/>
                <a:latin typeface="+mn-ea"/>
                <a:cs typeface="ＭＳ ゴシック" panose="020B0609070205080204" pitchFamily="49" charset="-128"/>
              </a:rPr>
              <a:t>基本操作編</a:t>
            </a:r>
            <a:endParaRPr lang="ja-JP" altLang="ja-JP" sz="1800" b="1" kern="0" dirty="0">
              <a:effectLst/>
              <a:latin typeface="+mn-ea"/>
              <a:cs typeface="ＭＳ ゴシック" panose="020B0609070205080204" pitchFamily="49" charset="-128"/>
            </a:endParaRPr>
          </a:p>
        </p:txBody>
      </p:sp>
      <p:sp>
        <p:nvSpPr>
          <p:cNvPr id="29" name="テキスト ボックス 28">
            <a:extLst>
              <a:ext uri="{FF2B5EF4-FFF2-40B4-BE49-F238E27FC236}">
                <a16:creationId xmlns:a16="http://schemas.microsoft.com/office/drawing/2014/main" id="{B81F8EFB-9320-2498-3E75-22E48D2B6CBC}"/>
              </a:ext>
            </a:extLst>
          </p:cNvPr>
          <p:cNvSpPr txBox="1"/>
          <p:nvPr/>
        </p:nvSpPr>
        <p:spPr>
          <a:xfrm>
            <a:off x="296488" y="1354660"/>
            <a:ext cx="6428162" cy="1214820"/>
          </a:xfrm>
          <a:prstGeom prst="rect">
            <a:avLst/>
          </a:prstGeom>
          <a:noFill/>
        </p:spPr>
        <p:txBody>
          <a:bodyPr wrap="square" rtlCol="0">
            <a:spAutoFit/>
          </a:bodyPr>
          <a:lstStyle/>
          <a:p>
            <a:pPr marL="485140" marR="290830">
              <a:lnSpc>
                <a:spcPct val="116000"/>
              </a:lnSpc>
              <a:spcBef>
                <a:spcPts val="108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直近の電子レセプトを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準</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備します。複数の過去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セプトがあればより望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しいです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院内処方であれ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ば提出済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のレセプトを、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院外処方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の場合に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は処方箋の内容</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を含んだ</a:t>
            </a:r>
            <a:r>
              <a:rPr lang="ja-JP" altLang="en-US" sz="1100" spc="-5" dirty="0">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用のレセプトを</a:t>
            </a:r>
            <a:r>
              <a:rPr lang="en-US" altLang="ja-JP" sz="1100" dirty="0">
                <a:effectLst/>
                <a:latin typeface="Century" panose="02040604050505020304" pitchFamily="18" charset="0"/>
                <a:ea typeface="Century" panose="02040604050505020304" pitchFamily="18" charset="0"/>
                <a:cs typeface="ＭＳ Ｐゴシック" panose="020B0600070205080204" pitchFamily="50" charset="-128"/>
              </a:rPr>
              <a:t>US</a:t>
            </a:r>
            <a:r>
              <a:rPr lang="en-US" altLang="ja-JP" sz="1100" spc="-5" dirty="0">
                <a:effectLst/>
                <a:latin typeface="Century" panose="02040604050505020304" pitchFamily="18" charset="0"/>
                <a:ea typeface="Century" panose="02040604050505020304" pitchFamily="18" charset="0"/>
                <a:cs typeface="ＭＳ Ｐゴシック" panose="020B0600070205080204" pitchFamily="50" charset="-128"/>
              </a:rPr>
              <a:t>B</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メモリーあるいはハードディスクなどにいれて</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用意し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てくださ</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い。</a:t>
            </a:r>
          </a:p>
          <a:p>
            <a:pPr marL="485140">
              <a:spcBef>
                <a:spcPts val="5"/>
              </a:spcBef>
              <a:spcAft>
                <a:spcPts val="0"/>
              </a:spcAft>
            </a:pP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用レセプトの作成</a:t>
            </a:r>
            <a:r>
              <a:rPr lang="ja-JP" altLang="en-US"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方法</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はレセコンのサポート業者にご相談ください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a:spcBef>
                <a:spcPts val="24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レセコンの機種によっては</a:t>
            </a: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用レセプトが作成できない場合があります</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ndParaRPr>
          </a:p>
        </p:txBody>
      </p:sp>
      <p:pic>
        <p:nvPicPr>
          <p:cNvPr id="4" name="図 3" descr="グラフィカル ユーザー インターフェイス, アプリケーション, テーブル&#10;&#10;自動的に生成された説明">
            <a:extLst>
              <a:ext uri="{FF2B5EF4-FFF2-40B4-BE49-F238E27FC236}">
                <a16:creationId xmlns:a16="http://schemas.microsoft.com/office/drawing/2014/main" id="{C05D6BA3-7DC4-8532-0930-0921888BB7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648" y="2818581"/>
            <a:ext cx="3768704" cy="1657570"/>
          </a:xfrm>
          <a:prstGeom prst="rect">
            <a:avLst/>
          </a:prstGeom>
        </p:spPr>
      </p:pic>
      <p:sp>
        <p:nvSpPr>
          <p:cNvPr id="6" name="正方形/長方形 5">
            <a:extLst>
              <a:ext uri="{FF2B5EF4-FFF2-40B4-BE49-F238E27FC236}">
                <a16:creationId xmlns:a16="http://schemas.microsoft.com/office/drawing/2014/main" id="{BC1D8A31-5EAD-5D40-2168-9C0267C7FF46}"/>
              </a:ext>
            </a:extLst>
          </p:cNvPr>
          <p:cNvSpPr/>
          <p:nvPr/>
        </p:nvSpPr>
        <p:spPr>
          <a:xfrm>
            <a:off x="756472" y="4546289"/>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rPr>
              <a:t>ログイン</a:t>
            </a:r>
            <a:endParaRPr kumimoji="1" lang="ja-JP" altLang="en-US" sz="1400" b="1" dirty="0">
              <a:solidFill>
                <a:srgbClr val="001F5F"/>
              </a:solidFill>
              <a:latin typeface="ＭＳ ゴシック" panose="020B0609070205080204" pitchFamily="49" charset="-128"/>
              <a:ea typeface="ＭＳ ゴシック" panose="020B0609070205080204" pitchFamily="49" charset="-128"/>
            </a:endParaRPr>
          </a:p>
        </p:txBody>
      </p:sp>
      <p:sp>
        <p:nvSpPr>
          <p:cNvPr id="10" name="テキスト ボックス 9">
            <a:extLst>
              <a:ext uri="{FF2B5EF4-FFF2-40B4-BE49-F238E27FC236}">
                <a16:creationId xmlns:a16="http://schemas.microsoft.com/office/drawing/2014/main" id="{D1F9C62C-D842-BFE3-7141-2D596F437F17}"/>
              </a:ext>
            </a:extLst>
          </p:cNvPr>
          <p:cNvSpPr txBox="1"/>
          <p:nvPr/>
        </p:nvSpPr>
        <p:spPr>
          <a:xfrm>
            <a:off x="756472" y="4881714"/>
            <a:ext cx="5593423" cy="261610"/>
          </a:xfrm>
          <a:prstGeom prst="rect">
            <a:avLst/>
          </a:prstGeom>
          <a:noFill/>
        </p:spPr>
        <p:txBody>
          <a:bodyPr wrap="square" rtlCol="0">
            <a:spAutoFit/>
          </a:bodyPr>
          <a:lstStyle/>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ID</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、パスワードを入力して、［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Login</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docshape15">
            <a:extLst>
              <a:ext uri="{FF2B5EF4-FFF2-40B4-BE49-F238E27FC236}">
                <a16:creationId xmlns:a16="http://schemas.microsoft.com/office/drawing/2014/main" id="{539BF8A9-4C32-0ADC-0F6A-6D1991065052}"/>
              </a:ext>
            </a:extLst>
          </p:cNvPr>
          <p:cNvSpPr>
            <a:spLocks/>
          </p:cNvSpPr>
          <p:nvPr/>
        </p:nvSpPr>
        <p:spPr bwMode="auto">
          <a:xfrm>
            <a:off x="1475333" y="5821895"/>
            <a:ext cx="1953668" cy="1205509"/>
          </a:xfrm>
          <a:custGeom>
            <a:avLst/>
            <a:gdLst>
              <a:gd name="T0" fmla="+- 0 4693 4693"/>
              <a:gd name="T1" fmla="*/ T0 w 2528"/>
              <a:gd name="T2" fmla="+- 0 2037 1721"/>
              <a:gd name="T3" fmla="*/ 2037 h 1899"/>
              <a:gd name="T4" fmla="+- 0 4702 4693"/>
              <a:gd name="T5" fmla="*/ T4 w 2528"/>
              <a:gd name="T6" fmla="+- 0 1965 1721"/>
              <a:gd name="T7" fmla="*/ 1965 h 1899"/>
              <a:gd name="T8" fmla="+- 0 4725 4693"/>
              <a:gd name="T9" fmla="*/ T8 w 2528"/>
              <a:gd name="T10" fmla="+- 0 1898 1721"/>
              <a:gd name="T11" fmla="*/ 1898 h 1899"/>
              <a:gd name="T12" fmla="+- 0 4763 4693"/>
              <a:gd name="T13" fmla="*/ T12 w 2528"/>
              <a:gd name="T14" fmla="+- 0 1839 1721"/>
              <a:gd name="T15" fmla="*/ 1839 h 1899"/>
              <a:gd name="T16" fmla="+- 0 4812 4693"/>
              <a:gd name="T17" fmla="*/ T16 w 2528"/>
              <a:gd name="T18" fmla="+- 0 1790 1721"/>
              <a:gd name="T19" fmla="*/ 1790 h 1899"/>
              <a:gd name="T20" fmla="+- 0 4870 4693"/>
              <a:gd name="T21" fmla="*/ T20 w 2528"/>
              <a:gd name="T22" fmla="+- 0 1753 1721"/>
              <a:gd name="T23" fmla="*/ 1753 h 1899"/>
              <a:gd name="T24" fmla="+- 0 4937 4693"/>
              <a:gd name="T25" fmla="*/ T24 w 2528"/>
              <a:gd name="T26" fmla="+- 0 1729 1721"/>
              <a:gd name="T27" fmla="*/ 1729 h 1899"/>
              <a:gd name="T28" fmla="+- 0 5010 4693"/>
              <a:gd name="T29" fmla="*/ T28 w 2528"/>
              <a:gd name="T30" fmla="+- 0 1721 1721"/>
              <a:gd name="T31" fmla="*/ 1721 h 1899"/>
              <a:gd name="T32" fmla="+- 0 6904 4693"/>
              <a:gd name="T33" fmla="*/ T32 w 2528"/>
              <a:gd name="T34" fmla="+- 0 1721 1721"/>
              <a:gd name="T35" fmla="*/ 1721 h 1899"/>
              <a:gd name="T36" fmla="+- 0 6977 4693"/>
              <a:gd name="T37" fmla="*/ T36 w 2528"/>
              <a:gd name="T38" fmla="+- 0 1729 1721"/>
              <a:gd name="T39" fmla="*/ 1729 h 1899"/>
              <a:gd name="T40" fmla="+- 0 7043 4693"/>
              <a:gd name="T41" fmla="*/ T40 w 2528"/>
              <a:gd name="T42" fmla="+- 0 1753 1721"/>
              <a:gd name="T43" fmla="*/ 1753 h 1899"/>
              <a:gd name="T44" fmla="+- 0 7102 4693"/>
              <a:gd name="T45" fmla="*/ T44 w 2528"/>
              <a:gd name="T46" fmla="+- 0 1790 1721"/>
              <a:gd name="T47" fmla="*/ 1790 h 1899"/>
              <a:gd name="T48" fmla="+- 0 7151 4693"/>
              <a:gd name="T49" fmla="*/ T48 w 2528"/>
              <a:gd name="T50" fmla="+- 0 1839 1721"/>
              <a:gd name="T51" fmla="*/ 1839 h 1899"/>
              <a:gd name="T52" fmla="+- 0 7188 4693"/>
              <a:gd name="T53" fmla="*/ T52 w 2528"/>
              <a:gd name="T54" fmla="+- 0 1898 1721"/>
              <a:gd name="T55" fmla="*/ 1898 h 1899"/>
              <a:gd name="T56" fmla="+- 0 7212 4693"/>
              <a:gd name="T57" fmla="*/ T56 w 2528"/>
              <a:gd name="T58" fmla="+- 0 1965 1721"/>
              <a:gd name="T59" fmla="*/ 1965 h 1899"/>
              <a:gd name="T60" fmla="+- 0 7220 4693"/>
              <a:gd name="T61" fmla="*/ T60 w 2528"/>
              <a:gd name="T62" fmla="+- 0 2037 1721"/>
              <a:gd name="T63" fmla="*/ 2037 h 1899"/>
              <a:gd name="T64" fmla="+- 0 7220 4693"/>
              <a:gd name="T65" fmla="*/ T64 w 2528"/>
              <a:gd name="T66" fmla="+- 0 3303 1721"/>
              <a:gd name="T67" fmla="*/ 3303 h 1899"/>
              <a:gd name="T68" fmla="+- 0 7212 4693"/>
              <a:gd name="T69" fmla="*/ T68 w 2528"/>
              <a:gd name="T70" fmla="+- 0 3375 1721"/>
              <a:gd name="T71" fmla="*/ 3375 h 1899"/>
              <a:gd name="T72" fmla="+- 0 7188 4693"/>
              <a:gd name="T73" fmla="*/ T72 w 2528"/>
              <a:gd name="T74" fmla="+- 0 3442 1721"/>
              <a:gd name="T75" fmla="*/ 3442 h 1899"/>
              <a:gd name="T76" fmla="+- 0 7151 4693"/>
              <a:gd name="T77" fmla="*/ T76 w 2528"/>
              <a:gd name="T78" fmla="+- 0 3501 1721"/>
              <a:gd name="T79" fmla="*/ 3501 h 1899"/>
              <a:gd name="T80" fmla="+- 0 7102 4693"/>
              <a:gd name="T81" fmla="*/ T80 w 2528"/>
              <a:gd name="T82" fmla="+- 0 3550 1721"/>
              <a:gd name="T83" fmla="*/ 3550 h 1899"/>
              <a:gd name="T84" fmla="+- 0 7043 4693"/>
              <a:gd name="T85" fmla="*/ T84 w 2528"/>
              <a:gd name="T86" fmla="+- 0 3587 1721"/>
              <a:gd name="T87" fmla="*/ 3587 h 1899"/>
              <a:gd name="T88" fmla="+- 0 6977 4693"/>
              <a:gd name="T89" fmla="*/ T88 w 2528"/>
              <a:gd name="T90" fmla="+- 0 3611 1721"/>
              <a:gd name="T91" fmla="*/ 3611 h 1899"/>
              <a:gd name="T92" fmla="+- 0 6904 4693"/>
              <a:gd name="T93" fmla="*/ T92 w 2528"/>
              <a:gd name="T94" fmla="+- 0 3619 1721"/>
              <a:gd name="T95" fmla="*/ 3619 h 1899"/>
              <a:gd name="T96" fmla="+- 0 5010 4693"/>
              <a:gd name="T97" fmla="*/ T96 w 2528"/>
              <a:gd name="T98" fmla="+- 0 3619 1721"/>
              <a:gd name="T99" fmla="*/ 3619 h 1899"/>
              <a:gd name="T100" fmla="+- 0 4937 4693"/>
              <a:gd name="T101" fmla="*/ T100 w 2528"/>
              <a:gd name="T102" fmla="+- 0 3611 1721"/>
              <a:gd name="T103" fmla="*/ 3611 h 1899"/>
              <a:gd name="T104" fmla="+- 0 4870 4693"/>
              <a:gd name="T105" fmla="*/ T104 w 2528"/>
              <a:gd name="T106" fmla="+- 0 3587 1721"/>
              <a:gd name="T107" fmla="*/ 3587 h 1899"/>
              <a:gd name="T108" fmla="+- 0 4812 4693"/>
              <a:gd name="T109" fmla="*/ T108 w 2528"/>
              <a:gd name="T110" fmla="+- 0 3550 1721"/>
              <a:gd name="T111" fmla="*/ 3550 h 1899"/>
              <a:gd name="T112" fmla="+- 0 4763 4693"/>
              <a:gd name="T113" fmla="*/ T112 w 2528"/>
              <a:gd name="T114" fmla="+- 0 3501 1721"/>
              <a:gd name="T115" fmla="*/ 3501 h 1899"/>
              <a:gd name="T116" fmla="+- 0 4725 4693"/>
              <a:gd name="T117" fmla="*/ T116 w 2528"/>
              <a:gd name="T118" fmla="+- 0 3442 1721"/>
              <a:gd name="T119" fmla="*/ 3442 h 1899"/>
              <a:gd name="T120" fmla="+- 0 4702 4693"/>
              <a:gd name="T121" fmla="*/ T120 w 2528"/>
              <a:gd name="T122" fmla="+- 0 3375 1721"/>
              <a:gd name="T123" fmla="*/ 3375 h 1899"/>
              <a:gd name="T124" fmla="+- 0 4693 4693"/>
              <a:gd name="T125" fmla="*/ T124 w 2528"/>
              <a:gd name="T126" fmla="+- 0 3303 1721"/>
              <a:gd name="T127" fmla="*/ 3303 h 1899"/>
              <a:gd name="T128" fmla="+- 0 4693 4693"/>
              <a:gd name="T129" fmla="*/ T128 w 2528"/>
              <a:gd name="T130" fmla="+- 0 2037 1721"/>
              <a:gd name="T131" fmla="*/ 2037 h 189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528" h="1899">
                <a:moveTo>
                  <a:pt x="0" y="316"/>
                </a:moveTo>
                <a:lnTo>
                  <a:pt x="9" y="244"/>
                </a:lnTo>
                <a:lnTo>
                  <a:pt x="32" y="177"/>
                </a:lnTo>
                <a:lnTo>
                  <a:pt x="70" y="118"/>
                </a:lnTo>
                <a:lnTo>
                  <a:pt x="119" y="69"/>
                </a:lnTo>
                <a:lnTo>
                  <a:pt x="177" y="32"/>
                </a:lnTo>
                <a:lnTo>
                  <a:pt x="244" y="8"/>
                </a:lnTo>
                <a:lnTo>
                  <a:pt x="317" y="0"/>
                </a:lnTo>
                <a:lnTo>
                  <a:pt x="2211" y="0"/>
                </a:lnTo>
                <a:lnTo>
                  <a:pt x="2284" y="8"/>
                </a:lnTo>
                <a:lnTo>
                  <a:pt x="2350" y="32"/>
                </a:lnTo>
                <a:lnTo>
                  <a:pt x="2409" y="69"/>
                </a:lnTo>
                <a:lnTo>
                  <a:pt x="2458" y="118"/>
                </a:lnTo>
                <a:lnTo>
                  <a:pt x="2495" y="177"/>
                </a:lnTo>
                <a:lnTo>
                  <a:pt x="2519" y="244"/>
                </a:lnTo>
                <a:lnTo>
                  <a:pt x="2527" y="316"/>
                </a:lnTo>
                <a:lnTo>
                  <a:pt x="2527" y="1582"/>
                </a:lnTo>
                <a:lnTo>
                  <a:pt x="2519" y="1654"/>
                </a:lnTo>
                <a:lnTo>
                  <a:pt x="2495" y="1721"/>
                </a:lnTo>
                <a:lnTo>
                  <a:pt x="2458" y="1780"/>
                </a:lnTo>
                <a:lnTo>
                  <a:pt x="2409" y="1829"/>
                </a:lnTo>
                <a:lnTo>
                  <a:pt x="2350" y="1866"/>
                </a:lnTo>
                <a:lnTo>
                  <a:pt x="2284" y="1890"/>
                </a:lnTo>
                <a:lnTo>
                  <a:pt x="2211" y="1898"/>
                </a:lnTo>
                <a:lnTo>
                  <a:pt x="317" y="1898"/>
                </a:lnTo>
                <a:lnTo>
                  <a:pt x="244" y="1890"/>
                </a:lnTo>
                <a:lnTo>
                  <a:pt x="177" y="1866"/>
                </a:lnTo>
                <a:lnTo>
                  <a:pt x="119" y="1829"/>
                </a:lnTo>
                <a:lnTo>
                  <a:pt x="70" y="1780"/>
                </a:lnTo>
                <a:lnTo>
                  <a:pt x="32" y="1721"/>
                </a:lnTo>
                <a:lnTo>
                  <a:pt x="9" y="1654"/>
                </a:lnTo>
                <a:lnTo>
                  <a:pt x="0" y="1582"/>
                </a:lnTo>
                <a:lnTo>
                  <a:pt x="0" y="31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テキスト ボックス 14">
            <a:extLst>
              <a:ext uri="{FF2B5EF4-FFF2-40B4-BE49-F238E27FC236}">
                <a16:creationId xmlns:a16="http://schemas.microsoft.com/office/drawing/2014/main" id="{15001101-6B6C-9BB6-D2C1-54ABBA8D1858}"/>
              </a:ext>
            </a:extLst>
          </p:cNvPr>
          <p:cNvSpPr txBox="1"/>
          <p:nvPr/>
        </p:nvSpPr>
        <p:spPr>
          <a:xfrm>
            <a:off x="756472" y="7379930"/>
            <a:ext cx="5034126" cy="261610"/>
          </a:xfrm>
          <a:prstGeom prst="rect">
            <a:avLst/>
          </a:prstGeom>
          <a:noFill/>
        </p:spPr>
        <p:txBody>
          <a:bodyPr wrap="square" rtlCol="0">
            <a:spAutoFit/>
          </a:bodyPr>
          <a:lstStyle/>
          <a:p>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注：ブラウザは</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Google</a:t>
            </a:r>
            <a:r>
              <a:rPr lang="en-US" altLang="ja-JP" sz="1100" spc="35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Chrome</a:t>
            </a:r>
            <a:r>
              <a:rPr lang="ja-JP" altLang="en-US"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を使用してください</a:t>
            </a:r>
            <a:r>
              <a:rPr lang="ja-JP"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pic>
        <p:nvPicPr>
          <p:cNvPr id="16" name="image5.jpeg">
            <a:extLst>
              <a:ext uri="{FF2B5EF4-FFF2-40B4-BE49-F238E27FC236}">
                <a16:creationId xmlns:a16="http://schemas.microsoft.com/office/drawing/2014/main" id="{A018098D-34CB-CB7A-112E-695CAB78EA5C}"/>
              </a:ext>
            </a:extLst>
          </p:cNvPr>
          <p:cNvPicPr>
            <a:picLocks noChangeAspect="1"/>
          </p:cNvPicPr>
          <p:nvPr/>
        </p:nvPicPr>
        <p:blipFill>
          <a:blip r:embed="rId5" cstate="print"/>
          <a:stretch>
            <a:fillRect/>
          </a:stretch>
        </p:blipFill>
        <p:spPr>
          <a:xfrm>
            <a:off x="2930952" y="7251093"/>
            <a:ext cx="685165" cy="555625"/>
          </a:xfrm>
          <a:prstGeom prst="rect">
            <a:avLst/>
          </a:prstGeom>
        </p:spPr>
      </p:pic>
      <p:sp>
        <p:nvSpPr>
          <p:cNvPr id="17" name="テキスト ボックス 16">
            <a:extLst>
              <a:ext uri="{FF2B5EF4-FFF2-40B4-BE49-F238E27FC236}">
                <a16:creationId xmlns:a16="http://schemas.microsoft.com/office/drawing/2014/main" id="{5ACB690E-D4B0-C66F-DB69-24A1B538B8DF}"/>
              </a:ext>
            </a:extLst>
          </p:cNvPr>
          <p:cNvSpPr txBox="1"/>
          <p:nvPr/>
        </p:nvSpPr>
        <p:spPr>
          <a:xfrm>
            <a:off x="296488" y="7825962"/>
            <a:ext cx="6169627" cy="460895"/>
          </a:xfrm>
          <a:prstGeom prst="rect">
            <a:avLst/>
          </a:prstGeom>
          <a:noFill/>
        </p:spPr>
        <p:txBody>
          <a:bodyPr wrap="square" rtlCol="0">
            <a:spAutoFit/>
          </a:bodyPr>
          <a:lstStyle/>
          <a:p>
            <a:pPr marL="485140" marR="290195">
              <a:lnSpc>
                <a:spcPct val="111000"/>
              </a:lnSpc>
              <a:spcBef>
                <a:spcPts val="102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スマートフォンのショートメールに</a:t>
            </a:r>
            <a:r>
              <a:rPr lang="ja-JP" altLang="en-US" sz="1100" spc="-10" dirty="0">
                <a:latin typeface="游ゴシック" panose="020B0400000000000000" pitchFamily="50" charset="-128"/>
                <a:ea typeface="游ゴシック" panose="020B0400000000000000" pitchFamily="50" charset="-128"/>
                <a:cs typeface="ＭＳ Ｐゴシック" panose="020B0600070205080204" pitchFamily="50" charset="-128"/>
              </a:rPr>
              <a:t>認証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コードが</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届き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ますので入力してください。</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5" dirty="0">
                <a:latin typeface="MS Mincho"/>
                <a:cs typeface="MS Mincho"/>
              </a:rPr>
              <a:t>チェック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のため、システム</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にログインします。 （２段階認証）</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953031A2-8E7A-4313-FA3C-E9955C2EFB1C}"/>
              </a:ext>
            </a:extLst>
          </p:cNvPr>
          <p:cNvSpPr>
            <a:spLocks noGrp="1"/>
          </p:cNvSpPr>
          <p:nvPr>
            <p:ph type="sldNum" sz="quarter" idx="12"/>
          </p:nvPr>
        </p:nvSpPr>
        <p:spPr/>
        <p:txBody>
          <a:bodyPr/>
          <a:lstStyle/>
          <a:p>
            <a:fld id="{ACCBB1DD-0049-4A9D-B316-2DE63D63DFAC}" type="slidenum">
              <a:rPr kumimoji="1" lang="ja-JP" altLang="en-US" smtClean="0"/>
              <a:pPr/>
              <a:t>2</a:t>
            </a:fld>
            <a:endParaRPr kumimoji="1" lang="ja-JP" altLang="en-US" dirty="0"/>
          </a:p>
        </p:txBody>
      </p:sp>
      <p:sp>
        <p:nvSpPr>
          <p:cNvPr id="3" name="Google Shape;96;p1">
            <a:extLst>
              <a:ext uri="{FF2B5EF4-FFF2-40B4-BE49-F238E27FC236}">
                <a16:creationId xmlns:a16="http://schemas.microsoft.com/office/drawing/2014/main" id="{DEF8CD20-9D4D-C65D-1FEF-7C1DC7C68FBD}"/>
              </a:ext>
            </a:extLst>
          </p:cNvPr>
          <p:cNvSpPr txBox="1"/>
          <p:nvPr/>
        </p:nvSpPr>
        <p:spPr>
          <a:xfrm>
            <a:off x="644434" y="8286857"/>
            <a:ext cx="5917078" cy="769401"/>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en-US" altLang="ja-JP" sz="1100" spc="-5" dirty="0">
                <a:solidFill>
                  <a:srgbClr val="FF0000"/>
                </a:solidFill>
                <a:latin typeface="游ゴシック"/>
                <a:cs typeface="游ゴシック"/>
              </a:rPr>
              <a:t>※ </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段階認証コードは、最初のログイン時に要求されます。</a:t>
            </a:r>
            <a:endPar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「認証コード」の再発行要請の場合は、接続装備およびデバイスが変わる場合です。</a:t>
            </a:r>
          </a:p>
          <a:p>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主に、接続場所が変更された場合と、新しいパソコンやノートパソコンでアクセスする場合です。また、</a:t>
            </a:r>
            <a:r>
              <a:rPr lang="en-US" altLang="ja-JP"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15</a:t>
            </a:r>
            <a:r>
              <a:rPr lang="ja-JP" altLang="en-US" sz="1100" spc="-5"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日以上長時間使用しなかった場合は、再度認証コードが要求されます。</a:t>
            </a:r>
            <a:endParaRPr lang="ja-JP" altLang="en-US" sz="1100" dirty="0">
              <a:solidFill>
                <a:srgbClr val="001F5F"/>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0807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2545AFA-55B6-4AB5-F4BD-347AFCE8FB23}"/>
              </a:ext>
            </a:extLst>
          </p:cNvPr>
          <p:cNvSpPr>
            <a:spLocks noGrp="1"/>
          </p:cNvSpPr>
          <p:nvPr>
            <p:ph type="sldNum" sz="quarter" idx="12"/>
          </p:nvPr>
        </p:nvSpPr>
        <p:spPr/>
        <p:txBody>
          <a:bodyPr/>
          <a:lstStyle/>
          <a:p>
            <a:fld id="{AE8EA5A1-38AB-4AA0-89CC-DE1004BC27E5}" type="slidenum">
              <a:rPr kumimoji="1" lang="ja-JP" altLang="en-US" smtClean="0"/>
              <a:t>11</a:t>
            </a:fld>
            <a:endParaRPr kumimoji="1" lang="ja-JP" altLang="en-US"/>
          </a:p>
        </p:txBody>
      </p:sp>
      <p:sp>
        <p:nvSpPr>
          <p:cNvPr id="3" name="TextBox 2">
            <a:extLst>
              <a:ext uri="{FF2B5EF4-FFF2-40B4-BE49-F238E27FC236}">
                <a16:creationId xmlns:a16="http://schemas.microsoft.com/office/drawing/2014/main" id="{0BD32894-5933-EC02-D88E-E46F3EC7DBCB}"/>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en-US" altLang="ja-JP" sz="1100" b="1" spc="-20" dirty="0" err="1">
                <a:effectLst/>
                <a:latin typeface="游ゴシック" panose="020B0400000000000000" pitchFamily="50" charset="-128"/>
                <a:ea typeface="游ゴシック" panose="020B0400000000000000" pitchFamily="50" charset="-128"/>
                <a:cs typeface="함초롬바탕" panose="02030604000101010101" pitchFamily="18" charset="-128"/>
              </a:rPr>
              <a:t>WebORCA</a:t>
            </a: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からの証明書ダウンロード方法</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5" name="Google Shape;149;p4">
            <a:extLst>
              <a:ext uri="{FF2B5EF4-FFF2-40B4-BE49-F238E27FC236}">
                <a16:creationId xmlns:a16="http://schemas.microsoft.com/office/drawing/2014/main" id="{4A790610-65C0-FA8C-B07E-7956CF7DF545}"/>
              </a:ext>
            </a:extLst>
          </p:cNvPr>
          <p:cNvSpPr txBox="1"/>
          <p:nvPr/>
        </p:nvSpPr>
        <p:spPr>
          <a:xfrm>
            <a:off x="1089525" y="1207079"/>
            <a:ext cx="5200439"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クラウドと連動するための証明書をダウンロードします。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6" name="Google Shape;150;p4">
            <a:extLst>
              <a:ext uri="{FF2B5EF4-FFF2-40B4-BE49-F238E27FC236}">
                <a16:creationId xmlns:a16="http://schemas.microsoft.com/office/drawing/2014/main" id="{27456D90-0900-F26B-F556-1FFA82B6EE0A}"/>
              </a:ext>
            </a:extLst>
          </p:cNvPr>
          <p:cNvSpPr txBox="1"/>
          <p:nvPr/>
        </p:nvSpPr>
        <p:spPr>
          <a:xfrm>
            <a:off x="1079837" y="1457097"/>
            <a:ext cx="5400000"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システム管理サイト(本番) URL https://ctrl-cmo.cloud.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 </a:t>
            </a:r>
            <a:endParaRPr sz="1000" dirty="0">
              <a:solidFill>
                <a:srgbClr val="0000FE"/>
              </a:solidFill>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000" dirty="0">
                <a:solidFill>
                  <a:srgbClr val="0000FE"/>
                </a:solidFill>
                <a:latin typeface="游ゴシック" panose="020B0400000000000000" pitchFamily="50" charset="-128"/>
                <a:ea typeface="游ゴシック" panose="020B0400000000000000" pitchFamily="50" charset="-128"/>
                <a:sym typeface="Arial"/>
              </a:rPr>
              <a:t>システム管理サイト(デモ) URL https://demo-ctrl-cmo.cloud.</a:t>
            </a:r>
            <a:r>
              <a:rPr lang="en-US" altLang="ja-JP" sz="1000" dirty="0">
                <a:solidFill>
                  <a:srgbClr val="0000FE"/>
                </a:solidFill>
                <a:latin typeface="游ゴシック" panose="020B0400000000000000" pitchFamily="50" charset="-128"/>
                <a:ea typeface="游ゴシック" panose="020B0400000000000000" pitchFamily="50" charset="-128"/>
                <a:sym typeface="Arial"/>
              </a:rPr>
              <a:t>ORCA</a:t>
            </a:r>
            <a:r>
              <a:rPr lang="ja-JP" sz="1000" dirty="0">
                <a:solidFill>
                  <a:srgbClr val="0000FE"/>
                </a:solidFill>
                <a:latin typeface="游ゴシック" panose="020B0400000000000000" pitchFamily="50" charset="-128"/>
                <a:ea typeface="游ゴシック" panose="020B0400000000000000" pitchFamily="50" charset="-128"/>
                <a:sym typeface="Arial"/>
              </a:rPr>
              <a:t>mo.jp</a:t>
            </a:r>
            <a:endParaRPr sz="1000" dirty="0">
              <a:solidFill>
                <a:srgbClr val="0000FE"/>
              </a:solidFill>
              <a:latin typeface="游ゴシック" panose="020B0400000000000000" pitchFamily="50" charset="-128"/>
              <a:ea typeface="游ゴシック" panose="020B0400000000000000" pitchFamily="50" charset="-128"/>
              <a:sym typeface="Arial"/>
            </a:endParaRPr>
          </a:p>
        </p:txBody>
      </p:sp>
      <p:pic>
        <p:nvPicPr>
          <p:cNvPr id="9" name="Google Shape;153;p4">
            <a:extLst>
              <a:ext uri="{FF2B5EF4-FFF2-40B4-BE49-F238E27FC236}">
                <a16:creationId xmlns:a16="http://schemas.microsoft.com/office/drawing/2014/main" id="{50F75E72-E95B-7FB7-848D-5A2B74053E3D}"/>
              </a:ext>
            </a:extLst>
          </p:cNvPr>
          <p:cNvPicPr preferRelativeResize="0"/>
          <p:nvPr/>
        </p:nvPicPr>
        <p:blipFill rotWithShape="1">
          <a:blip r:embed="rId2">
            <a:alphaModFix/>
          </a:blip>
          <a:srcRect/>
          <a:stretch/>
        </p:blipFill>
        <p:spPr>
          <a:xfrm>
            <a:off x="1162237" y="3438346"/>
            <a:ext cx="4364814" cy="1886152"/>
          </a:xfrm>
          <a:prstGeom prst="rect">
            <a:avLst/>
          </a:prstGeom>
          <a:noFill/>
          <a:ln>
            <a:solidFill>
              <a:schemeClr val="tx1"/>
            </a:solidFill>
          </a:ln>
        </p:spPr>
      </p:pic>
      <p:sp>
        <p:nvSpPr>
          <p:cNvPr id="10" name="Google Shape;154;p4">
            <a:extLst>
              <a:ext uri="{FF2B5EF4-FFF2-40B4-BE49-F238E27FC236}">
                <a16:creationId xmlns:a16="http://schemas.microsoft.com/office/drawing/2014/main" id="{5B64F79C-7005-B20A-2760-9224905077A2}"/>
              </a:ext>
            </a:extLst>
          </p:cNvPr>
          <p:cNvSpPr txBox="1"/>
          <p:nvPr/>
        </p:nvSpPr>
        <p:spPr>
          <a:xfrm>
            <a:off x="4842134" y="4466836"/>
            <a:ext cx="18786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② </a:t>
            </a:r>
            <a:r>
              <a:rPr lang="ja-JP" sz="900" dirty="0">
                <a:solidFill>
                  <a:schemeClr val="dk1"/>
                </a:solidFill>
                <a:latin typeface="游ゴシック" panose="020B0400000000000000" pitchFamily="50" charset="-128"/>
                <a:ea typeface="游ゴシック" panose="020B0400000000000000" pitchFamily="50" charset="-128"/>
                <a:sym typeface="Arial"/>
              </a:rPr>
              <a:t>証明書管理をクリックすると、クライアントリストが表示されます。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1" name="Google Shape;155;p4">
            <a:extLst>
              <a:ext uri="{FF2B5EF4-FFF2-40B4-BE49-F238E27FC236}">
                <a16:creationId xmlns:a16="http://schemas.microsoft.com/office/drawing/2014/main" id="{EA8DB252-83A1-DED4-7C63-E9DC04CD43A5}"/>
              </a:ext>
            </a:extLst>
          </p:cNvPr>
          <p:cNvSpPr txBox="1"/>
          <p:nvPr/>
        </p:nvSpPr>
        <p:spPr>
          <a:xfrm>
            <a:off x="2854695" y="4522960"/>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② </a:t>
            </a:r>
            <a:endParaRPr sz="1100" dirty="0">
              <a:latin typeface="游ゴシック" panose="020B0400000000000000" pitchFamily="50" charset="-128"/>
              <a:ea typeface="游ゴシック" panose="020B0400000000000000" pitchFamily="50" charset="-128"/>
            </a:endParaRPr>
          </a:p>
        </p:txBody>
      </p:sp>
      <p:sp>
        <p:nvSpPr>
          <p:cNvPr id="12" name="Google Shape;156;p4">
            <a:extLst>
              <a:ext uri="{FF2B5EF4-FFF2-40B4-BE49-F238E27FC236}">
                <a16:creationId xmlns:a16="http://schemas.microsoft.com/office/drawing/2014/main" id="{D6453B79-AF31-8A84-384A-9BAD381B44C8}"/>
              </a:ext>
            </a:extLst>
          </p:cNvPr>
          <p:cNvSpPr txBox="1"/>
          <p:nvPr/>
        </p:nvSpPr>
        <p:spPr>
          <a:xfrm>
            <a:off x="2854695" y="3431241"/>
            <a:ext cx="116747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&lt;TOP</a:t>
            </a:r>
            <a:r>
              <a:rPr lang="ja-JP" altLang="en-US" sz="1100" dirty="0">
                <a:solidFill>
                  <a:srgbClr val="FF0000"/>
                </a:solidFill>
                <a:latin typeface="游ゴシック" panose="020B0400000000000000" pitchFamily="50" charset="-128"/>
                <a:ea typeface="游ゴシック" panose="020B0400000000000000" pitchFamily="50" charset="-128"/>
                <a:sym typeface="Arial"/>
              </a:rPr>
              <a:t>ページ</a:t>
            </a:r>
            <a:r>
              <a:rPr lang="ja-JP" sz="1100" dirty="0">
                <a:solidFill>
                  <a:srgbClr val="FF0000"/>
                </a:solidFill>
                <a:latin typeface="游ゴシック" panose="020B0400000000000000" pitchFamily="50" charset="-128"/>
                <a:ea typeface="游ゴシック" panose="020B0400000000000000" pitchFamily="50" charset="-128"/>
                <a:sym typeface="Arial"/>
              </a:rPr>
              <a:t>&gt;</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3" name="Google Shape;157;p4">
            <a:extLst>
              <a:ext uri="{FF2B5EF4-FFF2-40B4-BE49-F238E27FC236}">
                <a16:creationId xmlns:a16="http://schemas.microsoft.com/office/drawing/2014/main" id="{9D82A4D8-D82E-9647-918A-77793E7697C0}"/>
              </a:ext>
            </a:extLst>
          </p:cNvPr>
          <p:cNvSpPr/>
          <p:nvPr/>
        </p:nvSpPr>
        <p:spPr>
          <a:xfrm>
            <a:off x="2756446" y="4291396"/>
            <a:ext cx="586829" cy="264797"/>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pic>
        <p:nvPicPr>
          <p:cNvPr id="18" name="Google Shape;162;p4">
            <a:extLst>
              <a:ext uri="{FF2B5EF4-FFF2-40B4-BE49-F238E27FC236}">
                <a16:creationId xmlns:a16="http://schemas.microsoft.com/office/drawing/2014/main" id="{F590A33E-8A7B-D38F-FC7C-7EF505D8F2E0}"/>
              </a:ext>
            </a:extLst>
          </p:cNvPr>
          <p:cNvPicPr preferRelativeResize="0"/>
          <p:nvPr/>
        </p:nvPicPr>
        <p:blipFill rotWithShape="1">
          <a:blip r:embed="rId3">
            <a:alphaModFix/>
          </a:blip>
          <a:srcRect/>
          <a:stretch/>
        </p:blipFill>
        <p:spPr>
          <a:xfrm>
            <a:off x="4210901" y="7446640"/>
            <a:ext cx="2026798" cy="1549222"/>
          </a:xfrm>
          <a:prstGeom prst="rect">
            <a:avLst/>
          </a:prstGeom>
          <a:noFill/>
          <a:ln w="9525" cap="flat" cmpd="sng">
            <a:solidFill>
              <a:srgbClr val="FF0000"/>
            </a:solidFill>
            <a:prstDash val="solid"/>
            <a:round/>
            <a:headEnd type="none" w="sm" len="sm"/>
            <a:tailEnd type="none" w="sm" len="sm"/>
          </a:ln>
        </p:spPr>
      </p:pic>
      <p:grpSp>
        <p:nvGrpSpPr>
          <p:cNvPr id="39" name="그룹 38">
            <a:extLst>
              <a:ext uri="{FF2B5EF4-FFF2-40B4-BE49-F238E27FC236}">
                <a16:creationId xmlns:a16="http://schemas.microsoft.com/office/drawing/2014/main" id="{2E04CA2C-DE93-916A-9E78-201B89D11FE8}"/>
              </a:ext>
            </a:extLst>
          </p:cNvPr>
          <p:cNvGrpSpPr/>
          <p:nvPr/>
        </p:nvGrpSpPr>
        <p:grpSpPr>
          <a:xfrm>
            <a:off x="1162237" y="1888804"/>
            <a:ext cx="5327287" cy="1549541"/>
            <a:chOff x="1162237" y="1888804"/>
            <a:chExt cx="5327287" cy="1549541"/>
          </a:xfrm>
        </p:grpSpPr>
        <p:pic>
          <p:nvPicPr>
            <p:cNvPr id="4" name="Google Shape;147;p4">
              <a:extLst>
                <a:ext uri="{FF2B5EF4-FFF2-40B4-BE49-F238E27FC236}">
                  <a16:creationId xmlns:a16="http://schemas.microsoft.com/office/drawing/2014/main" id="{D3D3F875-A60F-E1D0-9283-1ABCE155C2C6}"/>
                </a:ext>
              </a:extLst>
            </p:cNvPr>
            <p:cNvPicPr preferRelativeResize="0"/>
            <p:nvPr/>
          </p:nvPicPr>
          <p:blipFill rotWithShape="1">
            <a:blip r:embed="rId4">
              <a:alphaModFix/>
            </a:blip>
            <a:srcRect/>
            <a:stretch/>
          </p:blipFill>
          <p:spPr>
            <a:xfrm>
              <a:off x="1162237" y="1888804"/>
              <a:ext cx="5327287" cy="1463130"/>
            </a:xfrm>
            <a:prstGeom prst="rect">
              <a:avLst/>
            </a:prstGeom>
            <a:noFill/>
            <a:ln>
              <a:solidFill>
                <a:schemeClr val="tx1"/>
              </a:solidFill>
            </a:ln>
          </p:spPr>
        </p:pic>
        <p:sp>
          <p:nvSpPr>
            <p:cNvPr id="7" name="Google Shape;151;p4">
              <a:extLst>
                <a:ext uri="{FF2B5EF4-FFF2-40B4-BE49-F238E27FC236}">
                  <a16:creationId xmlns:a16="http://schemas.microsoft.com/office/drawing/2014/main" id="{E195C0EF-CB92-061D-F300-CE1117188534}"/>
                </a:ext>
              </a:extLst>
            </p:cNvPr>
            <p:cNvSpPr txBox="1"/>
            <p:nvPr/>
          </p:nvSpPr>
          <p:spPr>
            <a:xfrm>
              <a:off x="1177839" y="2493245"/>
              <a:ext cx="2273769"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① </a:t>
              </a:r>
              <a:r>
                <a:rPr lang="ja-JP" sz="900" dirty="0">
                  <a:solidFill>
                    <a:schemeClr val="dk1"/>
                  </a:solidFill>
                  <a:latin typeface="游ゴシック" panose="020B0400000000000000" pitchFamily="50" charset="-128"/>
                  <a:ea typeface="游ゴシック" panose="020B0400000000000000" pitchFamily="50" charset="-128"/>
                  <a:sym typeface="Arial"/>
                </a:rPr>
                <a:t>管理用IDに該当する証明書を選択すると、TOP</a:t>
              </a:r>
              <a:r>
                <a:rPr lang="ja-JP" altLang="en-US" sz="900" dirty="0">
                  <a:solidFill>
                    <a:schemeClr val="dk1"/>
                  </a:solidFill>
                  <a:latin typeface="游ゴシック" panose="020B0400000000000000" pitchFamily="50" charset="-128"/>
                  <a:ea typeface="游ゴシック" panose="020B0400000000000000" pitchFamily="50" charset="-128"/>
                  <a:sym typeface="Arial"/>
                </a:rPr>
                <a:t>ページ</a:t>
              </a:r>
              <a:r>
                <a:rPr lang="ja-JP" sz="900" dirty="0">
                  <a:solidFill>
                    <a:schemeClr val="dk1"/>
                  </a:solidFill>
                  <a:latin typeface="游ゴシック" panose="020B0400000000000000" pitchFamily="50" charset="-128"/>
                  <a:ea typeface="游ゴシック" panose="020B0400000000000000" pitchFamily="50" charset="-128"/>
                  <a:sym typeface="Arial"/>
                </a:rPr>
                <a:t>が</a:t>
              </a:r>
              <a:endParaRPr sz="9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900" dirty="0">
                  <a:solidFill>
                    <a:schemeClr val="dk1"/>
                  </a:solidFill>
                  <a:latin typeface="游ゴシック" panose="020B0400000000000000" pitchFamily="50" charset="-128"/>
                  <a:ea typeface="游ゴシック" panose="020B0400000000000000" pitchFamily="50" charset="-128"/>
                  <a:sym typeface="Arial"/>
                </a:rPr>
                <a:t>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8" name="Google Shape;152;p4">
              <a:extLst>
                <a:ext uri="{FF2B5EF4-FFF2-40B4-BE49-F238E27FC236}">
                  <a16:creationId xmlns:a16="http://schemas.microsoft.com/office/drawing/2014/main" id="{CA46E382-91FE-653F-3480-FBCB7668CB78}"/>
                </a:ext>
              </a:extLst>
            </p:cNvPr>
            <p:cNvSpPr txBox="1"/>
            <p:nvPr/>
          </p:nvSpPr>
          <p:spPr>
            <a:xfrm>
              <a:off x="3802769" y="2392703"/>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①</a:t>
              </a:r>
              <a:endParaRPr sz="1100" dirty="0">
                <a:latin typeface="游ゴシック" panose="020B0400000000000000" pitchFamily="50" charset="-128"/>
                <a:ea typeface="游ゴシック" panose="020B0400000000000000" pitchFamily="50" charset="-128"/>
              </a:endParaRPr>
            </a:p>
          </p:txBody>
        </p:sp>
        <p:sp>
          <p:nvSpPr>
            <p:cNvPr id="22" name="Google Shape;166;p4">
              <a:extLst>
                <a:ext uri="{FF2B5EF4-FFF2-40B4-BE49-F238E27FC236}">
                  <a16:creationId xmlns:a16="http://schemas.microsoft.com/office/drawing/2014/main" id="{86B8CAED-DD3F-F276-D8C8-740050F26A5C}"/>
                </a:ext>
              </a:extLst>
            </p:cNvPr>
            <p:cNvSpPr/>
            <p:nvPr/>
          </p:nvSpPr>
          <p:spPr>
            <a:xfrm>
              <a:off x="4126017" y="2605176"/>
              <a:ext cx="2111006" cy="21351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cxnSp>
          <p:nvCxnSpPr>
            <p:cNvPr id="23" name="Google Shape;167;p4">
              <a:extLst>
                <a:ext uri="{FF2B5EF4-FFF2-40B4-BE49-F238E27FC236}">
                  <a16:creationId xmlns:a16="http://schemas.microsoft.com/office/drawing/2014/main" id="{F4D8A02D-CFAB-EBD8-FFB7-22F35F7AF0A5}"/>
                </a:ext>
              </a:extLst>
            </p:cNvPr>
            <p:cNvCxnSpPr>
              <a:cxnSpLocks/>
              <a:stCxn id="22" idx="1"/>
              <a:endCxn id="9" idx="0"/>
            </p:cNvCxnSpPr>
            <p:nvPr/>
          </p:nvCxnSpPr>
          <p:spPr>
            <a:xfrm rot="10800000" flipV="1">
              <a:off x="3344645" y="2711932"/>
              <a:ext cx="781373" cy="726413"/>
            </a:xfrm>
            <a:prstGeom prst="bentConnector2">
              <a:avLst/>
            </a:prstGeom>
            <a:noFill/>
            <a:ln w="25400" cap="flat" cmpd="sng">
              <a:solidFill>
                <a:srgbClr val="92D050"/>
              </a:solidFill>
              <a:prstDash val="solid"/>
              <a:miter lim="800000"/>
              <a:headEnd type="none" w="lg" len="lg"/>
              <a:tailEnd type="triangle" w="lg" len="lg"/>
            </a:ln>
          </p:spPr>
        </p:cxnSp>
        <p:sp>
          <p:nvSpPr>
            <p:cNvPr id="29" name="Google Shape;174;p4">
              <a:extLst>
                <a:ext uri="{FF2B5EF4-FFF2-40B4-BE49-F238E27FC236}">
                  <a16:creationId xmlns:a16="http://schemas.microsoft.com/office/drawing/2014/main" id="{A44E593E-8AE0-3EF8-ED73-D7FD671B4057}"/>
                </a:ext>
              </a:extLst>
            </p:cNvPr>
            <p:cNvSpPr/>
            <p:nvPr/>
          </p:nvSpPr>
          <p:spPr>
            <a:xfrm>
              <a:off x="4213475" y="247228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0" name="Google Shape;175;p4">
              <a:extLst>
                <a:ext uri="{FF2B5EF4-FFF2-40B4-BE49-F238E27FC236}">
                  <a16:creationId xmlns:a16="http://schemas.microsoft.com/office/drawing/2014/main" id="{81EB99CA-8E87-1920-F8FE-FD9D06A620FA}"/>
                </a:ext>
              </a:extLst>
            </p:cNvPr>
            <p:cNvSpPr/>
            <p:nvPr/>
          </p:nvSpPr>
          <p:spPr>
            <a:xfrm>
              <a:off x="4213475" y="2645734"/>
              <a:ext cx="7311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sp>
        <p:nvSpPr>
          <p:cNvPr id="31" name="Google Shape;176;p4">
            <a:extLst>
              <a:ext uri="{FF2B5EF4-FFF2-40B4-BE49-F238E27FC236}">
                <a16:creationId xmlns:a16="http://schemas.microsoft.com/office/drawing/2014/main" id="{48555C16-E5ED-CE16-FB25-D8D3527C6FF6}"/>
              </a:ext>
            </a:extLst>
          </p:cNvPr>
          <p:cNvSpPr/>
          <p:nvPr/>
        </p:nvSpPr>
        <p:spPr>
          <a:xfrm>
            <a:off x="2646750" y="4853533"/>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grpSp>
        <p:nvGrpSpPr>
          <p:cNvPr id="40" name="그룹 39">
            <a:extLst>
              <a:ext uri="{FF2B5EF4-FFF2-40B4-BE49-F238E27FC236}">
                <a16:creationId xmlns:a16="http://schemas.microsoft.com/office/drawing/2014/main" id="{249C7BFD-41EE-CB36-D8A8-9242CD24B1B3}"/>
              </a:ext>
            </a:extLst>
          </p:cNvPr>
          <p:cNvGrpSpPr/>
          <p:nvPr/>
        </p:nvGrpSpPr>
        <p:grpSpPr>
          <a:xfrm>
            <a:off x="1176982" y="5453244"/>
            <a:ext cx="4547410" cy="1004572"/>
            <a:chOff x="1080001" y="6007425"/>
            <a:chExt cx="4547410" cy="1004572"/>
          </a:xfrm>
        </p:grpSpPr>
        <p:pic>
          <p:nvPicPr>
            <p:cNvPr id="14" name="Google Shape;158;p4">
              <a:extLst>
                <a:ext uri="{FF2B5EF4-FFF2-40B4-BE49-F238E27FC236}">
                  <a16:creationId xmlns:a16="http://schemas.microsoft.com/office/drawing/2014/main" id="{C2819775-1009-700F-BDBB-C82F1945CA75}"/>
                </a:ext>
              </a:extLst>
            </p:cNvPr>
            <p:cNvPicPr preferRelativeResize="0"/>
            <p:nvPr/>
          </p:nvPicPr>
          <p:blipFill rotWithShape="1">
            <a:blip r:embed="rId5">
              <a:alphaModFix/>
            </a:blip>
            <a:srcRect/>
            <a:stretch/>
          </p:blipFill>
          <p:spPr>
            <a:xfrm>
              <a:off x="1080001" y="6007425"/>
              <a:ext cx="4547410" cy="1004572"/>
            </a:xfrm>
            <a:prstGeom prst="rect">
              <a:avLst/>
            </a:prstGeom>
            <a:noFill/>
            <a:ln>
              <a:solidFill>
                <a:schemeClr val="tx1"/>
              </a:solidFill>
            </a:ln>
          </p:spPr>
        </p:pic>
        <p:sp>
          <p:nvSpPr>
            <p:cNvPr id="16" name="Google Shape;160;p4">
              <a:extLst>
                <a:ext uri="{FF2B5EF4-FFF2-40B4-BE49-F238E27FC236}">
                  <a16:creationId xmlns:a16="http://schemas.microsoft.com/office/drawing/2014/main" id="{55A5C950-B69A-5E3C-1487-D99C0E6B1277}"/>
                </a:ext>
              </a:extLst>
            </p:cNvPr>
            <p:cNvSpPr txBox="1"/>
            <p:nvPr/>
          </p:nvSpPr>
          <p:spPr>
            <a:xfrm>
              <a:off x="3635634" y="6257198"/>
              <a:ext cx="34242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③ </a:t>
              </a:r>
              <a:endParaRPr sz="1100" dirty="0">
                <a:latin typeface="游ゴシック" panose="020B0400000000000000" pitchFamily="50" charset="-128"/>
                <a:ea typeface="游ゴシック" panose="020B0400000000000000" pitchFamily="50" charset="-128"/>
              </a:endParaRPr>
            </a:p>
          </p:txBody>
        </p:sp>
        <p:sp>
          <p:nvSpPr>
            <p:cNvPr id="32" name="Google Shape;177;p4">
              <a:extLst>
                <a:ext uri="{FF2B5EF4-FFF2-40B4-BE49-F238E27FC236}">
                  <a16:creationId xmlns:a16="http://schemas.microsoft.com/office/drawing/2014/main" id="{570A6417-657D-A71E-D0C0-1CD76BF4C472}"/>
                </a:ext>
              </a:extLst>
            </p:cNvPr>
            <p:cNvSpPr/>
            <p:nvPr/>
          </p:nvSpPr>
          <p:spPr>
            <a:xfrm>
              <a:off x="2570550" y="680702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3" name="Google Shape;178;p4">
              <a:extLst>
                <a:ext uri="{FF2B5EF4-FFF2-40B4-BE49-F238E27FC236}">
                  <a16:creationId xmlns:a16="http://schemas.microsoft.com/office/drawing/2014/main" id="{8698F0AF-5862-DE3C-E091-2F797A1AA6C5}"/>
                </a:ext>
              </a:extLst>
            </p:cNvPr>
            <p:cNvSpPr/>
            <p:nvPr/>
          </p:nvSpPr>
          <p:spPr>
            <a:xfrm>
              <a:off x="2570550" y="66546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4" name="Google Shape;179;p4">
              <a:extLst>
                <a:ext uri="{FF2B5EF4-FFF2-40B4-BE49-F238E27FC236}">
                  <a16:creationId xmlns:a16="http://schemas.microsoft.com/office/drawing/2014/main" id="{2BBD8D0A-A9B7-CE2A-50C6-6564CECD1616}"/>
                </a:ext>
              </a:extLst>
            </p:cNvPr>
            <p:cNvSpPr/>
            <p:nvPr/>
          </p:nvSpPr>
          <p:spPr>
            <a:xfrm>
              <a:off x="2570550" y="65022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5" name="Google Shape;180;p4">
              <a:extLst>
                <a:ext uri="{FF2B5EF4-FFF2-40B4-BE49-F238E27FC236}">
                  <a16:creationId xmlns:a16="http://schemas.microsoft.com/office/drawing/2014/main" id="{598F0239-BBEE-8F19-C4E0-F36F767C3B7D}"/>
                </a:ext>
              </a:extLst>
            </p:cNvPr>
            <p:cNvSpPr/>
            <p:nvPr/>
          </p:nvSpPr>
          <p:spPr>
            <a:xfrm>
              <a:off x="2570550" y="6349827"/>
              <a:ext cx="10239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36" name="Google Shape;169;p4">
              <a:extLst>
                <a:ext uri="{FF2B5EF4-FFF2-40B4-BE49-F238E27FC236}">
                  <a16:creationId xmlns:a16="http://schemas.microsoft.com/office/drawing/2014/main" id="{27956C0E-C1E8-5497-E485-AB2320C2C565}"/>
                </a:ext>
              </a:extLst>
            </p:cNvPr>
            <p:cNvSpPr/>
            <p:nvPr/>
          </p:nvSpPr>
          <p:spPr>
            <a:xfrm>
              <a:off x="2529366" y="6337127"/>
              <a:ext cx="1141055" cy="165874"/>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grpSp>
      <p:cxnSp>
        <p:nvCxnSpPr>
          <p:cNvPr id="37" name="Google Shape;181;p4">
            <a:extLst>
              <a:ext uri="{FF2B5EF4-FFF2-40B4-BE49-F238E27FC236}">
                <a16:creationId xmlns:a16="http://schemas.microsoft.com/office/drawing/2014/main" id="{06AED835-7E87-3F45-9A8E-6578ABCBA26B}"/>
              </a:ext>
            </a:extLst>
          </p:cNvPr>
          <p:cNvCxnSpPr>
            <a:endCxn id="14" idx="0"/>
          </p:cNvCxnSpPr>
          <p:nvPr/>
        </p:nvCxnSpPr>
        <p:spPr>
          <a:xfrm rot="-5400000" flipH="1">
            <a:off x="2885337" y="4887894"/>
            <a:ext cx="1028700" cy="102000"/>
          </a:xfrm>
          <a:prstGeom prst="bentConnector3">
            <a:avLst>
              <a:gd name="adj1" fmla="val 50001"/>
            </a:avLst>
          </a:prstGeom>
          <a:noFill/>
          <a:ln w="22225" cap="flat" cmpd="sng">
            <a:solidFill>
              <a:srgbClr val="92D050"/>
            </a:solidFill>
            <a:prstDash val="solid"/>
            <a:miter lim="800000"/>
            <a:headEnd type="none" w="sm" len="sm"/>
            <a:tailEnd type="triangle" w="lg" len="lg"/>
          </a:ln>
        </p:spPr>
      </p:cxnSp>
      <p:pic>
        <p:nvPicPr>
          <p:cNvPr id="15" name="Google Shape;159;p4">
            <a:extLst>
              <a:ext uri="{FF2B5EF4-FFF2-40B4-BE49-F238E27FC236}">
                <a16:creationId xmlns:a16="http://schemas.microsoft.com/office/drawing/2014/main" id="{38B12F44-6F91-4F90-035C-5C01F0B8AB44}"/>
              </a:ext>
            </a:extLst>
          </p:cNvPr>
          <p:cNvPicPr preferRelativeResize="0"/>
          <p:nvPr/>
        </p:nvPicPr>
        <p:blipFill rotWithShape="1">
          <a:blip r:embed="rId6">
            <a:alphaModFix/>
          </a:blip>
          <a:srcRect/>
          <a:stretch/>
        </p:blipFill>
        <p:spPr>
          <a:xfrm>
            <a:off x="1169162" y="6576568"/>
            <a:ext cx="2734258" cy="2223567"/>
          </a:xfrm>
          <a:prstGeom prst="rect">
            <a:avLst/>
          </a:prstGeom>
          <a:noFill/>
          <a:ln>
            <a:solidFill>
              <a:schemeClr val="tx1"/>
            </a:solidFill>
          </a:ln>
        </p:spPr>
      </p:pic>
      <p:sp>
        <p:nvSpPr>
          <p:cNvPr id="17" name="Google Shape;161;p4">
            <a:extLst>
              <a:ext uri="{FF2B5EF4-FFF2-40B4-BE49-F238E27FC236}">
                <a16:creationId xmlns:a16="http://schemas.microsoft.com/office/drawing/2014/main" id="{B7218902-91F5-3EC6-3932-AB1D77993AE8}"/>
              </a:ext>
            </a:extLst>
          </p:cNvPr>
          <p:cNvSpPr/>
          <p:nvPr/>
        </p:nvSpPr>
        <p:spPr>
          <a:xfrm>
            <a:off x="2712546" y="8548402"/>
            <a:ext cx="648085" cy="17864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00">
              <a:solidFill>
                <a:schemeClr val="lt1"/>
              </a:solidFill>
              <a:latin typeface="MS PGothic"/>
              <a:ea typeface="MS PGothic"/>
              <a:cs typeface="MS PGothic"/>
              <a:sym typeface="MS PGothic"/>
            </a:endParaRPr>
          </a:p>
        </p:txBody>
      </p:sp>
      <p:sp>
        <p:nvSpPr>
          <p:cNvPr id="21" name="Google Shape;165;p4">
            <a:extLst>
              <a:ext uri="{FF2B5EF4-FFF2-40B4-BE49-F238E27FC236}">
                <a16:creationId xmlns:a16="http://schemas.microsoft.com/office/drawing/2014/main" id="{DC47F8CC-AA14-6622-0C8D-C4D4B0F9F0D2}"/>
              </a:ext>
            </a:extLst>
          </p:cNvPr>
          <p:cNvSpPr txBox="1"/>
          <p:nvPr/>
        </p:nvSpPr>
        <p:spPr>
          <a:xfrm>
            <a:off x="2431861" y="8348335"/>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dirty="0">
                <a:solidFill>
                  <a:srgbClr val="FF0000"/>
                </a:solidFill>
                <a:latin typeface="MS PGothic"/>
                <a:ea typeface="MS PGothic"/>
                <a:cs typeface="MS PGothic"/>
                <a:sym typeface="MS PGothic"/>
              </a:rPr>
              <a:t>④</a:t>
            </a:r>
            <a:endParaRPr sz="1100" dirty="0">
              <a:latin typeface="游ゴシック" panose="020B0400000000000000" pitchFamily="50" charset="-128"/>
              <a:ea typeface="游ゴシック" panose="020B0400000000000000" pitchFamily="50" charset="-128"/>
            </a:endParaRPr>
          </a:p>
        </p:txBody>
      </p:sp>
      <p:sp>
        <p:nvSpPr>
          <p:cNvPr id="38" name="Google Shape;182;p4">
            <a:extLst>
              <a:ext uri="{FF2B5EF4-FFF2-40B4-BE49-F238E27FC236}">
                <a16:creationId xmlns:a16="http://schemas.microsoft.com/office/drawing/2014/main" id="{9DB556AE-8C51-1199-45AD-392E2FE0E400}"/>
              </a:ext>
            </a:extLst>
          </p:cNvPr>
          <p:cNvSpPr/>
          <p:nvPr/>
        </p:nvSpPr>
        <p:spPr>
          <a:xfrm>
            <a:off x="2504725" y="7653247"/>
            <a:ext cx="1167600" cy="132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100">
              <a:latin typeface="Century"/>
              <a:ea typeface="Century"/>
              <a:cs typeface="Century"/>
              <a:sym typeface="Century"/>
            </a:endParaRPr>
          </a:p>
        </p:txBody>
      </p:sp>
      <p:sp>
        <p:nvSpPr>
          <p:cNvPr id="19" name="Google Shape;163;p4">
            <a:extLst>
              <a:ext uri="{FF2B5EF4-FFF2-40B4-BE49-F238E27FC236}">
                <a16:creationId xmlns:a16="http://schemas.microsoft.com/office/drawing/2014/main" id="{32C6218D-2EF3-565B-5FE5-A1D9CDF6B87F}"/>
              </a:ext>
            </a:extLst>
          </p:cNvPr>
          <p:cNvSpPr txBox="1"/>
          <p:nvPr/>
        </p:nvSpPr>
        <p:spPr>
          <a:xfrm>
            <a:off x="4419432" y="6013169"/>
            <a:ext cx="1932264"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③ </a:t>
            </a:r>
            <a:r>
              <a:rPr lang="ja-JP" sz="900" dirty="0">
                <a:solidFill>
                  <a:schemeClr val="dk1"/>
                </a:solidFill>
                <a:latin typeface="游ゴシック" panose="020B0400000000000000" pitchFamily="50" charset="-128"/>
                <a:ea typeface="游ゴシック" panose="020B0400000000000000" pitchFamily="50" charset="-128"/>
                <a:sym typeface="Arial"/>
              </a:rPr>
              <a:t>クライアントを選択すると、申請が完了した証明書の詳細が表示されます。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cxnSp>
        <p:nvCxnSpPr>
          <p:cNvPr id="24" name="Google Shape;168;p4">
            <a:extLst>
              <a:ext uri="{FF2B5EF4-FFF2-40B4-BE49-F238E27FC236}">
                <a16:creationId xmlns:a16="http://schemas.microsoft.com/office/drawing/2014/main" id="{0BE49098-C285-BD4E-4A92-4856D94C96B2}"/>
              </a:ext>
            </a:extLst>
          </p:cNvPr>
          <p:cNvCxnSpPr>
            <a:cxnSpLocks/>
            <a:stCxn id="36" idx="2"/>
            <a:endCxn id="15" idx="0"/>
          </p:cNvCxnSpPr>
          <p:nvPr/>
        </p:nvCxnSpPr>
        <p:spPr>
          <a:xfrm rot="5400000">
            <a:off x="2552709" y="5932402"/>
            <a:ext cx="627748" cy="660584"/>
          </a:xfrm>
          <a:prstGeom prst="bentConnector3">
            <a:avLst>
              <a:gd name="adj1" fmla="val 50000"/>
            </a:avLst>
          </a:prstGeom>
          <a:noFill/>
          <a:ln w="22225" cap="flat" cmpd="sng">
            <a:solidFill>
              <a:srgbClr val="92D050"/>
            </a:solidFill>
            <a:prstDash val="solid"/>
            <a:miter lim="800000"/>
            <a:headEnd type="none" w="sm" len="sm"/>
            <a:tailEnd type="triangle" w="lg" len="lg"/>
          </a:ln>
        </p:spPr>
      </p:cxnSp>
      <p:cxnSp>
        <p:nvCxnSpPr>
          <p:cNvPr id="25" name="Google Shape;170;p4">
            <a:extLst>
              <a:ext uri="{FF2B5EF4-FFF2-40B4-BE49-F238E27FC236}">
                <a16:creationId xmlns:a16="http://schemas.microsoft.com/office/drawing/2014/main" id="{C3CEDF17-EDAB-0BE2-6238-7267878CA27A}"/>
              </a:ext>
            </a:extLst>
          </p:cNvPr>
          <p:cNvCxnSpPr>
            <a:cxnSpLocks/>
            <a:stCxn id="17" idx="3"/>
          </p:cNvCxnSpPr>
          <p:nvPr/>
        </p:nvCxnSpPr>
        <p:spPr>
          <a:xfrm flipV="1">
            <a:off x="3360631" y="8111864"/>
            <a:ext cx="828049" cy="525859"/>
          </a:xfrm>
          <a:prstGeom prst="bentConnector3">
            <a:avLst>
              <a:gd name="adj1" fmla="val 50000"/>
            </a:avLst>
          </a:prstGeom>
          <a:noFill/>
          <a:ln w="25400" cap="flat" cmpd="sng">
            <a:solidFill>
              <a:srgbClr val="92D050"/>
            </a:solidFill>
            <a:prstDash val="solid"/>
            <a:miter lim="800000"/>
            <a:headEnd type="none" w="sm" len="sm"/>
            <a:tailEnd type="triangle" w="lg" len="lg"/>
          </a:ln>
        </p:spPr>
      </p:cxnSp>
      <p:sp>
        <p:nvSpPr>
          <p:cNvPr id="20" name="Google Shape;164;p4">
            <a:extLst>
              <a:ext uri="{FF2B5EF4-FFF2-40B4-BE49-F238E27FC236}">
                <a16:creationId xmlns:a16="http://schemas.microsoft.com/office/drawing/2014/main" id="{0A429F54-578A-9DB4-83C2-16A9C614F219}"/>
              </a:ext>
            </a:extLst>
          </p:cNvPr>
          <p:cNvSpPr txBox="1"/>
          <p:nvPr/>
        </p:nvSpPr>
        <p:spPr>
          <a:xfrm>
            <a:off x="3949394" y="6804602"/>
            <a:ext cx="2315782" cy="611666"/>
          </a:xfrm>
          <a:prstGeom prst="rect">
            <a:avLst/>
          </a:prstGeom>
          <a:solidFill>
            <a:schemeClr val="bg1">
              <a:lumMod val="95000"/>
            </a:schemeClr>
          </a:solidFill>
          <a:ln>
            <a:solidFill>
              <a:schemeClr val="tx1"/>
            </a:solid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900" dirty="0">
                <a:solidFill>
                  <a:srgbClr val="FF0000"/>
                </a:solidFill>
                <a:latin typeface="游ゴシック" panose="020B0400000000000000" pitchFamily="50" charset="-128"/>
                <a:ea typeface="游ゴシック" panose="020B0400000000000000" pitchFamily="50" charset="-128"/>
                <a:sym typeface="Arial"/>
              </a:rPr>
              <a:t>④ </a:t>
            </a:r>
            <a:r>
              <a:rPr lang="ja-JP" sz="900" dirty="0">
                <a:solidFill>
                  <a:schemeClr val="dk1"/>
                </a:solidFill>
                <a:latin typeface="游ゴシック" panose="020B0400000000000000" pitchFamily="50" charset="-128"/>
                <a:ea typeface="游ゴシック" panose="020B0400000000000000" pitchFamily="50" charset="-128"/>
                <a:sym typeface="Arial"/>
              </a:rPr>
              <a:t>[ダウンロード(zip形式)]をクリックしてダウンロードし、zipファイルを展開すると、証明書ファイルが表示されます。</a:t>
            </a:r>
            <a:endParaRPr sz="900" dirty="0">
              <a:solidFill>
                <a:schemeClr val="dk1"/>
              </a:solidFill>
              <a:latin typeface="游ゴシック" panose="020B0400000000000000" pitchFamily="50" charset="-128"/>
              <a:ea typeface="游ゴシック" panose="020B0400000000000000" pitchFamily="50" charset="-128"/>
              <a:sym typeface="Arial"/>
            </a:endParaRPr>
          </a:p>
        </p:txBody>
      </p:sp>
    </p:spTree>
    <p:extLst>
      <p:ext uri="{BB962C8B-B14F-4D97-AF65-F5344CB8AC3E}">
        <p14:creationId xmlns:p14="http://schemas.microsoft.com/office/powerpoint/2010/main" val="3374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15A560A-7850-0973-7E1B-233A40283E68}"/>
              </a:ext>
            </a:extLst>
          </p:cNvPr>
          <p:cNvSpPr>
            <a:spLocks noGrp="1"/>
          </p:cNvSpPr>
          <p:nvPr>
            <p:ph type="sldNum" sz="quarter" idx="12"/>
          </p:nvPr>
        </p:nvSpPr>
        <p:spPr/>
        <p:txBody>
          <a:bodyPr/>
          <a:lstStyle/>
          <a:p>
            <a:fld id="{AE8EA5A1-38AB-4AA0-89CC-DE1004BC27E5}" type="slidenum">
              <a:rPr kumimoji="1" lang="ja-JP" altLang="en-US" smtClean="0"/>
              <a:t>12</a:t>
            </a:fld>
            <a:endParaRPr kumimoji="1" lang="ja-JP" altLang="en-US"/>
          </a:p>
        </p:txBody>
      </p:sp>
      <p:sp>
        <p:nvSpPr>
          <p:cNvPr id="3" name="正方形/長方形 2">
            <a:extLst>
              <a:ext uri="{FF2B5EF4-FFF2-40B4-BE49-F238E27FC236}">
                <a16:creationId xmlns:a16="http://schemas.microsoft.com/office/drawing/2014/main" id="{0105CD55-D59C-B5B8-F3F7-ECCEDC9C530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画面点検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F6A1E2C1-79E3-EFCE-01D6-5EF048ACA072}"/>
              </a:ext>
            </a:extLst>
          </p:cNvPr>
          <p:cNvSpPr txBox="1"/>
          <p:nvPr/>
        </p:nvSpPr>
        <p:spPr>
          <a:xfrm>
            <a:off x="716298" y="929269"/>
            <a:ext cx="5399999"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自動点検には「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由のＡ」</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対応する</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「増減点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事由のＢからＤ」に相</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する「精密点検」があ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grpSp>
        <p:nvGrpSpPr>
          <p:cNvPr id="6" name="docshapegroup41">
            <a:extLst>
              <a:ext uri="{FF2B5EF4-FFF2-40B4-BE49-F238E27FC236}">
                <a16:creationId xmlns:a16="http://schemas.microsoft.com/office/drawing/2014/main" id="{FA28777C-AD33-19DE-6EE7-F8F459B670D1}"/>
              </a:ext>
            </a:extLst>
          </p:cNvPr>
          <p:cNvGrpSpPr>
            <a:grpSpLocks/>
          </p:cNvGrpSpPr>
          <p:nvPr/>
        </p:nvGrpSpPr>
        <p:grpSpPr bwMode="auto">
          <a:xfrm>
            <a:off x="1692272" y="1378473"/>
            <a:ext cx="3448050" cy="1974850"/>
            <a:chOff x="3391" y="104"/>
            <a:chExt cx="5430" cy="3110"/>
          </a:xfrm>
        </p:grpSpPr>
        <p:pic>
          <p:nvPicPr>
            <p:cNvPr id="5123" name="docshape42">
              <a:extLst>
                <a:ext uri="{FF2B5EF4-FFF2-40B4-BE49-F238E27FC236}">
                  <a16:creationId xmlns:a16="http://schemas.microsoft.com/office/drawing/2014/main" id="{211047E5-8E43-256F-5C08-0262BF256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8" y="138"/>
              <a:ext cx="5256" cy="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cshape43">
              <a:extLst>
                <a:ext uri="{FF2B5EF4-FFF2-40B4-BE49-F238E27FC236}">
                  <a16:creationId xmlns:a16="http://schemas.microsoft.com/office/drawing/2014/main" id="{EFE22000-C0C6-EDAB-6B2F-9118E7A08B1E}"/>
                </a:ext>
              </a:extLst>
            </p:cNvPr>
            <p:cNvSpPr>
              <a:spLocks noChangeArrowheads="1"/>
            </p:cNvSpPr>
            <p:nvPr/>
          </p:nvSpPr>
          <p:spPr bwMode="auto">
            <a:xfrm>
              <a:off x="3398" y="111"/>
              <a:ext cx="5415" cy="30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1" name="テキスト ボックス 10">
            <a:extLst>
              <a:ext uri="{FF2B5EF4-FFF2-40B4-BE49-F238E27FC236}">
                <a16:creationId xmlns:a16="http://schemas.microsoft.com/office/drawing/2014/main" id="{ED6AB592-79A9-36F9-69FF-95A0884D5EAC}"/>
              </a:ext>
            </a:extLst>
          </p:cNvPr>
          <p:cNvSpPr txBox="1"/>
          <p:nvPr/>
        </p:nvSpPr>
        <p:spPr>
          <a:xfrm>
            <a:off x="687086" y="3513846"/>
            <a:ext cx="5399999" cy="1107996"/>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自動点検の結果を目視で確認する作業が画面点検です。</a:t>
            </a: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レセプトの取込、自動点検が終わったら、左上の	 をクリックして、</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ナビゲーションウィンドウを開きます。</a:t>
            </a:r>
          </a:p>
          <a:p>
            <a:endPar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8" name="그룹 7">
            <a:extLst>
              <a:ext uri="{FF2B5EF4-FFF2-40B4-BE49-F238E27FC236}">
                <a16:creationId xmlns:a16="http://schemas.microsoft.com/office/drawing/2014/main" id="{6BAA34F7-11BA-C8B0-7671-1A65A17186BF}"/>
              </a:ext>
            </a:extLst>
          </p:cNvPr>
          <p:cNvGrpSpPr/>
          <p:nvPr/>
        </p:nvGrpSpPr>
        <p:grpSpPr>
          <a:xfrm>
            <a:off x="996152" y="3684474"/>
            <a:ext cx="4333540" cy="2204829"/>
            <a:chOff x="996152" y="3684474"/>
            <a:chExt cx="4333540" cy="2204829"/>
          </a:xfrm>
        </p:grpSpPr>
        <p:pic>
          <p:nvPicPr>
            <p:cNvPr id="7" name="그림 6">
              <a:extLst>
                <a:ext uri="{FF2B5EF4-FFF2-40B4-BE49-F238E27FC236}">
                  <a16:creationId xmlns:a16="http://schemas.microsoft.com/office/drawing/2014/main" id="{3566D524-F829-6A5E-4D1A-2E6128285FB8}"/>
                </a:ext>
              </a:extLst>
            </p:cNvPr>
            <p:cNvPicPr>
              <a:picLocks noChangeAspect="1"/>
            </p:cNvPicPr>
            <p:nvPr/>
          </p:nvPicPr>
          <p:blipFill>
            <a:blip r:embed="rId3"/>
            <a:stretch>
              <a:fillRect/>
            </a:stretch>
          </p:blipFill>
          <p:spPr>
            <a:xfrm>
              <a:off x="996152" y="4283495"/>
              <a:ext cx="4333540" cy="1605808"/>
            </a:xfrm>
            <a:prstGeom prst="rect">
              <a:avLst/>
            </a:prstGeom>
          </p:spPr>
        </p:pic>
        <p:pic>
          <p:nvPicPr>
            <p:cNvPr id="5141" name="docshape46">
              <a:extLst>
                <a:ext uri="{FF2B5EF4-FFF2-40B4-BE49-F238E27FC236}">
                  <a16:creationId xmlns:a16="http://schemas.microsoft.com/office/drawing/2014/main" id="{7148BA28-BFEC-AA32-2810-E19FA49DE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214" y="4251658"/>
              <a:ext cx="235568" cy="23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docshape47">
              <a:extLst>
                <a:ext uri="{FF2B5EF4-FFF2-40B4-BE49-F238E27FC236}">
                  <a16:creationId xmlns:a16="http://schemas.microsoft.com/office/drawing/2014/main" id="{7C002885-E185-EBB4-BCA5-1B32051DD7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1837" y="3684474"/>
              <a:ext cx="200645" cy="2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23">
              <a:extLst>
                <a:ext uri="{FF2B5EF4-FFF2-40B4-BE49-F238E27FC236}">
                  <a16:creationId xmlns:a16="http://schemas.microsoft.com/office/drawing/2014/main" id="{437B9AE3-CCAA-D021-408E-C0C673A7DFA3}"/>
                </a:ext>
              </a:extLst>
            </p:cNvPr>
            <p:cNvSpPr>
              <a:spLocks noChangeShapeType="1"/>
            </p:cNvSpPr>
            <p:nvPr/>
          </p:nvSpPr>
          <p:spPr bwMode="auto">
            <a:xfrm flipV="1">
              <a:off x="1236782" y="3876923"/>
              <a:ext cx="2595055" cy="44587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2" name="テキスト ボックス 21">
            <a:extLst>
              <a:ext uri="{FF2B5EF4-FFF2-40B4-BE49-F238E27FC236}">
                <a16:creationId xmlns:a16="http://schemas.microsoft.com/office/drawing/2014/main" id="{C59EB350-793A-AC8D-7640-596FAF19FBE6}"/>
              </a:ext>
            </a:extLst>
          </p:cNvPr>
          <p:cNvSpPr txBox="1"/>
          <p:nvPr/>
        </p:nvSpPr>
        <p:spPr>
          <a:xfrm>
            <a:off x="728999" y="6400279"/>
            <a:ext cx="5480072" cy="600164"/>
          </a:xfrm>
          <a:prstGeom prst="rect">
            <a:avLst/>
          </a:prstGeom>
          <a:noFill/>
        </p:spPr>
        <p:txBody>
          <a:bodyPr wrap="square" rtlCol="0">
            <a:spAutoFit/>
          </a:bodyPr>
          <a:lstStyle/>
          <a:p>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ナビゲーションウィンドウが開いたら、「レセ画面点検」をダブルクリックします。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5" name="그림 4">
            <a:extLst>
              <a:ext uri="{FF2B5EF4-FFF2-40B4-BE49-F238E27FC236}">
                <a16:creationId xmlns:a16="http://schemas.microsoft.com/office/drawing/2014/main" id="{AE70C76C-97DD-AAD5-5E1F-40BAA90C9952}"/>
              </a:ext>
            </a:extLst>
          </p:cNvPr>
          <p:cNvPicPr>
            <a:picLocks noChangeAspect="1"/>
          </p:cNvPicPr>
          <p:nvPr/>
        </p:nvPicPr>
        <p:blipFill>
          <a:blip r:embed="rId6"/>
          <a:stretch>
            <a:fillRect/>
          </a:stretch>
        </p:blipFill>
        <p:spPr>
          <a:xfrm>
            <a:off x="1001214" y="6930030"/>
            <a:ext cx="4328478" cy="1289059"/>
          </a:xfrm>
          <a:prstGeom prst="rect">
            <a:avLst/>
          </a:prstGeom>
          <a:ln>
            <a:solidFill>
              <a:schemeClr val="tx1"/>
            </a:solidFill>
          </a:ln>
        </p:spPr>
      </p:pic>
    </p:spTree>
    <p:extLst>
      <p:ext uri="{BB962C8B-B14F-4D97-AF65-F5344CB8AC3E}">
        <p14:creationId xmlns:p14="http://schemas.microsoft.com/office/powerpoint/2010/main" val="1303751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CBBCB8-9D98-19F9-2F75-E9A3A1A93877}"/>
              </a:ext>
            </a:extLst>
          </p:cNvPr>
          <p:cNvSpPr txBox="1"/>
          <p:nvPr/>
        </p:nvSpPr>
        <p:spPr>
          <a:xfrm>
            <a:off x="614802" y="7995905"/>
            <a:ext cx="5661731" cy="767518"/>
          </a:xfrm>
          <a:prstGeom prst="rect">
            <a:avLst/>
          </a:prstGeom>
          <a:noFill/>
        </p:spPr>
        <p:txBody>
          <a:bodyPr wrap="square" rtlCol="0">
            <a:spAutoFit/>
          </a:bodyPr>
          <a:lstStyle/>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画面左下の点検メッセージ欄に不合格と判定された診療行為、医薬品の名称と不合格内容が表示されます。該当する診療行為、医薬品は色（ピンク、橙色）がついて区別されます。</a:t>
            </a:r>
          </a:p>
          <a:p>
            <a:pPr marL="485140" marR="429260">
              <a:lnSpc>
                <a:spcPct val="90000"/>
              </a:lnSpc>
              <a:spcBef>
                <a:spcPts val="460"/>
              </a:spcBef>
              <a:spcAft>
                <a:spcPts val="0"/>
              </a:spcAft>
            </a:pP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画面を確認したら、	　　　をクリックして次のレセプトに移動します。</a:t>
            </a:r>
          </a:p>
        </p:txBody>
      </p:sp>
      <p:sp>
        <p:nvSpPr>
          <p:cNvPr id="25" name="テキスト ボックス 24">
            <a:extLst>
              <a:ext uri="{FF2B5EF4-FFF2-40B4-BE49-F238E27FC236}">
                <a16:creationId xmlns:a16="http://schemas.microsoft.com/office/drawing/2014/main" id="{CB9ACCD4-78D4-CA30-06E4-9DD665D07613}"/>
              </a:ext>
            </a:extLst>
          </p:cNvPr>
          <p:cNvSpPr txBox="1"/>
          <p:nvPr/>
        </p:nvSpPr>
        <p:spPr>
          <a:xfrm>
            <a:off x="479762" y="658323"/>
            <a:ext cx="5603948" cy="430887"/>
          </a:xfrm>
          <a:prstGeom prst="rect">
            <a:avLst/>
          </a:prstGeom>
          <a:noFill/>
        </p:spPr>
        <p:txBody>
          <a:bodyPr wrap="square" rtlCol="0">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不合格レセプトのリストが表示されます。患者氏名をダブルクリックし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D28B83B3-2A70-049B-2DB4-32456CD00394}"/>
              </a:ext>
            </a:extLst>
          </p:cNvPr>
          <p:cNvSpPr txBox="1"/>
          <p:nvPr/>
        </p:nvSpPr>
        <p:spPr>
          <a:xfrm>
            <a:off x="479762" y="4188159"/>
            <a:ext cx="5477245" cy="630429"/>
          </a:xfrm>
          <a:prstGeom prst="rect">
            <a:avLst/>
          </a:prstGeom>
          <a:noFill/>
        </p:spPr>
        <p:txBody>
          <a:bodyPr wrap="square" rtlCol="0">
            <a:spAutoFit/>
          </a:bodyPr>
          <a:lstStyle/>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左側に傷病名、右側に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療行為、</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医薬品が表示</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90000"/>
              </a:lnSpc>
              <a:spcBef>
                <a:spcPts val="4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この画面を「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細」画面</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と呼びま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4" name="スライド番号プレースホルダー 23">
            <a:extLst>
              <a:ext uri="{FF2B5EF4-FFF2-40B4-BE49-F238E27FC236}">
                <a16:creationId xmlns:a16="http://schemas.microsoft.com/office/drawing/2014/main" id="{CDC36F4E-7290-5C34-E4A1-88D9F7F5EA2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13</a:t>
            </a:fld>
            <a:endParaRPr kumimoji="1" lang="ja-JP" altLang="en-US"/>
          </a:p>
        </p:txBody>
      </p:sp>
      <p:pic>
        <p:nvPicPr>
          <p:cNvPr id="12" name="object 11">
            <a:extLst>
              <a:ext uri="{FF2B5EF4-FFF2-40B4-BE49-F238E27FC236}">
                <a16:creationId xmlns:a16="http://schemas.microsoft.com/office/drawing/2014/main" id="{B980CA3E-2E3E-E341-EEF8-AAD0E51BC57A}"/>
              </a:ext>
            </a:extLst>
          </p:cNvPr>
          <p:cNvPicPr/>
          <p:nvPr/>
        </p:nvPicPr>
        <p:blipFill>
          <a:blip r:embed="rId3" cstate="print"/>
          <a:stretch>
            <a:fillRect/>
          </a:stretch>
        </p:blipFill>
        <p:spPr>
          <a:xfrm>
            <a:off x="2559626" y="8489510"/>
            <a:ext cx="326206" cy="239853"/>
          </a:xfrm>
          <a:prstGeom prst="rect">
            <a:avLst/>
          </a:prstGeom>
        </p:spPr>
      </p:pic>
      <p:sp>
        <p:nvSpPr>
          <p:cNvPr id="13" name="object 12">
            <a:extLst>
              <a:ext uri="{FF2B5EF4-FFF2-40B4-BE49-F238E27FC236}">
                <a16:creationId xmlns:a16="http://schemas.microsoft.com/office/drawing/2014/main" id="{978A2DE8-0A3E-ABFA-853C-3C4031969B4F}"/>
              </a:ext>
            </a:extLst>
          </p:cNvPr>
          <p:cNvSpPr/>
          <p:nvPr/>
        </p:nvSpPr>
        <p:spPr>
          <a:xfrm>
            <a:off x="2473989" y="8475862"/>
            <a:ext cx="467103" cy="272352"/>
          </a:xfrm>
          <a:custGeom>
            <a:avLst/>
            <a:gdLst/>
            <a:ahLst/>
            <a:cxnLst/>
            <a:rect l="l" t="t" r="r" b="b"/>
            <a:pathLst>
              <a:path w="330835" h="234950">
                <a:moveTo>
                  <a:pt x="0" y="39116"/>
                </a:moveTo>
                <a:lnTo>
                  <a:pt x="3075" y="23895"/>
                </a:lnTo>
                <a:lnTo>
                  <a:pt x="11461" y="11461"/>
                </a:lnTo>
                <a:lnTo>
                  <a:pt x="23895" y="3075"/>
                </a:lnTo>
                <a:lnTo>
                  <a:pt x="39115" y="0"/>
                </a:lnTo>
                <a:lnTo>
                  <a:pt x="291591" y="0"/>
                </a:lnTo>
                <a:lnTo>
                  <a:pt x="306812" y="3075"/>
                </a:lnTo>
                <a:lnTo>
                  <a:pt x="319246" y="11461"/>
                </a:lnTo>
                <a:lnTo>
                  <a:pt x="327632" y="23895"/>
                </a:lnTo>
                <a:lnTo>
                  <a:pt x="330708" y="39116"/>
                </a:lnTo>
                <a:lnTo>
                  <a:pt x="330708" y="195580"/>
                </a:lnTo>
                <a:lnTo>
                  <a:pt x="327632" y="210800"/>
                </a:lnTo>
                <a:lnTo>
                  <a:pt x="319246" y="223234"/>
                </a:lnTo>
                <a:lnTo>
                  <a:pt x="306812" y="231620"/>
                </a:lnTo>
                <a:lnTo>
                  <a:pt x="291591" y="234696"/>
                </a:lnTo>
                <a:lnTo>
                  <a:pt x="39115" y="234696"/>
                </a:lnTo>
                <a:lnTo>
                  <a:pt x="23895" y="231620"/>
                </a:lnTo>
                <a:lnTo>
                  <a:pt x="11461" y="223234"/>
                </a:lnTo>
                <a:lnTo>
                  <a:pt x="3075" y="210800"/>
                </a:lnTo>
                <a:lnTo>
                  <a:pt x="0" y="195580"/>
                </a:lnTo>
                <a:lnTo>
                  <a:pt x="0" y="3911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27" name="그룹 26">
            <a:extLst>
              <a:ext uri="{FF2B5EF4-FFF2-40B4-BE49-F238E27FC236}">
                <a16:creationId xmlns:a16="http://schemas.microsoft.com/office/drawing/2014/main" id="{FD5AAB90-1C79-F0FC-BA1E-50CECE3D48DD}"/>
              </a:ext>
            </a:extLst>
          </p:cNvPr>
          <p:cNvGrpSpPr/>
          <p:nvPr/>
        </p:nvGrpSpPr>
        <p:grpSpPr>
          <a:xfrm>
            <a:off x="1268413" y="1050868"/>
            <a:ext cx="4321175" cy="2808518"/>
            <a:chOff x="1268413" y="1050868"/>
            <a:chExt cx="4321175" cy="2808518"/>
          </a:xfrm>
        </p:grpSpPr>
        <p:grpSp>
          <p:nvGrpSpPr>
            <p:cNvPr id="5" name="그룹 4">
              <a:extLst>
                <a:ext uri="{FF2B5EF4-FFF2-40B4-BE49-F238E27FC236}">
                  <a16:creationId xmlns:a16="http://schemas.microsoft.com/office/drawing/2014/main" id="{CBDE3A7C-C406-EFC8-0709-283C04450497}"/>
                </a:ext>
              </a:extLst>
            </p:cNvPr>
            <p:cNvGrpSpPr/>
            <p:nvPr/>
          </p:nvGrpSpPr>
          <p:grpSpPr>
            <a:xfrm>
              <a:off x="1268413" y="1050868"/>
              <a:ext cx="4321175" cy="2808518"/>
              <a:chOff x="1268413" y="1535365"/>
              <a:chExt cx="4321175" cy="2808518"/>
            </a:xfrm>
          </p:grpSpPr>
          <p:grpSp>
            <p:nvGrpSpPr>
              <p:cNvPr id="3" name="docshapegroup51">
                <a:extLst>
                  <a:ext uri="{FF2B5EF4-FFF2-40B4-BE49-F238E27FC236}">
                    <a16:creationId xmlns:a16="http://schemas.microsoft.com/office/drawing/2014/main" id="{39E04485-A674-E61E-A812-5F2B7A4E83A2}"/>
                  </a:ext>
                </a:extLst>
              </p:cNvPr>
              <p:cNvGrpSpPr>
                <a:grpSpLocks/>
              </p:cNvGrpSpPr>
              <p:nvPr/>
            </p:nvGrpSpPr>
            <p:grpSpPr bwMode="auto">
              <a:xfrm>
                <a:off x="1268413" y="1535365"/>
                <a:ext cx="4321175" cy="2808518"/>
                <a:chOff x="2551" y="180"/>
                <a:chExt cx="6804" cy="4422"/>
              </a:xfrm>
            </p:grpSpPr>
            <p:pic>
              <p:nvPicPr>
                <p:cNvPr id="6147" name="docshape52">
                  <a:extLst>
                    <a:ext uri="{FF2B5EF4-FFF2-40B4-BE49-F238E27FC236}">
                      <a16:creationId xmlns:a16="http://schemas.microsoft.com/office/drawing/2014/main" id="{4C395B1A-4C30-F90D-2E97-992B9637DB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2"/>
                <a:stretch/>
              </p:blipFill>
              <p:spPr bwMode="auto">
                <a:xfrm>
                  <a:off x="2551" y="180"/>
                  <a:ext cx="6804" cy="44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docshape53">
                  <a:extLst>
                    <a:ext uri="{FF2B5EF4-FFF2-40B4-BE49-F238E27FC236}">
                      <a16:creationId xmlns:a16="http://schemas.microsoft.com/office/drawing/2014/main" id="{49AAA515-F1F7-D8D7-DA7A-7002E1AD73C2}"/>
                    </a:ext>
                  </a:extLst>
                </p:cNvPr>
                <p:cNvSpPr>
                  <a:spLocks/>
                </p:cNvSpPr>
                <p:nvPr/>
              </p:nvSpPr>
              <p:spPr bwMode="auto">
                <a:xfrm>
                  <a:off x="4887" y="1044"/>
                  <a:ext cx="4260" cy="240"/>
                </a:xfrm>
                <a:custGeom>
                  <a:avLst/>
                  <a:gdLst>
                    <a:gd name="T0" fmla="+- 0 4820 4820"/>
                    <a:gd name="T1" fmla="*/ T0 w 4260"/>
                    <a:gd name="T2" fmla="+- 0 1809 1750"/>
                    <a:gd name="T3" fmla="*/ 1809 h 351"/>
                    <a:gd name="T4" fmla="+- 0 4825 4820"/>
                    <a:gd name="T5" fmla="*/ T4 w 4260"/>
                    <a:gd name="T6" fmla="+- 0 1786 1750"/>
                    <a:gd name="T7" fmla="*/ 1786 h 351"/>
                    <a:gd name="T8" fmla="+- 0 4838 4820"/>
                    <a:gd name="T9" fmla="*/ T8 w 4260"/>
                    <a:gd name="T10" fmla="+- 0 1767 1750"/>
                    <a:gd name="T11" fmla="*/ 1767 h 351"/>
                    <a:gd name="T12" fmla="+- 0 4856 4820"/>
                    <a:gd name="T13" fmla="*/ T12 w 4260"/>
                    <a:gd name="T14" fmla="+- 0 1755 1750"/>
                    <a:gd name="T15" fmla="*/ 1755 h 351"/>
                    <a:gd name="T16" fmla="+- 0 4879 4820"/>
                    <a:gd name="T17" fmla="*/ T16 w 4260"/>
                    <a:gd name="T18" fmla="+- 0 1750 1750"/>
                    <a:gd name="T19" fmla="*/ 1750 h 351"/>
                    <a:gd name="T20" fmla="+- 0 9022 4820"/>
                    <a:gd name="T21" fmla="*/ T20 w 4260"/>
                    <a:gd name="T22" fmla="+- 0 1750 1750"/>
                    <a:gd name="T23" fmla="*/ 1750 h 351"/>
                    <a:gd name="T24" fmla="+- 0 9045 4820"/>
                    <a:gd name="T25" fmla="*/ T24 w 4260"/>
                    <a:gd name="T26" fmla="+- 0 1755 1750"/>
                    <a:gd name="T27" fmla="*/ 1755 h 351"/>
                    <a:gd name="T28" fmla="+- 0 9063 4820"/>
                    <a:gd name="T29" fmla="*/ T28 w 4260"/>
                    <a:gd name="T30" fmla="+- 0 1767 1750"/>
                    <a:gd name="T31" fmla="*/ 1767 h 351"/>
                    <a:gd name="T32" fmla="+- 0 9076 4820"/>
                    <a:gd name="T33" fmla="*/ T32 w 4260"/>
                    <a:gd name="T34" fmla="+- 0 1786 1750"/>
                    <a:gd name="T35" fmla="*/ 1786 h 351"/>
                    <a:gd name="T36" fmla="+- 0 9080 4820"/>
                    <a:gd name="T37" fmla="*/ T36 w 4260"/>
                    <a:gd name="T38" fmla="+- 0 1809 1750"/>
                    <a:gd name="T39" fmla="*/ 1809 h 351"/>
                    <a:gd name="T40" fmla="+- 0 9080 4820"/>
                    <a:gd name="T41" fmla="*/ T40 w 4260"/>
                    <a:gd name="T42" fmla="+- 0 2042 1750"/>
                    <a:gd name="T43" fmla="*/ 2042 h 351"/>
                    <a:gd name="T44" fmla="+- 0 9076 4820"/>
                    <a:gd name="T45" fmla="*/ T44 w 4260"/>
                    <a:gd name="T46" fmla="+- 0 2065 1750"/>
                    <a:gd name="T47" fmla="*/ 2065 h 351"/>
                    <a:gd name="T48" fmla="+- 0 9063 4820"/>
                    <a:gd name="T49" fmla="*/ T48 w 4260"/>
                    <a:gd name="T50" fmla="+- 0 2084 1750"/>
                    <a:gd name="T51" fmla="*/ 2084 h 351"/>
                    <a:gd name="T52" fmla="+- 0 9045 4820"/>
                    <a:gd name="T53" fmla="*/ T52 w 4260"/>
                    <a:gd name="T54" fmla="+- 0 2096 1750"/>
                    <a:gd name="T55" fmla="*/ 2096 h 351"/>
                    <a:gd name="T56" fmla="+- 0 9022 4820"/>
                    <a:gd name="T57" fmla="*/ T56 w 4260"/>
                    <a:gd name="T58" fmla="+- 0 2101 1750"/>
                    <a:gd name="T59" fmla="*/ 2101 h 351"/>
                    <a:gd name="T60" fmla="+- 0 4879 4820"/>
                    <a:gd name="T61" fmla="*/ T60 w 4260"/>
                    <a:gd name="T62" fmla="+- 0 2101 1750"/>
                    <a:gd name="T63" fmla="*/ 2101 h 351"/>
                    <a:gd name="T64" fmla="+- 0 4856 4820"/>
                    <a:gd name="T65" fmla="*/ T64 w 4260"/>
                    <a:gd name="T66" fmla="+- 0 2096 1750"/>
                    <a:gd name="T67" fmla="*/ 2096 h 351"/>
                    <a:gd name="T68" fmla="+- 0 4838 4820"/>
                    <a:gd name="T69" fmla="*/ T68 w 4260"/>
                    <a:gd name="T70" fmla="+- 0 2084 1750"/>
                    <a:gd name="T71" fmla="*/ 2084 h 351"/>
                    <a:gd name="T72" fmla="+- 0 4825 4820"/>
                    <a:gd name="T73" fmla="*/ T72 w 4260"/>
                    <a:gd name="T74" fmla="+- 0 2065 1750"/>
                    <a:gd name="T75" fmla="*/ 2065 h 351"/>
                    <a:gd name="T76" fmla="+- 0 4820 4820"/>
                    <a:gd name="T77" fmla="*/ T76 w 4260"/>
                    <a:gd name="T78" fmla="+- 0 2042 1750"/>
                    <a:gd name="T79" fmla="*/ 2042 h 351"/>
                    <a:gd name="T80" fmla="+- 0 4820 4820"/>
                    <a:gd name="T81" fmla="*/ T80 w 4260"/>
                    <a:gd name="T82" fmla="+- 0 1809 1750"/>
                    <a:gd name="T83" fmla="*/ 1809 h 3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60" h="351">
                      <a:moveTo>
                        <a:pt x="0" y="59"/>
                      </a:moveTo>
                      <a:lnTo>
                        <a:pt x="5" y="36"/>
                      </a:lnTo>
                      <a:lnTo>
                        <a:pt x="18" y="17"/>
                      </a:lnTo>
                      <a:lnTo>
                        <a:pt x="36" y="5"/>
                      </a:lnTo>
                      <a:lnTo>
                        <a:pt x="59" y="0"/>
                      </a:lnTo>
                      <a:lnTo>
                        <a:pt x="4202" y="0"/>
                      </a:lnTo>
                      <a:lnTo>
                        <a:pt x="4225" y="5"/>
                      </a:lnTo>
                      <a:lnTo>
                        <a:pt x="4243" y="17"/>
                      </a:lnTo>
                      <a:lnTo>
                        <a:pt x="4256" y="36"/>
                      </a:lnTo>
                      <a:lnTo>
                        <a:pt x="4260" y="59"/>
                      </a:lnTo>
                      <a:lnTo>
                        <a:pt x="4260" y="292"/>
                      </a:lnTo>
                      <a:lnTo>
                        <a:pt x="4256" y="315"/>
                      </a:lnTo>
                      <a:lnTo>
                        <a:pt x="4243" y="334"/>
                      </a:lnTo>
                      <a:lnTo>
                        <a:pt x="4225" y="346"/>
                      </a:lnTo>
                      <a:lnTo>
                        <a:pt x="4202" y="351"/>
                      </a:lnTo>
                      <a:lnTo>
                        <a:pt x="59" y="351"/>
                      </a:lnTo>
                      <a:lnTo>
                        <a:pt x="36" y="346"/>
                      </a:lnTo>
                      <a:lnTo>
                        <a:pt x="18" y="334"/>
                      </a:lnTo>
                      <a:lnTo>
                        <a:pt x="5" y="315"/>
                      </a:lnTo>
                      <a:lnTo>
                        <a:pt x="0" y="292"/>
                      </a:lnTo>
                      <a:lnTo>
                        <a:pt x="0" y="5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881239E4-7B7E-E1E2-9BB4-EA70E4A69E96}"/>
                  </a:ext>
                </a:extLst>
              </p:cNvPr>
              <p:cNvSpPr/>
              <p:nvPr/>
            </p:nvSpPr>
            <p:spPr>
              <a:xfrm>
                <a:off x="1589964" y="1644555"/>
                <a:ext cx="607326" cy="47767"/>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1" name="그룹 10">
              <a:extLst>
                <a:ext uri="{FF2B5EF4-FFF2-40B4-BE49-F238E27FC236}">
                  <a16:creationId xmlns:a16="http://schemas.microsoft.com/office/drawing/2014/main" id="{E55009B8-559C-7174-923F-FD3DF352CEA3}"/>
                </a:ext>
              </a:extLst>
            </p:cNvPr>
            <p:cNvGrpSpPr/>
            <p:nvPr/>
          </p:nvGrpSpPr>
          <p:grpSpPr>
            <a:xfrm>
              <a:off x="1501332" y="1425996"/>
              <a:ext cx="1214573" cy="1388083"/>
              <a:chOff x="1501332" y="1425996"/>
              <a:chExt cx="1214573" cy="1388083"/>
            </a:xfrm>
          </p:grpSpPr>
          <p:pic>
            <p:nvPicPr>
              <p:cNvPr id="9" name="그림 8">
                <a:extLst>
                  <a:ext uri="{FF2B5EF4-FFF2-40B4-BE49-F238E27FC236}">
                    <a16:creationId xmlns:a16="http://schemas.microsoft.com/office/drawing/2014/main" id="{66A5AC7C-9A55-B748-51CB-C8846B7ECCDC}"/>
                  </a:ext>
                </a:extLst>
              </p:cNvPr>
              <p:cNvPicPr>
                <a:picLocks noChangeAspect="1"/>
              </p:cNvPicPr>
              <p:nvPr/>
            </p:nvPicPr>
            <p:blipFill>
              <a:blip r:embed="rId5"/>
              <a:stretch>
                <a:fillRect/>
              </a:stretch>
            </p:blipFill>
            <p:spPr>
              <a:xfrm>
                <a:off x="1501332" y="1425996"/>
                <a:ext cx="1214573" cy="1388083"/>
              </a:xfrm>
              <a:prstGeom prst="rect">
                <a:avLst/>
              </a:prstGeom>
            </p:spPr>
          </p:pic>
          <p:sp>
            <p:nvSpPr>
              <p:cNvPr id="10" name="직사각형 9">
                <a:extLst>
                  <a:ext uri="{FF2B5EF4-FFF2-40B4-BE49-F238E27FC236}">
                    <a16:creationId xmlns:a16="http://schemas.microsoft.com/office/drawing/2014/main" id="{FF68F044-A75D-0217-A826-C70F64554641}"/>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0" name="직사각형 19">
              <a:extLst>
                <a:ext uri="{FF2B5EF4-FFF2-40B4-BE49-F238E27FC236}">
                  <a16:creationId xmlns:a16="http://schemas.microsoft.com/office/drawing/2014/main" id="{17E3797D-3DEB-4A4F-4BF8-DDC81881860E}"/>
                </a:ext>
              </a:extLst>
            </p:cNvPr>
            <p:cNvSpPr/>
            <p:nvPr/>
          </p:nvSpPr>
          <p:spPr>
            <a:xfrm>
              <a:off x="4219054" y="1614631"/>
              <a:ext cx="798774" cy="1979280"/>
            </a:xfrm>
            <a:prstGeom prst="rect">
              <a:avLst/>
            </a:prstGeom>
            <a:solidFill>
              <a:schemeClr val="bg2">
                <a:alpha val="8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14" name="그룹 13">
            <a:extLst>
              <a:ext uri="{FF2B5EF4-FFF2-40B4-BE49-F238E27FC236}">
                <a16:creationId xmlns:a16="http://schemas.microsoft.com/office/drawing/2014/main" id="{6C931137-2E69-F8D1-EF9B-AB3007253D69}"/>
              </a:ext>
            </a:extLst>
          </p:cNvPr>
          <p:cNvGrpSpPr/>
          <p:nvPr/>
        </p:nvGrpSpPr>
        <p:grpSpPr>
          <a:xfrm>
            <a:off x="1288725" y="4842807"/>
            <a:ext cx="4354510" cy="2879328"/>
            <a:chOff x="1288725" y="5033641"/>
            <a:chExt cx="4354510" cy="2879328"/>
          </a:xfrm>
        </p:grpSpPr>
        <p:grpSp>
          <p:nvGrpSpPr>
            <p:cNvPr id="23" name="그룹 22">
              <a:extLst>
                <a:ext uri="{FF2B5EF4-FFF2-40B4-BE49-F238E27FC236}">
                  <a16:creationId xmlns:a16="http://schemas.microsoft.com/office/drawing/2014/main" id="{E8FCDB68-59A7-5AE0-4DFB-C84A519354AE}"/>
                </a:ext>
              </a:extLst>
            </p:cNvPr>
            <p:cNvGrpSpPr/>
            <p:nvPr/>
          </p:nvGrpSpPr>
          <p:grpSpPr>
            <a:xfrm>
              <a:off x="1288725" y="5033641"/>
              <a:ext cx="4354510" cy="2879328"/>
              <a:chOff x="1888688" y="6974161"/>
              <a:chExt cx="4354510" cy="2879328"/>
            </a:xfrm>
          </p:grpSpPr>
          <p:pic>
            <p:nvPicPr>
              <p:cNvPr id="15" name="図 14" descr="グラフィカル ユーザー インターフェイス, テキスト, アプリケーション">
                <a:extLst>
                  <a:ext uri="{FF2B5EF4-FFF2-40B4-BE49-F238E27FC236}">
                    <a16:creationId xmlns:a16="http://schemas.microsoft.com/office/drawing/2014/main" id="{3B208949-724D-9ECB-8C08-0DC742E80CDF}"/>
                  </a:ext>
                </a:extLst>
              </p:cNvPr>
              <p:cNvPicPr>
                <a:picLocks noChangeAspect="1"/>
              </p:cNvPicPr>
              <p:nvPr/>
            </p:nvPicPr>
            <p:blipFill>
              <a:blip r:embed="rId6">
                <a:extLst>
                  <a:ext uri="{28A0092B-C50C-407E-A947-70E740481C1C}">
                    <a14:useLocalDpi xmlns:a14="http://schemas.microsoft.com/office/drawing/2010/main" val="0"/>
                  </a:ext>
                </a:extLst>
              </a:blip>
              <a:srcRect t="7776"/>
              <a:stretch/>
            </p:blipFill>
            <p:spPr>
              <a:xfrm>
                <a:off x="1888688" y="6974161"/>
                <a:ext cx="4354510" cy="2879328"/>
              </a:xfrm>
              <a:prstGeom prst="rect">
                <a:avLst/>
              </a:prstGeom>
            </p:spPr>
          </p:pic>
          <p:sp>
            <p:nvSpPr>
              <p:cNvPr id="21" name="직사각형 20">
                <a:extLst>
                  <a:ext uri="{FF2B5EF4-FFF2-40B4-BE49-F238E27FC236}">
                    <a16:creationId xmlns:a16="http://schemas.microsoft.com/office/drawing/2014/main" id="{C6B5FECF-04C6-867C-7EB9-18E8E9EF5707}"/>
                  </a:ext>
                </a:extLst>
              </p:cNvPr>
              <p:cNvSpPr/>
              <p:nvPr/>
            </p:nvSpPr>
            <p:spPr>
              <a:xfrm>
                <a:off x="2329421" y="7195095"/>
                <a:ext cx="913538" cy="105443"/>
              </a:xfrm>
              <a:prstGeom prst="rect">
                <a:avLst/>
              </a:prstGeom>
              <a:solidFill>
                <a:schemeClr val="bg1">
                  <a:lumMod val="95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6" name="テキスト ボックス 15">
              <a:extLst>
                <a:ext uri="{FF2B5EF4-FFF2-40B4-BE49-F238E27FC236}">
                  <a16:creationId xmlns:a16="http://schemas.microsoft.com/office/drawing/2014/main" id="{C4DD6296-70B1-5B4F-25E3-5F3E993114B8}"/>
                </a:ext>
              </a:extLst>
            </p:cNvPr>
            <p:cNvSpPr txBox="1"/>
            <p:nvPr/>
          </p:nvSpPr>
          <p:spPr>
            <a:xfrm>
              <a:off x="1953820" y="6196965"/>
              <a:ext cx="798150"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AD6685F2-5641-9A8B-43C6-0240B606102F}"/>
                </a:ext>
              </a:extLst>
            </p:cNvPr>
            <p:cNvSpPr txBox="1"/>
            <p:nvPr/>
          </p:nvSpPr>
          <p:spPr>
            <a:xfrm>
              <a:off x="1701003" y="6749370"/>
              <a:ext cx="913538" cy="153888"/>
            </a:xfrm>
            <a:prstGeom prst="rect">
              <a:avLst/>
            </a:prstGeom>
            <a:solidFill>
              <a:schemeClr val="bg1"/>
            </a:solidFill>
          </p:spPr>
          <p:txBody>
            <a:bodyPr wrap="square" lIns="0" tIns="0" rIns="0" bIns="0" rtlCol="0">
              <a:spAutoFit/>
            </a:bodyPr>
            <a:lstStyle/>
            <a:p>
              <a:r>
                <a:rPr lang="ja-JP" altLang="en-US" sz="10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a:t>
              </a:r>
              <a:endParaRPr lang="ja-JP" altLang="ja-JP" sz="10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45C1FF5-7219-106D-AFF9-2706B64EAE6B}"/>
                </a:ext>
              </a:extLst>
            </p:cNvPr>
            <p:cNvSpPr txBox="1"/>
            <p:nvPr/>
          </p:nvSpPr>
          <p:spPr>
            <a:xfrm>
              <a:off x="2832120" y="6468638"/>
              <a:ext cx="2710653" cy="387220"/>
            </a:xfrm>
            <a:prstGeom prst="rect">
              <a:avLst/>
            </a:prstGeom>
            <a:solidFill>
              <a:schemeClr val="bg1"/>
            </a:solidFill>
          </p:spPr>
          <p:txBody>
            <a:bodyPr wrap="none" rtlCol="0">
              <a:noAutofit/>
            </a:bodyPr>
            <a:lstStyle/>
            <a:p>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ロスバスタチンに対する病名がないので、</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このまま提出</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spTree>
    <p:extLst>
      <p:ext uri="{BB962C8B-B14F-4D97-AF65-F5344CB8AC3E}">
        <p14:creationId xmlns:p14="http://schemas.microsoft.com/office/powerpoint/2010/main" val="1449527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BC975AA-17DC-A1EF-9950-248D3860931F}"/>
              </a:ext>
            </a:extLst>
          </p:cNvPr>
          <p:cNvSpPr txBox="1"/>
          <p:nvPr/>
        </p:nvSpPr>
        <p:spPr>
          <a:xfrm>
            <a:off x="546928" y="564401"/>
            <a:ext cx="6242289" cy="2675604"/>
          </a:xfrm>
          <a:prstGeom prst="rect">
            <a:avLst/>
          </a:prstGeom>
          <a:noFill/>
        </p:spPr>
        <p:txBody>
          <a:bodyPr wrap="square" rtlCol="0">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a:spcBef>
                <a:spcPts val="50"/>
              </a:spcBef>
            </a:pPr>
            <a:r>
              <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注：初期状態では薬価が７円以上の医薬品について病名漏れ点検を行います。</a:t>
            </a:r>
            <a:endParaRPr lang="en-US" altLang="ja-JP" sz="1100" spc="4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3270" marR="711835" indent="-280670">
              <a:lnSpc>
                <a:spcPct val="116000"/>
              </a:lnSpc>
              <a:spcBef>
                <a:spcPts val="35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７円未満の医薬品は適応病名がなくても無条件に合格と判定します。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3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７円未満の医薬品も病名漏れ点検の対象としたい場合には、</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623570">
              <a:spcBef>
                <a:spcPts val="2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「情報管理」画面で「薬価判断」のチェックを外してください</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lnSpc>
                <a:spcPts val="1815"/>
              </a:lnSpc>
              <a:spcBef>
                <a:spcPts val="820"/>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＜薬価判断のチェックの外し方＞</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3235" marR="431165">
              <a:lnSpc>
                <a:spcPct val="116000"/>
              </a:lnSpc>
              <a:spcBef>
                <a:spcPts val="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ウの「システム管理」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「情報管理」をダブル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リックします。</a:t>
            </a: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4" name="docshapegroup62">
            <a:extLst>
              <a:ext uri="{FF2B5EF4-FFF2-40B4-BE49-F238E27FC236}">
                <a16:creationId xmlns:a16="http://schemas.microsoft.com/office/drawing/2014/main" id="{978D5702-4645-0043-79DB-3479B31E26E9}"/>
              </a:ext>
            </a:extLst>
          </p:cNvPr>
          <p:cNvGrpSpPr>
            <a:grpSpLocks/>
          </p:cNvGrpSpPr>
          <p:nvPr/>
        </p:nvGrpSpPr>
        <p:grpSpPr bwMode="auto">
          <a:xfrm>
            <a:off x="1368458" y="3186467"/>
            <a:ext cx="1412875" cy="1068336"/>
            <a:chOff x="2551" y="534"/>
            <a:chExt cx="2223" cy="1682"/>
          </a:xfrm>
        </p:grpSpPr>
        <p:pic>
          <p:nvPicPr>
            <p:cNvPr id="7171" name="docshape63">
              <a:extLst>
                <a:ext uri="{FF2B5EF4-FFF2-40B4-BE49-F238E27FC236}">
                  <a16:creationId xmlns:a16="http://schemas.microsoft.com/office/drawing/2014/main" id="{DE3679CF-B948-DA61-A5FA-DFF543383F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216"/>
            <a:stretch/>
          </p:blipFill>
          <p:spPr bwMode="auto">
            <a:xfrm>
              <a:off x="2551" y="534"/>
              <a:ext cx="2223" cy="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64">
              <a:extLst>
                <a:ext uri="{FF2B5EF4-FFF2-40B4-BE49-F238E27FC236}">
                  <a16:creationId xmlns:a16="http://schemas.microsoft.com/office/drawing/2014/main" id="{5A997070-3F4A-2C84-38F9-BE66B14EA9FF}"/>
                </a:ext>
              </a:extLst>
            </p:cNvPr>
            <p:cNvSpPr>
              <a:spLocks/>
            </p:cNvSpPr>
            <p:nvPr/>
          </p:nvSpPr>
          <p:spPr bwMode="auto">
            <a:xfrm>
              <a:off x="2914" y="1363"/>
              <a:ext cx="867" cy="236"/>
            </a:xfrm>
            <a:custGeom>
              <a:avLst/>
              <a:gdLst>
                <a:gd name="T0" fmla="+- 0 2915 2915"/>
                <a:gd name="T1" fmla="*/ T0 w 867"/>
                <a:gd name="T2" fmla="+- 0 1402 1363"/>
                <a:gd name="T3" fmla="*/ 1402 h 236"/>
                <a:gd name="T4" fmla="+- 0 2918 2915"/>
                <a:gd name="T5" fmla="*/ T4 w 867"/>
                <a:gd name="T6" fmla="+- 0 1387 1363"/>
                <a:gd name="T7" fmla="*/ 1387 h 236"/>
                <a:gd name="T8" fmla="+- 0 2926 2915"/>
                <a:gd name="T9" fmla="*/ T8 w 867"/>
                <a:gd name="T10" fmla="+- 0 1375 1363"/>
                <a:gd name="T11" fmla="*/ 1375 h 236"/>
                <a:gd name="T12" fmla="+- 0 2939 2915"/>
                <a:gd name="T13" fmla="*/ T12 w 867"/>
                <a:gd name="T14" fmla="+- 0 1366 1363"/>
                <a:gd name="T15" fmla="*/ 1366 h 236"/>
                <a:gd name="T16" fmla="+- 0 2954 2915"/>
                <a:gd name="T17" fmla="*/ T16 w 867"/>
                <a:gd name="T18" fmla="+- 0 1363 1363"/>
                <a:gd name="T19" fmla="*/ 1363 h 236"/>
                <a:gd name="T20" fmla="+- 0 3742 2915"/>
                <a:gd name="T21" fmla="*/ T20 w 867"/>
                <a:gd name="T22" fmla="+- 0 1363 1363"/>
                <a:gd name="T23" fmla="*/ 1363 h 236"/>
                <a:gd name="T24" fmla="+- 0 3757 2915"/>
                <a:gd name="T25" fmla="*/ T24 w 867"/>
                <a:gd name="T26" fmla="+- 0 1366 1363"/>
                <a:gd name="T27" fmla="*/ 1366 h 236"/>
                <a:gd name="T28" fmla="+- 0 3770 2915"/>
                <a:gd name="T29" fmla="*/ T28 w 867"/>
                <a:gd name="T30" fmla="+- 0 1375 1363"/>
                <a:gd name="T31" fmla="*/ 1375 h 236"/>
                <a:gd name="T32" fmla="+- 0 3778 2915"/>
                <a:gd name="T33" fmla="*/ T32 w 867"/>
                <a:gd name="T34" fmla="+- 0 1387 1363"/>
                <a:gd name="T35" fmla="*/ 1387 h 236"/>
                <a:gd name="T36" fmla="+- 0 3781 2915"/>
                <a:gd name="T37" fmla="*/ T36 w 867"/>
                <a:gd name="T38" fmla="+- 0 1402 1363"/>
                <a:gd name="T39" fmla="*/ 1402 h 236"/>
                <a:gd name="T40" fmla="+- 0 3781 2915"/>
                <a:gd name="T41" fmla="*/ T40 w 867"/>
                <a:gd name="T42" fmla="+- 0 1559 1363"/>
                <a:gd name="T43" fmla="*/ 1559 h 236"/>
                <a:gd name="T44" fmla="+- 0 3778 2915"/>
                <a:gd name="T45" fmla="*/ T44 w 867"/>
                <a:gd name="T46" fmla="+- 0 1574 1363"/>
                <a:gd name="T47" fmla="*/ 1574 h 236"/>
                <a:gd name="T48" fmla="+- 0 3770 2915"/>
                <a:gd name="T49" fmla="*/ T48 w 867"/>
                <a:gd name="T50" fmla="+- 0 1587 1363"/>
                <a:gd name="T51" fmla="*/ 1587 h 236"/>
                <a:gd name="T52" fmla="+- 0 3757 2915"/>
                <a:gd name="T53" fmla="*/ T52 w 867"/>
                <a:gd name="T54" fmla="+- 0 1595 1363"/>
                <a:gd name="T55" fmla="*/ 1595 h 236"/>
                <a:gd name="T56" fmla="+- 0 3742 2915"/>
                <a:gd name="T57" fmla="*/ T56 w 867"/>
                <a:gd name="T58" fmla="+- 0 1598 1363"/>
                <a:gd name="T59" fmla="*/ 1598 h 236"/>
                <a:gd name="T60" fmla="+- 0 2954 2915"/>
                <a:gd name="T61" fmla="*/ T60 w 867"/>
                <a:gd name="T62" fmla="+- 0 1598 1363"/>
                <a:gd name="T63" fmla="*/ 1598 h 236"/>
                <a:gd name="T64" fmla="+- 0 2939 2915"/>
                <a:gd name="T65" fmla="*/ T64 w 867"/>
                <a:gd name="T66" fmla="+- 0 1595 1363"/>
                <a:gd name="T67" fmla="*/ 1595 h 236"/>
                <a:gd name="T68" fmla="+- 0 2926 2915"/>
                <a:gd name="T69" fmla="*/ T68 w 867"/>
                <a:gd name="T70" fmla="+- 0 1587 1363"/>
                <a:gd name="T71" fmla="*/ 1587 h 236"/>
                <a:gd name="T72" fmla="+- 0 2918 2915"/>
                <a:gd name="T73" fmla="*/ T72 w 867"/>
                <a:gd name="T74" fmla="+- 0 1574 1363"/>
                <a:gd name="T75" fmla="*/ 1574 h 236"/>
                <a:gd name="T76" fmla="+- 0 2915 2915"/>
                <a:gd name="T77" fmla="*/ T76 w 867"/>
                <a:gd name="T78" fmla="+- 0 1559 1363"/>
                <a:gd name="T79" fmla="*/ 1559 h 236"/>
                <a:gd name="T80" fmla="+- 0 2915 2915"/>
                <a:gd name="T81" fmla="*/ T80 w 867"/>
                <a:gd name="T82" fmla="+- 0 1402 1363"/>
                <a:gd name="T83" fmla="*/ 1402 h 2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67" h="236">
                  <a:moveTo>
                    <a:pt x="0" y="39"/>
                  </a:moveTo>
                  <a:lnTo>
                    <a:pt x="3" y="24"/>
                  </a:lnTo>
                  <a:lnTo>
                    <a:pt x="11" y="12"/>
                  </a:lnTo>
                  <a:lnTo>
                    <a:pt x="24" y="3"/>
                  </a:lnTo>
                  <a:lnTo>
                    <a:pt x="39" y="0"/>
                  </a:lnTo>
                  <a:lnTo>
                    <a:pt x="827" y="0"/>
                  </a:lnTo>
                  <a:lnTo>
                    <a:pt x="842" y="3"/>
                  </a:lnTo>
                  <a:lnTo>
                    <a:pt x="855" y="12"/>
                  </a:lnTo>
                  <a:lnTo>
                    <a:pt x="863" y="24"/>
                  </a:lnTo>
                  <a:lnTo>
                    <a:pt x="866" y="39"/>
                  </a:lnTo>
                  <a:lnTo>
                    <a:pt x="866" y="196"/>
                  </a:lnTo>
                  <a:lnTo>
                    <a:pt x="863" y="211"/>
                  </a:lnTo>
                  <a:lnTo>
                    <a:pt x="855" y="224"/>
                  </a:lnTo>
                  <a:lnTo>
                    <a:pt x="842" y="232"/>
                  </a:lnTo>
                  <a:lnTo>
                    <a:pt x="827" y="235"/>
                  </a:lnTo>
                  <a:lnTo>
                    <a:pt x="39" y="235"/>
                  </a:lnTo>
                  <a:lnTo>
                    <a:pt x="24" y="232"/>
                  </a:lnTo>
                  <a:lnTo>
                    <a:pt x="11" y="224"/>
                  </a:lnTo>
                  <a:lnTo>
                    <a:pt x="3" y="211"/>
                  </a:lnTo>
                  <a:lnTo>
                    <a:pt x="0" y="196"/>
                  </a:lnTo>
                  <a:lnTo>
                    <a:pt x="0" y="3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E434446C-5BC9-C18A-778C-A0453C923D79}"/>
              </a:ext>
            </a:extLst>
          </p:cNvPr>
          <p:cNvSpPr txBox="1"/>
          <p:nvPr/>
        </p:nvSpPr>
        <p:spPr>
          <a:xfrm>
            <a:off x="544379" y="4388890"/>
            <a:ext cx="5842133" cy="456535"/>
          </a:xfrm>
          <a:prstGeom prst="rect">
            <a:avLst/>
          </a:prstGeom>
          <a:noFill/>
        </p:spPr>
        <p:txBody>
          <a:bodyPr wrap="square" rtlCol="0">
            <a:spAutoFit/>
          </a:bodyPr>
          <a:lstStyle/>
          <a:p>
            <a:pPr marL="483235">
              <a:spcBef>
                <a:spcPts val="77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「情報管理」画面が表示されます。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3235">
              <a:spcBef>
                <a:spcPts val="24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「薬価判断」のチェックを外すと７円未満の医薬品も病名漏れ点検の対象とします。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スライド番号プレースホルダー 14">
            <a:extLst>
              <a:ext uri="{FF2B5EF4-FFF2-40B4-BE49-F238E27FC236}">
                <a16:creationId xmlns:a16="http://schemas.microsoft.com/office/drawing/2014/main" id="{CE693536-B19B-B213-8423-AB112BA92B40}"/>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14</a:t>
            </a:fld>
            <a:endParaRPr kumimoji="1" lang="ja-JP" altLang="en-US"/>
          </a:p>
        </p:txBody>
      </p:sp>
      <p:sp>
        <p:nvSpPr>
          <p:cNvPr id="2" name="직사각형 1">
            <a:extLst>
              <a:ext uri="{FF2B5EF4-FFF2-40B4-BE49-F238E27FC236}">
                <a16:creationId xmlns:a16="http://schemas.microsoft.com/office/drawing/2014/main" id="{06D6391A-A9ED-C47A-533D-9F078D136A28}"/>
              </a:ext>
            </a:extLst>
          </p:cNvPr>
          <p:cNvSpPr/>
          <p:nvPr/>
        </p:nvSpPr>
        <p:spPr>
          <a:xfrm>
            <a:off x="1658203" y="3260477"/>
            <a:ext cx="607325" cy="124168"/>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1" name="그룹 20">
            <a:extLst>
              <a:ext uri="{FF2B5EF4-FFF2-40B4-BE49-F238E27FC236}">
                <a16:creationId xmlns:a16="http://schemas.microsoft.com/office/drawing/2014/main" id="{7EFBF9C8-0BD6-F6DA-C5CB-0E3ACA35ECE5}"/>
              </a:ext>
            </a:extLst>
          </p:cNvPr>
          <p:cNvGrpSpPr/>
          <p:nvPr/>
        </p:nvGrpSpPr>
        <p:grpSpPr>
          <a:xfrm>
            <a:off x="1395984" y="4985500"/>
            <a:ext cx="4066032" cy="2632857"/>
            <a:chOff x="1395984" y="4985500"/>
            <a:chExt cx="4066032" cy="2632857"/>
          </a:xfrm>
        </p:grpSpPr>
        <p:grpSp>
          <p:nvGrpSpPr>
            <p:cNvPr id="7" name="object 7">
              <a:extLst>
                <a:ext uri="{FF2B5EF4-FFF2-40B4-BE49-F238E27FC236}">
                  <a16:creationId xmlns:a16="http://schemas.microsoft.com/office/drawing/2014/main" id="{A3EEA77E-E7AA-B65A-1F89-9E56BAD91D72}"/>
                </a:ext>
              </a:extLst>
            </p:cNvPr>
            <p:cNvGrpSpPr/>
            <p:nvPr/>
          </p:nvGrpSpPr>
          <p:grpSpPr>
            <a:xfrm>
              <a:off x="1395984" y="4985500"/>
              <a:ext cx="4066032" cy="2632857"/>
              <a:chOff x="1581911" y="6277969"/>
              <a:chExt cx="4066032" cy="2632857"/>
            </a:xfrm>
          </p:grpSpPr>
          <p:pic>
            <p:nvPicPr>
              <p:cNvPr id="8" name="object 8">
                <a:extLst>
                  <a:ext uri="{FF2B5EF4-FFF2-40B4-BE49-F238E27FC236}">
                    <a16:creationId xmlns:a16="http://schemas.microsoft.com/office/drawing/2014/main" id="{3BC328D9-DD59-E30F-9701-0258241BF575}"/>
                  </a:ext>
                </a:extLst>
              </p:cNvPr>
              <p:cNvPicPr/>
              <p:nvPr/>
            </p:nvPicPr>
            <p:blipFill>
              <a:blip r:embed="rId3" cstate="print"/>
              <a:srcRect t="14092"/>
              <a:stretch/>
            </p:blipFill>
            <p:spPr>
              <a:xfrm>
                <a:off x="1581911" y="6277969"/>
                <a:ext cx="4066032" cy="2632857"/>
              </a:xfrm>
              <a:prstGeom prst="rect">
                <a:avLst/>
              </a:prstGeom>
              <a:ln>
                <a:solidFill>
                  <a:srgbClr val="000000"/>
                </a:solidFill>
              </a:ln>
            </p:spPr>
          </p:pic>
          <p:sp>
            <p:nvSpPr>
              <p:cNvPr id="9" name="object 9">
                <a:extLst>
                  <a:ext uri="{FF2B5EF4-FFF2-40B4-BE49-F238E27FC236}">
                    <a16:creationId xmlns:a16="http://schemas.microsoft.com/office/drawing/2014/main" id="{C310271D-70CE-B7EE-FC2E-8C25ABDE9294}"/>
                  </a:ext>
                </a:extLst>
              </p:cNvPr>
              <p:cNvSpPr/>
              <p:nvPr/>
            </p:nvSpPr>
            <p:spPr>
              <a:xfrm>
                <a:off x="3675126" y="6348221"/>
                <a:ext cx="1160145" cy="326390"/>
              </a:xfrm>
              <a:custGeom>
                <a:avLst/>
                <a:gdLst/>
                <a:ahLst/>
                <a:cxnLst/>
                <a:rect l="l" t="t" r="r" b="b"/>
                <a:pathLst>
                  <a:path w="1160145" h="326390">
                    <a:moveTo>
                      <a:pt x="0" y="54356"/>
                    </a:moveTo>
                    <a:lnTo>
                      <a:pt x="4278" y="33218"/>
                    </a:lnTo>
                    <a:lnTo>
                      <a:pt x="15938" y="15938"/>
                    </a:lnTo>
                    <a:lnTo>
                      <a:pt x="33218" y="4278"/>
                    </a:lnTo>
                    <a:lnTo>
                      <a:pt x="54356" y="0"/>
                    </a:lnTo>
                    <a:lnTo>
                      <a:pt x="1105408" y="0"/>
                    </a:lnTo>
                    <a:lnTo>
                      <a:pt x="1126545" y="4278"/>
                    </a:lnTo>
                    <a:lnTo>
                      <a:pt x="1143825" y="15938"/>
                    </a:lnTo>
                    <a:lnTo>
                      <a:pt x="1155485" y="33218"/>
                    </a:lnTo>
                    <a:lnTo>
                      <a:pt x="1159764" y="54356"/>
                    </a:lnTo>
                    <a:lnTo>
                      <a:pt x="1159764" y="271779"/>
                    </a:lnTo>
                    <a:lnTo>
                      <a:pt x="1155485" y="292917"/>
                    </a:lnTo>
                    <a:lnTo>
                      <a:pt x="1143825" y="310197"/>
                    </a:lnTo>
                    <a:lnTo>
                      <a:pt x="1126545" y="321857"/>
                    </a:lnTo>
                    <a:lnTo>
                      <a:pt x="1105408" y="326136"/>
                    </a:lnTo>
                    <a:lnTo>
                      <a:pt x="54356" y="326136"/>
                    </a:lnTo>
                    <a:lnTo>
                      <a:pt x="33218" y="321857"/>
                    </a:lnTo>
                    <a:lnTo>
                      <a:pt x="15938" y="310197"/>
                    </a:lnTo>
                    <a:lnTo>
                      <a:pt x="4278" y="292917"/>
                    </a:lnTo>
                    <a:lnTo>
                      <a:pt x="0" y="271779"/>
                    </a:lnTo>
                    <a:lnTo>
                      <a:pt x="0" y="54356"/>
                    </a:lnTo>
                    <a:close/>
                  </a:path>
                </a:pathLst>
              </a:custGeom>
              <a:ln w="1905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13" name="직사각형 12">
              <a:extLst>
                <a:ext uri="{FF2B5EF4-FFF2-40B4-BE49-F238E27FC236}">
                  <a16:creationId xmlns:a16="http://schemas.microsoft.com/office/drawing/2014/main" id="{F71EC335-E5EE-F3A2-ED1E-9CAF6D8F7359}"/>
                </a:ext>
              </a:extLst>
            </p:cNvPr>
            <p:cNvSpPr/>
            <p:nvPr/>
          </p:nvSpPr>
          <p:spPr>
            <a:xfrm>
              <a:off x="2050616" y="5184366"/>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4" name="직사각형 13">
              <a:extLst>
                <a:ext uri="{FF2B5EF4-FFF2-40B4-BE49-F238E27FC236}">
                  <a16:creationId xmlns:a16="http://schemas.microsoft.com/office/drawing/2014/main" id="{CA23EC3F-BC6F-E9BA-2AF2-69112B4A3E10}"/>
                </a:ext>
              </a:extLst>
            </p:cNvPr>
            <p:cNvSpPr/>
            <p:nvPr/>
          </p:nvSpPr>
          <p:spPr>
            <a:xfrm>
              <a:off x="2050616" y="5336423"/>
              <a:ext cx="391975" cy="45719"/>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직사각형 18">
              <a:extLst>
                <a:ext uri="{FF2B5EF4-FFF2-40B4-BE49-F238E27FC236}">
                  <a16:creationId xmlns:a16="http://schemas.microsoft.com/office/drawing/2014/main" id="{27C65A92-6281-88F3-B2E1-5B6E31228B5C}"/>
                </a:ext>
              </a:extLst>
            </p:cNvPr>
            <p:cNvSpPr/>
            <p:nvPr/>
          </p:nvSpPr>
          <p:spPr>
            <a:xfrm>
              <a:off x="2640120" y="578828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0" name="직사각형 19">
              <a:extLst>
                <a:ext uri="{FF2B5EF4-FFF2-40B4-BE49-F238E27FC236}">
                  <a16:creationId xmlns:a16="http://schemas.microsoft.com/office/drawing/2014/main" id="{16491AD3-B087-4341-4FC3-62369ABBC9A6}"/>
                </a:ext>
              </a:extLst>
            </p:cNvPr>
            <p:cNvSpPr/>
            <p:nvPr/>
          </p:nvSpPr>
          <p:spPr>
            <a:xfrm>
              <a:off x="2640120" y="6795147"/>
              <a:ext cx="288976" cy="63736"/>
            </a:xfrm>
            <a:prstGeom prst="rect">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3869508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090D9BC-3AB6-C9E7-3354-9EAC0F2C60AA}"/>
              </a:ext>
            </a:extLst>
          </p:cNvPr>
          <p:cNvSpPr txBox="1"/>
          <p:nvPr/>
        </p:nvSpPr>
        <p:spPr>
          <a:xfrm>
            <a:off x="222191" y="637229"/>
            <a:ext cx="5875045" cy="469359"/>
          </a:xfrm>
          <a:prstGeom prst="rect">
            <a:avLst/>
          </a:prstGeom>
          <a:noFill/>
        </p:spPr>
        <p:txBody>
          <a:bodyPr wrap="square" rtlCol="0">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検査の病名漏れもチェックします。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セット検査は「生化学的判断料</a:t>
            </a: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」に対して適応病名の有無を判断します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F566AE25-0A20-8401-C056-675C2C71943F}"/>
              </a:ext>
            </a:extLst>
          </p:cNvPr>
          <p:cNvSpPr txBox="1"/>
          <p:nvPr/>
        </p:nvSpPr>
        <p:spPr>
          <a:xfrm>
            <a:off x="222191" y="4515661"/>
            <a:ext cx="5875045" cy="261610"/>
          </a:xfrm>
          <a:prstGeom prst="rect">
            <a:avLst/>
          </a:prstGeom>
          <a:noFill/>
        </p:spPr>
        <p:txBody>
          <a:bodyPr wrap="square" rtlCol="0">
            <a:spAutoFit/>
          </a:bodyPr>
          <a:lstStyle/>
          <a:p>
            <a:pPr marL="483235">
              <a:spcBef>
                <a:spcPts val="35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初診日を</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OFF</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にすると、初診日は審査対象外となります。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2" name="docshapegroup71">
            <a:extLst>
              <a:ext uri="{FF2B5EF4-FFF2-40B4-BE49-F238E27FC236}">
                <a16:creationId xmlns:a16="http://schemas.microsoft.com/office/drawing/2014/main" id="{D671BF19-4E09-4866-D0C5-6A9B9A28DF9D}"/>
              </a:ext>
            </a:extLst>
          </p:cNvPr>
          <p:cNvGrpSpPr>
            <a:grpSpLocks/>
          </p:cNvGrpSpPr>
          <p:nvPr/>
        </p:nvGrpSpPr>
        <p:grpSpPr bwMode="auto">
          <a:xfrm>
            <a:off x="1234750" y="4874175"/>
            <a:ext cx="4321175" cy="3038136"/>
            <a:chOff x="2551" y="611"/>
            <a:chExt cx="6804" cy="4784"/>
          </a:xfrm>
        </p:grpSpPr>
        <p:pic>
          <p:nvPicPr>
            <p:cNvPr id="8195" name="docshape72">
              <a:extLst>
                <a:ext uri="{FF2B5EF4-FFF2-40B4-BE49-F238E27FC236}">
                  <a16:creationId xmlns:a16="http://schemas.microsoft.com/office/drawing/2014/main" id="{D745A91B-4209-FD69-D4EA-7B11E0E8D0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96"/>
            <a:stretch/>
          </p:blipFill>
          <p:spPr bwMode="auto">
            <a:xfrm>
              <a:off x="2551" y="611"/>
              <a:ext cx="6804" cy="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ocshape73">
              <a:extLst>
                <a:ext uri="{FF2B5EF4-FFF2-40B4-BE49-F238E27FC236}">
                  <a16:creationId xmlns:a16="http://schemas.microsoft.com/office/drawing/2014/main" id="{75C14AD0-14C1-91D9-74D8-31EA77B23E8F}"/>
                </a:ext>
              </a:extLst>
            </p:cNvPr>
            <p:cNvSpPr>
              <a:spLocks/>
            </p:cNvSpPr>
            <p:nvPr/>
          </p:nvSpPr>
          <p:spPr bwMode="auto">
            <a:xfrm>
              <a:off x="8101" y="3092"/>
              <a:ext cx="946" cy="413"/>
            </a:xfrm>
            <a:custGeom>
              <a:avLst/>
              <a:gdLst>
                <a:gd name="T0" fmla="+- 0 8101 8101"/>
                <a:gd name="T1" fmla="*/ T0 w 946"/>
                <a:gd name="T2" fmla="+- 0 3161 3092"/>
                <a:gd name="T3" fmla="*/ 3161 h 413"/>
                <a:gd name="T4" fmla="+- 0 8107 8101"/>
                <a:gd name="T5" fmla="*/ T4 w 946"/>
                <a:gd name="T6" fmla="+- 0 3134 3092"/>
                <a:gd name="T7" fmla="*/ 3134 h 413"/>
                <a:gd name="T8" fmla="+- 0 8121 8101"/>
                <a:gd name="T9" fmla="*/ T8 w 946"/>
                <a:gd name="T10" fmla="+- 0 3112 3092"/>
                <a:gd name="T11" fmla="*/ 3112 h 413"/>
                <a:gd name="T12" fmla="+- 0 8143 8101"/>
                <a:gd name="T13" fmla="*/ T12 w 946"/>
                <a:gd name="T14" fmla="+- 0 3097 3092"/>
                <a:gd name="T15" fmla="*/ 3097 h 413"/>
                <a:gd name="T16" fmla="+- 0 8170 8101"/>
                <a:gd name="T17" fmla="*/ T16 w 946"/>
                <a:gd name="T18" fmla="+- 0 3092 3092"/>
                <a:gd name="T19" fmla="*/ 3092 h 413"/>
                <a:gd name="T20" fmla="+- 0 8978 8101"/>
                <a:gd name="T21" fmla="*/ T20 w 946"/>
                <a:gd name="T22" fmla="+- 0 3092 3092"/>
                <a:gd name="T23" fmla="*/ 3092 h 413"/>
                <a:gd name="T24" fmla="+- 0 9005 8101"/>
                <a:gd name="T25" fmla="*/ T24 w 946"/>
                <a:gd name="T26" fmla="+- 0 3097 3092"/>
                <a:gd name="T27" fmla="*/ 3097 h 413"/>
                <a:gd name="T28" fmla="+- 0 9027 8101"/>
                <a:gd name="T29" fmla="*/ T28 w 946"/>
                <a:gd name="T30" fmla="+- 0 3112 3092"/>
                <a:gd name="T31" fmla="*/ 3112 h 413"/>
                <a:gd name="T32" fmla="+- 0 9041 8101"/>
                <a:gd name="T33" fmla="*/ T32 w 946"/>
                <a:gd name="T34" fmla="+- 0 3134 3092"/>
                <a:gd name="T35" fmla="*/ 3134 h 413"/>
                <a:gd name="T36" fmla="+- 0 9047 8101"/>
                <a:gd name="T37" fmla="*/ T36 w 946"/>
                <a:gd name="T38" fmla="+- 0 3161 3092"/>
                <a:gd name="T39" fmla="*/ 3161 h 413"/>
                <a:gd name="T40" fmla="+- 0 9047 8101"/>
                <a:gd name="T41" fmla="*/ T40 w 946"/>
                <a:gd name="T42" fmla="+- 0 3436 3092"/>
                <a:gd name="T43" fmla="*/ 3436 h 413"/>
                <a:gd name="T44" fmla="+- 0 9041 8101"/>
                <a:gd name="T45" fmla="*/ T44 w 946"/>
                <a:gd name="T46" fmla="+- 0 3463 3092"/>
                <a:gd name="T47" fmla="*/ 3463 h 413"/>
                <a:gd name="T48" fmla="+- 0 9027 8101"/>
                <a:gd name="T49" fmla="*/ T48 w 946"/>
                <a:gd name="T50" fmla="+- 0 3485 3092"/>
                <a:gd name="T51" fmla="*/ 3485 h 413"/>
                <a:gd name="T52" fmla="+- 0 9005 8101"/>
                <a:gd name="T53" fmla="*/ T52 w 946"/>
                <a:gd name="T54" fmla="+- 0 3499 3092"/>
                <a:gd name="T55" fmla="*/ 3499 h 413"/>
                <a:gd name="T56" fmla="+- 0 8978 8101"/>
                <a:gd name="T57" fmla="*/ T56 w 946"/>
                <a:gd name="T58" fmla="+- 0 3505 3092"/>
                <a:gd name="T59" fmla="*/ 3505 h 413"/>
                <a:gd name="T60" fmla="+- 0 8170 8101"/>
                <a:gd name="T61" fmla="*/ T60 w 946"/>
                <a:gd name="T62" fmla="+- 0 3505 3092"/>
                <a:gd name="T63" fmla="*/ 3505 h 413"/>
                <a:gd name="T64" fmla="+- 0 8143 8101"/>
                <a:gd name="T65" fmla="*/ T64 w 946"/>
                <a:gd name="T66" fmla="+- 0 3499 3092"/>
                <a:gd name="T67" fmla="*/ 3499 h 413"/>
                <a:gd name="T68" fmla="+- 0 8121 8101"/>
                <a:gd name="T69" fmla="*/ T68 w 946"/>
                <a:gd name="T70" fmla="+- 0 3485 3092"/>
                <a:gd name="T71" fmla="*/ 3485 h 413"/>
                <a:gd name="T72" fmla="+- 0 8107 8101"/>
                <a:gd name="T73" fmla="*/ T72 w 946"/>
                <a:gd name="T74" fmla="+- 0 3463 3092"/>
                <a:gd name="T75" fmla="*/ 3463 h 413"/>
                <a:gd name="T76" fmla="+- 0 8101 8101"/>
                <a:gd name="T77" fmla="*/ T76 w 946"/>
                <a:gd name="T78" fmla="+- 0 3436 3092"/>
                <a:gd name="T79" fmla="*/ 3436 h 413"/>
                <a:gd name="T80" fmla="+- 0 8101 8101"/>
                <a:gd name="T81" fmla="*/ T80 w 946"/>
                <a:gd name="T82" fmla="+- 0 3161 3092"/>
                <a:gd name="T83" fmla="*/ 3161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46" h="413">
                  <a:moveTo>
                    <a:pt x="0" y="69"/>
                  </a:moveTo>
                  <a:lnTo>
                    <a:pt x="6" y="42"/>
                  </a:lnTo>
                  <a:lnTo>
                    <a:pt x="20" y="20"/>
                  </a:lnTo>
                  <a:lnTo>
                    <a:pt x="42" y="5"/>
                  </a:lnTo>
                  <a:lnTo>
                    <a:pt x="69" y="0"/>
                  </a:lnTo>
                  <a:lnTo>
                    <a:pt x="877" y="0"/>
                  </a:lnTo>
                  <a:lnTo>
                    <a:pt x="904" y="5"/>
                  </a:lnTo>
                  <a:lnTo>
                    <a:pt x="926" y="20"/>
                  </a:lnTo>
                  <a:lnTo>
                    <a:pt x="940" y="42"/>
                  </a:lnTo>
                  <a:lnTo>
                    <a:pt x="946" y="69"/>
                  </a:lnTo>
                  <a:lnTo>
                    <a:pt x="946" y="344"/>
                  </a:lnTo>
                  <a:lnTo>
                    <a:pt x="940" y="371"/>
                  </a:lnTo>
                  <a:lnTo>
                    <a:pt x="926" y="393"/>
                  </a:lnTo>
                  <a:lnTo>
                    <a:pt x="904" y="407"/>
                  </a:lnTo>
                  <a:lnTo>
                    <a:pt x="877" y="413"/>
                  </a:lnTo>
                  <a:lnTo>
                    <a:pt x="69" y="413"/>
                  </a:lnTo>
                  <a:lnTo>
                    <a:pt x="42" y="407"/>
                  </a:lnTo>
                  <a:lnTo>
                    <a:pt x="20" y="393"/>
                  </a:lnTo>
                  <a:lnTo>
                    <a:pt x="6"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スライド番号プレースホルダー 14">
            <a:extLst>
              <a:ext uri="{FF2B5EF4-FFF2-40B4-BE49-F238E27FC236}">
                <a16:creationId xmlns:a16="http://schemas.microsoft.com/office/drawing/2014/main" id="{C16B6B76-00B5-1A63-C1EF-B0E4A0DE1C11}"/>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15</a:t>
            </a:fld>
            <a:endParaRPr kumimoji="1" lang="ja-JP" altLang="en-US"/>
          </a:p>
        </p:txBody>
      </p:sp>
      <p:grpSp>
        <p:nvGrpSpPr>
          <p:cNvPr id="6" name="그룹 5">
            <a:extLst>
              <a:ext uri="{FF2B5EF4-FFF2-40B4-BE49-F238E27FC236}">
                <a16:creationId xmlns:a16="http://schemas.microsoft.com/office/drawing/2014/main" id="{9BBB617A-2E7A-D1B7-8782-DA684859E43B}"/>
              </a:ext>
            </a:extLst>
          </p:cNvPr>
          <p:cNvGrpSpPr/>
          <p:nvPr/>
        </p:nvGrpSpPr>
        <p:grpSpPr>
          <a:xfrm>
            <a:off x="1234750" y="1257965"/>
            <a:ext cx="4388500" cy="3070148"/>
            <a:chOff x="1234750" y="1257965"/>
            <a:chExt cx="4388500" cy="3070148"/>
          </a:xfrm>
        </p:grpSpPr>
        <p:pic>
          <p:nvPicPr>
            <p:cNvPr id="10" name="図 9" descr="グラフィカル ユーザー インターフェイス, テキスト, アプリケーション&#10;&#10;自動的に生成された説明">
              <a:extLst>
                <a:ext uri="{FF2B5EF4-FFF2-40B4-BE49-F238E27FC236}">
                  <a16:creationId xmlns:a16="http://schemas.microsoft.com/office/drawing/2014/main" id="{39B2DA1D-9E2F-A9AC-A055-2401794EEA0D}"/>
                </a:ext>
              </a:extLst>
            </p:cNvPr>
            <p:cNvPicPr>
              <a:picLocks noChangeAspect="1"/>
            </p:cNvPicPr>
            <p:nvPr/>
          </p:nvPicPr>
          <p:blipFill>
            <a:blip r:embed="rId3">
              <a:extLst>
                <a:ext uri="{28A0092B-C50C-407E-A947-70E740481C1C}">
                  <a14:useLocalDpi xmlns:a14="http://schemas.microsoft.com/office/drawing/2010/main" val="0"/>
                </a:ext>
              </a:extLst>
            </a:blip>
            <a:srcRect t="7198"/>
            <a:stretch/>
          </p:blipFill>
          <p:spPr>
            <a:xfrm>
              <a:off x="1234750" y="1257965"/>
              <a:ext cx="4388500" cy="3070148"/>
            </a:xfrm>
            <a:prstGeom prst="rect">
              <a:avLst/>
            </a:prstGeom>
          </p:spPr>
        </p:pic>
        <p:sp>
          <p:nvSpPr>
            <p:cNvPr id="14" name="テキスト ボックス 13">
              <a:extLst>
                <a:ext uri="{FF2B5EF4-FFF2-40B4-BE49-F238E27FC236}">
                  <a16:creationId xmlns:a16="http://schemas.microsoft.com/office/drawing/2014/main" id="{415AA59D-4DE5-1D31-E832-3EA2C39DFA0F}"/>
                </a:ext>
              </a:extLst>
            </p:cNvPr>
            <p:cNvSpPr txBox="1"/>
            <p:nvPr/>
          </p:nvSpPr>
          <p:spPr>
            <a:xfrm>
              <a:off x="2039192" y="2106886"/>
              <a:ext cx="3235173" cy="469338"/>
            </a:xfrm>
            <a:prstGeom prst="rect">
              <a:avLst/>
            </a:prstGeom>
            <a:solidFill>
              <a:schemeClr val="bg1"/>
            </a:solidFill>
            <a:ln>
              <a:solidFill>
                <a:srgbClr val="FF0000"/>
              </a:solidFill>
            </a:ln>
          </p:spPr>
          <p:txBody>
            <a:bodyPr wrap="square" tIns="108000" rtlCol="0">
              <a:normAutofit/>
            </a:bodyPr>
            <a:lstStyle/>
            <a:p>
              <a:pPr marL="86360" marR="175895">
                <a:lnSpc>
                  <a:spcPct val="93000"/>
                </a:lnSpc>
                <a:spcBef>
                  <a:spcPts val="385"/>
                </a:spcBef>
                <a:spcAft>
                  <a:spcPts val="0"/>
                </a:spcAft>
              </a:pPr>
              <a:r>
                <a:rPr lang="en-US"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HbA1c</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に対する病名がないので、このまま提出</a:t>
              </a:r>
              <a:r>
                <a:rPr lang="ja-JP" altLang="en-US"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すると</a:t>
              </a:r>
              <a:r>
                <a:rPr lang="ja-JP" altLang="ja-JP" sz="105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減点査定されます。</a:t>
              </a:r>
              <a:endParaRPr lang="ja-JP" altLang="ja-JP" sz="105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직사각형 1">
              <a:extLst>
                <a:ext uri="{FF2B5EF4-FFF2-40B4-BE49-F238E27FC236}">
                  <a16:creationId xmlns:a16="http://schemas.microsoft.com/office/drawing/2014/main" id="{4C3DB260-1E42-8A13-6FCC-F54E92BE7A68}"/>
                </a:ext>
              </a:extLst>
            </p:cNvPr>
            <p:cNvSpPr/>
            <p:nvPr/>
          </p:nvSpPr>
          <p:spPr>
            <a:xfrm>
              <a:off x="1701827" y="1517437"/>
              <a:ext cx="945837" cy="92999"/>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3" name="Google Shape;96;p1">
            <a:extLst>
              <a:ext uri="{FF2B5EF4-FFF2-40B4-BE49-F238E27FC236}">
                <a16:creationId xmlns:a16="http://schemas.microsoft.com/office/drawing/2014/main" id="{056CCA31-9F28-8B4B-6EAD-610209D664DE}"/>
              </a:ext>
            </a:extLst>
          </p:cNvPr>
          <p:cNvSpPr txBox="1"/>
          <p:nvPr/>
        </p:nvSpPr>
        <p:spPr>
          <a:xfrm>
            <a:off x="1234750" y="8062374"/>
            <a:ext cx="4321175" cy="938678"/>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 </a:t>
            </a:r>
            <a:r>
              <a:rPr kumimoji="1" lang="ja-JP" altLang="en-US" sz="1100" dirty="0">
                <a:solidFill>
                  <a:srgbClr val="001F5F"/>
                </a:solidFill>
                <a:latin typeface="游ゴシック" panose="020B0400000000000000" pitchFamily="50" charset="-128"/>
                <a:ea typeface="游ゴシック" panose="020B0400000000000000" pitchFamily="50" charset="-128"/>
              </a:rPr>
              <a:t>「適応症修正」画面に対して</a:t>
            </a:r>
            <a:r>
              <a:rPr kumimoji="1" lang="en-US" altLang="ja-JP" sz="1100" dirty="0">
                <a:solidFill>
                  <a:srgbClr val="001F5F"/>
                </a:solidFill>
                <a:latin typeface="游ゴシック" panose="020B0400000000000000" pitchFamily="50" charset="-128"/>
                <a:ea typeface="游ゴシック" panose="020B0400000000000000" pitchFamily="50" charset="-128"/>
              </a:rPr>
              <a:t>2024</a:t>
            </a:r>
            <a:r>
              <a:rPr kumimoji="1" lang="ja-JP" altLang="en-US" sz="1100" dirty="0">
                <a:solidFill>
                  <a:srgbClr val="001F5F"/>
                </a:solidFill>
                <a:latin typeface="游ゴシック" panose="020B0400000000000000" pitchFamily="50" charset="-128"/>
                <a:ea typeface="游ゴシック" panose="020B0400000000000000" pitchFamily="50" charset="-128"/>
              </a:rPr>
              <a:t>年</a:t>
            </a:r>
            <a:r>
              <a:rPr kumimoji="1" lang="en-US" altLang="ja-JP" sz="1100" dirty="0">
                <a:solidFill>
                  <a:srgbClr val="001F5F"/>
                </a:solidFill>
                <a:latin typeface="游ゴシック" panose="020B0400000000000000" pitchFamily="50" charset="-128"/>
                <a:ea typeface="游ゴシック" panose="020B0400000000000000" pitchFamily="50" charset="-128"/>
              </a:rPr>
              <a:t>8</a:t>
            </a:r>
            <a:r>
              <a:rPr kumimoji="1" lang="ja-JP" altLang="en-US" sz="1100" dirty="0">
                <a:solidFill>
                  <a:srgbClr val="001F5F"/>
                </a:solidFill>
                <a:latin typeface="游ゴシック" panose="020B0400000000000000" pitchFamily="50" charset="-128"/>
                <a:ea typeface="游ゴシック" panose="020B0400000000000000" pitchFamily="50" charset="-128"/>
              </a:rPr>
              <a:t>月以降「チェックデータの複数選択除去」機能が追加されました。  （</a:t>
            </a:r>
            <a:r>
              <a:rPr kumimoji="1" lang="en-US" altLang="ja-JP" sz="1100" dirty="0">
                <a:solidFill>
                  <a:srgbClr val="001F5F"/>
                </a:solidFill>
                <a:latin typeface="游ゴシック" panose="020B0400000000000000" pitchFamily="50" charset="-128"/>
                <a:ea typeface="游ゴシック" panose="020B0400000000000000" pitchFamily="50" charset="-128"/>
              </a:rPr>
              <a:t>Page 23~</a:t>
            </a:r>
            <a:r>
              <a:rPr kumimoji="1" lang="ja-JP" altLang="en-US" sz="1100" dirty="0">
                <a:solidFill>
                  <a:srgbClr val="001F5F"/>
                </a:solidFill>
                <a:latin typeface="游ゴシック" panose="020B0400000000000000" pitchFamily="50" charset="-128"/>
                <a:ea typeface="游ゴシック" panose="020B0400000000000000" pitchFamily="50" charset="-128"/>
              </a:rPr>
              <a:t>）を参照してください。 </a:t>
            </a:r>
          </a:p>
          <a:p>
            <a:r>
              <a:rPr kumimoji="1" lang="ja-JP" altLang="en-US" sz="1100" dirty="0">
                <a:solidFill>
                  <a:srgbClr val="001F5F"/>
                </a:solidFill>
                <a:latin typeface="游ゴシック" panose="020B0400000000000000" pitchFamily="50" charset="-128"/>
                <a:ea typeface="游ゴシック" panose="020B0400000000000000" pitchFamily="50" charset="-128"/>
              </a:rPr>
              <a:t>そのため、上記の画面は現在の画面と一部異なります。</a:t>
            </a:r>
            <a:endParaRPr kumimoji="1" lang="en-US" altLang="ja-JP" sz="1100" dirty="0">
              <a:solidFill>
                <a:srgbClr val="001F5F"/>
              </a:solidFill>
              <a:latin typeface="游ゴシック" panose="020B0400000000000000" pitchFamily="50" charset="-128"/>
              <a:ea typeface="游ゴシック" panose="020B0400000000000000" pitchFamily="50" charset="-128"/>
            </a:endParaRPr>
          </a:p>
          <a:p>
            <a:r>
              <a:rPr kumimoji="1" lang="ja-JP" altLang="en-US" sz="1100" dirty="0">
                <a:solidFill>
                  <a:srgbClr val="001F5F"/>
                </a:solidFill>
                <a:latin typeface="游ゴシック" panose="020B0400000000000000" pitchFamily="50" charset="-128"/>
                <a:ea typeface="游ゴシック" panose="020B0400000000000000" pitchFamily="50" charset="-128"/>
              </a:rPr>
              <a:t>ご了承ください。</a:t>
            </a:r>
          </a:p>
        </p:txBody>
      </p:sp>
    </p:spTree>
    <p:extLst>
      <p:ext uri="{BB962C8B-B14F-4D97-AF65-F5344CB8AC3E}">
        <p14:creationId xmlns:p14="http://schemas.microsoft.com/office/powerpoint/2010/main" val="1887635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468EF5D-D07C-F759-CC52-EB6AC661CB56}"/>
              </a:ext>
            </a:extLst>
          </p:cNvPr>
          <p:cNvSpPr txBox="1"/>
          <p:nvPr/>
        </p:nvSpPr>
        <p:spPr>
          <a:xfrm>
            <a:off x="1241585" y="758734"/>
            <a:ext cx="310561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精密点検の不合格です。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16</a:t>
            </a:fld>
            <a:endParaRPr kumimoji="1" lang="ja-JP" altLang="en-US"/>
          </a:p>
        </p:txBody>
      </p:sp>
      <p:sp>
        <p:nvSpPr>
          <p:cNvPr id="23" name="テキスト ボックス 22">
            <a:extLst>
              <a:ext uri="{FF2B5EF4-FFF2-40B4-BE49-F238E27FC236}">
                <a16:creationId xmlns:a16="http://schemas.microsoft.com/office/drawing/2014/main" id="{7A38880D-97CE-4DD7-A884-076B271A2221}"/>
              </a:ext>
            </a:extLst>
          </p:cNvPr>
          <p:cNvSpPr txBox="1"/>
          <p:nvPr/>
        </p:nvSpPr>
        <p:spPr>
          <a:xfrm>
            <a:off x="1238693" y="4400014"/>
            <a:ext cx="5056605"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メッセージをダブルクリックすると「精密点検ルール」画面が表示されます。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58AF0951-B234-6653-FD27-29E0080789D6}"/>
              </a:ext>
            </a:extLst>
          </p:cNvPr>
          <p:cNvPicPr>
            <a:picLocks noChangeAspect="1"/>
          </p:cNvPicPr>
          <p:nvPr/>
        </p:nvPicPr>
        <p:blipFill>
          <a:blip r:embed="rId2">
            <a:extLst>
              <a:ext uri="{28A0092B-C50C-407E-A947-70E740481C1C}">
                <a14:useLocalDpi xmlns:a14="http://schemas.microsoft.com/office/drawing/2010/main" val="0"/>
              </a:ext>
            </a:extLst>
          </a:blip>
          <a:srcRect t="8053"/>
          <a:stretch/>
        </p:blipFill>
        <p:spPr>
          <a:xfrm>
            <a:off x="1305089" y="4831392"/>
            <a:ext cx="4314218" cy="2996928"/>
          </a:xfrm>
          <a:prstGeom prst="rect">
            <a:avLst/>
          </a:prstGeom>
        </p:spPr>
      </p:pic>
      <p:sp>
        <p:nvSpPr>
          <p:cNvPr id="27" name="テキスト ボックス 26">
            <a:extLst>
              <a:ext uri="{FF2B5EF4-FFF2-40B4-BE49-F238E27FC236}">
                <a16:creationId xmlns:a16="http://schemas.microsoft.com/office/drawing/2014/main" id="{65934996-585E-696E-F907-A016E25ADC31}"/>
              </a:ext>
            </a:extLst>
          </p:cNvPr>
          <p:cNvSpPr txBox="1"/>
          <p:nvPr/>
        </p:nvSpPr>
        <p:spPr>
          <a:xfrm>
            <a:off x="2098155" y="5945380"/>
            <a:ext cx="3096591" cy="1249047"/>
          </a:xfrm>
          <a:prstGeom prst="rect">
            <a:avLst/>
          </a:prstGeom>
          <a:solidFill>
            <a:schemeClr val="bg1"/>
          </a:solidFill>
          <a:ln w="12700">
            <a:solidFill>
              <a:srgbClr val="FF0000"/>
            </a:solidFill>
          </a:ln>
        </p:spPr>
        <p:txBody>
          <a:bodyPr wrap="square" lIns="180000" tIns="108000" rIns="180000" rtlCol="0">
            <a:spAutoFit/>
          </a:bodyPr>
          <a:lstStyle/>
          <a:p>
            <a:pPr marL="86360" marR="190500">
              <a:lnSpc>
                <a:spcPct val="92000"/>
              </a:lnSpc>
              <a:spcBef>
                <a:spcPts val="425"/>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PLY396M066</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P</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D</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X</a:t>
            </a:r>
            <a:r>
              <a:rPr lang="en-US" altLang="ja-JP" sz="1100" spc="-4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en-US"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en-US"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ARE</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社の独自ルールです。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86360" marR="188595">
              <a:lnSpc>
                <a:spcPct val="93000"/>
              </a:lnSpc>
              <a:spcBef>
                <a:spcPts val="1230"/>
              </a:spcBef>
              <a:spcAft>
                <a:spcPts val="0"/>
              </a:spcAft>
            </a:pP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CC002M1030</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のように</a:t>
            </a:r>
            <a:r>
              <a:rPr lang="en-US" altLang="ja-JP" sz="1100" spc="-5"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C</a:t>
            </a:r>
            <a:r>
              <a:rPr lang="ja-JP" altLang="ja-JP" sz="1100" spc="-1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で始まる精密点検</a:t>
            </a:r>
            <a:r>
              <a:rPr lang="ja-JP" altLang="ja-JP" sz="1100" dirty="0">
                <a:solidFill>
                  <a:srgbClr val="00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ルールは支払基金の公開ルールです。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그룹 3">
            <a:extLst>
              <a:ext uri="{FF2B5EF4-FFF2-40B4-BE49-F238E27FC236}">
                <a16:creationId xmlns:a16="http://schemas.microsoft.com/office/drawing/2014/main" id="{6AFFB855-4D51-FE55-903D-ABA169FFF9B6}"/>
              </a:ext>
            </a:extLst>
          </p:cNvPr>
          <p:cNvGrpSpPr/>
          <p:nvPr/>
        </p:nvGrpSpPr>
        <p:grpSpPr>
          <a:xfrm>
            <a:off x="1221113" y="1141438"/>
            <a:ext cx="4383087" cy="3005845"/>
            <a:chOff x="1221113" y="1141438"/>
            <a:chExt cx="4383087" cy="3005845"/>
          </a:xfrm>
        </p:grpSpPr>
        <p:grpSp>
          <p:nvGrpSpPr>
            <p:cNvPr id="13" name="docshapegroup74">
              <a:extLst>
                <a:ext uri="{FF2B5EF4-FFF2-40B4-BE49-F238E27FC236}">
                  <a16:creationId xmlns:a16="http://schemas.microsoft.com/office/drawing/2014/main" id="{EB3A8E35-36A0-AF8A-3CDA-DC9B254614D7}"/>
                </a:ext>
              </a:extLst>
            </p:cNvPr>
            <p:cNvGrpSpPr>
              <a:grpSpLocks/>
            </p:cNvGrpSpPr>
            <p:nvPr/>
          </p:nvGrpSpPr>
          <p:grpSpPr bwMode="auto">
            <a:xfrm>
              <a:off x="1221113" y="1141438"/>
              <a:ext cx="4383087" cy="3005845"/>
              <a:chOff x="2451" y="657"/>
              <a:chExt cx="6902" cy="4735"/>
            </a:xfrm>
          </p:grpSpPr>
          <p:pic>
            <p:nvPicPr>
              <p:cNvPr id="9227" name="docshape75">
                <a:extLst>
                  <a:ext uri="{FF2B5EF4-FFF2-40B4-BE49-F238E27FC236}">
                    <a16:creationId xmlns:a16="http://schemas.microsoft.com/office/drawing/2014/main" id="{530C8794-BCC6-02EC-7E91-E837F24A78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96"/>
              <a:stretch/>
            </p:blipFill>
            <p:spPr bwMode="auto">
              <a:xfrm>
                <a:off x="2551" y="657"/>
                <a:ext cx="6802" cy="4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ocshape76">
                <a:extLst>
                  <a:ext uri="{FF2B5EF4-FFF2-40B4-BE49-F238E27FC236}">
                    <a16:creationId xmlns:a16="http://schemas.microsoft.com/office/drawing/2014/main" id="{D56D4FE6-C4E7-2914-9628-5E47A79701D2}"/>
                  </a:ext>
                </a:extLst>
              </p:cNvPr>
              <p:cNvSpPr>
                <a:spLocks/>
              </p:cNvSpPr>
              <p:nvPr/>
            </p:nvSpPr>
            <p:spPr bwMode="auto">
              <a:xfrm>
                <a:off x="2451" y="4659"/>
                <a:ext cx="4169" cy="492"/>
              </a:xfrm>
              <a:custGeom>
                <a:avLst/>
                <a:gdLst>
                  <a:gd name="T0" fmla="+- 0 2452 2452"/>
                  <a:gd name="T1" fmla="*/ T0 w 4169"/>
                  <a:gd name="T2" fmla="+- 0 4741 4659"/>
                  <a:gd name="T3" fmla="*/ 4741 h 492"/>
                  <a:gd name="T4" fmla="+- 0 2458 2452"/>
                  <a:gd name="T5" fmla="*/ T4 w 4169"/>
                  <a:gd name="T6" fmla="+- 0 4709 4659"/>
                  <a:gd name="T7" fmla="*/ 4709 h 492"/>
                  <a:gd name="T8" fmla="+- 0 2476 2452"/>
                  <a:gd name="T9" fmla="*/ T8 w 4169"/>
                  <a:gd name="T10" fmla="+- 0 4683 4659"/>
                  <a:gd name="T11" fmla="*/ 4683 h 492"/>
                  <a:gd name="T12" fmla="+- 0 2502 2452"/>
                  <a:gd name="T13" fmla="*/ T12 w 4169"/>
                  <a:gd name="T14" fmla="+- 0 4666 4659"/>
                  <a:gd name="T15" fmla="*/ 4666 h 492"/>
                  <a:gd name="T16" fmla="+- 0 2534 2452"/>
                  <a:gd name="T17" fmla="*/ T16 w 4169"/>
                  <a:gd name="T18" fmla="+- 0 4659 4659"/>
                  <a:gd name="T19" fmla="*/ 4659 h 492"/>
                  <a:gd name="T20" fmla="+- 0 6538 2452"/>
                  <a:gd name="T21" fmla="*/ T20 w 4169"/>
                  <a:gd name="T22" fmla="+- 0 4659 4659"/>
                  <a:gd name="T23" fmla="*/ 4659 h 492"/>
                  <a:gd name="T24" fmla="+- 0 6570 2452"/>
                  <a:gd name="T25" fmla="*/ T24 w 4169"/>
                  <a:gd name="T26" fmla="+- 0 4666 4659"/>
                  <a:gd name="T27" fmla="*/ 4666 h 492"/>
                  <a:gd name="T28" fmla="+- 0 6596 2452"/>
                  <a:gd name="T29" fmla="*/ T28 w 4169"/>
                  <a:gd name="T30" fmla="+- 0 4683 4659"/>
                  <a:gd name="T31" fmla="*/ 4683 h 492"/>
                  <a:gd name="T32" fmla="+- 0 6614 2452"/>
                  <a:gd name="T33" fmla="*/ T32 w 4169"/>
                  <a:gd name="T34" fmla="+- 0 4709 4659"/>
                  <a:gd name="T35" fmla="*/ 4709 h 492"/>
                  <a:gd name="T36" fmla="+- 0 6620 2452"/>
                  <a:gd name="T37" fmla="*/ T36 w 4169"/>
                  <a:gd name="T38" fmla="+- 0 4741 4659"/>
                  <a:gd name="T39" fmla="*/ 4741 h 492"/>
                  <a:gd name="T40" fmla="+- 0 6620 2452"/>
                  <a:gd name="T41" fmla="*/ T40 w 4169"/>
                  <a:gd name="T42" fmla="+- 0 5069 4659"/>
                  <a:gd name="T43" fmla="*/ 5069 h 492"/>
                  <a:gd name="T44" fmla="+- 0 6614 2452"/>
                  <a:gd name="T45" fmla="*/ T44 w 4169"/>
                  <a:gd name="T46" fmla="+- 0 5101 4659"/>
                  <a:gd name="T47" fmla="*/ 5101 h 492"/>
                  <a:gd name="T48" fmla="+- 0 6596 2452"/>
                  <a:gd name="T49" fmla="*/ T48 w 4169"/>
                  <a:gd name="T50" fmla="+- 0 5127 4659"/>
                  <a:gd name="T51" fmla="*/ 5127 h 492"/>
                  <a:gd name="T52" fmla="+- 0 6570 2452"/>
                  <a:gd name="T53" fmla="*/ T52 w 4169"/>
                  <a:gd name="T54" fmla="+- 0 5145 4659"/>
                  <a:gd name="T55" fmla="*/ 5145 h 492"/>
                  <a:gd name="T56" fmla="+- 0 6538 2452"/>
                  <a:gd name="T57" fmla="*/ T56 w 4169"/>
                  <a:gd name="T58" fmla="+- 0 5151 4659"/>
                  <a:gd name="T59" fmla="*/ 5151 h 492"/>
                  <a:gd name="T60" fmla="+- 0 2534 2452"/>
                  <a:gd name="T61" fmla="*/ T60 w 4169"/>
                  <a:gd name="T62" fmla="+- 0 5151 4659"/>
                  <a:gd name="T63" fmla="*/ 5151 h 492"/>
                  <a:gd name="T64" fmla="+- 0 2502 2452"/>
                  <a:gd name="T65" fmla="*/ T64 w 4169"/>
                  <a:gd name="T66" fmla="+- 0 5145 4659"/>
                  <a:gd name="T67" fmla="*/ 5145 h 492"/>
                  <a:gd name="T68" fmla="+- 0 2476 2452"/>
                  <a:gd name="T69" fmla="*/ T68 w 4169"/>
                  <a:gd name="T70" fmla="+- 0 5127 4659"/>
                  <a:gd name="T71" fmla="*/ 5127 h 492"/>
                  <a:gd name="T72" fmla="+- 0 2458 2452"/>
                  <a:gd name="T73" fmla="*/ T72 w 4169"/>
                  <a:gd name="T74" fmla="+- 0 5101 4659"/>
                  <a:gd name="T75" fmla="*/ 5101 h 492"/>
                  <a:gd name="T76" fmla="+- 0 2452 2452"/>
                  <a:gd name="T77" fmla="*/ T76 w 4169"/>
                  <a:gd name="T78" fmla="+- 0 5069 4659"/>
                  <a:gd name="T79" fmla="*/ 5069 h 492"/>
                  <a:gd name="T80" fmla="+- 0 2452 2452"/>
                  <a:gd name="T81" fmla="*/ T80 w 4169"/>
                  <a:gd name="T82" fmla="+- 0 4741 4659"/>
                  <a:gd name="T83" fmla="*/ 4741 h 49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169" h="492">
                    <a:moveTo>
                      <a:pt x="0" y="82"/>
                    </a:moveTo>
                    <a:lnTo>
                      <a:pt x="6" y="50"/>
                    </a:lnTo>
                    <a:lnTo>
                      <a:pt x="24" y="24"/>
                    </a:lnTo>
                    <a:lnTo>
                      <a:pt x="50" y="7"/>
                    </a:lnTo>
                    <a:lnTo>
                      <a:pt x="82" y="0"/>
                    </a:lnTo>
                    <a:lnTo>
                      <a:pt x="4086" y="0"/>
                    </a:lnTo>
                    <a:lnTo>
                      <a:pt x="4118" y="7"/>
                    </a:lnTo>
                    <a:lnTo>
                      <a:pt x="4144" y="24"/>
                    </a:lnTo>
                    <a:lnTo>
                      <a:pt x="4162" y="50"/>
                    </a:lnTo>
                    <a:lnTo>
                      <a:pt x="4168" y="82"/>
                    </a:lnTo>
                    <a:lnTo>
                      <a:pt x="4168" y="410"/>
                    </a:lnTo>
                    <a:lnTo>
                      <a:pt x="4162" y="442"/>
                    </a:lnTo>
                    <a:lnTo>
                      <a:pt x="4144" y="468"/>
                    </a:lnTo>
                    <a:lnTo>
                      <a:pt x="4118" y="486"/>
                    </a:lnTo>
                    <a:lnTo>
                      <a:pt x="4086" y="492"/>
                    </a:lnTo>
                    <a:lnTo>
                      <a:pt x="82" y="492"/>
                    </a:lnTo>
                    <a:lnTo>
                      <a:pt x="50" y="486"/>
                    </a:lnTo>
                    <a:lnTo>
                      <a:pt x="24" y="468"/>
                    </a:lnTo>
                    <a:lnTo>
                      <a:pt x="6" y="442"/>
                    </a:lnTo>
                    <a:lnTo>
                      <a:pt x="0" y="410"/>
                    </a:lnTo>
                    <a:lnTo>
                      <a:pt x="0" y="82"/>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5" name="docshape77">
                <a:extLst>
                  <a:ext uri="{FF2B5EF4-FFF2-40B4-BE49-F238E27FC236}">
                    <a16:creationId xmlns:a16="http://schemas.microsoft.com/office/drawing/2014/main" id="{6EF224FC-2EB5-83FD-F67D-96C924569ECA}"/>
                  </a:ext>
                </a:extLst>
              </p:cNvPr>
              <p:cNvSpPr txBox="1">
                <a:spLocks noChangeArrowheads="1"/>
              </p:cNvSpPr>
              <p:nvPr/>
            </p:nvSpPr>
            <p:spPr bwMode="auto">
              <a:xfrm>
                <a:off x="3940" y="2882"/>
                <a:ext cx="4736" cy="946"/>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bodyPr>
              <a:lstStyle/>
              <a:p>
                <a:pPr marR="487363" lvl="1" algn="just" defTabSz="914400" eaLnBrk="0" fontAlgn="base" hangingPunct="0">
                  <a:spcBef>
                    <a:spcPts val="450"/>
                  </a:spcBef>
                  <a:spcAft>
                    <a:spcPts val="800"/>
                  </a:spcAft>
                </a:pPr>
                <a:r>
                  <a:rPr kumimoji="0" lang="ja-JP" altLang="en-US" sz="1100" b="0" i="0" u="none" strike="noStrike" cap="none" normalizeH="0" baseline="0" dirty="0">
                    <a:ln>
                      <a:noFill/>
                    </a:ln>
                    <a:solidFill>
                      <a:srgbClr val="000000"/>
                    </a:solidFill>
                    <a:effectLst/>
                    <a:latin typeface="游ゴシック" panose="020B0400000000000000" pitchFamily="50" charset="-128"/>
                    <a:ea typeface="游ゴシック" panose="020B0400000000000000" pitchFamily="50" charset="-128"/>
                  </a:rPr>
                  <a:t>ピオグリタゾン錠の禁忌病名である「心不全」の病名があるため、不合格となっています。</a:t>
                </a:r>
                <a:endParaRPr kumimoji="0" lang="ja-JP" altLang="ja-JP"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sp>
          <p:nvSpPr>
            <p:cNvPr id="3" name="직사각형 2">
              <a:extLst>
                <a:ext uri="{FF2B5EF4-FFF2-40B4-BE49-F238E27FC236}">
                  <a16:creationId xmlns:a16="http://schemas.microsoft.com/office/drawing/2014/main" id="{2B97C262-1278-D1D6-A910-24B7C61B5E26}"/>
                </a:ext>
              </a:extLst>
            </p:cNvPr>
            <p:cNvSpPr/>
            <p:nvPr/>
          </p:nvSpPr>
          <p:spPr>
            <a:xfrm>
              <a:off x="1730399" y="1380193"/>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5" name="Google Shape;96;p1">
            <a:extLst>
              <a:ext uri="{FF2B5EF4-FFF2-40B4-BE49-F238E27FC236}">
                <a16:creationId xmlns:a16="http://schemas.microsoft.com/office/drawing/2014/main" id="{32640D9B-23A8-D140-92A3-9A3BAEB49A56}"/>
              </a:ext>
            </a:extLst>
          </p:cNvPr>
          <p:cNvSpPr txBox="1"/>
          <p:nvPr/>
        </p:nvSpPr>
        <p:spPr>
          <a:xfrm>
            <a:off x="1305089" y="8156032"/>
            <a:ext cx="4385572" cy="43084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精密点検ルールの詳細は「</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第</a:t>
            </a:r>
            <a:r>
              <a:rPr lang="en-US"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章レセプトチェック応用編</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」または「第３章</a:t>
            </a:r>
            <a:r>
              <a:rPr lang="ja-JP" altLang="en-US" sz="1100" spc="-10" dirty="0">
                <a:solidFill>
                  <a:srgbClr val="001F5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点検事例集」を参照してください</a:t>
            </a:r>
            <a:r>
              <a:rPr lang="ja-JP" altLang="en-US" sz="1100" spc="-10" dirty="0">
                <a:solidFill>
                  <a:srgbClr val="001F5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solidFill>
                <a:srgbClr val="001F5F"/>
              </a:solidFill>
              <a:latin typeface="游ゴシック" panose="020B0400000000000000" pitchFamily="50" charset="-128"/>
            </a:endParaRPr>
          </a:p>
        </p:txBody>
      </p:sp>
    </p:spTree>
    <p:extLst>
      <p:ext uri="{BB962C8B-B14F-4D97-AF65-F5344CB8AC3E}">
        <p14:creationId xmlns:p14="http://schemas.microsoft.com/office/powerpoint/2010/main" val="1071653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17</a:t>
            </a:fld>
            <a:endParaRPr kumimoji="1" lang="ja-JP" altLang="en-US"/>
          </a:p>
        </p:txBody>
      </p:sp>
      <p:sp>
        <p:nvSpPr>
          <p:cNvPr id="3" name="正方形/長方形 2">
            <a:extLst>
              <a:ext uri="{FF2B5EF4-FFF2-40B4-BE49-F238E27FC236}">
                <a16:creationId xmlns:a16="http://schemas.microsoft.com/office/drawing/2014/main" id="{78F0BB59-BC2A-EFDA-984A-4839AF54C542}"/>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学習機能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6" name="テキスト ボックス 5">
            <a:extLst>
              <a:ext uri="{FF2B5EF4-FFF2-40B4-BE49-F238E27FC236}">
                <a16:creationId xmlns:a16="http://schemas.microsoft.com/office/drawing/2014/main" id="{C1A6DE98-5363-ADA1-1D8B-8689A508D63B}"/>
              </a:ext>
            </a:extLst>
          </p:cNvPr>
          <p:cNvSpPr txBox="1"/>
          <p:nvPr/>
        </p:nvSpPr>
        <p:spPr>
          <a:xfrm>
            <a:off x="249382" y="1022931"/>
            <a:ext cx="6323938" cy="472309"/>
          </a:xfrm>
          <a:prstGeom prst="rect">
            <a:avLst/>
          </a:prstGeom>
          <a:noFill/>
        </p:spPr>
        <p:txBody>
          <a:bodyPr wrap="square">
            <a:spAutoFit/>
          </a:bodyPr>
          <a:lstStyle/>
          <a:p>
            <a:pPr marL="485140" marR="42926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最初にレセプトを自動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検した結果には、実際</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審査に通るにもかかわ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ら</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ず</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と判定されたレセプト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多く含まれてい</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p:txBody>
      </p:sp>
      <p:pic>
        <p:nvPicPr>
          <p:cNvPr id="7" name="image28.jpeg">
            <a:extLst>
              <a:ext uri="{FF2B5EF4-FFF2-40B4-BE49-F238E27FC236}">
                <a16:creationId xmlns:a16="http://schemas.microsoft.com/office/drawing/2014/main" id="{FE40E261-EC68-70CA-869C-5C83700287C3}"/>
              </a:ext>
            </a:extLst>
          </p:cNvPr>
          <p:cNvPicPr>
            <a:picLocks noChangeAspect="1"/>
          </p:cNvPicPr>
          <p:nvPr/>
        </p:nvPicPr>
        <p:blipFill>
          <a:blip r:embed="rId2" cstate="print"/>
          <a:stretch>
            <a:fillRect/>
          </a:stretch>
        </p:blipFill>
        <p:spPr>
          <a:xfrm>
            <a:off x="1599678" y="1672725"/>
            <a:ext cx="3623346" cy="2716049"/>
          </a:xfrm>
          <a:prstGeom prst="rect">
            <a:avLst/>
          </a:prstGeom>
        </p:spPr>
      </p:pic>
      <p:sp>
        <p:nvSpPr>
          <p:cNvPr id="8" name="テキスト ボックス 7">
            <a:extLst>
              <a:ext uri="{FF2B5EF4-FFF2-40B4-BE49-F238E27FC236}">
                <a16:creationId xmlns:a16="http://schemas.microsoft.com/office/drawing/2014/main" id="{9DB70B30-DA4D-2F8E-7600-AEEEEE636676}"/>
              </a:ext>
            </a:extLst>
          </p:cNvPr>
          <p:cNvSpPr txBox="1"/>
          <p:nvPr/>
        </p:nvSpPr>
        <p:spPr>
          <a:xfrm>
            <a:off x="142176" y="4540975"/>
            <a:ext cx="5794533" cy="261610"/>
          </a:xfrm>
          <a:prstGeom prst="rect">
            <a:avLst/>
          </a:prstGeom>
          <a:noFill/>
        </p:spPr>
        <p:txBody>
          <a:bodyPr wrap="square" rtlCol="0">
            <a:spAutoFit/>
          </a:bodyPr>
          <a:lstStyle/>
          <a:p>
            <a:pPr marL="545465"/>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審査に通るレセプトは合格と判定されるように設定を変更する必要があります。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9" name="image29.jpeg">
            <a:extLst>
              <a:ext uri="{FF2B5EF4-FFF2-40B4-BE49-F238E27FC236}">
                <a16:creationId xmlns:a16="http://schemas.microsoft.com/office/drawing/2014/main" id="{72133CB7-9B4E-770E-F175-4E367F95283D}"/>
              </a:ext>
            </a:extLst>
          </p:cNvPr>
          <p:cNvPicPr>
            <a:picLocks noChangeAspect="1"/>
          </p:cNvPicPr>
          <p:nvPr/>
        </p:nvPicPr>
        <p:blipFill>
          <a:blip r:embed="rId3" cstate="print"/>
          <a:stretch>
            <a:fillRect/>
          </a:stretch>
        </p:blipFill>
        <p:spPr>
          <a:xfrm>
            <a:off x="3814843" y="4896387"/>
            <a:ext cx="541020" cy="539115"/>
          </a:xfrm>
          <a:prstGeom prst="rect">
            <a:avLst/>
          </a:prstGeom>
        </p:spPr>
      </p:pic>
      <p:pic>
        <p:nvPicPr>
          <p:cNvPr id="10" name="image30.jpeg">
            <a:extLst>
              <a:ext uri="{FF2B5EF4-FFF2-40B4-BE49-F238E27FC236}">
                <a16:creationId xmlns:a16="http://schemas.microsoft.com/office/drawing/2014/main" id="{9C0E4A92-B359-9874-DA2D-C269016679FF}"/>
              </a:ext>
            </a:extLst>
          </p:cNvPr>
          <p:cNvPicPr>
            <a:picLocks noChangeAspect="1"/>
          </p:cNvPicPr>
          <p:nvPr/>
        </p:nvPicPr>
        <p:blipFill>
          <a:blip r:embed="rId4" cstate="print"/>
          <a:stretch>
            <a:fillRect/>
          </a:stretch>
        </p:blipFill>
        <p:spPr>
          <a:xfrm>
            <a:off x="4628094" y="4896387"/>
            <a:ext cx="539115" cy="539115"/>
          </a:xfrm>
          <a:prstGeom prst="rect">
            <a:avLst/>
          </a:prstGeom>
        </p:spPr>
      </p:pic>
      <p:pic>
        <p:nvPicPr>
          <p:cNvPr id="11" name="image31.jpeg">
            <a:extLst>
              <a:ext uri="{FF2B5EF4-FFF2-40B4-BE49-F238E27FC236}">
                <a16:creationId xmlns:a16="http://schemas.microsoft.com/office/drawing/2014/main" id="{916EDC16-B7B7-37C2-3DC0-A1943DA24445}"/>
              </a:ext>
            </a:extLst>
          </p:cNvPr>
          <p:cNvPicPr>
            <a:picLocks noChangeAspect="1"/>
          </p:cNvPicPr>
          <p:nvPr/>
        </p:nvPicPr>
        <p:blipFill>
          <a:blip r:embed="rId5" cstate="print"/>
          <a:stretch>
            <a:fillRect/>
          </a:stretch>
        </p:blipFill>
        <p:spPr>
          <a:xfrm>
            <a:off x="5439440" y="4888438"/>
            <a:ext cx="541020" cy="539115"/>
          </a:xfrm>
          <a:prstGeom prst="rect">
            <a:avLst/>
          </a:prstGeom>
        </p:spPr>
      </p:pic>
      <p:sp>
        <p:nvSpPr>
          <p:cNvPr id="12" name="テキスト ボックス 11">
            <a:extLst>
              <a:ext uri="{FF2B5EF4-FFF2-40B4-BE49-F238E27FC236}">
                <a16:creationId xmlns:a16="http://schemas.microsoft.com/office/drawing/2014/main" id="{27DFC146-80FF-2CCD-5C39-7098C9F260F6}"/>
              </a:ext>
            </a:extLst>
          </p:cNvPr>
          <p:cNvSpPr txBox="1"/>
          <p:nvPr/>
        </p:nvSpPr>
        <p:spPr>
          <a:xfrm>
            <a:off x="3822538"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FF297FD6-F9C9-2F5E-B245-3E3AC924ED2B}"/>
              </a:ext>
            </a:extLst>
          </p:cNvPr>
          <p:cNvSpPr txBox="1"/>
          <p:nvPr/>
        </p:nvSpPr>
        <p:spPr>
          <a:xfrm>
            <a:off x="4635789" y="5437307"/>
            <a:ext cx="541020" cy="276999"/>
          </a:xfrm>
          <a:prstGeom prst="rect">
            <a:avLst/>
          </a:prstGeom>
          <a:noFill/>
        </p:spPr>
        <p:txBody>
          <a:bodyPr wrap="square" rtlCol="0">
            <a:spAutoFit/>
          </a:bodyPr>
          <a:lstStyle/>
          <a:p>
            <a:r>
              <a:rPr lang="ja-JP" altLang="ja-JP" sz="1200" b="1" dirty="0">
                <a:effectLst/>
                <a:latin typeface="+mn-ea"/>
                <a:cs typeface="ＭＳ Ｐゴシック" panose="020B0600070205080204" pitchFamily="50" charset="-128"/>
              </a:rPr>
              <a:t>通</a:t>
            </a:r>
            <a:r>
              <a:rPr lang="ja-JP" altLang="ja-JP" sz="1200" b="1" spc="-50" dirty="0">
                <a:effectLst/>
                <a:latin typeface="+mn-ea"/>
                <a:cs typeface="ＭＳ Ｐゴシック" panose="020B0600070205080204" pitchFamily="50" charset="-128"/>
              </a:rPr>
              <a:t>る</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DB65C262-0024-24E4-37C2-124FF9EF7311}"/>
              </a:ext>
            </a:extLst>
          </p:cNvPr>
          <p:cNvSpPr txBox="1"/>
          <p:nvPr/>
        </p:nvSpPr>
        <p:spPr>
          <a:xfrm>
            <a:off x="5018982" y="5442152"/>
            <a:ext cx="1085154" cy="276999"/>
          </a:xfrm>
          <a:prstGeom prst="rect">
            <a:avLst/>
          </a:prstGeom>
          <a:noFill/>
        </p:spPr>
        <p:txBody>
          <a:bodyPr wrap="square">
            <a:spAutoFit/>
          </a:bodyPr>
          <a:lstStyle/>
          <a:p>
            <a:pPr marL="276225">
              <a:spcBef>
                <a:spcPts val="410"/>
              </a:spcBef>
              <a:spcAft>
                <a:spcPts val="0"/>
              </a:spcAft>
              <a:tabLst>
                <a:tab pos="1061085" algn="l"/>
                <a:tab pos="1706245" algn="l"/>
              </a:tabLst>
            </a:pPr>
            <a:r>
              <a:rPr lang="ja-JP" altLang="ja-JP" sz="1200" b="1" spc="-10" dirty="0">
                <a:effectLst/>
                <a:latin typeface="+mn-ea"/>
                <a:cs typeface="ＭＳ Ｐゴシック" panose="020B0600070205080204" pitchFamily="50" charset="-128"/>
              </a:rPr>
              <a:t>減点査</a:t>
            </a:r>
            <a:r>
              <a:rPr lang="ja-JP" altLang="ja-JP" sz="1200" b="1" spc="-50" dirty="0">
                <a:effectLst/>
                <a:latin typeface="+mn-ea"/>
                <a:cs typeface="ＭＳ Ｐゴシック" panose="020B0600070205080204" pitchFamily="50" charset="-128"/>
              </a:rPr>
              <a:t>定</a:t>
            </a:r>
            <a:endParaRPr lang="ja-JP" altLang="ja-JP" sz="1200" b="1" dirty="0">
              <a:effectLst/>
              <a:latin typeface="+mn-ea"/>
              <a:cs typeface="ＭＳ Ｐゴシック" panose="020B0600070205080204" pitchFamily="50" charset="-128"/>
            </a:endParaRPr>
          </a:p>
        </p:txBody>
      </p:sp>
      <p:sp>
        <p:nvSpPr>
          <p:cNvPr id="23" name="テキスト ボックス 22">
            <a:extLst>
              <a:ext uri="{FF2B5EF4-FFF2-40B4-BE49-F238E27FC236}">
                <a16:creationId xmlns:a16="http://schemas.microsoft.com/office/drawing/2014/main" id="{2D4C7B64-6D55-6F31-2894-BF363E235948}"/>
              </a:ext>
            </a:extLst>
          </p:cNvPr>
          <p:cNvSpPr txBox="1"/>
          <p:nvPr/>
        </p:nvSpPr>
        <p:spPr>
          <a:xfrm>
            <a:off x="153327" y="4798672"/>
            <a:ext cx="3723213" cy="1064715"/>
          </a:xfrm>
          <a:prstGeom prst="rect">
            <a:avLst/>
          </a:prstGeom>
          <a:noFill/>
        </p:spPr>
        <p:txBody>
          <a:bodyPr wrap="square" rtlCol="0">
            <a:spAutoFit/>
          </a:bodyPr>
          <a:lstStyle/>
          <a:p>
            <a:pPr marL="545465" algn="just">
              <a:lnSpc>
                <a:spcPct val="116000"/>
              </a:lnSpc>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は医師、医療事務が画面点検を行いながら効率的に設定を変更していきます。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この機能を「学習機能」と呼びます。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545465" algn="just">
              <a:lnSpc>
                <a:spcPct val="116000"/>
              </a:lnSpc>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32.jpeg">
            <a:extLst>
              <a:ext uri="{FF2B5EF4-FFF2-40B4-BE49-F238E27FC236}">
                <a16:creationId xmlns:a16="http://schemas.microsoft.com/office/drawing/2014/main" id="{786E6B92-BBAD-0277-F904-77EF775023EA}"/>
              </a:ext>
            </a:extLst>
          </p:cNvPr>
          <p:cNvPicPr>
            <a:picLocks noChangeAspect="1"/>
          </p:cNvPicPr>
          <p:nvPr/>
        </p:nvPicPr>
        <p:blipFill>
          <a:blip r:embed="rId6" cstate="print"/>
          <a:stretch>
            <a:fillRect/>
          </a:stretch>
        </p:blipFill>
        <p:spPr>
          <a:xfrm>
            <a:off x="1656398" y="6143001"/>
            <a:ext cx="3545205" cy="2657475"/>
          </a:xfrm>
          <a:prstGeom prst="rect">
            <a:avLst/>
          </a:prstGeom>
        </p:spPr>
      </p:pic>
      <p:sp>
        <p:nvSpPr>
          <p:cNvPr id="2" name="テキスト ボックス 1">
            <a:extLst>
              <a:ext uri="{FF2B5EF4-FFF2-40B4-BE49-F238E27FC236}">
                <a16:creationId xmlns:a16="http://schemas.microsoft.com/office/drawing/2014/main" id="{0806F49B-E377-4B06-7221-20FDFB90930E}"/>
              </a:ext>
            </a:extLst>
          </p:cNvPr>
          <p:cNvSpPr txBox="1"/>
          <p:nvPr/>
        </p:nvSpPr>
        <p:spPr>
          <a:xfrm>
            <a:off x="148689" y="5783613"/>
            <a:ext cx="5895060" cy="279372"/>
          </a:xfrm>
          <a:prstGeom prst="rect">
            <a:avLst/>
          </a:prstGeom>
          <a:noFill/>
        </p:spPr>
        <p:txBody>
          <a:bodyPr wrap="square" rtlCol="0">
            <a:spAutoFit/>
          </a:bodyPr>
          <a:lstStyle/>
          <a:p>
            <a:pPr marL="545465" algn="just">
              <a:lnSpc>
                <a:spcPct val="116000"/>
              </a:lnSpc>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学習機能により本当に不合格のレセプトだけを選び出せるようになります。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992808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18</a:t>
            </a:fld>
            <a:endParaRPr kumimoji="1" lang="ja-JP" altLang="en-US"/>
          </a:p>
        </p:txBody>
      </p:sp>
      <p:sp>
        <p:nvSpPr>
          <p:cNvPr id="2" name="テキスト ボックス 1">
            <a:extLst>
              <a:ext uri="{FF2B5EF4-FFF2-40B4-BE49-F238E27FC236}">
                <a16:creationId xmlns:a16="http://schemas.microsoft.com/office/drawing/2014/main" id="{EE226261-D6E5-5181-3855-CFF0E1DB2C10}"/>
              </a:ext>
            </a:extLst>
          </p:cNvPr>
          <p:cNvSpPr txBox="1"/>
          <p:nvPr/>
        </p:nvSpPr>
        <p:spPr>
          <a:xfrm>
            <a:off x="818199" y="646763"/>
            <a:ext cx="5172478" cy="1180003"/>
          </a:xfrm>
          <a:prstGeom prst="rect">
            <a:avLst/>
          </a:prstGeom>
          <a:solidFill>
            <a:schemeClr val="tx2">
              <a:lumMod val="10000"/>
              <a:lumOff val="90000"/>
            </a:schemeClr>
          </a:solidFill>
        </p:spPr>
        <p:txBody>
          <a:bodyPr wrap="square" rtlCol="0">
            <a:spAutoFit/>
          </a:bodyPr>
          <a:lstStyle/>
          <a:p>
            <a:pPr marR="429260">
              <a:lnSpc>
                <a:spcPct val="116000"/>
              </a:lnSpc>
              <a:spcBef>
                <a:spcPts val="305"/>
              </a:spcBef>
              <a:spcAft>
                <a:spcPts val="0"/>
              </a:spcAft>
            </a:pP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注：「学習機能」を実行しないと</a:t>
            </a:r>
            <a:r>
              <a:rPr lang="ja-JP" altLang="en-US"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は正常に動作しませ</a:t>
            </a:r>
            <a:r>
              <a:rPr lang="ja-JP"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ん。</a:t>
            </a:r>
            <a:endParaRPr lang="en-US" altLang="ja-JP" sz="1100" b="1"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学習に要する時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間は処理</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するレセプト件数にも</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よ</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りますが、</a:t>
            </a:r>
            <a:endParaRPr lang="en-US"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診療所で１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間程度、</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病院でも数日で完了し</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endParaRPr lang="en-US"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429260">
              <a:lnSpc>
                <a:spcPct val="116000"/>
              </a:lnSpc>
              <a:spcBef>
                <a:spcPts val="305"/>
              </a:spcBef>
              <a:spcAft>
                <a:spcPts val="0"/>
              </a:spcAft>
            </a:pPr>
            <a:r>
              <a:rPr lang="ja-JP" altLang="en-US" sz="1100" b="1" spc="-5"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お手数ではありますが</a:t>
            </a:r>
            <a:r>
              <a:rPr lang="ja-JP" altLang="ja-JP" sz="1100" b="1"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、必ず実行してください。</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1" lang="ja-JP" altLang="en-US" sz="1100" dirty="0">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50021316-7174-065D-2114-BAC71002896B}"/>
              </a:ext>
            </a:extLst>
          </p:cNvPr>
          <p:cNvSpPr txBox="1"/>
          <p:nvPr/>
        </p:nvSpPr>
        <p:spPr>
          <a:xfrm>
            <a:off x="913988" y="5366469"/>
            <a:ext cx="5123355" cy="492443"/>
          </a:xfrm>
          <a:prstGeom prst="rect">
            <a:avLst/>
          </a:prstGeom>
          <a:noFill/>
        </p:spPr>
        <p:txBody>
          <a:bodyPr wrap="square" rtlCol="0">
            <a:spAutoFit/>
          </a:bodyPr>
          <a:lstStyle/>
          <a:p>
            <a:pPr>
              <a:lnSpc>
                <a:spcPts val="1815"/>
              </a:lnSpc>
              <a:spcBef>
                <a:spcPts val="54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学習後</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学習が実行されると本当に不合格のレセプトだけが残ります</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kumimoji="1" lang="ja-JP" altLang="en-US" sz="1100" dirty="0">
              <a:latin typeface="游ゴシック" panose="020B0400000000000000" pitchFamily="50" charset="-128"/>
              <a:ea typeface="游ゴシック" panose="020B0400000000000000" pitchFamily="50" charset="-128"/>
            </a:endParaRPr>
          </a:p>
        </p:txBody>
      </p:sp>
      <p:sp>
        <p:nvSpPr>
          <p:cNvPr id="3" name="テキスト ボックス 1">
            <a:extLst>
              <a:ext uri="{FF2B5EF4-FFF2-40B4-BE49-F238E27FC236}">
                <a16:creationId xmlns:a16="http://schemas.microsoft.com/office/drawing/2014/main" id="{25981859-F14D-B217-F493-4C9D1EEE91EE}"/>
              </a:ext>
            </a:extLst>
          </p:cNvPr>
          <p:cNvSpPr txBox="1"/>
          <p:nvPr/>
        </p:nvSpPr>
        <p:spPr>
          <a:xfrm>
            <a:off x="818199" y="1935962"/>
            <a:ext cx="5568314" cy="600164"/>
          </a:xfrm>
          <a:prstGeom prst="rect">
            <a:avLst/>
          </a:prstGeom>
          <a:noFill/>
        </p:spPr>
        <p:txBody>
          <a:bodyPr wrap="square" rtlCol="0">
            <a:spAutoFit/>
          </a:bodyPr>
          <a:lstStyle/>
          <a:p>
            <a:pPr>
              <a:spcBef>
                <a:spcPts val="25"/>
              </a:spcBef>
            </a:pPr>
            <a:r>
              <a:rPr lang="ja-JP" altLang="ja-JP"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学習前</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導入して最初にレセプ</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を自動点検すると沢山</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の不合格判</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定がでるのが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普</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通です。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この中には合格を不合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格</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と誤判定しているレセ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トが多く含まれ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kumimoji="1" lang="ja-JP" altLang="en-US" sz="1100" dirty="0">
              <a:latin typeface="游ゴシック" panose="020B0400000000000000" pitchFamily="50" charset="-128"/>
              <a:ea typeface="游ゴシック" panose="020B0400000000000000" pitchFamily="50" charset="-128"/>
            </a:endParaRPr>
          </a:p>
        </p:txBody>
      </p:sp>
      <p:grpSp>
        <p:nvGrpSpPr>
          <p:cNvPr id="20" name="그룹 19">
            <a:extLst>
              <a:ext uri="{FF2B5EF4-FFF2-40B4-BE49-F238E27FC236}">
                <a16:creationId xmlns:a16="http://schemas.microsoft.com/office/drawing/2014/main" id="{FC3BE1E0-F00D-95E3-E3DE-0EF1276BB5FD}"/>
              </a:ext>
            </a:extLst>
          </p:cNvPr>
          <p:cNvGrpSpPr/>
          <p:nvPr/>
        </p:nvGrpSpPr>
        <p:grpSpPr>
          <a:xfrm>
            <a:off x="1339252" y="2626837"/>
            <a:ext cx="4130371" cy="2682736"/>
            <a:chOff x="1339252" y="2626837"/>
            <a:chExt cx="4130371" cy="2682736"/>
          </a:xfrm>
        </p:grpSpPr>
        <p:grpSp>
          <p:nvGrpSpPr>
            <p:cNvPr id="8" name="그룹 7">
              <a:extLst>
                <a:ext uri="{FF2B5EF4-FFF2-40B4-BE49-F238E27FC236}">
                  <a16:creationId xmlns:a16="http://schemas.microsoft.com/office/drawing/2014/main" id="{64301659-51CF-F7F1-B545-30735329C2A0}"/>
                </a:ext>
              </a:extLst>
            </p:cNvPr>
            <p:cNvGrpSpPr/>
            <p:nvPr/>
          </p:nvGrpSpPr>
          <p:grpSpPr>
            <a:xfrm>
              <a:off x="1339252" y="2626837"/>
              <a:ext cx="4130371" cy="2682736"/>
              <a:chOff x="1407665" y="2683733"/>
              <a:chExt cx="3928423" cy="2553815"/>
            </a:xfrm>
          </p:grpSpPr>
          <p:pic>
            <p:nvPicPr>
              <p:cNvPr id="4" name="image19.jpeg">
                <a:extLst>
                  <a:ext uri="{FF2B5EF4-FFF2-40B4-BE49-F238E27FC236}">
                    <a16:creationId xmlns:a16="http://schemas.microsoft.com/office/drawing/2014/main" id="{82DF1940-1564-27A6-0CBA-CD8358481CDE}"/>
                  </a:ext>
                </a:extLst>
              </p:cNvPr>
              <p:cNvPicPr>
                <a:picLocks noChangeAspect="1"/>
              </p:cNvPicPr>
              <p:nvPr/>
            </p:nvPicPr>
            <p:blipFill>
              <a:blip r:embed="rId2" cstate="print"/>
              <a:srcRect t="13689"/>
              <a:stretch/>
            </p:blipFill>
            <p:spPr>
              <a:xfrm>
                <a:off x="1407665" y="2683733"/>
                <a:ext cx="3928423" cy="2553815"/>
              </a:xfrm>
              <a:prstGeom prst="rect">
                <a:avLst/>
              </a:prstGeom>
            </p:spPr>
          </p:pic>
          <p:sp>
            <p:nvSpPr>
              <p:cNvPr id="6" name="직사각형 5">
                <a:extLst>
                  <a:ext uri="{FF2B5EF4-FFF2-40B4-BE49-F238E27FC236}">
                    <a16:creationId xmlns:a16="http://schemas.microsoft.com/office/drawing/2014/main" id="{3A3F36AA-ABA4-3FDE-4916-8011681D8A90}"/>
                  </a:ext>
                </a:extLst>
              </p:cNvPr>
              <p:cNvSpPr/>
              <p:nvPr/>
            </p:nvSpPr>
            <p:spPr>
              <a:xfrm>
                <a:off x="1715586" y="2779177"/>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10" name="직사각형 9">
              <a:extLst>
                <a:ext uri="{FF2B5EF4-FFF2-40B4-BE49-F238E27FC236}">
                  <a16:creationId xmlns:a16="http://schemas.microsoft.com/office/drawing/2014/main" id="{139AAFEB-9A97-A886-E73A-3161E9D5AC21}"/>
                </a:ext>
              </a:extLst>
            </p:cNvPr>
            <p:cNvSpPr/>
            <p:nvPr/>
          </p:nvSpPr>
          <p:spPr>
            <a:xfrm>
              <a:off x="4178896" y="3164392"/>
              <a:ext cx="727473" cy="188528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1" name="그룹 10">
              <a:extLst>
                <a:ext uri="{FF2B5EF4-FFF2-40B4-BE49-F238E27FC236}">
                  <a16:creationId xmlns:a16="http://schemas.microsoft.com/office/drawing/2014/main" id="{82F55019-8FC8-41FE-0B38-E5CC27D93458}"/>
                </a:ext>
              </a:extLst>
            </p:cNvPr>
            <p:cNvGrpSpPr/>
            <p:nvPr/>
          </p:nvGrpSpPr>
          <p:grpSpPr>
            <a:xfrm>
              <a:off x="1544501" y="2879736"/>
              <a:ext cx="1214573" cy="1388083"/>
              <a:chOff x="1501332" y="1425996"/>
              <a:chExt cx="1214573" cy="1388083"/>
            </a:xfrm>
          </p:grpSpPr>
          <p:pic>
            <p:nvPicPr>
              <p:cNvPr id="12" name="그림 11">
                <a:extLst>
                  <a:ext uri="{FF2B5EF4-FFF2-40B4-BE49-F238E27FC236}">
                    <a16:creationId xmlns:a16="http://schemas.microsoft.com/office/drawing/2014/main" id="{EFD78972-4570-860A-9ABD-7235DDC9A1A0}"/>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15" name="직사각형 14">
                <a:extLst>
                  <a:ext uri="{FF2B5EF4-FFF2-40B4-BE49-F238E27FC236}">
                    <a16:creationId xmlns:a16="http://schemas.microsoft.com/office/drawing/2014/main" id="{32706616-0F13-B419-B713-E84EA5F0CB74}"/>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grpSp>
        <p:nvGrpSpPr>
          <p:cNvPr id="25" name="그룹 24">
            <a:extLst>
              <a:ext uri="{FF2B5EF4-FFF2-40B4-BE49-F238E27FC236}">
                <a16:creationId xmlns:a16="http://schemas.microsoft.com/office/drawing/2014/main" id="{651D5B91-79D9-B0DB-39CB-D86BF71EB785}"/>
              </a:ext>
            </a:extLst>
          </p:cNvPr>
          <p:cNvGrpSpPr/>
          <p:nvPr/>
        </p:nvGrpSpPr>
        <p:grpSpPr>
          <a:xfrm>
            <a:off x="1319964" y="5943810"/>
            <a:ext cx="4218072" cy="2678776"/>
            <a:chOff x="1319964" y="5943810"/>
            <a:chExt cx="4218072" cy="2678776"/>
          </a:xfrm>
        </p:grpSpPr>
        <p:grpSp>
          <p:nvGrpSpPr>
            <p:cNvPr id="9" name="그룹 8">
              <a:extLst>
                <a:ext uri="{FF2B5EF4-FFF2-40B4-BE49-F238E27FC236}">
                  <a16:creationId xmlns:a16="http://schemas.microsoft.com/office/drawing/2014/main" id="{9F33715B-3B2F-4BDE-3747-9A33B3B60E84}"/>
                </a:ext>
              </a:extLst>
            </p:cNvPr>
            <p:cNvGrpSpPr/>
            <p:nvPr/>
          </p:nvGrpSpPr>
          <p:grpSpPr>
            <a:xfrm>
              <a:off x="1319964" y="5943810"/>
              <a:ext cx="4218072" cy="2678776"/>
              <a:chOff x="1426528" y="6348551"/>
              <a:chExt cx="3949387" cy="2589365"/>
            </a:xfrm>
          </p:grpSpPr>
          <p:pic>
            <p:nvPicPr>
              <p:cNvPr id="14" name="image33.jpeg">
                <a:extLst>
                  <a:ext uri="{FF2B5EF4-FFF2-40B4-BE49-F238E27FC236}">
                    <a16:creationId xmlns:a16="http://schemas.microsoft.com/office/drawing/2014/main" id="{C3CD2D21-072C-6316-5887-36E475063C8B}"/>
                  </a:ext>
                </a:extLst>
              </p:cNvPr>
              <p:cNvPicPr>
                <a:picLocks noChangeAspect="1"/>
              </p:cNvPicPr>
              <p:nvPr/>
            </p:nvPicPr>
            <p:blipFill>
              <a:blip r:embed="rId4" cstate="print"/>
              <a:srcRect t="12934"/>
              <a:stretch/>
            </p:blipFill>
            <p:spPr>
              <a:xfrm>
                <a:off x="1426528" y="6348551"/>
                <a:ext cx="3949387" cy="2589365"/>
              </a:xfrm>
              <a:prstGeom prst="rect">
                <a:avLst/>
              </a:prstGeom>
            </p:spPr>
          </p:pic>
          <p:sp>
            <p:nvSpPr>
              <p:cNvPr id="7" name="직사각형 6">
                <a:extLst>
                  <a:ext uri="{FF2B5EF4-FFF2-40B4-BE49-F238E27FC236}">
                    <a16:creationId xmlns:a16="http://schemas.microsoft.com/office/drawing/2014/main" id="{A594E344-8BEE-4167-BAC1-34C6A5EB253D}"/>
                  </a:ext>
                </a:extLst>
              </p:cNvPr>
              <p:cNvSpPr/>
              <p:nvPr/>
            </p:nvSpPr>
            <p:spPr>
              <a:xfrm>
                <a:off x="1724295" y="6458546"/>
                <a:ext cx="400594" cy="60853"/>
              </a:xfrm>
              <a:prstGeom prst="rect">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nvGrpSpPr>
            <p:cNvPr id="21" name="그룹 20">
              <a:extLst>
                <a:ext uri="{FF2B5EF4-FFF2-40B4-BE49-F238E27FC236}">
                  <a16:creationId xmlns:a16="http://schemas.microsoft.com/office/drawing/2014/main" id="{40E21077-4D49-99ED-F0A7-852BEC6972D6}"/>
                </a:ext>
              </a:extLst>
            </p:cNvPr>
            <p:cNvGrpSpPr/>
            <p:nvPr/>
          </p:nvGrpSpPr>
          <p:grpSpPr>
            <a:xfrm>
              <a:off x="1530852" y="6207140"/>
              <a:ext cx="1214573" cy="1388083"/>
              <a:chOff x="1501332" y="1425996"/>
              <a:chExt cx="1214573" cy="1388083"/>
            </a:xfrm>
          </p:grpSpPr>
          <p:pic>
            <p:nvPicPr>
              <p:cNvPr id="22" name="그림 21">
                <a:extLst>
                  <a:ext uri="{FF2B5EF4-FFF2-40B4-BE49-F238E27FC236}">
                    <a16:creationId xmlns:a16="http://schemas.microsoft.com/office/drawing/2014/main" id="{FAF9F2B9-EFAE-1316-5329-B2DB46C25C72}"/>
                  </a:ext>
                </a:extLst>
              </p:cNvPr>
              <p:cNvPicPr>
                <a:picLocks noChangeAspect="1"/>
              </p:cNvPicPr>
              <p:nvPr/>
            </p:nvPicPr>
            <p:blipFill>
              <a:blip r:embed="rId3"/>
              <a:stretch>
                <a:fillRect/>
              </a:stretch>
            </p:blipFill>
            <p:spPr>
              <a:xfrm>
                <a:off x="1501332" y="1425996"/>
                <a:ext cx="1214573" cy="1388083"/>
              </a:xfrm>
              <a:prstGeom prst="rect">
                <a:avLst/>
              </a:prstGeom>
            </p:spPr>
          </p:pic>
          <p:sp>
            <p:nvSpPr>
              <p:cNvPr id="23" name="직사각형 22">
                <a:extLst>
                  <a:ext uri="{FF2B5EF4-FFF2-40B4-BE49-F238E27FC236}">
                    <a16:creationId xmlns:a16="http://schemas.microsoft.com/office/drawing/2014/main" id="{7C9B1E2D-EF91-962A-CB30-CD0098DE3E4B}"/>
                  </a:ext>
                </a:extLst>
              </p:cNvPr>
              <p:cNvSpPr/>
              <p:nvPr/>
            </p:nvSpPr>
            <p:spPr>
              <a:xfrm>
                <a:off x="2346919" y="2762384"/>
                <a:ext cx="241882"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4" name="직사각형 23">
              <a:extLst>
                <a:ext uri="{FF2B5EF4-FFF2-40B4-BE49-F238E27FC236}">
                  <a16:creationId xmlns:a16="http://schemas.microsoft.com/office/drawing/2014/main" id="{3B2A2555-AFEB-B15E-B712-6CDB9B219D47}"/>
                </a:ext>
              </a:extLst>
            </p:cNvPr>
            <p:cNvSpPr/>
            <p:nvPr/>
          </p:nvSpPr>
          <p:spPr>
            <a:xfrm>
              <a:off x="4226663" y="6503592"/>
              <a:ext cx="679706" cy="477238"/>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680193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19</a:t>
            </a:fld>
            <a:endParaRPr kumimoji="1" lang="ja-JP" altLang="en-US"/>
          </a:p>
        </p:txBody>
      </p:sp>
      <p:sp>
        <p:nvSpPr>
          <p:cNvPr id="2" name="テキスト ボックス 1">
            <a:extLst>
              <a:ext uri="{FF2B5EF4-FFF2-40B4-BE49-F238E27FC236}">
                <a16:creationId xmlns:a16="http://schemas.microsoft.com/office/drawing/2014/main" id="{F06F3F19-C458-35D2-31FB-EC31F4BBDE70}"/>
              </a:ext>
            </a:extLst>
          </p:cNvPr>
          <p:cNvSpPr txBox="1"/>
          <p:nvPr/>
        </p:nvSpPr>
        <p:spPr>
          <a:xfrm>
            <a:off x="391886" y="588821"/>
            <a:ext cx="5994628" cy="2228174"/>
          </a:xfrm>
          <a:prstGeom prst="rect">
            <a:avLst/>
          </a:prstGeom>
          <a:noFill/>
        </p:spPr>
        <p:txBody>
          <a:bodyPr wrap="square" rtlCol="0">
            <a:spAutoFit/>
          </a:bodyPr>
          <a:lstStyle/>
          <a:p>
            <a:pPr marL="485140" marR="429260">
              <a:lnSpc>
                <a:spcPct val="116000"/>
              </a:lnSpc>
              <a:spcBef>
                <a:spcPts val="2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「学習機能」には病名点検の「チェックデータの追加」「審査対象の変更」、精密点検の「適用の変更」があります。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815"/>
              </a:lnSpc>
              <a:spcBef>
                <a:spcPts val="20"/>
              </a:spcBef>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１．チェックデータの追加</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marR="383540">
              <a:lnSpc>
                <a:spcPct val="116000"/>
              </a:lnSpc>
              <a:spcBef>
                <a:spcPts val="50"/>
              </a:spcBef>
              <a:spcAft>
                <a:spcPts val="0"/>
              </a:spcAft>
            </a:pP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では医薬品、検</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査ごとにチェックデータと呼ばれる文字</a:t>
            </a:r>
            <a:r>
              <a:rPr lang="ja-JP" altLang="ja-JP" sz="1100" spc="-30" dirty="0">
                <a:effectLst/>
                <a:latin typeface="游ゴシック" panose="020B0400000000000000" pitchFamily="50" charset="-128"/>
                <a:ea typeface="游ゴシック" panose="020B0400000000000000" pitchFamily="50" charset="-128"/>
                <a:cs typeface="ＭＳ Ｐゴシック" panose="020B0600070205080204" pitchFamily="50" charset="-128"/>
              </a:rPr>
              <a:t>列が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設定されています。こ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文字列を含む病名があ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ば「適応病名あり」、</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ければ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「適応病名なし」と判定します。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自動点検で不合格と判定されたレセプトの「詳細」画面を示します。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60088319-794D-28CF-8761-94C485767F4A}"/>
              </a:ext>
            </a:extLst>
          </p:cNvPr>
          <p:cNvSpPr txBox="1"/>
          <p:nvPr/>
        </p:nvSpPr>
        <p:spPr>
          <a:xfrm>
            <a:off x="195940" y="6102618"/>
            <a:ext cx="6662059" cy="2546531"/>
          </a:xfrm>
          <a:prstGeom prst="rect">
            <a:avLst/>
          </a:prstGeom>
          <a:noFill/>
        </p:spPr>
        <p:txBody>
          <a:bodyPr wrap="square" rtlCol="0">
            <a:spAutoFit/>
          </a:bodyPr>
          <a:lstStyle/>
          <a:p>
            <a:pPr marL="485140" marR="429260" algn="just">
              <a:lnSpc>
                <a:spcPct val="98000"/>
              </a:lnSpc>
              <a:spcBef>
                <a:spcPts val="900"/>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点検メッセージには「</a:t>
            </a:r>
            <a:r>
              <a:rPr lang="ja-JP" altLang="ja-JP" sz="110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病名</a:t>
            </a:r>
            <a:r>
              <a:rPr lang="ja-JP" altLang="ja-JP" sz="1100" spc="380" dirty="0">
                <a:solidFill>
                  <a:srgbClr val="00AF5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a:t>
            </a:r>
            <a:r>
              <a:rPr lang="ja-JP" altLang="ja-JP" sz="1100" spc="4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錠４ｍｇの病名がありません」</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と表示されています。しかし、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はループ利尿剤であり、実際には「慢性心不全」という適応病名があるので審査は通ります。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gn="just">
              <a:lnSpc>
                <a:spcPts val="184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6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の設定を変更する必要があります。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20"/>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このような場合には、ピンクで表示されている</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indent="-635" algn="just">
              <a:lnSpc>
                <a:spcPct val="101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38150" algn="just">
              <a:lnSpc>
                <a:spcPts val="1640"/>
              </a:lnSpc>
              <a:spcBef>
                <a:spcPts val="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ダブルクリックすると、</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の「適応症修正」画面が表示され</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点検メッセージをダブルクリックしても同様に「適応症修正」画面が表示されます。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290830">
              <a:lnSpc>
                <a:spcPct val="233000"/>
              </a:lnSpc>
              <a:spcBef>
                <a:spcPts val="230"/>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注：都道府県によっては「慢性心不全」で審査が通らない場合もあります。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7" name="docshapegroup82">
            <a:extLst>
              <a:ext uri="{FF2B5EF4-FFF2-40B4-BE49-F238E27FC236}">
                <a16:creationId xmlns:a16="http://schemas.microsoft.com/office/drawing/2014/main" id="{A415680C-72FD-3966-E175-72E26522B817}"/>
              </a:ext>
            </a:extLst>
          </p:cNvPr>
          <p:cNvGrpSpPr>
            <a:grpSpLocks/>
          </p:cNvGrpSpPr>
          <p:nvPr/>
        </p:nvGrpSpPr>
        <p:grpSpPr bwMode="auto">
          <a:xfrm>
            <a:off x="1457474" y="2835099"/>
            <a:ext cx="4320224" cy="2995245"/>
            <a:chOff x="2551" y="670"/>
            <a:chExt cx="6804" cy="4716"/>
          </a:xfrm>
        </p:grpSpPr>
        <p:pic>
          <p:nvPicPr>
            <p:cNvPr id="1027" name="docshape83">
              <a:extLst>
                <a:ext uri="{FF2B5EF4-FFF2-40B4-BE49-F238E27FC236}">
                  <a16:creationId xmlns:a16="http://schemas.microsoft.com/office/drawing/2014/main" id="{74130AE3-FF46-8F6E-2C32-EE92A96067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60"/>
            <a:stretch/>
          </p:blipFill>
          <p:spPr bwMode="auto">
            <a:xfrm>
              <a:off x="2551" y="670"/>
              <a:ext cx="6804" cy="4716"/>
            </a:xfrm>
            <a:prstGeom prst="rect">
              <a:avLst/>
            </a:prstGeom>
            <a:noFill/>
            <a:extLst>
              <a:ext uri="{909E8E84-426E-40DD-AFC4-6F175D3DCCD1}">
                <a14:hiddenFill xmlns:a14="http://schemas.microsoft.com/office/drawing/2010/main">
                  <a:solidFill>
                    <a:srgbClr val="FFFFFF"/>
                  </a:solidFill>
                </a14:hiddenFill>
              </a:ext>
            </a:extLst>
          </p:spPr>
        </p:pic>
        <p:sp>
          <p:nvSpPr>
            <p:cNvPr id="8" name="docshape84">
              <a:extLst>
                <a:ext uri="{FF2B5EF4-FFF2-40B4-BE49-F238E27FC236}">
                  <a16:creationId xmlns:a16="http://schemas.microsoft.com/office/drawing/2014/main" id="{E8E6CE1A-234B-6E98-8D86-8CA49D75C59F}"/>
                </a:ext>
              </a:extLst>
            </p:cNvPr>
            <p:cNvSpPr>
              <a:spLocks/>
            </p:cNvSpPr>
            <p:nvPr/>
          </p:nvSpPr>
          <p:spPr bwMode="auto">
            <a:xfrm>
              <a:off x="2881" y="2224"/>
              <a:ext cx="572" cy="166"/>
            </a:xfrm>
            <a:custGeom>
              <a:avLst/>
              <a:gdLst>
                <a:gd name="T0" fmla="+- 0 2881 2881"/>
                <a:gd name="T1" fmla="*/ T0 w 572"/>
                <a:gd name="T2" fmla="+- 0 2252 2225"/>
                <a:gd name="T3" fmla="*/ 2252 h 166"/>
                <a:gd name="T4" fmla="+- 0 2881 2881"/>
                <a:gd name="T5" fmla="*/ T4 w 572"/>
                <a:gd name="T6" fmla="+- 0 2237 2225"/>
                <a:gd name="T7" fmla="*/ 2237 h 166"/>
                <a:gd name="T8" fmla="+- 0 2894 2881"/>
                <a:gd name="T9" fmla="*/ T8 w 572"/>
                <a:gd name="T10" fmla="+- 0 2225 2225"/>
                <a:gd name="T11" fmla="*/ 2225 h 166"/>
                <a:gd name="T12" fmla="+- 0 2909 2881"/>
                <a:gd name="T13" fmla="*/ T12 w 572"/>
                <a:gd name="T14" fmla="+- 0 2225 2225"/>
                <a:gd name="T15" fmla="*/ 2225 h 166"/>
                <a:gd name="T16" fmla="+- 0 3425 2881"/>
                <a:gd name="T17" fmla="*/ T16 w 572"/>
                <a:gd name="T18" fmla="+- 0 2225 2225"/>
                <a:gd name="T19" fmla="*/ 2225 h 166"/>
                <a:gd name="T20" fmla="+- 0 3440 2881"/>
                <a:gd name="T21" fmla="*/ T20 w 572"/>
                <a:gd name="T22" fmla="+- 0 2225 2225"/>
                <a:gd name="T23" fmla="*/ 2225 h 166"/>
                <a:gd name="T24" fmla="+- 0 3452 2881"/>
                <a:gd name="T25" fmla="*/ T24 w 572"/>
                <a:gd name="T26" fmla="+- 0 2237 2225"/>
                <a:gd name="T27" fmla="*/ 2237 h 166"/>
                <a:gd name="T28" fmla="+- 0 3452 2881"/>
                <a:gd name="T29" fmla="*/ T28 w 572"/>
                <a:gd name="T30" fmla="+- 0 2252 2225"/>
                <a:gd name="T31" fmla="*/ 2252 h 166"/>
                <a:gd name="T32" fmla="+- 0 3452 2881"/>
                <a:gd name="T33" fmla="*/ T32 w 572"/>
                <a:gd name="T34" fmla="+- 0 2363 2225"/>
                <a:gd name="T35" fmla="*/ 2363 h 166"/>
                <a:gd name="T36" fmla="+- 0 3452 2881"/>
                <a:gd name="T37" fmla="*/ T36 w 572"/>
                <a:gd name="T38" fmla="+- 0 2378 2225"/>
                <a:gd name="T39" fmla="*/ 2378 h 166"/>
                <a:gd name="T40" fmla="+- 0 3440 2881"/>
                <a:gd name="T41" fmla="*/ T40 w 572"/>
                <a:gd name="T42" fmla="+- 0 2390 2225"/>
                <a:gd name="T43" fmla="*/ 2390 h 166"/>
                <a:gd name="T44" fmla="+- 0 3425 2881"/>
                <a:gd name="T45" fmla="*/ T44 w 572"/>
                <a:gd name="T46" fmla="+- 0 2390 2225"/>
                <a:gd name="T47" fmla="*/ 2390 h 166"/>
                <a:gd name="T48" fmla="+- 0 2909 2881"/>
                <a:gd name="T49" fmla="*/ T48 w 572"/>
                <a:gd name="T50" fmla="+- 0 2390 2225"/>
                <a:gd name="T51" fmla="*/ 2390 h 166"/>
                <a:gd name="T52" fmla="+- 0 2894 2881"/>
                <a:gd name="T53" fmla="*/ T52 w 572"/>
                <a:gd name="T54" fmla="+- 0 2390 2225"/>
                <a:gd name="T55" fmla="*/ 2390 h 166"/>
                <a:gd name="T56" fmla="+- 0 2881 2881"/>
                <a:gd name="T57" fmla="*/ T56 w 572"/>
                <a:gd name="T58" fmla="+- 0 2378 2225"/>
                <a:gd name="T59" fmla="*/ 2378 h 166"/>
                <a:gd name="T60" fmla="+- 0 2881 2881"/>
                <a:gd name="T61" fmla="*/ T60 w 572"/>
                <a:gd name="T62" fmla="+- 0 2363 2225"/>
                <a:gd name="T63" fmla="*/ 2363 h 166"/>
                <a:gd name="T64" fmla="+- 0 2881 2881"/>
                <a:gd name="T65" fmla="*/ T64 w 572"/>
                <a:gd name="T66" fmla="+- 0 2252 2225"/>
                <a:gd name="T67" fmla="*/ 2252 h 1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572" h="166">
                  <a:moveTo>
                    <a:pt x="0" y="27"/>
                  </a:moveTo>
                  <a:lnTo>
                    <a:pt x="0" y="12"/>
                  </a:lnTo>
                  <a:lnTo>
                    <a:pt x="13" y="0"/>
                  </a:lnTo>
                  <a:lnTo>
                    <a:pt x="28" y="0"/>
                  </a:lnTo>
                  <a:lnTo>
                    <a:pt x="544" y="0"/>
                  </a:lnTo>
                  <a:lnTo>
                    <a:pt x="559" y="0"/>
                  </a:lnTo>
                  <a:lnTo>
                    <a:pt x="571" y="12"/>
                  </a:lnTo>
                  <a:lnTo>
                    <a:pt x="571" y="27"/>
                  </a:lnTo>
                  <a:lnTo>
                    <a:pt x="571" y="138"/>
                  </a:lnTo>
                  <a:lnTo>
                    <a:pt x="571" y="153"/>
                  </a:lnTo>
                  <a:lnTo>
                    <a:pt x="559" y="165"/>
                  </a:lnTo>
                  <a:lnTo>
                    <a:pt x="544" y="165"/>
                  </a:lnTo>
                  <a:lnTo>
                    <a:pt x="28" y="165"/>
                  </a:lnTo>
                  <a:lnTo>
                    <a:pt x="13" y="165"/>
                  </a:lnTo>
                  <a:lnTo>
                    <a:pt x="0" y="153"/>
                  </a:lnTo>
                  <a:lnTo>
                    <a:pt x="0" y="138"/>
                  </a:lnTo>
                  <a:lnTo>
                    <a:pt x="0" y="27"/>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docshape85">
              <a:extLst>
                <a:ext uri="{FF2B5EF4-FFF2-40B4-BE49-F238E27FC236}">
                  <a16:creationId xmlns:a16="http://schemas.microsoft.com/office/drawing/2014/main" id="{CDD19671-9E2A-7709-78B7-7B8069C04D02}"/>
                </a:ext>
              </a:extLst>
            </p:cNvPr>
            <p:cNvSpPr>
              <a:spLocks/>
            </p:cNvSpPr>
            <p:nvPr/>
          </p:nvSpPr>
          <p:spPr bwMode="auto">
            <a:xfrm>
              <a:off x="5410" y="1893"/>
              <a:ext cx="2940" cy="250"/>
            </a:xfrm>
            <a:custGeom>
              <a:avLst/>
              <a:gdLst>
                <a:gd name="T0" fmla="+- 0 5411 5411"/>
                <a:gd name="T1" fmla="*/ T0 w 2940"/>
                <a:gd name="T2" fmla="+- 0 1935 1893"/>
                <a:gd name="T3" fmla="*/ 1935 h 250"/>
                <a:gd name="T4" fmla="+- 0 5414 5411"/>
                <a:gd name="T5" fmla="*/ T4 w 2940"/>
                <a:gd name="T6" fmla="+- 0 1919 1893"/>
                <a:gd name="T7" fmla="*/ 1919 h 250"/>
                <a:gd name="T8" fmla="+- 0 5423 5411"/>
                <a:gd name="T9" fmla="*/ T8 w 2940"/>
                <a:gd name="T10" fmla="+- 0 1906 1893"/>
                <a:gd name="T11" fmla="*/ 1906 h 250"/>
                <a:gd name="T12" fmla="+- 0 5436 5411"/>
                <a:gd name="T13" fmla="*/ T12 w 2940"/>
                <a:gd name="T14" fmla="+- 0 1897 1893"/>
                <a:gd name="T15" fmla="*/ 1897 h 250"/>
                <a:gd name="T16" fmla="+- 0 5452 5411"/>
                <a:gd name="T17" fmla="*/ T16 w 2940"/>
                <a:gd name="T18" fmla="+- 0 1893 1893"/>
                <a:gd name="T19" fmla="*/ 1893 h 250"/>
                <a:gd name="T20" fmla="+- 0 8309 5411"/>
                <a:gd name="T21" fmla="*/ T20 w 2940"/>
                <a:gd name="T22" fmla="+- 0 1893 1893"/>
                <a:gd name="T23" fmla="*/ 1893 h 250"/>
                <a:gd name="T24" fmla="+- 0 8325 5411"/>
                <a:gd name="T25" fmla="*/ T24 w 2940"/>
                <a:gd name="T26" fmla="+- 0 1897 1893"/>
                <a:gd name="T27" fmla="*/ 1897 h 250"/>
                <a:gd name="T28" fmla="+- 0 8339 5411"/>
                <a:gd name="T29" fmla="*/ T28 w 2940"/>
                <a:gd name="T30" fmla="+- 0 1906 1893"/>
                <a:gd name="T31" fmla="*/ 1906 h 250"/>
                <a:gd name="T32" fmla="+- 0 8348 5411"/>
                <a:gd name="T33" fmla="*/ T32 w 2940"/>
                <a:gd name="T34" fmla="+- 0 1919 1893"/>
                <a:gd name="T35" fmla="*/ 1919 h 250"/>
                <a:gd name="T36" fmla="+- 0 8351 5411"/>
                <a:gd name="T37" fmla="*/ T36 w 2940"/>
                <a:gd name="T38" fmla="+- 0 1935 1893"/>
                <a:gd name="T39" fmla="*/ 1935 h 250"/>
                <a:gd name="T40" fmla="+- 0 8351 5411"/>
                <a:gd name="T41" fmla="*/ T40 w 2940"/>
                <a:gd name="T42" fmla="+- 0 2101 1893"/>
                <a:gd name="T43" fmla="*/ 2101 h 250"/>
                <a:gd name="T44" fmla="+- 0 8348 5411"/>
                <a:gd name="T45" fmla="*/ T44 w 2940"/>
                <a:gd name="T46" fmla="+- 0 2118 1893"/>
                <a:gd name="T47" fmla="*/ 2118 h 250"/>
                <a:gd name="T48" fmla="+- 0 8339 5411"/>
                <a:gd name="T49" fmla="*/ T48 w 2940"/>
                <a:gd name="T50" fmla="+- 0 2131 1893"/>
                <a:gd name="T51" fmla="*/ 2131 h 250"/>
                <a:gd name="T52" fmla="+- 0 8325 5411"/>
                <a:gd name="T53" fmla="*/ T52 w 2940"/>
                <a:gd name="T54" fmla="+- 0 2140 1893"/>
                <a:gd name="T55" fmla="*/ 2140 h 250"/>
                <a:gd name="T56" fmla="+- 0 8309 5411"/>
                <a:gd name="T57" fmla="*/ T56 w 2940"/>
                <a:gd name="T58" fmla="+- 0 2143 1893"/>
                <a:gd name="T59" fmla="*/ 2143 h 250"/>
                <a:gd name="T60" fmla="+- 0 5452 5411"/>
                <a:gd name="T61" fmla="*/ T60 w 2940"/>
                <a:gd name="T62" fmla="+- 0 2143 1893"/>
                <a:gd name="T63" fmla="*/ 2143 h 250"/>
                <a:gd name="T64" fmla="+- 0 5436 5411"/>
                <a:gd name="T65" fmla="*/ T64 w 2940"/>
                <a:gd name="T66" fmla="+- 0 2140 1893"/>
                <a:gd name="T67" fmla="*/ 2140 h 250"/>
                <a:gd name="T68" fmla="+- 0 5423 5411"/>
                <a:gd name="T69" fmla="*/ T68 w 2940"/>
                <a:gd name="T70" fmla="+- 0 2131 1893"/>
                <a:gd name="T71" fmla="*/ 2131 h 250"/>
                <a:gd name="T72" fmla="+- 0 5414 5411"/>
                <a:gd name="T73" fmla="*/ T72 w 2940"/>
                <a:gd name="T74" fmla="+- 0 2118 1893"/>
                <a:gd name="T75" fmla="*/ 2118 h 250"/>
                <a:gd name="T76" fmla="+- 0 5411 5411"/>
                <a:gd name="T77" fmla="*/ T76 w 2940"/>
                <a:gd name="T78" fmla="+- 0 2101 1893"/>
                <a:gd name="T79" fmla="*/ 2101 h 250"/>
                <a:gd name="T80" fmla="+- 0 5411 5411"/>
                <a:gd name="T81" fmla="*/ T80 w 2940"/>
                <a:gd name="T82" fmla="+- 0 1935 1893"/>
                <a:gd name="T83" fmla="*/ 1935 h 25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40" h="250">
                  <a:moveTo>
                    <a:pt x="0" y="42"/>
                  </a:moveTo>
                  <a:lnTo>
                    <a:pt x="3" y="26"/>
                  </a:lnTo>
                  <a:lnTo>
                    <a:pt x="12" y="13"/>
                  </a:lnTo>
                  <a:lnTo>
                    <a:pt x="25" y="4"/>
                  </a:lnTo>
                  <a:lnTo>
                    <a:pt x="41" y="0"/>
                  </a:lnTo>
                  <a:lnTo>
                    <a:pt x="2898" y="0"/>
                  </a:lnTo>
                  <a:lnTo>
                    <a:pt x="2914" y="4"/>
                  </a:lnTo>
                  <a:lnTo>
                    <a:pt x="2928" y="13"/>
                  </a:lnTo>
                  <a:lnTo>
                    <a:pt x="2937" y="26"/>
                  </a:lnTo>
                  <a:lnTo>
                    <a:pt x="2940" y="42"/>
                  </a:lnTo>
                  <a:lnTo>
                    <a:pt x="2940" y="208"/>
                  </a:lnTo>
                  <a:lnTo>
                    <a:pt x="2937" y="225"/>
                  </a:lnTo>
                  <a:lnTo>
                    <a:pt x="2928" y="238"/>
                  </a:lnTo>
                  <a:lnTo>
                    <a:pt x="2914" y="247"/>
                  </a:lnTo>
                  <a:lnTo>
                    <a:pt x="2898" y="250"/>
                  </a:lnTo>
                  <a:lnTo>
                    <a:pt x="41" y="250"/>
                  </a:lnTo>
                  <a:lnTo>
                    <a:pt x="25" y="247"/>
                  </a:lnTo>
                  <a:lnTo>
                    <a:pt x="12" y="238"/>
                  </a:lnTo>
                  <a:lnTo>
                    <a:pt x="3" y="225"/>
                  </a:lnTo>
                  <a:lnTo>
                    <a:pt x="0" y="208"/>
                  </a:lnTo>
                  <a:lnTo>
                    <a:pt x="0" y="42"/>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86">
              <a:extLst>
                <a:ext uri="{FF2B5EF4-FFF2-40B4-BE49-F238E27FC236}">
                  <a16:creationId xmlns:a16="http://schemas.microsoft.com/office/drawing/2014/main" id="{80C01E09-D4E5-CBB7-078D-DEC67AEB7B5E}"/>
                </a:ext>
              </a:extLst>
            </p:cNvPr>
            <p:cNvSpPr>
              <a:spLocks/>
            </p:cNvSpPr>
            <p:nvPr/>
          </p:nvSpPr>
          <p:spPr bwMode="auto">
            <a:xfrm>
              <a:off x="2552" y="4682"/>
              <a:ext cx="3140" cy="262"/>
            </a:xfrm>
            <a:custGeom>
              <a:avLst/>
              <a:gdLst>
                <a:gd name="T0" fmla="+- 0 2552 2552"/>
                <a:gd name="T1" fmla="*/ T0 w 3140"/>
                <a:gd name="T2" fmla="+- 0 4726 4682"/>
                <a:gd name="T3" fmla="*/ 4726 h 262"/>
                <a:gd name="T4" fmla="+- 0 2556 2552"/>
                <a:gd name="T5" fmla="*/ T4 w 3140"/>
                <a:gd name="T6" fmla="+- 0 4709 4682"/>
                <a:gd name="T7" fmla="*/ 4709 h 262"/>
                <a:gd name="T8" fmla="+- 0 2565 2552"/>
                <a:gd name="T9" fmla="*/ T8 w 3140"/>
                <a:gd name="T10" fmla="+- 0 4695 4682"/>
                <a:gd name="T11" fmla="*/ 4695 h 262"/>
                <a:gd name="T12" fmla="+- 0 2579 2552"/>
                <a:gd name="T13" fmla="*/ T12 w 3140"/>
                <a:gd name="T14" fmla="+- 0 4686 4682"/>
                <a:gd name="T15" fmla="*/ 4686 h 262"/>
                <a:gd name="T16" fmla="+- 0 2596 2552"/>
                <a:gd name="T17" fmla="*/ T16 w 3140"/>
                <a:gd name="T18" fmla="+- 0 4682 4682"/>
                <a:gd name="T19" fmla="*/ 4682 h 262"/>
                <a:gd name="T20" fmla="+- 0 5648 2552"/>
                <a:gd name="T21" fmla="*/ T20 w 3140"/>
                <a:gd name="T22" fmla="+- 0 4682 4682"/>
                <a:gd name="T23" fmla="*/ 4682 h 262"/>
                <a:gd name="T24" fmla="+- 0 5665 2552"/>
                <a:gd name="T25" fmla="*/ T24 w 3140"/>
                <a:gd name="T26" fmla="+- 0 4686 4682"/>
                <a:gd name="T27" fmla="*/ 4686 h 262"/>
                <a:gd name="T28" fmla="+- 0 5679 2552"/>
                <a:gd name="T29" fmla="*/ T28 w 3140"/>
                <a:gd name="T30" fmla="+- 0 4695 4682"/>
                <a:gd name="T31" fmla="*/ 4695 h 262"/>
                <a:gd name="T32" fmla="+- 0 5688 2552"/>
                <a:gd name="T33" fmla="*/ T32 w 3140"/>
                <a:gd name="T34" fmla="+- 0 4709 4682"/>
                <a:gd name="T35" fmla="*/ 4709 h 262"/>
                <a:gd name="T36" fmla="+- 0 5692 2552"/>
                <a:gd name="T37" fmla="*/ T36 w 3140"/>
                <a:gd name="T38" fmla="+- 0 4726 4682"/>
                <a:gd name="T39" fmla="*/ 4726 h 262"/>
                <a:gd name="T40" fmla="+- 0 5692 2552"/>
                <a:gd name="T41" fmla="*/ T40 w 3140"/>
                <a:gd name="T42" fmla="+- 0 4900 4682"/>
                <a:gd name="T43" fmla="*/ 4900 h 262"/>
                <a:gd name="T44" fmla="+- 0 5688 2552"/>
                <a:gd name="T45" fmla="*/ T44 w 3140"/>
                <a:gd name="T46" fmla="+- 0 4917 4682"/>
                <a:gd name="T47" fmla="*/ 4917 h 262"/>
                <a:gd name="T48" fmla="+- 0 5679 2552"/>
                <a:gd name="T49" fmla="*/ T48 w 3140"/>
                <a:gd name="T50" fmla="+- 0 4931 4682"/>
                <a:gd name="T51" fmla="*/ 4931 h 262"/>
                <a:gd name="T52" fmla="+- 0 5665 2552"/>
                <a:gd name="T53" fmla="*/ T52 w 3140"/>
                <a:gd name="T54" fmla="+- 0 4940 4682"/>
                <a:gd name="T55" fmla="*/ 4940 h 262"/>
                <a:gd name="T56" fmla="+- 0 5648 2552"/>
                <a:gd name="T57" fmla="*/ T56 w 3140"/>
                <a:gd name="T58" fmla="+- 0 4944 4682"/>
                <a:gd name="T59" fmla="*/ 4944 h 262"/>
                <a:gd name="T60" fmla="+- 0 2596 2552"/>
                <a:gd name="T61" fmla="*/ T60 w 3140"/>
                <a:gd name="T62" fmla="+- 0 4944 4682"/>
                <a:gd name="T63" fmla="*/ 4944 h 262"/>
                <a:gd name="T64" fmla="+- 0 2579 2552"/>
                <a:gd name="T65" fmla="*/ T64 w 3140"/>
                <a:gd name="T66" fmla="+- 0 4940 4682"/>
                <a:gd name="T67" fmla="*/ 4940 h 262"/>
                <a:gd name="T68" fmla="+- 0 2565 2552"/>
                <a:gd name="T69" fmla="*/ T68 w 3140"/>
                <a:gd name="T70" fmla="+- 0 4931 4682"/>
                <a:gd name="T71" fmla="*/ 4931 h 262"/>
                <a:gd name="T72" fmla="+- 0 2556 2552"/>
                <a:gd name="T73" fmla="*/ T72 w 3140"/>
                <a:gd name="T74" fmla="+- 0 4917 4682"/>
                <a:gd name="T75" fmla="*/ 4917 h 262"/>
                <a:gd name="T76" fmla="+- 0 2552 2552"/>
                <a:gd name="T77" fmla="*/ T76 w 3140"/>
                <a:gd name="T78" fmla="+- 0 4900 4682"/>
                <a:gd name="T79" fmla="*/ 4900 h 262"/>
                <a:gd name="T80" fmla="+- 0 2552 2552"/>
                <a:gd name="T81" fmla="*/ T80 w 3140"/>
                <a:gd name="T82" fmla="+- 0 4726 4682"/>
                <a:gd name="T83" fmla="*/ 4726 h 26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140" h="262">
                  <a:moveTo>
                    <a:pt x="0" y="44"/>
                  </a:moveTo>
                  <a:lnTo>
                    <a:pt x="4" y="27"/>
                  </a:lnTo>
                  <a:lnTo>
                    <a:pt x="13" y="13"/>
                  </a:lnTo>
                  <a:lnTo>
                    <a:pt x="27" y="4"/>
                  </a:lnTo>
                  <a:lnTo>
                    <a:pt x="44" y="0"/>
                  </a:lnTo>
                  <a:lnTo>
                    <a:pt x="3096" y="0"/>
                  </a:lnTo>
                  <a:lnTo>
                    <a:pt x="3113" y="4"/>
                  </a:lnTo>
                  <a:lnTo>
                    <a:pt x="3127" y="13"/>
                  </a:lnTo>
                  <a:lnTo>
                    <a:pt x="3136" y="27"/>
                  </a:lnTo>
                  <a:lnTo>
                    <a:pt x="3140" y="44"/>
                  </a:lnTo>
                  <a:lnTo>
                    <a:pt x="3140" y="218"/>
                  </a:lnTo>
                  <a:lnTo>
                    <a:pt x="3136" y="235"/>
                  </a:lnTo>
                  <a:lnTo>
                    <a:pt x="3127" y="249"/>
                  </a:lnTo>
                  <a:lnTo>
                    <a:pt x="3113" y="258"/>
                  </a:lnTo>
                  <a:lnTo>
                    <a:pt x="3096" y="262"/>
                  </a:lnTo>
                  <a:lnTo>
                    <a:pt x="44" y="262"/>
                  </a:lnTo>
                  <a:lnTo>
                    <a:pt x="27" y="258"/>
                  </a:lnTo>
                  <a:lnTo>
                    <a:pt x="13" y="249"/>
                  </a:lnTo>
                  <a:lnTo>
                    <a:pt x="4" y="235"/>
                  </a:lnTo>
                  <a:lnTo>
                    <a:pt x="0" y="218"/>
                  </a:lnTo>
                  <a:lnTo>
                    <a:pt x="0" y="44"/>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1" name="docshape87">
              <a:extLst>
                <a:ext uri="{FF2B5EF4-FFF2-40B4-BE49-F238E27FC236}">
                  <a16:creationId xmlns:a16="http://schemas.microsoft.com/office/drawing/2014/main" id="{BB693CF5-8646-A3C4-A7F9-F13D4150F722}"/>
                </a:ext>
              </a:extLst>
            </p:cNvPr>
            <p:cNvSpPr txBox="1">
              <a:spLocks noChangeArrowheads="1"/>
            </p:cNvSpPr>
            <p:nvPr/>
          </p:nvSpPr>
          <p:spPr bwMode="auto">
            <a:xfrm>
              <a:off x="3964" y="2897"/>
              <a:ext cx="4386" cy="1343"/>
            </a:xfrm>
            <a:prstGeom prst="rect">
              <a:avLst/>
            </a:prstGeom>
            <a:solidFill>
              <a:srgbClr val="FFFFFF"/>
            </a:solidFill>
            <a:ln w="9525">
              <a:solidFill>
                <a:srgbClr val="FF0000"/>
              </a:solidFill>
              <a:miter lim="800000"/>
              <a:headEnd/>
              <a:tailEnd/>
            </a:ln>
          </p:spPr>
          <p:txBody>
            <a:bodyPr vert="horz" wrap="square" lIns="0" tIns="0" rIns="0" bIns="0" numCol="1" anchor="t" anchorCtr="0" compatLnSpc="1">
              <a:prstTxWarp prst="textNoShape">
                <a:avLst/>
              </a:prstTxWarp>
              <a:normAutofit/>
            </a:bodyPr>
            <a:lstStyle/>
            <a:p>
              <a:pPr marL="0" marR="2492375" lvl="0" indent="0" algn="l" defTabSz="914400" rtl="0" eaLnBrk="0" fontAlgn="base" latinLnBrk="0" hangingPunct="0">
                <a:lnSpc>
                  <a:spcPct val="100000"/>
                </a:lnSpc>
                <a:spcBef>
                  <a:spcPts val="375"/>
                </a:spcBef>
                <a:spcAft>
                  <a:spcPts val="800"/>
                </a:spcAft>
                <a:buClrTx/>
                <a:buSzTx/>
                <a:buFontTx/>
                <a:buNone/>
                <a:tabLst/>
              </a:pPr>
              <a:endParaRPr kumimoji="0" lang="ja-JP" altLang="ja-JP" sz="1800" b="0" i="0" u="none" strike="noStrike" cap="none" normalizeH="0" baseline="0" dirty="0">
                <a:ln>
                  <a:noFill/>
                </a:ln>
                <a:solidFill>
                  <a:schemeClr val="tx1"/>
                </a:solidFill>
                <a:effectLst/>
                <a:latin typeface="+mn-ea"/>
              </a:endParaRPr>
            </a:p>
          </p:txBody>
        </p:sp>
      </p:grpSp>
      <p:sp>
        <p:nvSpPr>
          <p:cNvPr id="13" name="テキスト ボックス 12">
            <a:extLst>
              <a:ext uri="{FF2B5EF4-FFF2-40B4-BE49-F238E27FC236}">
                <a16:creationId xmlns:a16="http://schemas.microsoft.com/office/drawing/2014/main" id="{0F526132-6C65-26E3-5044-9D8DBD5205D2}"/>
              </a:ext>
            </a:extLst>
          </p:cNvPr>
          <p:cNvSpPr txBox="1"/>
          <p:nvPr/>
        </p:nvSpPr>
        <p:spPr>
          <a:xfrm>
            <a:off x="2354663" y="4280813"/>
            <a:ext cx="2784906" cy="1046440"/>
          </a:xfrm>
          <a:prstGeom prst="rect">
            <a:avLst/>
          </a:prstGeom>
          <a:noFill/>
        </p:spPr>
        <p:txBody>
          <a:bodyPr wrap="square" rtlCol="0">
            <a:spAutoFit/>
          </a:bodyPr>
          <a:lstStyle/>
          <a:p>
            <a:r>
              <a:rPr kumimoji="0" lang="ja-JP" altLang="en-US" sz="1100" b="0" i="0" u="none" strike="noStrike" cap="none" normalizeH="0" baseline="0" dirty="0">
                <a:ln>
                  <a:noFill/>
                </a:ln>
                <a:solidFill>
                  <a:srgbClr val="000000"/>
                </a:solidFill>
                <a:effectLst/>
                <a:latin typeface="+mn-ea"/>
              </a:rPr>
              <a:t>トラセミド</a:t>
            </a:r>
            <a:r>
              <a:rPr kumimoji="0" lang="en-US" altLang="ja-JP" sz="1100" b="0" i="0" u="none" strike="noStrike" cap="none" normalizeH="0" baseline="0" dirty="0">
                <a:ln>
                  <a:noFill/>
                </a:ln>
                <a:solidFill>
                  <a:srgbClr val="000000"/>
                </a:solidFill>
                <a:effectLst/>
                <a:latin typeface="+mn-ea"/>
              </a:rPr>
              <a:t>OD</a:t>
            </a:r>
            <a:r>
              <a:rPr kumimoji="0" lang="ja-JP" altLang="en-US" sz="1100" b="0" i="0" u="none" strike="noStrike" cap="none" normalizeH="0" baseline="0" dirty="0">
                <a:ln>
                  <a:noFill/>
                </a:ln>
                <a:solidFill>
                  <a:srgbClr val="000000"/>
                </a:solidFill>
                <a:effectLst/>
                <a:latin typeface="+mn-ea"/>
              </a:rPr>
              <a:t>錠の</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効能・効果</a:t>
            </a:r>
            <a:r>
              <a:rPr kumimoji="0" lang="en-US" altLang="ja-JP" sz="1100" b="0" i="0" u="none" strike="noStrike" cap="none" normalizeH="0" baseline="0" dirty="0">
                <a:ln>
                  <a:noFill/>
                </a:ln>
                <a:solidFill>
                  <a:srgbClr val="000000"/>
                </a:solidFill>
                <a:effectLst/>
                <a:latin typeface="+mn-ea"/>
              </a:rPr>
              <a:t>】</a:t>
            </a:r>
            <a:r>
              <a:rPr kumimoji="0" lang="ja-JP" altLang="en-US" sz="1100" b="0" i="0" u="none" strike="noStrike" cap="none" normalizeH="0" baseline="0" dirty="0">
                <a:ln>
                  <a:noFill/>
                </a:ln>
                <a:solidFill>
                  <a:srgbClr val="000000"/>
                </a:solidFill>
                <a:effectLst/>
                <a:latin typeface="+mn-ea"/>
              </a:rPr>
              <a:t>は</a:t>
            </a:r>
            <a:endParaRPr kumimoji="0" lang="en-US" altLang="ja-JP" sz="1100" b="0" i="0" u="none" strike="noStrike" cap="none" normalizeH="0" baseline="0" dirty="0">
              <a:ln>
                <a:noFill/>
              </a:ln>
              <a:solidFill>
                <a:srgbClr val="000000"/>
              </a:solidFill>
              <a:effectLst/>
              <a:latin typeface="+mn-ea"/>
            </a:endParaRPr>
          </a:p>
          <a:p>
            <a:r>
              <a:rPr kumimoji="0" lang="ja-JP" altLang="en-US" sz="1100" b="0" i="0" u="none" strike="noStrike" cap="none" normalizeH="0" baseline="0" dirty="0">
                <a:ln>
                  <a:noFill/>
                </a:ln>
                <a:solidFill>
                  <a:srgbClr val="000000"/>
                </a:solidFill>
                <a:effectLst/>
                <a:latin typeface="+mn-ea"/>
              </a:rPr>
              <a:t>心性浮腫、腎性浮腫、肝性浮腫であるが、薬理学的に「慢性心不全」は適応と判断される。</a:t>
            </a:r>
            <a:endParaRPr kumimoji="0" lang="ja-JP" altLang="ja-JP" sz="1100" b="0" i="0" u="none" strike="noStrike" cap="none" normalizeH="0" baseline="0" dirty="0">
              <a:ln>
                <a:noFill/>
              </a:ln>
              <a:solidFill>
                <a:schemeClr val="tx1"/>
              </a:solidFill>
              <a:effectLst/>
              <a:latin typeface="+mn-ea"/>
            </a:endParaRPr>
          </a:p>
          <a:p>
            <a:endParaRPr kumimoji="1" lang="ja-JP" altLang="en-US" dirty="0">
              <a:latin typeface="游ゴシック" panose="020B0400000000000000" pitchFamily="50" charset="-128"/>
            </a:endParaRPr>
          </a:p>
        </p:txBody>
      </p:sp>
      <p:sp>
        <p:nvSpPr>
          <p:cNvPr id="3" name="직사각형 2">
            <a:extLst>
              <a:ext uri="{FF2B5EF4-FFF2-40B4-BE49-F238E27FC236}">
                <a16:creationId xmlns:a16="http://schemas.microsoft.com/office/drawing/2014/main" id="{8117A7A8-5AA8-680B-BACD-9E18CF11BBB7}"/>
              </a:ext>
            </a:extLst>
          </p:cNvPr>
          <p:cNvSpPr/>
          <p:nvPr/>
        </p:nvSpPr>
        <p:spPr>
          <a:xfrm>
            <a:off x="1897893" y="3062529"/>
            <a:ext cx="972527" cy="105432"/>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51470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20</a:t>
            </a:fld>
            <a:endParaRPr kumimoji="1" lang="ja-JP" altLang="en-US"/>
          </a:p>
        </p:txBody>
      </p:sp>
      <p:sp>
        <p:nvSpPr>
          <p:cNvPr id="3" name="テキスト ボックス 2">
            <a:extLst>
              <a:ext uri="{FF2B5EF4-FFF2-40B4-BE49-F238E27FC236}">
                <a16:creationId xmlns:a16="http://schemas.microsoft.com/office/drawing/2014/main" id="{15E827C9-EB5B-D8CA-F10A-E897755DC018}"/>
              </a:ext>
            </a:extLst>
          </p:cNvPr>
          <p:cNvSpPr txBox="1"/>
          <p:nvPr/>
        </p:nvSpPr>
        <p:spPr>
          <a:xfrm>
            <a:off x="602581" y="464126"/>
            <a:ext cx="6074228" cy="314702"/>
          </a:xfrm>
          <a:prstGeom prst="rect">
            <a:avLst/>
          </a:prstGeom>
          <a:noFill/>
        </p:spPr>
        <p:txBody>
          <a:bodyPr wrap="square">
            <a:spAutoFit/>
          </a:bodyPr>
          <a:lstStyle/>
          <a:p>
            <a:pPr marL="485140">
              <a:lnSpc>
                <a:spcPts val="1915"/>
              </a:lnSpc>
            </a:pP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「適応症修正」画面です。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D1AA5764-25FA-1058-B570-CBF538A63CBE}"/>
              </a:ext>
            </a:extLst>
          </p:cNvPr>
          <p:cNvSpPr txBox="1"/>
          <p:nvPr/>
        </p:nvSpPr>
        <p:spPr>
          <a:xfrm>
            <a:off x="535175" y="4229141"/>
            <a:ext cx="5930939" cy="261610"/>
          </a:xfrm>
          <a:prstGeom prst="rect">
            <a:avLst/>
          </a:prstGeom>
          <a:noFill/>
        </p:spPr>
        <p:txBody>
          <a:bodyPr wrap="square">
            <a:spAutoFit/>
          </a:bodyPr>
          <a:lstStyle/>
          <a:p>
            <a:pPr marL="485140">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の「慢性心不全」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をダブルクリックします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47" name="テキスト ボックス 46">
            <a:extLst>
              <a:ext uri="{FF2B5EF4-FFF2-40B4-BE49-F238E27FC236}">
                <a16:creationId xmlns:a16="http://schemas.microsoft.com/office/drawing/2014/main" id="{66B1AB1E-F9B8-BB04-981F-8A1319C914E3}"/>
              </a:ext>
            </a:extLst>
          </p:cNvPr>
          <p:cNvSpPr txBox="1"/>
          <p:nvPr/>
        </p:nvSpPr>
        <p:spPr>
          <a:xfrm>
            <a:off x="546591" y="7705548"/>
            <a:ext cx="6074228" cy="869341"/>
          </a:xfrm>
          <a:prstGeom prst="rect">
            <a:avLst/>
          </a:prstGeom>
          <a:noFill/>
        </p:spPr>
        <p:txBody>
          <a:bodyPr wrap="square">
            <a:spAutoFit/>
          </a:bodyPr>
          <a:lstStyle/>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の文字列が入り、</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ja-JP"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に「慢性心不全」</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が追加されます。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lnSpc>
                <a:spcPts val="1495"/>
              </a:lnSpc>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［閉じる］をクリックするとチェックデータの追加が確定します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551180" indent="-1905">
              <a:lnSpc>
                <a:spcPct val="102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3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rPr>
              <a:t>は「慢性心不全」</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と学習しました。</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36" name="그룹 35">
            <a:extLst>
              <a:ext uri="{FF2B5EF4-FFF2-40B4-BE49-F238E27FC236}">
                <a16:creationId xmlns:a16="http://schemas.microsoft.com/office/drawing/2014/main" id="{5A7846FD-1994-AFAD-B5FC-237F6778DEB8}"/>
              </a:ext>
            </a:extLst>
          </p:cNvPr>
          <p:cNvGrpSpPr/>
          <p:nvPr/>
        </p:nvGrpSpPr>
        <p:grpSpPr>
          <a:xfrm>
            <a:off x="1165029" y="926745"/>
            <a:ext cx="4321176" cy="3033142"/>
            <a:chOff x="1165029" y="926745"/>
            <a:chExt cx="4321176" cy="3033142"/>
          </a:xfrm>
        </p:grpSpPr>
        <p:grpSp>
          <p:nvGrpSpPr>
            <p:cNvPr id="21" name="그룹 20">
              <a:extLst>
                <a:ext uri="{FF2B5EF4-FFF2-40B4-BE49-F238E27FC236}">
                  <a16:creationId xmlns:a16="http://schemas.microsoft.com/office/drawing/2014/main" id="{C20D5AB7-D6CF-2A45-E934-1BF620BB6623}"/>
                </a:ext>
              </a:extLst>
            </p:cNvPr>
            <p:cNvGrpSpPr/>
            <p:nvPr/>
          </p:nvGrpSpPr>
          <p:grpSpPr>
            <a:xfrm>
              <a:off x="1165029" y="926745"/>
              <a:ext cx="4321176" cy="3033142"/>
              <a:chOff x="1165029" y="926745"/>
              <a:chExt cx="4321176" cy="3033142"/>
            </a:xfrm>
          </p:grpSpPr>
          <p:pic>
            <p:nvPicPr>
              <p:cNvPr id="11267" name="docshape89">
                <a:extLst>
                  <a:ext uri="{FF2B5EF4-FFF2-40B4-BE49-F238E27FC236}">
                    <a16:creationId xmlns:a16="http://schemas.microsoft.com/office/drawing/2014/main" id="{5D96DD74-1EF1-6FCA-3131-AEDD361FC8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753"/>
              <a:stretch/>
            </p:blipFill>
            <p:spPr bwMode="auto">
              <a:xfrm>
                <a:off x="1165029" y="926745"/>
                <a:ext cx="4321176" cy="303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그림 18">
                <a:extLst>
                  <a:ext uri="{FF2B5EF4-FFF2-40B4-BE49-F238E27FC236}">
                    <a16:creationId xmlns:a16="http://schemas.microsoft.com/office/drawing/2014/main" id="{5FE22183-C1DD-D6C6-B818-D2302D02C5B2}"/>
                  </a:ext>
                </a:extLst>
              </p:cNvPr>
              <p:cNvPicPr>
                <a:picLocks noChangeAspect="1"/>
              </p:cNvPicPr>
              <p:nvPr/>
            </p:nvPicPr>
            <p:blipFill>
              <a:blip r:embed="rId4"/>
              <a:stretch>
                <a:fillRect/>
              </a:stretch>
            </p:blipFill>
            <p:spPr>
              <a:xfrm>
                <a:off x="2054187" y="1037930"/>
                <a:ext cx="3350738" cy="2780032"/>
              </a:xfrm>
              <a:prstGeom prst="rect">
                <a:avLst/>
              </a:prstGeom>
            </p:spPr>
          </p:pic>
          <p:sp>
            <p:nvSpPr>
              <p:cNvPr id="7" name="docshape90">
                <a:extLst>
                  <a:ext uri="{FF2B5EF4-FFF2-40B4-BE49-F238E27FC236}">
                    <a16:creationId xmlns:a16="http://schemas.microsoft.com/office/drawing/2014/main" id="{61CCDA99-0BCB-45C1-7028-796BC5BE25E6}"/>
                  </a:ext>
                </a:extLst>
              </p:cNvPr>
              <p:cNvSpPr>
                <a:spLocks/>
              </p:cNvSpPr>
              <p:nvPr/>
            </p:nvSpPr>
            <p:spPr bwMode="auto">
              <a:xfrm>
                <a:off x="3195125" y="1808084"/>
                <a:ext cx="1068862" cy="1475334"/>
              </a:xfrm>
              <a:custGeom>
                <a:avLst/>
                <a:gdLst>
                  <a:gd name="T0" fmla="+- 0 5704 5704"/>
                  <a:gd name="T1" fmla="*/ T0 w 1683"/>
                  <a:gd name="T2" fmla="+- 0 1596 1432"/>
                  <a:gd name="T3" fmla="*/ 1596 h 984"/>
                  <a:gd name="T4" fmla="+- 0 5716 5704"/>
                  <a:gd name="T5" fmla="*/ T4 w 1683"/>
                  <a:gd name="T6" fmla="+- 0 1532 1432"/>
                  <a:gd name="T7" fmla="*/ 1532 h 984"/>
                  <a:gd name="T8" fmla="+- 0 5752 5704"/>
                  <a:gd name="T9" fmla="*/ T8 w 1683"/>
                  <a:gd name="T10" fmla="+- 0 1480 1432"/>
                  <a:gd name="T11" fmla="*/ 1480 h 984"/>
                  <a:gd name="T12" fmla="+- 0 5804 5704"/>
                  <a:gd name="T13" fmla="*/ T12 w 1683"/>
                  <a:gd name="T14" fmla="+- 0 1445 1432"/>
                  <a:gd name="T15" fmla="*/ 1445 h 984"/>
                  <a:gd name="T16" fmla="+- 0 5868 5704"/>
                  <a:gd name="T17" fmla="*/ T16 w 1683"/>
                  <a:gd name="T18" fmla="+- 0 1432 1432"/>
                  <a:gd name="T19" fmla="*/ 1432 h 984"/>
                  <a:gd name="T20" fmla="+- 0 7222 5704"/>
                  <a:gd name="T21" fmla="*/ T20 w 1683"/>
                  <a:gd name="T22" fmla="+- 0 1432 1432"/>
                  <a:gd name="T23" fmla="*/ 1432 h 984"/>
                  <a:gd name="T24" fmla="+- 0 7286 5704"/>
                  <a:gd name="T25" fmla="*/ T24 w 1683"/>
                  <a:gd name="T26" fmla="+- 0 1445 1432"/>
                  <a:gd name="T27" fmla="*/ 1445 h 984"/>
                  <a:gd name="T28" fmla="+- 0 7338 5704"/>
                  <a:gd name="T29" fmla="*/ T28 w 1683"/>
                  <a:gd name="T30" fmla="+- 0 1480 1432"/>
                  <a:gd name="T31" fmla="*/ 1480 h 984"/>
                  <a:gd name="T32" fmla="+- 0 7373 5704"/>
                  <a:gd name="T33" fmla="*/ T32 w 1683"/>
                  <a:gd name="T34" fmla="+- 0 1532 1432"/>
                  <a:gd name="T35" fmla="*/ 1532 h 984"/>
                  <a:gd name="T36" fmla="+- 0 7386 5704"/>
                  <a:gd name="T37" fmla="*/ T36 w 1683"/>
                  <a:gd name="T38" fmla="+- 0 1596 1432"/>
                  <a:gd name="T39" fmla="*/ 1596 h 984"/>
                  <a:gd name="T40" fmla="+- 0 7386 5704"/>
                  <a:gd name="T41" fmla="*/ T40 w 1683"/>
                  <a:gd name="T42" fmla="+- 0 2252 1432"/>
                  <a:gd name="T43" fmla="*/ 2252 h 984"/>
                  <a:gd name="T44" fmla="+- 0 7373 5704"/>
                  <a:gd name="T45" fmla="*/ T44 w 1683"/>
                  <a:gd name="T46" fmla="+- 0 2316 1432"/>
                  <a:gd name="T47" fmla="*/ 2316 h 984"/>
                  <a:gd name="T48" fmla="+- 0 7338 5704"/>
                  <a:gd name="T49" fmla="*/ T48 w 1683"/>
                  <a:gd name="T50" fmla="+- 0 2368 1432"/>
                  <a:gd name="T51" fmla="*/ 2368 h 984"/>
                  <a:gd name="T52" fmla="+- 0 7286 5704"/>
                  <a:gd name="T53" fmla="*/ T52 w 1683"/>
                  <a:gd name="T54" fmla="+- 0 2403 1432"/>
                  <a:gd name="T55" fmla="*/ 2403 h 984"/>
                  <a:gd name="T56" fmla="+- 0 7222 5704"/>
                  <a:gd name="T57" fmla="*/ T56 w 1683"/>
                  <a:gd name="T58" fmla="+- 0 2416 1432"/>
                  <a:gd name="T59" fmla="*/ 2416 h 984"/>
                  <a:gd name="T60" fmla="+- 0 5868 5704"/>
                  <a:gd name="T61" fmla="*/ T60 w 1683"/>
                  <a:gd name="T62" fmla="+- 0 2416 1432"/>
                  <a:gd name="T63" fmla="*/ 2416 h 984"/>
                  <a:gd name="T64" fmla="+- 0 5804 5704"/>
                  <a:gd name="T65" fmla="*/ T64 w 1683"/>
                  <a:gd name="T66" fmla="+- 0 2403 1432"/>
                  <a:gd name="T67" fmla="*/ 2403 h 984"/>
                  <a:gd name="T68" fmla="+- 0 5752 5704"/>
                  <a:gd name="T69" fmla="*/ T68 w 1683"/>
                  <a:gd name="T70" fmla="+- 0 2368 1432"/>
                  <a:gd name="T71" fmla="*/ 2368 h 984"/>
                  <a:gd name="T72" fmla="+- 0 5716 5704"/>
                  <a:gd name="T73" fmla="*/ T72 w 1683"/>
                  <a:gd name="T74" fmla="+- 0 2316 1432"/>
                  <a:gd name="T75" fmla="*/ 2316 h 984"/>
                  <a:gd name="T76" fmla="+- 0 5704 5704"/>
                  <a:gd name="T77" fmla="*/ T76 w 1683"/>
                  <a:gd name="T78" fmla="+- 0 2252 1432"/>
                  <a:gd name="T79" fmla="*/ 2252 h 984"/>
                  <a:gd name="T80" fmla="+- 0 5704 5704"/>
                  <a:gd name="T81" fmla="*/ T80 w 1683"/>
                  <a:gd name="T82" fmla="+- 0 1596 1432"/>
                  <a:gd name="T83" fmla="*/ 1596 h 9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984">
                    <a:moveTo>
                      <a:pt x="0" y="164"/>
                    </a:moveTo>
                    <a:lnTo>
                      <a:pt x="12" y="100"/>
                    </a:lnTo>
                    <a:lnTo>
                      <a:pt x="48" y="48"/>
                    </a:lnTo>
                    <a:lnTo>
                      <a:pt x="100" y="13"/>
                    </a:lnTo>
                    <a:lnTo>
                      <a:pt x="164" y="0"/>
                    </a:lnTo>
                    <a:lnTo>
                      <a:pt x="1518" y="0"/>
                    </a:lnTo>
                    <a:lnTo>
                      <a:pt x="1582" y="13"/>
                    </a:lnTo>
                    <a:lnTo>
                      <a:pt x="1634" y="48"/>
                    </a:lnTo>
                    <a:lnTo>
                      <a:pt x="1669" y="100"/>
                    </a:lnTo>
                    <a:lnTo>
                      <a:pt x="1682" y="164"/>
                    </a:lnTo>
                    <a:lnTo>
                      <a:pt x="1682" y="820"/>
                    </a:lnTo>
                    <a:lnTo>
                      <a:pt x="1669" y="884"/>
                    </a:lnTo>
                    <a:lnTo>
                      <a:pt x="1634" y="936"/>
                    </a:lnTo>
                    <a:lnTo>
                      <a:pt x="1582" y="971"/>
                    </a:lnTo>
                    <a:lnTo>
                      <a:pt x="1518" y="984"/>
                    </a:lnTo>
                    <a:lnTo>
                      <a:pt x="164" y="984"/>
                    </a:lnTo>
                    <a:lnTo>
                      <a:pt x="100" y="971"/>
                    </a:lnTo>
                    <a:lnTo>
                      <a:pt x="48" y="936"/>
                    </a:lnTo>
                    <a:lnTo>
                      <a:pt x="12" y="884"/>
                    </a:lnTo>
                    <a:lnTo>
                      <a:pt x="0" y="820"/>
                    </a:lnTo>
                    <a:lnTo>
                      <a:pt x="0" y="16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91">
                <a:extLst>
                  <a:ext uri="{FF2B5EF4-FFF2-40B4-BE49-F238E27FC236}">
                    <a16:creationId xmlns:a16="http://schemas.microsoft.com/office/drawing/2014/main" id="{51614976-8976-4068-219F-87A1E8C57CE8}"/>
                  </a:ext>
                </a:extLst>
              </p:cNvPr>
              <p:cNvSpPr txBox="1">
                <a:spLocks noChangeArrowheads="1"/>
              </p:cNvSpPr>
              <p:nvPr/>
            </p:nvSpPr>
            <p:spPr bwMode="auto">
              <a:xfrm>
                <a:off x="3233865" y="3387166"/>
                <a:ext cx="993286" cy="14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88000"/>
                  </a:lnSpc>
                  <a:spcBef>
                    <a:spcPct val="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チェックデータ</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grpSp>
        <p:grpSp>
          <p:nvGrpSpPr>
            <p:cNvPr id="18" name="그룹 17">
              <a:extLst>
                <a:ext uri="{FF2B5EF4-FFF2-40B4-BE49-F238E27FC236}">
                  <a16:creationId xmlns:a16="http://schemas.microsoft.com/office/drawing/2014/main" id="{33F99F5F-0A62-A225-E55B-52DA9F63DCF5}"/>
                </a:ext>
              </a:extLst>
            </p:cNvPr>
            <p:cNvGrpSpPr/>
            <p:nvPr/>
          </p:nvGrpSpPr>
          <p:grpSpPr>
            <a:xfrm>
              <a:off x="2099054" y="1056607"/>
              <a:ext cx="2616896" cy="130766"/>
              <a:chOff x="2099054" y="1056607"/>
              <a:chExt cx="2616896" cy="130766"/>
            </a:xfrm>
          </p:grpSpPr>
          <p:pic>
            <p:nvPicPr>
              <p:cNvPr id="17" name="그림 16">
                <a:extLst>
                  <a:ext uri="{FF2B5EF4-FFF2-40B4-BE49-F238E27FC236}">
                    <a16:creationId xmlns:a16="http://schemas.microsoft.com/office/drawing/2014/main" id="{65383F74-DAD8-FC92-9189-35FB86634BC4}"/>
                  </a:ext>
                </a:extLst>
              </p:cNvPr>
              <p:cNvPicPr>
                <a:picLocks noChangeAspect="1"/>
              </p:cNvPicPr>
              <p:nvPr/>
            </p:nvPicPr>
            <p:blipFill>
              <a:blip r:embed="rId5"/>
              <a:stretch>
                <a:fillRect/>
              </a:stretch>
            </p:blipFill>
            <p:spPr>
              <a:xfrm>
                <a:off x="2357763" y="1056607"/>
                <a:ext cx="2358187" cy="128477"/>
              </a:xfrm>
              <a:prstGeom prst="rect">
                <a:avLst/>
              </a:prstGeom>
            </p:spPr>
          </p:pic>
          <p:pic>
            <p:nvPicPr>
              <p:cNvPr id="5" name="그림 4">
                <a:extLst>
                  <a:ext uri="{FF2B5EF4-FFF2-40B4-BE49-F238E27FC236}">
                    <a16:creationId xmlns:a16="http://schemas.microsoft.com/office/drawing/2014/main" id="{74EE5BDE-5A8C-E9BB-5FEF-B11EA3B1E86B}"/>
                  </a:ext>
                </a:extLst>
              </p:cNvPr>
              <p:cNvPicPr>
                <a:picLocks noChangeAspect="1"/>
              </p:cNvPicPr>
              <p:nvPr/>
            </p:nvPicPr>
            <p:blipFill>
              <a:blip r:embed="rId5"/>
              <a:stretch>
                <a:fillRect/>
              </a:stretch>
            </p:blipFill>
            <p:spPr>
              <a:xfrm>
                <a:off x="2099054" y="1058896"/>
                <a:ext cx="2358187" cy="128477"/>
              </a:xfrm>
              <a:prstGeom prst="rect">
                <a:avLst/>
              </a:prstGeom>
            </p:spPr>
          </p:pic>
        </p:grpSp>
      </p:grpSp>
      <p:grpSp>
        <p:nvGrpSpPr>
          <p:cNvPr id="37" name="그룹 36">
            <a:extLst>
              <a:ext uri="{FF2B5EF4-FFF2-40B4-BE49-F238E27FC236}">
                <a16:creationId xmlns:a16="http://schemas.microsoft.com/office/drawing/2014/main" id="{C145228B-E3FD-6D6B-0DEB-75E7FA056FB2}"/>
              </a:ext>
            </a:extLst>
          </p:cNvPr>
          <p:cNvGrpSpPr/>
          <p:nvPr/>
        </p:nvGrpSpPr>
        <p:grpSpPr>
          <a:xfrm>
            <a:off x="1165665" y="4585168"/>
            <a:ext cx="4320540" cy="3006725"/>
            <a:chOff x="1165665" y="4585168"/>
            <a:chExt cx="4320540" cy="3006725"/>
          </a:xfrm>
        </p:grpSpPr>
        <p:pic>
          <p:nvPicPr>
            <p:cNvPr id="24" name="docshape93">
              <a:extLst>
                <a:ext uri="{FF2B5EF4-FFF2-40B4-BE49-F238E27FC236}">
                  <a16:creationId xmlns:a16="http://schemas.microsoft.com/office/drawing/2014/main" id="{609AB0EB-A2DA-080D-296A-70F3E51AB9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97"/>
            <a:stretch/>
          </p:blipFill>
          <p:spPr bwMode="auto">
            <a:xfrm>
              <a:off x="1165665" y="4585168"/>
              <a:ext cx="4320540" cy="3006725"/>
            </a:xfrm>
            <a:prstGeom prst="rect">
              <a:avLst/>
            </a:prstGeom>
            <a:noFill/>
            <a:extLst>
              <a:ext uri="{909E8E84-426E-40DD-AFC4-6F175D3DCCD1}">
                <a14:hiddenFill xmlns:a14="http://schemas.microsoft.com/office/drawing/2010/main">
                  <a:solidFill>
                    <a:srgbClr val="FFFFFF"/>
                  </a:solidFill>
                </a14:hiddenFill>
              </a:ext>
            </a:extLst>
          </p:spPr>
        </p:pic>
        <p:pic>
          <p:nvPicPr>
            <p:cNvPr id="35" name="그림 34">
              <a:extLst>
                <a:ext uri="{FF2B5EF4-FFF2-40B4-BE49-F238E27FC236}">
                  <a16:creationId xmlns:a16="http://schemas.microsoft.com/office/drawing/2014/main" id="{BED392AE-BDF2-3CC5-B4C5-FA2180230257}"/>
                </a:ext>
              </a:extLst>
            </p:cNvPr>
            <p:cNvPicPr>
              <a:picLocks noChangeAspect="1"/>
            </p:cNvPicPr>
            <p:nvPr/>
          </p:nvPicPr>
          <p:blipFill>
            <a:blip r:embed="rId7"/>
            <a:stretch>
              <a:fillRect/>
            </a:stretch>
          </p:blipFill>
          <p:spPr>
            <a:xfrm>
              <a:off x="2061635" y="4650733"/>
              <a:ext cx="3327593" cy="2759467"/>
            </a:xfrm>
            <a:prstGeom prst="rect">
              <a:avLst/>
            </a:prstGeom>
          </p:spPr>
        </p:pic>
        <p:sp>
          <p:nvSpPr>
            <p:cNvPr id="25" name="docshape94">
              <a:extLst>
                <a:ext uri="{FF2B5EF4-FFF2-40B4-BE49-F238E27FC236}">
                  <a16:creationId xmlns:a16="http://schemas.microsoft.com/office/drawing/2014/main" id="{737A187B-C79C-EF06-1992-AC30FA0385B5}"/>
                </a:ext>
              </a:extLst>
            </p:cNvPr>
            <p:cNvSpPr>
              <a:spLocks/>
            </p:cNvSpPr>
            <p:nvPr/>
          </p:nvSpPr>
          <p:spPr bwMode="auto">
            <a:xfrm>
              <a:off x="1504120" y="4755078"/>
              <a:ext cx="3422443" cy="1396514"/>
            </a:xfrm>
            <a:custGeom>
              <a:avLst/>
              <a:gdLst>
                <a:gd name="T0" fmla="+- 0 3739 3084"/>
                <a:gd name="T1" fmla="*/ T0 w 5379"/>
                <a:gd name="T2" fmla="+- 0 2222 993"/>
                <a:gd name="T3" fmla="*/ 2222 h 1810"/>
                <a:gd name="T4" fmla="+- 0 3084 3084"/>
                <a:gd name="T5" fmla="*/ T4 w 5379"/>
                <a:gd name="T6" fmla="+- 0 2222 993"/>
                <a:gd name="T7" fmla="*/ 2222 h 1810"/>
                <a:gd name="T8" fmla="+- 0 3084 3084"/>
                <a:gd name="T9" fmla="*/ T8 w 5379"/>
                <a:gd name="T10" fmla="+- 0 2802 993"/>
                <a:gd name="T11" fmla="*/ 2802 h 1810"/>
                <a:gd name="T12" fmla="+- 0 3739 3084"/>
                <a:gd name="T13" fmla="*/ T12 w 5379"/>
                <a:gd name="T14" fmla="+- 0 2802 993"/>
                <a:gd name="T15" fmla="*/ 2802 h 1810"/>
                <a:gd name="T16" fmla="+- 0 3739 3084"/>
                <a:gd name="T17" fmla="*/ T16 w 5379"/>
                <a:gd name="T18" fmla="+- 0 2222 993"/>
                <a:gd name="T19" fmla="*/ 2222 h 1810"/>
                <a:gd name="T20" fmla="+- 0 8462 3084"/>
                <a:gd name="T21" fmla="*/ T20 w 5379"/>
                <a:gd name="T22" fmla="+- 0 993 993"/>
                <a:gd name="T23" fmla="*/ 993 h 1810"/>
                <a:gd name="T24" fmla="+- 0 7807 3084"/>
                <a:gd name="T25" fmla="*/ T24 w 5379"/>
                <a:gd name="T26" fmla="+- 0 993 993"/>
                <a:gd name="T27" fmla="*/ 993 h 1810"/>
                <a:gd name="T28" fmla="+- 0 7807 3084"/>
                <a:gd name="T29" fmla="*/ T28 w 5379"/>
                <a:gd name="T30" fmla="+- 0 1574 993"/>
                <a:gd name="T31" fmla="*/ 1574 h 1810"/>
                <a:gd name="T32" fmla="+- 0 8462 3084"/>
                <a:gd name="T33" fmla="*/ T32 w 5379"/>
                <a:gd name="T34" fmla="+- 0 1574 993"/>
                <a:gd name="T35" fmla="*/ 1574 h 1810"/>
                <a:gd name="T36" fmla="+- 0 8462 3084"/>
                <a:gd name="T37" fmla="*/ T36 w 5379"/>
                <a:gd name="T38" fmla="+- 0 993 993"/>
                <a:gd name="T39" fmla="*/ 993 h 181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379" h="1810">
                  <a:moveTo>
                    <a:pt x="655" y="1229"/>
                  </a:moveTo>
                  <a:lnTo>
                    <a:pt x="0" y="1229"/>
                  </a:lnTo>
                  <a:lnTo>
                    <a:pt x="0" y="1809"/>
                  </a:lnTo>
                  <a:lnTo>
                    <a:pt x="655" y="1809"/>
                  </a:lnTo>
                  <a:lnTo>
                    <a:pt x="655" y="1229"/>
                  </a:lnTo>
                  <a:close/>
                  <a:moveTo>
                    <a:pt x="5378" y="0"/>
                  </a:moveTo>
                  <a:lnTo>
                    <a:pt x="4723" y="0"/>
                  </a:lnTo>
                  <a:lnTo>
                    <a:pt x="4723" y="581"/>
                  </a:lnTo>
                  <a:lnTo>
                    <a:pt x="5378" y="581"/>
                  </a:lnTo>
                  <a:lnTo>
                    <a:pt x="537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6" name="Line 931">
              <a:extLst>
                <a:ext uri="{FF2B5EF4-FFF2-40B4-BE49-F238E27FC236}">
                  <a16:creationId xmlns:a16="http://schemas.microsoft.com/office/drawing/2014/main" id="{ADFDE4B1-3FF8-EEC6-77CF-FBACB49BF5F3}"/>
                </a:ext>
              </a:extLst>
            </p:cNvPr>
            <p:cNvCxnSpPr>
              <a:cxnSpLocks noChangeShapeType="1"/>
            </p:cNvCxnSpPr>
            <p:nvPr/>
          </p:nvCxnSpPr>
          <p:spPr bwMode="auto">
            <a:xfrm>
              <a:off x="4094915" y="6077560"/>
              <a:ext cx="1524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7" name="docshape95">
              <a:extLst>
                <a:ext uri="{FF2B5EF4-FFF2-40B4-BE49-F238E27FC236}">
                  <a16:creationId xmlns:a16="http://schemas.microsoft.com/office/drawing/2014/main" id="{4A193734-65A2-C5BC-AD4F-0D4ACB46E179}"/>
                </a:ext>
              </a:extLst>
            </p:cNvPr>
            <p:cNvSpPr>
              <a:spLocks/>
            </p:cNvSpPr>
            <p:nvPr/>
          </p:nvSpPr>
          <p:spPr bwMode="auto">
            <a:xfrm>
              <a:off x="4223397" y="6039459"/>
              <a:ext cx="76200" cy="76200"/>
            </a:xfrm>
            <a:custGeom>
              <a:avLst/>
              <a:gdLst>
                <a:gd name="T0" fmla="+- 0 7191 7191"/>
                <a:gd name="T1" fmla="*/ T0 w 120"/>
                <a:gd name="T2" fmla="+- 0 3125 3125"/>
                <a:gd name="T3" fmla="*/ 3125 h 120"/>
                <a:gd name="T4" fmla="+- 0 7191 7191"/>
                <a:gd name="T5" fmla="*/ T4 w 120"/>
                <a:gd name="T6" fmla="+- 0 3245 3125"/>
                <a:gd name="T7" fmla="*/ 3245 h 120"/>
                <a:gd name="T8" fmla="+- 0 7311 7191"/>
                <a:gd name="T9" fmla="*/ T8 w 120"/>
                <a:gd name="T10" fmla="+- 0 3185 3125"/>
                <a:gd name="T11" fmla="*/ 3185 h 120"/>
                <a:gd name="T12" fmla="+- 0 7191 7191"/>
                <a:gd name="T13" fmla="*/ T12 w 120"/>
                <a:gd name="T14" fmla="+- 0 3125 3125"/>
                <a:gd name="T15" fmla="*/ 312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cxnSp>
          <p:nvCxnSpPr>
            <p:cNvPr id="28" name="Line 933">
              <a:extLst>
                <a:ext uri="{FF2B5EF4-FFF2-40B4-BE49-F238E27FC236}">
                  <a16:creationId xmlns:a16="http://schemas.microsoft.com/office/drawing/2014/main" id="{A8BCDE83-2EF4-6328-855C-4CD5CE7172F4}"/>
                </a:ext>
              </a:extLst>
            </p:cNvPr>
            <p:cNvCxnSpPr>
              <a:cxnSpLocks noChangeShapeType="1"/>
            </p:cNvCxnSpPr>
            <p:nvPr/>
          </p:nvCxnSpPr>
          <p:spPr bwMode="auto">
            <a:xfrm>
              <a:off x="3170207" y="5488956"/>
              <a:ext cx="153035"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cxnSp>
        <p:sp>
          <p:nvSpPr>
            <p:cNvPr id="29" name="docshape96">
              <a:extLst>
                <a:ext uri="{FF2B5EF4-FFF2-40B4-BE49-F238E27FC236}">
                  <a16:creationId xmlns:a16="http://schemas.microsoft.com/office/drawing/2014/main" id="{AB1AB60F-302A-3066-AFD6-743157DC7739}"/>
                </a:ext>
              </a:extLst>
            </p:cNvPr>
            <p:cNvSpPr>
              <a:spLocks/>
            </p:cNvSpPr>
            <p:nvPr/>
          </p:nvSpPr>
          <p:spPr bwMode="auto">
            <a:xfrm>
              <a:off x="3328758" y="5450222"/>
              <a:ext cx="76200" cy="76200"/>
            </a:xfrm>
            <a:custGeom>
              <a:avLst/>
              <a:gdLst>
                <a:gd name="T0" fmla="+- 0 5617 5617"/>
                <a:gd name="T1" fmla="*/ T0 w 120"/>
                <a:gd name="T2" fmla="+- 0 1916 1916"/>
                <a:gd name="T3" fmla="*/ 1916 h 120"/>
                <a:gd name="T4" fmla="+- 0 5617 5617"/>
                <a:gd name="T5" fmla="*/ T4 w 120"/>
                <a:gd name="T6" fmla="+- 0 2036 1916"/>
                <a:gd name="T7" fmla="*/ 2036 h 120"/>
                <a:gd name="T8" fmla="+- 0 5737 5617"/>
                <a:gd name="T9" fmla="*/ T8 w 120"/>
                <a:gd name="T10" fmla="+- 0 1976 1916"/>
                <a:gd name="T11" fmla="*/ 1976 h 120"/>
                <a:gd name="T12" fmla="+- 0 5617 5617"/>
                <a:gd name="T13" fmla="*/ T12 w 120"/>
                <a:gd name="T14" fmla="+- 0 1916 1916"/>
                <a:gd name="T15" fmla="*/ 1916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0" name="docshape97">
              <a:extLst>
                <a:ext uri="{FF2B5EF4-FFF2-40B4-BE49-F238E27FC236}">
                  <a16:creationId xmlns:a16="http://schemas.microsoft.com/office/drawing/2014/main" id="{63D467AB-9E06-E88F-BF60-26A7FB32DEB0}"/>
                </a:ext>
              </a:extLst>
            </p:cNvPr>
            <p:cNvSpPr>
              <a:spLocks/>
            </p:cNvSpPr>
            <p:nvPr/>
          </p:nvSpPr>
          <p:spPr bwMode="auto">
            <a:xfrm>
              <a:off x="1984815" y="5857456"/>
              <a:ext cx="1202690" cy="18034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31" name="docshape98">
              <a:extLst>
                <a:ext uri="{FF2B5EF4-FFF2-40B4-BE49-F238E27FC236}">
                  <a16:creationId xmlns:a16="http://schemas.microsoft.com/office/drawing/2014/main" id="{A427866A-188A-79A9-8944-54ECA6FCEB52}"/>
                </a:ext>
              </a:extLst>
            </p:cNvPr>
            <p:cNvSpPr txBox="1">
              <a:spLocks noChangeArrowheads="1"/>
            </p:cNvSpPr>
            <p:nvPr/>
          </p:nvSpPr>
          <p:spPr bwMode="auto">
            <a:xfrm>
              <a:off x="4595300" y="484693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④</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2" name="docshape99">
              <a:extLst>
                <a:ext uri="{FF2B5EF4-FFF2-40B4-BE49-F238E27FC236}">
                  <a16:creationId xmlns:a16="http://schemas.microsoft.com/office/drawing/2014/main" id="{AFEBCBB2-25D3-C091-CF2A-C8CB01F81C6F}"/>
                </a:ext>
              </a:extLst>
            </p:cNvPr>
            <p:cNvSpPr txBox="1">
              <a:spLocks noChangeArrowheads="1"/>
            </p:cNvSpPr>
            <p:nvPr/>
          </p:nvSpPr>
          <p:spPr bwMode="auto">
            <a:xfrm>
              <a:off x="1596195" y="5858091"/>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3" name="docshape100">
              <a:extLst>
                <a:ext uri="{FF2B5EF4-FFF2-40B4-BE49-F238E27FC236}">
                  <a16:creationId xmlns:a16="http://schemas.microsoft.com/office/drawing/2014/main" id="{A97FC30C-226C-FF55-C2BF-465C9287A31D}"/>
                </a:ext>
              </a:extLst>
            </p:cNvPr>
            <p:cNvSpPr txBox="1">
              <a:spLocks noChangeArrowheads="1"/>
            </p:cNvSpPr>
            <p:nvPr/>
          </p:nvSpPr>
          <p:spPr bwMode="auto">
            <a:xfrm>
              <a:off x="3822500" y="5968339"/>
              <a:ext cx="2413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4" name="docshape101">
              <a:extLst>
                <a:ext uri="{FF2B5EF4-FFF2-40B4-BE49-F238E27FC236}">
                  <a16:creationId xmlns:a16="http://schemas.microsoft.com/office/drawing/2014/main" id="{903B2380-1B97-DBEA-9A24-14FCE83FF764}"/>
                </a:ext>
              </a:extLst>
            </p:cNvPr>
            <p:cNvSpPr txBox="1">
              <a:spLocks noChangeArrowheads="1"/>
            </p:cNvSpPr>
            <p:nvPr/>
          </p:nvSpPr>
          <p:spPr bwMode="auto">
            <a:xfrm>
              <a:off x="2835361" y="5301631"/>
              <a:ext cx="414655" cy="3689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③</a:t>
              </a:r>
              <a:endParaRPr lang="ja-JP" sz="11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cxnSp>
          <p:nvCxnSpPr>
            <p:cNvPr id="12" name="직선 화살표 연결선 11">
              <a:extLst>
                <a:ext uri="{FF2B5EF4-FFF2-40B4-BE49-F238E27FC236}">
                  <a16:creationId xmlns:a16="http://schemas.microsoft.com/office/drawing/2014/main" id="{AC6C1BE8-2188-7B3E-C988-EC0FDABE54EA}"/>
                </a:ext>
              </a:extLst>
            </p:cNvPr>
            <p:cNvCxnSpPr>
              <a:cxnSpLocks/>
              <a:stCxn id="32" idx="3"/>
            </p:cNvCxnSpPr>
            <p:nvPr/>
          </p:nvCxnSpPr>
          <p:spPr>
            <a:xfrm>
              <a:off x="1837495" y="5972391"/>
              <a:ext cx="14732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0" name="그룹 19">
              <a:extLst>
                <a:ext uri="{FF2B5EF4-FFF2-40B4-BE49-F238E27FC236}">
                  <a16:creationId xmlns:a16="http://schemas.microsoft.com/office/drawing/2014/main" id="{B4097642-9551-3381-201F-7A8E2B0FB6CE}"/>
                </a:ext>
              </a:extLst>
            </p:cNvPr>
            <p:cNvGrpSpPr/>
            <p:nvPr/>
          </p:nvGrpSpPr>
          <p:grpSpPr>
            <a:xfrm>
              <a:off x="2111975" y="4700998"/>
              <a:ext cx="2616896" cy="130766"/>
              <a:chOff x="2099054" y="1056607"/>
              <a:chExt cx="2616896" cy="130766"/>
            </a:xfrm>
          </p:grpSpPr>
          <p:pic>
            <p:nvPicPr>
              <p:cNvPr id="22" name="그림 21">
                <a:extLst>
                  <a:ext uri="{FF2B5EF4-FFF2-40B4-BE49-F238E27FC236}">
                    <a16:creationId xmlns:a16="http://schemas.microsoft.com/office/drawing/2014/main" id="{1A04A86F-3515-963D-7E3F-734C05332934}"/>
                  </a:ext>
                </a:extLst>
              </p:cNvPr>
              <p:cNvPicPr>
                <a:picLocks noChangeAspect="1"/>
              </p:cNvPicPr>
              <p:nvPr/>
            </p:nvPicPr>
            <p:blipFill>
              <a:blip r:embed="rId5"/>
              <a:stretch>
                <a:fillRect/>
              </a:stretch>
            </p:blipFill>
            <p:spPr>
              <a:xfrm>
                <a:off x="2357763" y="1056607"/>
                <a:ext cx="2358187" cy="128477"/>
              </a:xfrm>
              <a:prstGeom prst="rect">
                <a:avLst/>
              </a:prstGeom>
            </p:spPr>
          </p:pic>
          <p:pic>
            <p:nvPicPr>
              <p:cNvPr id="23" name="그림 22">
                <a:extLst>
                  <a:ext uri="{FF2B5EF4-FFF2-40B4-BE49-F238E27FC236}">
                    <a16:creationId xmlns:a16="http://schemas.microsoft.com/office/drawing/2014/main" id="{414DE984-DC7F-A207-695A-E091A2663C4E}"/>
                  </a:ext>
                </a:extLst>
              </p:cNvPr>
              <p:cNvPicPr>
                <a:picLocks noChangeAspect="1"/>
              </p:cNvPicPr>
              <p:nvPr/>
            </p:nvPicPr>
            <p:blipFill>
              <a:blip r:embed="rId5"/>
              <a:stretch>
                <a:fillRect/>
              </a:stretch>
            </p:blipFill>
            <p:spPr>
              <a:xfrm>
                <a:off x="2099054" y="1058896"/>
                <a:ext cx="2358187" cy="128477"/>
              </a:xfrm>
              <a:prstGeom prst="rect">
                <a:avLst/>
              </a:prstGeom>
            </p:spPr>
          </p:pic>
        </p:grpSp>
      </p:grpSp>
    </p:spTree>
    <p:extLst>
      <p:ext uri="{BB962C8B-B14F-4D97-AF65-F5344CB8AC3E}">
        <p14:creationId xmlns:p14="http://schemas.microsoft.com/office/powerpoint/2010/main" val="1075331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5E959D-EC1F-D2F4-B0CC-D9EC3820FA49}"/>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アップロードと自動点</a:t>
            </a:r>
            <a:r>
              <a:rPr lang="ja-JP"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検</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4" name="テキスト ボックス 3">
            <a:extLst>
              <a:ext uri="{FF2B5EF4-FFF2-40B4-BE49-F238E27FC236}">
                <a16:creationId xmlns:a16="http://schemas.microsoft.com/office/drawing/2014/main" id="{EBE821A4-F400-8C58-B9B8-9A1D93DA6627}"/>
              </a:ext>
            </a:extLst>
          </p:cNvPr>
          <p:cNvSpPr txBox="1"/>
          <p:nvPr/>
        </p:nvSpPr>
        <p:spPr>
          <a:xfrm>
            <a:off x="729000" y="1046602"/>
            <a:ext cx="5555890" cy="600164"/>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ログインしたら、左側</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ド</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ウの「点検業務」をダ</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ブ</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ルクリッ</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11" name="image7.png">
            <a:extLst>
              <a:ext uri="{FF2B5EF4-FFF2-40B4-BE49-F238E27FC236}">
                <a16:creationId xmlns:a16="http://schemas.microsoft.com/office/drawing/2014/main" id="{02675E6B-1605-3A6D-19F9-A3A008987DE5}"/>
              </a:ext>
            </a:extLst>
          </p:cNvPr>
          <p:cNvPicPr>
            <a:picLocks noChangeAspect="1"/>
          </p:cNvPicPr>
          <p:nvPr/>
        </p:nvPicPr>
        <p:blipFill>
          <a:blip r:embed="rId2" cstate="print"/>
          <a:stretch>
            <a:fillRect/>
          </a:stretch>
        </p:blipFill>
        <p:spPr>
          <a:xfrm>
            <a:off x="1320449" y="2343844"/>
            <a:ext cx="1101090" cy="139700"/>
          </a:xfrm>
          <a:prstGeom prst="rect">
            <a:avLst/>
          </a:prstGeom>
        </p:spPr>
      </p:pic>
      <p:sp>
        <p:nvSpPr>
          <p:cNvPr id="12" name="テキスト ボックス 11">
            <a:extLst>
              <a:ext uri="{FF2B5EF4-FFF2-40B4-BE49-F238E27FC236}">
                <a16:creationId xmlns:a16="http://schemas.microsoft.com/office/drawing/2014/main" id="{6F3913B5-9C73-F17E-CDA4-9EF4733624B4}"/>
              </a:ext>
            </a:extLst>
          </p:cNvPr>
          <p:cNvSpPr txBox="1"/>
          <p:nvPr/>
        </p:nvSpPr>
        <p:spPr>
          <a:xfrm>
            <a:off x="665552" y="2468581"/>
            <a:ext cx="2177236" cy="174119"/>
          </a:xfrm>
          <a:prstGeom prst="rect">
            <a:avLst/>
          </a:prstGeom>
          <a:solidFill>
            <a:schemeClr val="bg1"/>
          </a:solidFill>
        </p:spPr>
        <p:txBody>
          <a:bodyPr wrap="square" lIns="0" tIns="0" rIns="0" bIns="0" rtlCol="0">
            <a:noAutofit/>
          </a:bodyPr>
          <a:lstStyle/>
          <a:p>
            <a:pPr marL="565785">
              <a:spcBef>
                <a:spcPts val="255"/>
              </a:spcBef>
              <a:spcAft>
                <a:spcPts val="0"/>
              </a:spcAft>
            </a:pPr>
            <a:r>
              <a:rPr lang="ja-JP" altLang="ja-JP" sz="1000" dirty="0">
                <a:solidFill>
                  <a:srgbClr val="FF0000"/>
                </a:solidFill>
                <a:latin typeface="游ゴシック" panose="020B0400000000000000" pitchFamily="50" charset="-128"/>
                <a:ea typeface="游ゴシック" panose="020B0400000000000000" pitchFamily="50" charset="-128"/>
              </a:rPr>
              <a:t>ナビゲーションウィンドウ</a:t>
            </a:r>
            <a:endParaRPr lang="ja-JP" altLang="ja-JP" dirty="0">
              <a:solidFill>
                <a:srgbClr val="FF0000"/>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710B578E-3C17-7EBA-8022-FE7EC0776E27}"/>
              </a:ext>
            </a:extLst>
          </p:cNvPr>
          <p:cNvSpPr txBox="1"/>
          <p:nvPr/>
        </p:nvSpPr>
        <p:spPr>
          <a:xfrm>
            <a:off x="1031875" y="2826782"/>
            <a:ext cx="4914760" cy="261610"/>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続けて、「受付及び点検」をダブルクリックします。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5">
            <a:extLst>
              <a:ext uri="{FF2B5EF4-FFF2-40B4-BE49-F238E27FC236}">
                <a16:creationId xmlns:a16="http://schemas.microsoft.com/office/drawing/2014/main" id="{1DE974A6-8C42-271A-D0D7-0B4A9E2FE694}"/>
              </a:ext>
            </a:extLst>
          </p:cNvPr>
          <p:cNvSpPr txBox="1"/>
          <p:nvPr/>
        </p:nvSpPr>
        <p:spPr>
          <a:xfrm>
            <a:off x="769895" y="4758236"/>
            <a:ext cx="4914760" cy="261610"/>
          </a:xfrm>
          <a:prstGeom prst="rect">
            <a:avLst/>
          </a:prstGeom>
          <a:noFill/>
        </p:spPr>
        <p:txBody>
          <a:bodyPr wrap="square" rtlCol="0">
            <a:spAutoFit/>
          </a:bodyPr>
          <a:lstStyle/>
          <a:p>
            <a:pPr marL="485140">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「受付及び点検」画面が表示されます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슬라이드 번호 개체 틀 6">
            <a:extLst>
              <a:ext uri="{FF2B5EF4-FFF2-40B4-BE49-F238E27FC236}">
                <a16:creationId xmlns:a16="http://schemas.microsoft.com/office/drawing/2014/main" id="{30037460-A6F8-39F7-D585-60540B842034}"/>
              </a:ext>
            </a:extLst>
          </p:cNvPr>
          <p:cNvSpPr>
            <a:spLocks noGrp="1"/>
          </p:cNvSpPr>
          <p:nvPr>
            <p:ph type="sldNum" sz="quarter" idx="12"/>
          </p:nvPr>
        </p:nvSpPr>
        <p:spPr/>
        <p:txBody>
          <a:bodyPr/>
          <a:lstStyle/>
          <a:p>
            <a:fld id="{ACCBB1DD-0049-4A9D-B316-2DE63D63DFAC}" type="slidenum">
              <a:rPr kumimoji="1" lang="ja-JP" altLang="en-US" smtClean="0"/>
              <a:pPr/>
              <a:t>3</a:t>
            </a:fld>
            <a:endParaRPr kumimoji="1" lang="ja-JP" altLang="en-US" dirty="0"/>
          </a:p>
        </p:txBody>
      </p:sp>
      <p:grpSp>
        <p:nvGrpSpPr>
          <p:cNvPr id="18" name="그룹 17">
            <a:extLst>
              <a:ext uri="{FF2B5EF4-FFF2-40B4-BE49-F238E27FC236}">
                <a16:creationId xmlns:a16="http://schemas.microsoft.com/office/drawing/2014/main" id="{E0DFC9A1-8E93-6B29-4D5D-75C5A03885AB}"/>
              </a:ext>
            </a:extLst>
          </p:cNvPr>
          <p:cNvGrpSpPr/>
          <p:nvPr/>
        </p:nvGrpSpPr>
        <p:grpSpPr>
          <a:xfrm>
            <a:off x="1282348" y="3199743"/>
            <a:ext cx="4712577" cy="1330710"/>
            <a:chOff x="1290340" y="3622869"/>
            <a:chExt cx="4394263" cy="1062504"/>
          </a:xfrm>
        </p:grpSpPr>
        <p:pic>
          <p:nvPicPr>
            <p:cNvPr id="9" name="그림 8">
              <a:extLst>
                <a:ext uri="{FF2B5EF4-FFF2-40B4-BE49-F238E27FC236}">
                  <a16:creationId xmlns:a16="http://schemas.microsoft.com/office/drawing/2014/main" id="{037D1D09-5E20-2CBC-0460-F3D8F3E3EF19}"/>
                </a:ext>
              </a:extLst>
            </p:cNvPr>
            <p:cNvPicPr>
              <a:picLocks noChangeAspect="1"/>
            </p:cNvPicPr>
            <p:nvPr/>
          </p:nvPicPr>
          <p:blipFill>
            <a:blip r:embed="rId3"/>
            <a:stretch>
              <a:fillRect/>
            </a:stretch>
          </p:blipFill>
          <p:spPr>
            <a:xfrm>
              <a:off x="1290340" y="3622869"/>
              <a:ext cx="4394263" cy="1062504"/>
            </a:xfrm>
            <a:prstGeom prst="rect">
              <a:avLst/>
            </a:prstGeom>
          </p:spPr>
        </p:pic>
        <p:sp>
          <p:nvSpPr>
            <p:cNvPr id="5" name="docshape21">
              <a:extLst>
                <a:ext uri="{FF2B5EF4-FFF2-40B4-BE49-F238E27FC236}">
                  <a16:creationId xmlns:a16="http://schemas.microsoft.com/office/drawing/2014/main" id="{B4BEAE48-C931-16DC-9172-4F6FD57828F4}"/>
                </a:ext>
              </a:extLst>
            </p:cNvPr>
            <p:cNvSpPr>
              <a:spLocks/>
            </p:cNvSpPr>
            <p:nvPr/>
          </p:nvSpPr>
          <p:spPr bwMode="auto">
            <a:xfrm>
              <a:off x="1406797" y="3923769"/>
              <a:ext cx="605244" cy="129284"/>
            </a:xfrm>
            <a:custGeom>
              <a:avLst/>
              <a:gdLst>
                <a:gd name="T0" fmla="+- 0 2792 2792"/>
                <a:gd name="T1" fmla="*/ T0 w 953"/>
                <a:gd name="T2" fmla="+- 0 1670 1621"/>
                <a:gd name="T3" fmla="*/ 1670 h 296"/>
                <a:gd name="T4" fmla="+- 0 2796 2792"/>
                <a:gd name="T5" fmla="*/ T4 w 953"/>
                <a:gd name="T6" fmla="+- 0 1651 1621"/>
                <a:gd name="T7" fmla="*/ 1651 h 296"/>
                <a:gd name="T8" fmla="+- 0 2807 2792"/>
                <a:gd name="T9" fmla="*/ T8 w 953"/>
                <a:gd name="T10" fmla="+- 0 1635 1621"/>
                <a:gd name="T11" fmla="*/ 1635 h 296"/>
                <a:gd name="T12" fmla="+- 0 2822 2792"/>
                <a:gd name="T13" fmla="*/ T12 w 953"/>
                <a:gd name="T14" fmla="+- 0 1625 1621"/>
                <a:gd name="T15" fmla="*/ 1625 h 296"/>
                <a:gd name="T16" fmla="+- 0 2842 2792"/>
                <a:gd name="T17" fmla="*/ T16 w 953"/>
                <a:gd name="T18" fmla="+- 0 1621 1621"/>
                <a:gd name="T19" fmla="*/ 1621 h 296"/>
                <a:gd name="T20" fmla="+- 0 3696 2792"/>
                <a:gd name="T21" fmla="*/ T20 w 953"/>
                <a:gd name="T22" fmla="+- 0 1621 1621"/>
                <a:gd name="T23" fmla="*/ 1621 h 296"/>
                <a:gd name="T24" fmla="+- 0 3715 2792"/>
                <a:gd name="T25" fmla="*/ T24 w 953"/>
                <a:gd name="T26" fmla="+- 0 1625 1621"/>
                <a:gd name="T27" fmla="*/ 1625 h 296"/>
                <a:gd name="T28" fmla="+- 0 3731 2792"/>
                <a:gd name="T29" fmla="*/ T28 w 953"/>
                <a:gd name="T30" fmla="+- 0 1635 1621"/>
                <a:gd name="T31" fmla="*/ 1635 h 296"/>
                <a:gd name="T32" fmla="+- 0 3741 2792"/>
                <a:gd name="T33" fmla="*/ T32 w 953"/>
                <a:gd name="T34" fmla="+- 0 1651 1621"/>
                <a:gd name="T35" fmla="*/ 1651 h 296"/>
                <a:gd name="T36" fmla="+- 0 3745 2792"/>
                <a:gd name="T37" fmla="*/ T36 w 953"/>
                <a:gd name="T38" fmla="+- 0 1670 1621"/>
                <a:gd name="T39" fmla="*/ 1670 h 296"/>
                <a:gd name="T40" fmla="+- 0 3745 2792"/>
                <a:gd name="T41" fmla="*/ T40 w 953"/>
                <a:gd name="T42" fmla="+- 0 1867 1621"/>
                <a:gd name="T43" fmla="*/ 1867 h 296"/>
                <a:gd name="T44" fmla="+- 0 3741 2792"/>
                <a:gd name="T45" fmla="*/ T44 w 953"/>
                <a:gd name="T46" fmla="+- 0 1886 1621"/>
                <a:gd name="T47" fmla="*/ 1886 h 296"/>
                <a:gd name="T48" fmla="+- 0 3731 2792"/>
                <a:gd name="T49" fmla="*/ T48 w 953"/>
                <a:gd name="T50" fmla="+- 0 1901 1621"/>
                <a:gd name="T51" fmla="*/ 1901 h 296"/>
                <a:gd name="T52" fmla="+- 0 3715 2792"/>
                <a:gd name="T53" fmla="*/ T52 w 953"/>
                <a:gd name="T54" fmla="+- 0 1912 1621"/>
                <a:gd name="T55" fmla="*/ 1912 h 296"/>
                <a:gd name="T56" fmla="+- 0 3696 2792"/>
                <a:gd name="T57" fmla="*/ T56 w 953"/>
                <a:gd name="T58" fmla="+- 0 1916 1621"/>
                <a:gd name="T59" fmla="*/ 1916 h 296"/>
                <a:gd name="T60" fmla="+- 0 2842 2792"/>
                <a:gd name="T61" fmla="*/ T60 w 953"/>
                <a:gd name="T62" fmla="+- 0 1916 1621"/>
                <a:gd name="T63" fmla="*/ 1916 h 296"/>
                <a:gd name="T64" fmla="+- 0 2822 2792"/>
                <a:gd name="T65" fmla="*/ T64 w 953"/>
                <a:gd name="T66" fmla="+- 0 1912 1621"/>
                <a:gd name="T67" fmla="*/ 1912 h 296"/>
                <a:gd name="T68" fmla="+- 0 2807 2792"/>
                <a:gd name="T69" fmla="*/ T68 w 953"/>
                <a:gd name="T70" fmla="+- 0 1901 1621"/>
                <a:gd name="T71" fmla="*/ 1901 h 296"/>
                <a:gd name="T72" fmla="+- 0 2796 2792"/>
                <a:gd name="T73" fmla="*/ T72 w 953"/>
                <a:gd name="T74" fmla="+- 0 1886 1621"/>
                <a:gd name="T75" fmla="*/ 1886 h 296"/>
                <a:gd name="T76" fmla="+- 0 2792 2792"/>
                <a:gd name="T77" fmla="*/ T76 w 953"/>
                <a:gd name="T78" fmla="+- 0 1867 1621"/>
                <a:gd name="T79" fmla="*/ 1867 h 296"/>
                <a:gd name="T80" fmla="+- 0 2792 2792"/>
                <a:gd name="T81" fmla="*/ T80 w 953"/>
                <a:gd name="T82" fmla="+- 0 1670 1621"/>
                <a:gd name="T83" fmla="*/ 1670 h 2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6">
                  <a:moveTo>
                    <a:pt x="0" y="49"/>
                  </a:moveTo>
                  <a:lnTo>
                    <a:pt x="4" y="30"/>
                  </a:lnTo>
                  <a:lnTo>
                    <a:pt x="15" y="14"/>
                  </a:lnTo>
                  <a:lnTo>
                    <a:pt x="30" y="4"/>
                  </a:lnTo>
                  <a:lnTo>
                    <a:pt x="50" y="0"/>
                  </a:lnTo>
                  <a:lnTo>
                    <a:pt x="904" y="0"/>
                  </a:lnTo>
                  <a:lnTo>
                    <a:pt x="923" y="4"/>
                  </a:lnTo>
                  <a:lnTo>
                    <a:pt x="939" y="14"/>
                  </a:lnTo>
                  <a:lnTo>
                    <a:pt x="949" y="30"/>
                  </a:lnTo>
                  <a:lnTo>
                    <a:pt x="953" y="49"/>
                  </a:lnTo>
                  <a:lnTo>
                    <a:pt x="953" y="246"/>
                  </a:lnTo>
                  <a:lnTo>
                    <a:pt x="949" y="265"/>
                  </a:lnTo>
                  <a:lnTo>
                    <a:pt x="939" y="280"/>
                  </a:lnTo>
                  <a:lnTo>
                    <a:pt x="923" y="291"/>
                  </a:lnTo>
                  <a:lnTo>
                    <a:pt x="904" y="295"/>
                  </a:lnTo>
                  <a:lnTo>
                    <a:pt x="50" y="295"/>
                  </a:lnTo>
                  <a:lnTo>
                    <a:pt x="30" y="291"/>
                  </a:lnTo>
                  <a:lnTo>
                    <a:pt x="15" y="280"/>
                  </a:lnTo>
                  <a:lnTo>
                    <a:pt x="4" y="265"/>
                  </a:lnTo>
                  <a:lnTo>
                    <a:pt x="0" y="246"/>
                  </a:lnTo>
                  <a:lnTo>
                    <a:pt x="0" y="4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4" name="그룹 23">
            <a:extLst>
              <a:ext uri="{FF2B5EF4-FFF2-40B4-BE49-F238E27FC236}">
                <a16:creationId xmlns:a16="http://schemas.microsoft.com/office/drawing/2014/main" id="{B8FAB349-97B2-46BC-5F05-C3DF3CCE5A34}"/>
              </a:ext>
            </a:extLst>
          </p:cNvPr>
          <p:cNvGrpSpPr/>
          <p:nvPr/>
        </p:nvGrpSpPr>
        <p:grpSpPr>
          <a:xfrm>
            <a:off x="1254747" y="1629928"/>
            <a:ext cx="4712577" cy="702584"/>
            <a:chOff x="1254747" y="1629928"/>
            <a:chExt cx="4712577" cy="702584"/>
          </a:xfrm>
        </p:grpSpPr>
        <p:pic>
          <p:nvPicPr>
            <p:cNvPr id="22" name="그림 21">
              <a:extLst>
                <a:ext uri="{FF2B5EF4-FFF2-40B4-BE49-F238E27FC236}">
                  <a16:creationId xmlns:a16="http://schemas.microsoft.com/office/drawing/2014/main" id="{A649731E-0740-4155-058A-9A1ED034D365}"/>
                </a:ext>
              </a:extLst>
            </p:cNvPr>
            <p:cNvPicPr>
              <a:picLocks noChangeAspect="1"/>
            </p:cNvPicPr>
            <p:nvPr/>
          </p:nvPicPr>
          <p:blipFill>
            <a:blip r:embed="rId4"/>
            <a:stretch>
              <a:fillRect/>
            </a:stretch>
          </p:blipFill>
          <p:spPr>
            <a:xfrm>
              <a:off x="1254747" y="1629928"/>
              <a:ext cx="4712577" cy="702584"/>
            </a:xfrm>
            <a:prstGeom prst="rect">
              <a:avLst/>
            </a:prstGeom>
          </p:spPr>
        </p:pic>
        <p:sp>
          <p:nvSpPr>
            <p:cNvPr id="23" name="docshape18">
              <a:extLst>
                <a:ext uri="{FF2B5EF4-FFF2-40B4-BE49-F238E27FC236}">
                  <a16:creationId xmlns:a16="http://schemas.microsoft.com/office/drawing/2014/main" id="{C45B14FA-8160-9126-EFFD-C6289AB8C5B8}"/>
                </a:ext>
              </a:extLst>
            </p:cNvPr>
            <p:cNvSpPr>
              <a:spLocks/>
            </p:cNvSpPr>
            <p:nvPr/>
          </p:nvSpPr>
          <p:spPr bwMode="auto">
            <a:xfrm>
              <a:off x="1282348" y="1832681"/>
              <a:ext cx="568325" cy="136757"/>
            </a:xfrm>
            <a:custGeom>
              <a:avLst/>
              <a:gdLst>
                <a:gd name="T0" fmla="+- 0 2552 2552"/>
                <a:gd name="T1" fmla="*/ T0 w 953"/>
                <a:gd name="T2" fmla="+- 0 1390 1340"/>
                <a:gd name="T3" fmla="*/ 1390 h 298"/>
                <a:gd name="T4" fmla="+- 0 2556 2552"/>
                <a:gd name="T5" fmla="*/ T4 w 953"/>
                <a:gd name="T6" fmla="+- 0 1371 1340"/>
                <a:gd name="T7" fmla="*/ 1371 h 298"/>
                <a:gd name="T8" fmla="+- 0 2567 2552"/>
                <a:gd name="T9" fmla="*/ T8 w 953"/>
                <a:gd name="T10" fmla="+- 0 1355 1340"/>
                <a:gd name="T11" fmla="*/ 1355 h 298"/>
                <a:gd name="T12" fmla="+- 0 2583 2552"/>
                <a:gd name="T13" fmla="*/ T12 w 953"/>
                <a:gd name="T14" fmla="+- 0 1344 1340"/>
                <a:gd name="T15" fmla="*/ 1344 h 298"/>
                <a:gd name="T16" fmla="+- 0 2602 2552"/>
                <a:gd name="T17" fmla="*/ T16 w 953"/>
                <a:gd name="T18" fmla="+- 0 1340 1340"/>
                <a:gd name="T19" fmla="*/ 1340 h 298"/>
                <a:gd name="T20" fmla="+- 0 3456 2552"/>
                <a:gd name="T21" fmla="*/ T20 w 953"/>
                <a:gd name="T22" fmla="+- 0 1340 1340"/>
                <a:gd name="T23" fmla="*/ 1340 h 298"/>
                <a:gd name="T24" fmla="+- 0 3475 2552"/>
                <a:gd name="T25" fmla="*/ T24 w 953"/>
                <a:gd name="T26" fmla="+- 0 1344 1340"/>
                <a:gd name="T27" fmla="*/ 1344 h 298"/>
                <a:gd name="T28" fmla="+- 0 3491 2552"/>
                <a:gd name="T29" fmla="*/ T28 w 953"/>
                <a:gd name="T30" fmla="+- 0 1355 1340"/>
                <a:gd name="T31" fmla="*/ 1355 h 298"/>
                <a:gd name="T32" fmla="+- 0 3501 2552"/>
                <a:gd name="T33" fmla="*/ T32 w 953"/>
                <a:gd name="T34" fmla="+- 0 1371 1340"/>
                <a:gd name="T35" fmla="*/ 1371 h 298"/>
                <a:gd name="T36" fmla="+- 0 3505 2552"/>
                <a:gd name="T37" fmla="*/ T36 w 953"/>
                <a:gd name="T38" fmla="+- 0 1390 1340"/>
                <a:gd name="T39" fmla="*/ 1390 h 298"/>
                <a:gd name="T40" fmla="+- 0 3505 2552"/>
                <a:gd name="T41" fmla="*/ T40 w 953"/>
                <a:gd name="T42" fmla="+- 0 1588 1340"/>
                <a:gd name="T43" fmla="*/ 1588 h 298"/>
                <a:gd name="T44" fmla="+- 0 3501 2552"/>
                <a:gd name="T45" fmla="*/ T44 w 953"/>
                <a:gd name="T46" fmla="+- 0 1608 1340"/>
                <a:gd name="T47" fmla="*/ 1608 h 298"/>
                <a:gd name="T48" fmla="+- 0 3491 2552"/>
                <a:gd name="T49" fmla="*/ T48 w 953"/>
                <a:gd name="T50" fmla="+- 0 1624 1340"/>
                <a:gd name="T51" fmla="*/ 1624 h 298"/>
                <a:gd name="T52" fmla="+- 0 3475 2552"/>
                <a:gd name="T53" fmla="*/ T52 w 953"/>
                <a:gd name="T54" fmla="+- 0 1634 1340"/>
                <a:gd name="T55" fmla="*/ 1634 h 298"/>
                <a:gd name="T56" fmla="+- 0 3456 2552"/>
                <a:gd name="T57" fmla="*/ T56 w 953"/>
                <a:gd name="T58" fmla="+- 0 1638 1340"/>
                <a:gd name="T59" fmla="*/ 1638 h 298"/>
                <a:gd name="T60" fmla="+- 0 2602 2552"/>
                <a:gd name="T61" fmla="*/ T60 w 953"/>
                <a:gd name="T62" fmla="+- 0 1638 1340"/>
                <a:gd name="T63" fmla="*/ 1638 h 298"/>
                <a:gd name="T64" fmla="+- 0 2583 2552"/>
                <a:gd name="T65" fmla="*/ T64 w 953"/>
                <a:gd name="T66" fmla="+- 0 1634 1340"/>
                <a:gd name="T67" fmla="*/ 1634 h 298"/>
                <a:gd name="T68" fmla="+- 0 2567 2552"/>
                <a:gd name="T69" fmla="*/ T68 w 953"/>
                <a:gd name="T70" fmla="+- 0 1624 1340"/>
                <a:gd name="T71" fmla="*/ 1624 h 298"/>
                <a:gd name="T72" fmla="+- 0 2556 2552"/>
                <a:gd name="T73" fmla="*/ T72 w 953"/>
                <a:gd name="T74" fmla="+- 0 1608 1340"/>
                <a:gd name="T75" fmla="*/ 1608 h 298"/>
                <a:gd name="T76" fmla="+- 0 2552 2552"/>
                <a:gd name="T77" fmla="*/ T76 w 953"/>
                <a:gd name="T78" fmla="+- 0 1588 1340"/>
                <a:gd name="T79" fmla="*/ 1588 h 298"/>
                <a:gd name="T80" fmla="+- 0 2552 2552"/>
                <a:gd name="T81" fmla="*/ T80 w 953"/>
                <a:gd name="T82" fmla="+- 0 1390 1340"/>
                <a:gd name="T83" fmla="*/ 1390 h 2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298">
                  <a:moveTo>
                    <a:pt x="0" y="50"/>
                  </a:moveTo>
                  <a:lnTo>
                    <a:pt x="4" y="31"/>
                  </a:lnTo>
                  <a:lnTo>
                    <a:pt x="15" y="15"/>
                  </a:lnTo>
                  <a:lnTo>
                    <a:pt x="31" y="4"/>
                  </a:lnTo>
                  <a:lnTo>
                    <a:pt x="50" y="0"/>
                  </a:lnTo>
                  <a:lnTo>
                    <a:pt x="904" y="0"/>
                  </a:lnTo>
                  <a:lnTo>
                    <a:pt x="923" y="4"/>
                  </a:lnTo>
                  <a:lnTo>
                    <a:pt x="939" y="15"/>
                  </a:lnTo>
                  <a:lnTo>
                    <a:pt x="949" y="31"/>
                  </a:lnTo>
                  <a:lnTo>
                    <a:pt x="953" y="50"/>
                  </a:lnTo>
                  <a:lnTo>
                    <a:pt x="953" y="248"/>
                  </a:lnTo>
                  <a:lnTo>
                    <a:pt x="949" y="268"/>
                  </a:lnTo>
                  <a:lnTo>
                    <a:pt x="939" y="284"/>
                  </a:lnTo>
                  <a:lnTo>
                    <a:pt x="923" y="294"/>
                  </a:lnTo>
                  <a:lnTo>
                    <a:pt x="904" y="298"/>
                  </a:lnTo>
                  <a:lnTo>
                    <a:pt x="50" y="298"/>
                  </a:lnTo>
                  <a:lnTo>
                    <a:pt x="31" y="294"/>
                  </a:lnTo>
                  <a:lnTo>
                    <a:pt x="15" y="284"/>
                  </a:lnTo>
                  <a:lnTo>
                    <a:pt x="4" y="268"/>
                  </a:lnTo>
                  <a:lnTo>
                    <a:pt x="0" y="248"/>
                  </a:lnTo>
                  <a:lnTo>
                    <a:pt x="0" y="5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3" name="직사각형 2">
            <a:extLst>
              <a:ext uri="{FF2B5EF4-FFF2-40B4-BE49-F238E27FC236}">
                <a16:creationId xmlns:a16="http://schemas.microsoft.com/office/drawing/2014/main" id="{3A429E83-C9D9-A0DC-7F57-9E8D27D7B8F8}"/>
              </a:ext>
            </a:extLst>
          </p:cNvPr>
          <p:cNvSpPr/>
          <p:nvPr/>
        </p:nvSpPr>
        <p:spPr>
          <a:xfrm>
            <a:off x="1451716" y="1692615"/>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직사각형 5">
            <a:extLst>
              <a:ext uri="{FF2B5EF4-FFF2-40B4-BE49-F238E27FC236}">
                <a16:creationId xmlns:a16="http://schemas.microsoft.com/office/drawing/2014/main" id="{CB559300-9CBF-ABE2-3199-EF5F38971B42}"/>
              </a:ext>
            </a:extLst>
          </p:cNvPr>
          <p:cNvSpPr/>
          <p:nvPr/>
        </p:nvSpPr>
        <p:spPr>
          <a:xfrm>
            <a:off x="1506178" y="3270011"/>
            <a:ext cx="398957" cy="100019"/>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8" name="그림 7">
            <a:extLst>
              <a:ext uri="{FF2B5EF4-FFF2-40B4-BE49-F238E27FC236}">
                <a16:creationId xmlns:a16="http://schemas.microsoft.com/office/drawing/2014/main" id="{B0529151-D334-9DFD-725A-6BF1FF261E78}"/>
              </a:ext>
            </a:extLst>
          </p:cNvPr>
          <p:cNvPicPr>
            <a:picLocks noChangeAspect="1"/>
          </p:cNvPicPr>
          <p:nvPr/>
        </p:nvPicPr>
        <p:blipFill>
          <a:blip r:embed="rId5"/>
          <a:stretch>
            <a:fillRect/>
          </a:stretch>
        </p:blipFill>
        <p:spPr>
          <a:xfrm>
            <a:off x="1279688" y="5019846"/>
            <a:ext cx="4712577" cy="3093385"/>
          </a:xfrm>
          <a:prstGeom prst="rect">
            <a:avLst/>
          </a:prstGeom>
        </p:spPr>
      </p:pic>
    </p:spTree>
    <p:extLst>
      <p:ext uri="{BB962C8B-B14F-4D97-AF65-F5344CB8AC3E}">
        <p14:creationId xmlns:p14="http://schemas.microsoft.com/office/powerpoint/2010/main" val="724371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21</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054135"/>
          </a:xfrm>
          <a:prstGeom prst="rect">
            <a:avLst/>
          </a:prstGeom>
          <a:noFill/>
        </p:spPr>
        <p:txBody>
          <a:bodyPr wrap="square">
            <a:spAutoFit/>
          </a:bodyPr>
          <a:lstStyle/>
          <a:p>
            <a:pPr marL="485140">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で確定する前にチェックデータを変更することもできます。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入力欄の「慢性心不全」をキーボードから「心不全」に変更し、</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［変更］</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チェックデータの「慢性心不全」も「心不全</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8" name="テキスト ボックス 7">
            <a:extLst>
              <a:ext uri="{FF2B5EF4-FFF2-40B4-BE49-F238E27FC236}">
                <a16:creationId xmlns:a16="http://schemas.microsoft.com/office/drawing/2014/main" id="{D0BB7418-D010-3935-9EA5-F6A89EF60DFE}"/>
              </a:ext>
            </a:extLst>
          </p:cNvPr>
          <p:cNvSpPr txBox="1"/>
          <p:nvPr/>
        </p:nvSpPr>
        <p:spPr>
          <a:xfrm>
            <a:off x="468633" y="5282200"/>
            <a:ext cx="5686815" cy="2356992"/>
          </a:xfrm>
          <a:prstGeom prst="rect">
            <a:avLst/>
          </a:prstGeom>
          <a:noFill/>
        </p:spPr>
        <p:txBody>
          <a:bodyPr wrap="square" rtlCol="0">
            <a:spAutoFit/>
          </a:bodyPr>
          <a:lstStyle/>
          <a:p>
            <a:pPr marL="485140" marR="38354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傷病名欄の病名に含まれるチェックデータを「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データ」と呼び、</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6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データ欄に表示されます。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354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チェックデータを含む病名を「</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2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病名」と呼び、</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4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病名欄に表示されます。 </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1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病名があれば「適応病名」あり、</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HIT</a:t>
            </a:r>
            <a:r>
              <a:rPr lang="en-US" altLang="ja-JP" sz="1100" spc="-2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病名がなければ「適応病名」なしと判定</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1000">
              <a:lnSpc>
                <a:spcPct val="116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380365" indent="-635">
              <a:lnSpc>
                <a:spcPct val="116000"/>
              </a:lnSpc>
              <a:spcBef>
                <a:spcPts val="10"/>
              </a:spcBef>
              <a:spcAft>
                <a:spcPts val="0"/>
              </a:spcAft>
            </a:pP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ja-JP"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③</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の操作により、</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T</a:t>
            </a:r>
            <a:r>
              <a:rPr lang="en-US" altLang="ja-JP" sz="1100" spc="-3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データに「心不全」、</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H</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IT</a:t>
            </a:r>
            <a:r>
              <a:rPr lang="en-US" altLang="ja-JP" sz="1100" spc="-3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病名に「慢性心不全」が表</a:t>
            </a:r>
            <a:r>
              <a:rPr lang="ja-JP" altLang="ja-JP" sz="1100" spc="-60" dirty="0">
                <a:effectLst/>
                <a:latin typeface="游ゴシック" panose="020B0400000000000000" pitchFamily="50" charset="-128"/>
                <a:ea typeface="游ゴシック" panose="020B0400000000000000" pitchFamily="50" charset="-128"/>
                <a:cs typeface="ＭＳ Ｐゴシック" panose="020B0600070205080204" pitchFamily="50" charset="-128"/>
              </a:rPr>
              <a:t>示</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a:p>
            <a:pPr marL="485140" marR="429260" algn="just">
              <a:lnSpc>
                <a:spcPct val="98000"/>
              </a:lnSpc>
              <a:spcBef>
                <a:spcPts val="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これで「慢性心不全」だけでなく、「心不全」を含む病名、例えば、「うっ血心不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全」や「急性心不全」も</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トラセミド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OD</a:t>
            </a:r>
            <a:r>
              <a:rPr lang="en-US"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錠４ｍｇ</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の適応病名と判定し、合格と判定</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するようになります。</a:t>
            </a:r>
            <a:endParaRPr kumimoji="1" lang="ja-JP" altLang="en-US" sz="1100"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F22873FE-E5F5-985B-D65D-62EA4B2D908B}"/>
              </a:ext>
            </a:extLst>
          </p:cNvPr>
          <p:cNvSpPr txBox="1"/>
          <p:nvPr/>
        </p:nvSpPr>
        <p:spPr>
          <a:xfrm>
            <a:off x="948282" y="7896314"/>
            <a:ext cx="4727515" cy="630942"/>
          </a:xfrm>
          <a:prstGeom prst="rect">
            <a:avLst/>
          </a:prstGeom>
          <a:noFill/>
        </p:spPr>
        <p:txBody>
          <a:bodyPr wrap="square" rtlCol="0">
            <a:spAutoFit/>
          </a:bodyPr>
          <a:lstStyle/>
          <a:p>
            <a:r>
              <a:rPr lang="ja-JP"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注：医薬品は疑い病名</a:t>
            </a:r>
            <a:r>
              <a:rPr lang="ja-JP" altLang="en-US"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の場合、合格になりません。</a:t>
            </a:r>
            <a:endParaRPr lang="en-US" altLang="ja-JP" sz="12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en-US" altLang="ja-JP"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2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検査は疑い病名も</a:t>
            </a:r>
            <a:r>
              <a:rPr lang="ja-JP" altLang="en-US" sz="1200" spc="3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合格となります</a:t>
            </a:r>
            <a:r>
              <a:rPr lang="ja-JP" altLang="ja-JP" sz="12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2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grpSp>
        <p:nvGrpSpPr>
          <p:cNvPr id="11" name="그룹 10">
            <a:extLst>
              <a:ext uri="{FF2B5EF4-FFF2-40B4-BE49-F238E27FC236}">
                <a16:creationId xmlns:a16="http://schemas.microsoft.com/office/drawing/2014/main" id="{CB43DCA1-3C44-7B40-8955-A545BD183699}"/>
              </a:ext>
            </a:extLst>
          </p:cNvPr>
          <p:cNvGrpSpPr/>
          <p:nvPr/>
        </p:nvGrpSpPr>
        <p:grpSpPr>
          <a:xfrm>
            <a:off x="1151008" y="1995912"/>
            <a:ext cx="4322064" cy="3007178"/>
            <a:chOff x="1151008" y="1995912"/>
            <a:chExt cx="4322064" cy="3007178"/>
          </a:xfrm>
        </p:grpSpPr>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grpSp>
          <p:nvGrpSpPr>
            <p:cNvPr id="7" name="그룹 6">
              <a:extLst>
                <a:ext uri="{FF2B5EF4-FFF2-40B4-BE49-F238E27FC236}">
                  <a16:creationId xmlns:a16="http://schemas.microsoft.com/office/drawing/2014/main" id="{2B3590E6-B5BB-A886-9145-17DDF4F1CAA8}"/>
                </a:ext>
              </a:extLst>
            </p:cNvPr>
            <p:cNvGrpSpPr/>
            <p:nvPr/>
          </p:nvGrpSpPr>
          <p:grpSpPr>
            <a:xfrm>
              <a:off x="2084395" y="2102477"/>
              <a:ext cx="1147891" cy="171923"/>
              <a:chOff x="2084395" y="2102477"/>
              <a:chExt cx="1147891" cy="171923"/>
            </a:xfrm>
          </p:grpSpPr>
          <p:pic>
            <p:nvPicPr>
              <p:cNvPr id="3" name="그림 2">
                <a:extLst>
                  <a:ext uri="{FF2B5EF4-FFF2-40B4-BE49-F238E27FC236}">
                    <a16:creationId xmlns:a16="http://schemas.microsoft.com/office/drawing/2014/main" id="{13FD7502-B4CE-67C7-69B3-9A82DC14FFEE}"/>
                  </a:ext>
                </a:extLst>
              </p:cNvPr>
              <p:cNvPicPr>
                <a:picLocks noChangeAspect="1"/>
              </p:cNvPicPr>
              <p:nvPr/>
            </p:nvPicPr>
            <p:blipFill>
              <a:blip r:embed="rId4"/>
              <a:stretch>
                <a:fillRect/>
              </a:stretch>
            </p:blipFill>
            <p:spPr>
              <a:xfrm>
                <a:off x="2084395" y="2102477"/>
                <a:ext cx="635597" cy="171923"/>
              </a:xfrm>
              <a:prstGeom prst="rect">
                <a:avLst/>
              </a:prstGeom>
            </p:spPr>
          </p:pic>
          <p:pic>
            <p:nvPicPr>
              <p:cNvPr id="6" name="그림 5">
                <a:extLst>
                  <a:ext uri="{FF2B5EF4-FFF2-40B4-BE49-F238E27FC236}">
                    <a16:creationId xmlns:a16="http://schemas.microsoft.com/office/drawing/2014/main" id="{F56B73A1-7596-1BA3-48CA-E8AA03FF87BC}"/>
                  </a:ext>
                </a:extLst>
              </p:cNvPr>
              <p:cNvPicPr>
                <a:picLocks noChangeAspect="1"/>
              </p:cNvPicPr>
              <p:nvPr/>
            </p:nvPicPr>
            <p:blipFill>
              <a:blip r:embed="rId5"/>
              <a:stretch>
                <a:fillRect/>
              </a:stretch>
            </p:blipFill>
            <p:spPr>
              <a:xfrm>
                <a:off x="2701142" y="2106670"/>
                <a:ext cx="531144" cy="167730"/>
              </a:xfrm>
              <a:prstGeom prst="rect">
                <a:avLst/>
              </a:prstGeom>
            </p:spPr>
          </p:pic>
        </p:grpSp>
      </p:grpSp>
    </p:spTree>
    <p:extLst>
      <p:ext uri="{BB962C8B-B14F-4D97-AF65-F5344CB8AC3E}">
        <p14:creationId xmlns:p14="http://schemas.microsoft.com/office/powerpoint/2010/main" val="34100988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22</a:t>
            </a:fld>
            <a:endParaRPr kumimoji="1" lang="ja-JP" altLang="en-US"/>
          </a:p>
        </p:txBody>
      </p:sp>
      <p:sp>
        <p:nvSpPr>
          <p:cNvPr id="4" name="テキスト ボックス 3">
            <a:extLst>
              <a:ext uri="{FF2B5EF4-FFF2-40B4-BE49-F238E27FC236}">
                <a16:creationId xmlns:a16="http://schemas.microsoft.com/office/drawing/2014/main" id="{5E47557D-186B-47ED-2004-C924F657E6F3}"/>
              </a:ext>
            </a:extLst>
          </p:cNvPr>
          <p:cNvSpPr txBox="1"/>
          <p:nvPr/>
        </p:nvSpPr>
        <p:spPr>
          <a:xfrm>
            <a:off x="468633" y="913810"/>
            <a:ext cx="5686815" cy="1223412"/>
          </a:xfrm>
          <a:prstGeom prst="rect">
            <a:avLst/>
          </a:prstGeom>
          <a:noFill/>
        </p:spPr>
        <p:txBody>
          <a:bodyPr wrap="square">
            <a:spAutoFit/>
          </a:bodyPr>
          <a:lstStyle/>
          <a:p>
            <a:pPr marL="485140">
              <a:spcBef>
                <a:spcPts val="205"/>
              </a:spcBef>
              <a:spcAft>
                <a:spcPts val="0"/>
              </a:spcAft>
            </a:pP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체크데이터에 대한 검색기능을 제공합니다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입력란에 </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키워드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를</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입력하고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엔터키를</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입력한다</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5"/>
              </a:spcBef>
              <a:spcAft>
                <a:spcPts val="0"/>
              </a:spcAft>
              <a:tabLst>
                <a:tab pos="789940" algn="l"/>
              </a:tabLst>
            </a:pP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②</a:t>
            </a:r>
            <a:r>
              <a:rPr lang="en-US" altLang="ja-JP" sz="110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목록에 </a:t>
            </a:r>
            <a:r>
              <a:rPr lang="en-US" altLang="ko-KR"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ko-KR" altLang="en-US" sz="1100"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心</a:t>
            </a:r>
            <a:r>
              <a:rPr lang="en-US" altLang="ko-KR"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ko-KR"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자를 포함한 데이터만 출력됩니다</a:t>
            </a:r>
            <a:r>
              <a:rPr lang="en-US" altLang="ko-KR"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60"/>
              </a:spcBef>
              <a:spcAft>
                <a:spcPts val="0"/>
              </a:spcAft>
              <a:tabLst>
                <a:tab pos="789940" algn="l"/>
              </a:tabLst>
            </a:pP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전체를 다시 보기 위해 </a:t>
            </a:r>
            <a:r>
              <a:rPr lang="en-US" altLang="ja-JP" sz="1100" spc="-5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lang="ko-KR"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입력란의</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값을 지우고 </a:t>
            </a:r>
            <a:r>
              <a:rPr lang="ko-KR" altLang="en-US" sz="1100" dirty="0" err="1">
                <a:latin typeface="游ゴシック" panose="020B0400000000000000" pitchFamily="50" charset="-128"/>
                <a:ea typeface="游ゴシック" panose="020B0400000000000000" pitchFamily="50" charset="-128"/>
                <a:cs typeface="ＭＳ Ｐゴシック" panose="020B0600070205080204" pitchFamily="50" charset="-128"/>
              </a:rPr>
              <a:t>엔티키를</a:t>
            </a:r>
            <a:r>
              <a:rPr lang="ko-KR"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 입력하면 다시 전체 데이터가 출력됩니다</a:t>
            </a:r>
            <a:r>
              <a:rPr lang="en-US" altLang="ko-KR" sz="1100" dirty="0">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ja-JP" sz="110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sp>
        <p:nvSpPr>
          <p:cNvPr id="10" name="テキスト ボックス 9">
            <a:extLst>
              <a:ext uri="{FF2B5EF4-FFF2-40B4-BE49-F238E27FC236}">
                <a16:creationId xmlns:a16="http://schemas.microsoft.com/office/drawing/2014/main" id="{0A7BEE18-5D61-58BA-376B-19C78D1F95BD}"/>
              </a:ext>
            </a:extLst>
          </p:cNvPr>
          <p:cNvSpPr txBox="1"/>
          <p:nvPr/>
        </p:nvSpPr>
        <p:spPr>
          <a:xfrm>
            <a:off x="3870744" y="3182000"/>
            <a:ext cx="354233" cy="276999"/>
          </a:xfrm>
          <a:prstGeom prst="rect">
            <a:avLst/>
          </a:prstGeom>
          <a:solidFill>
            <a:schemeClr val="bg1"/>
          </a:solidFill>
        </p:spPr>
        <p:txBody>
          <a:bodyPr wrap="square" lIns="0" tIns="0" rIns="0" bIns="0" rtlCol="0">
            <a:spAutoFit/>
          </a:bodyPr>
          <a:lstStyle/>
          <a:p>
            <a:endParaRPr kumimoji="1" lang="ja-JP" altLang="en-US" dirty="0">
              <a:solidFill>
                <a:srgbClr val="FF0000"/>
              </a:solidFill>
              <a:latin typeface="游ゴシック" panose="020B0400000000000000" pitchFamily="50" charset="-128"/>
              <a:ea typeface="游ゴシック" panose="020B0400000000000000" pitchFamily="50" charset="-128"/>
            </a:endParaRPr>
          </a:p>
        </p:txBody>
      </p:sp>
      <p:pic>
        <p:nvPicPr>
          <p:cNvPr id="51" name="図 50">
            <a:extLst>
              <a:ext uri="{FF2B5EF4-FFF2-40B4-BE49-F238E27FC236}">
                <a16:creationId xmlns:a16="http://schemas.microsoft.com/office/drawing/2014/main" id="{A9B55A00-4AC4-4C65-62F9-13A90ADD00B7}"/>
              </a:ext>
            </a:extLst>
          </p:cNvPr>
          <p:cNvPicPr>
            <a:picLocks noChangeAspect="1"/>
          </p:cNvPicPr>
          <p:nvPr/>
        </p:nvPicPr>
        <p:blipFill>
          <a:blip r:embed="rId3"/>
          <a:srcRect t="7664"/>
          <a:stretch/>
        </p:blipFill>
        <p:spPr>
          <a:xfrm>
            <a:off x="1151008" y="1995912"/>
            <a:ext cx="4322064" cy="3007178"/>
          </a:xfrm>
          <a:prstGeom prst="rect">
            <a:avLst/>
          </a:prstGeom>
        </p:spPr>
      </p:pic>
      <p:sp>
        <p:nvSpPr>
          <p:cNvPr id="52" name="docshape98">
            <a:extLst>
              <a:ext uri="{FF2B5EF4-FFF2-40B4-BE49-F238E27FC236}">
                <a16:creationId xmlns:a16="http://schemas.microsoft.com/office/drawing/2014/main" id="{A8A69F3C-3835-71D7-4D0D-38CDAADB1474}"/>
              </a:ext>
            </a:extLst>
          </p:cNvPr>
          <p:cNvSpPr txBox="1">
            <a:spLocks noChangeArrowheads="1"/>
          </p:cNvSpPr>
          <p:nvPr/>
        </p:nvSpPr>
        <p:spPr bwMode="auto">
          <a:xfrm>
            <a:off x="3848029" y="2233365"/>
            <a:ext cx="753895"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データ</a:t>
            </a:r>
            <a:endParaRPr lang="ja-JP" sz="1100" dirty="0">
              <a:solidFill>
                <a:srgbClr val="FF0000"/>
              </a:solidFill>
              <a:effectLst/>
              <a:latin typeface="+mn-ea"/>
              <a:cs typeface="ＭＳ Ｐゴシック" panose="020B0600070205080204" pitchFamily="50" charset="-128"/>
            </a:endParaRPr>
          </a:p>
        </p:txBody>
      </p:sp>
      <p:sp>
        <p:nvSpPr>
          <p:cNvPr id="53" name="docshape99">
            <a:extLst>
              <a:ext uri="{FF2B5EF4-FFF2-40B4-BE49-F238E27FC236}">
                <a16:creationId xmlns:a16="http://schemas.microsoft.com/office/drawing/2014/main" id="{D28A61D4-DD2B-0C51-EDE0-5AC388E278FC}"/>
              </a:ext>
            </a:extLst>
          </p:cNvPr>
          <p:cNvSpPr txBox="1">
            <a:spLocks noChangeArrowheads="1"/>
          </p:cNvSpPr>
          <p:nvPr/>
        </p:nvSpPr>
        <p:spPr bwMode="auto">
          <a:xfrm>
            <a:off x="3720628" y="3441842"/>
            <a:ext cx="300231"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①</a:t>
            </a:r>
            <a:endParaRPr lang="ja-JP" sz="1100" dirty="0">
              <a:effectLst/>
              <a:latin typeface="+mn-ea"/>
              <a:cs typeface="ＭＳ Ｐゴシック" panose="020B0600070205080204" pitchFamily="50" charset="-128"/>
            </a:endParaRPr>
          </a:p>
        </p:txBody>
      </p:sp>
      <p:sp>
        <p:nvSpPr>
          <p:cNvPr id="54" name="docshape100">
            <a:extLst>
              <a:ext uri="{FF2B5EF4-FFF2-40B4-BE49-F238E27FC236}">
                <a16:creationId xmlns:a16="http://schemas.microsoft.com/office/drawing/2014/main" id="{B8A247D3-F13A-9CB1-9C5F-19C4E4281ED9}"/>
              </a:ext>
            </a:extLst>
          </p:cNvPr>
          <p:cNvSpPr txBox="1">
            <a:spLocks noChangeArrowheads="1"/>
          </p:cNvSpPr>
          <p:nvPr/>
        </p:nvSpPr>
        <p:spPr bwMode="auto">
          <a:xfrm>
            <a:off x="4865825" y="2968816"/>
            <a:ext cx="268196" cy="276999"/>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mn-ea"/>
                <a:cs typeface="ＭＳ Ｐゴシック" panose="020B0600070205080204" pitchFamily="50" charset="-128"/>
              </a:rPr>
              <a:t>②</a:t>
            </a:r>
            <a:endParaRPr lang="ja-JP" sz="1100" dirty="0">
              <a:effectLst/>
              <a:latin typeface="+mn-ea"/>
              <a:cs typeface="ＭＳ Ｐゴシック" panose="020B0600070205080204" pitchFamily="50" charset="-128"/>
            </a:endParaRPr>
          </a:p>
        </p:txBody>
      </p:sp>
      <p:sp>
        <p:nvSpPr>
          <p:cNvPr id="55" name="docshape101">
            <a:extLst>
              <a:ext uri="{FF2B5EF4-FFF2-40B4-BE49-F238E27FC236}">
                <a16:creationId xmlns:a16="http://schemas.microsoft.com/office/drawing/2014/main" id="{477713FF-4498-642B-B54A-A4912C79FD6E}"/>
              </a:ext>
            </a:extLst>
          </p:cNvPr>
          <p:cNvSpPr txBox="1">
            <a:spLocks noChangeArrowheads="1"/>
          </p:cNvSpPr>
          <p:nvPr/>
        </p:nvSpPr>
        <p:spPr bwMode="auto">
          <a:xfrm>
            <a:off x="2583305" y="2574285"/>
            <a:ext cx="414655" cy="368935"/>
          </a:xfrm>
          <a:prstGeom prst="rect">
            <a:avLst/>
          </a:prstGeom>
          <a:solidFill>
            <a:schemeClr val="bg1"/>
          </a:solidFill>
          <a:ln>
            <a:noFill/>
          </a:ln>
        </p:spPr>
        <p:txBody>
          <a:bodyPr rot="0" vert="horz" wrap="square" lIns="0" tIns="0" rIns="0" bIns="0" anchor="t" anchorCtr="0" upright="1">
            <a:noAutofit/>
          </a:bodyPr>
          <a:lstStyle/>
          <a:p>
            <a:pPr marL="90805">
              <a:spcBef>
                <a:spcPts val="345"/>
              </a:spcBef>
              <a:spcAft>
                <a:spcPts val="0"/>
              </a:spcAft>
            </a:pPr>
            <a:r>
              <a:rPr lang="en-US" sz="1800" dirty="0">
                <a:solidFill>
                  <a:srgbClr val="FF0000"/>
                </a:solidFill>
                <a:effectLst/>
                <a:latin typeface="+mn-ea"/>
                <a:cs typeface="ＭＳ Ｐゴシック" panose="020B0600070205080204" pitchFamily="50" charset="-128"/>
              </a:rPr>
              <a:t>③</a:t>
            </a:r>
            <a:endParaRPr lang="ja-JP" sz="1100" dirty="0">
              <a:effectLst/>
              <a:latin typeface="+mn-ea"/>
              <a:cs typeface="ＭＳ Ｐゴシック" panose="020B0600070205080204" pitchFamily="50" charset="-128"/>
            </a:endParaRPr>
          </a:p>
        </p:txBody>
      </p:sp>
      <p:sp>
        <p:nvSpPr>
          <p:cNvPr id="58" name="docshape98">
            <a:extLst>
              <a:ext uri="{FF2B5EF4-FFF2-40B4-BE49-F238E27FC236}">
                <a16:creationId xmlns:a16="http://schemas.microsoft.com/office/drawing/2014/main" id="{B0D0935C-A2CA-A53A-DDA7-9DA59D08BF48}"/>
              </a:ext>
            </a:extLst>
          </p:cNvPr>
          <p:cNvSpPr txBox="1">
            <a:spLocks noChangeArrowheads="1"/>
          </p:cNvSpPr>
          <p:nvPr/>
        </p:nvSpPr>
        <p:spPr bwMode="auto">
          <a:xfrm>
            <a:off x="3451767" y="3200832"/>
            <a:ext cx="596093" cy="18014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altLang="ja-JP" sz="1100" dirty="0">
                <a:solidFill>
                  <a:srgbClr val="FF0000"/>
                </a:solidFill>
                <a:effectLst/>
                <a:latin typeface="+mn-ea"/>
                <a:cs typeface="ＭＳ Ｐゴシック" panose="020B0600070205080204" pitchFamily="50" charset="-128"/>
              </a:rPr>
              <a:t>HIT</a:t>
            </a:r>
            <a:r>
              <a:rPr lang="ja-JP" altLang="en-US" sz="1100" dirty="0">
                <a:solidFill>
                  <a:srgbClr val="FF0000"/>
                </a:solidFill>
                <a:effectLst/>
                <a:latin typeface="+mn-ea"/>
                <a:cs typeface="ＭＳ Ｐゴシック" panose="020B0600070205080204" pitchFamily="50" charset="-128"/>
              </a:rPr>
              <a:t>病名</a:t>
            </a:r>
            <a:endParaRPr lang="ja-JP" sz="1100" dirty="0">
              <a:solidFill>
                <a:srgbClr val="FF0000"/>
              </a:solidFill>
              <a:effectLst/>
              <a:latin typeface="+mn-ea"/>
              <a:cs typeface="ＭＳ Ｐゴシック" panose="020B0600070205080204" pitchFamily="50" charset="-128"/>
            </a:endParaRPr>
          </a:p>
        </p:txBody>
      </p:sp>
      <p:sp>
        <p:nvSpPr>
          <p:cNvPr id="3" name="docshape97">
            <a:extLst>
              <a:ext uri="{FF2B5EF4-FFF2-40B4-BE49-F238E27FC236}">
                <a16:creationId xmlns:a16="http://schemas.microsoft.com/office/drawing/2014/main" id="{8858F308-41BB-F9B1-A45F-9A2B6277C647}"/>
              </a:ext>
            </a:extLst>
          </p:cNvPr>
          <p:cNvSpPr>
            <a:spLocks/>
          </p:cNvSpPr>
          <p:nvPr/>
        </p:nvSpPr>
        <p:spPr bwMode="auto">
          <a:xfrm>
            <a:off x="3377314" y="2687980"/>
            <a:ext cx="877447" cy="148270"/>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5" name="docshape99">
            <a:extLst>
              <a:ext uri="{FF2B5EF4-FFF2-40B4-BE49-F238E27FC236}">
                <a16:creationId xmlns:a16="http://schemas.microsoft.com/office/drawing/2014/main" id="{DA01461B-D415-06A6-CD55-58406AFDDB9F}"/>
              </a:ext>
            </a:extLst>
          </p:cNvPr>
          <p:cNvSpPr txBox="1">
            <a:spLocks noChangeArrowheads="1"/>
          </p:cNvSpPr>
          <p:nvPr/>
        </p:nvSpPr>
        <p:spPr bwMode="auto">
          <a:xfrm>
            <a:off x="3063341" y="2656545"/>
            <a:ext cx="241300" cy="228600"/>
          </a:xfrm>
          <a:prstGeom prst="rect">
            <a:avLst/>
          </a:prstGeom>
          <a:solidFill>
            <a:schemeClr val="bg1"/>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rPr>
              <a:t>①</a:t>
            </a:r>
            <a:endParaRPr lang="ja-JP" sz="1100" dirty="0">
              <a:effectLst/>
              <a:highlight>
                <a:srgbClr val="FFFFCC"/>
              </a:highligh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 name="docshape100">
            <a:extLst>
              <a:ext uri="{FF2B5EF4-FFF2-40B4-BE49-F238E27FC236}">
                <a16:creationId xmlns:a16="http://schemas.microsoft.com/office/drawing/2014/main" id="{26C565E3-D2A5-A44B-4C0D-B4B3CB21E14C}"/>
              </a:ext>
            </a:extLst>
          </p:cNvPr>
          <p:cNvSpPr txBox="1">
            <a:spLocks noChangeArrowheads="1"/>
          </p:cNvSpPr>
          <p:nvPr/>
        </p:nvSpPr>
        <p:spPr bwMode="auto">
          <a:xfrm>
            <a:off x="2959706" y="3096228"/>
            <a:ext cx="225360" cy="208227"/>
          </a:xfrm>
          <a:prstGeom prst="rect">
            <a:avLst/>
          </a:prstGeom>
          <a:solidFill>
            <a:schemeClr val="bg1">
              <a:lumMod val="95000"/>
            </a:schemeClr>
          </a:solidFill>
          <a:ln>
            <a:noFill/>
          </a:ln>
        </p:spPr>
        <p:txBody>
          <a:bodyPr rot="0" vert="horz" wrap="square" lIns="0" tIns="0" rIns="0" bIns="0" anchor="t" anchorCtr="0" upright="1">
            <a:noAutofit/>
          </a:bodyPr>
          <a:lstStyle/>
          <a:p>
            <a:pPr>
              <a:lnSpc>
                <a:spcPts val="1800"/>
              </a:lnSpc>
            </a:pPr>
            <a:r>
              <a:rPr lang="en-US" sz="1800" dirty="0">
                <a:solidFill>
                  <a:srgbClr val="FF0000"/>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②</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 name="docshape97">
            <a:extLst>
              <a:ext uri="{FF2B5EF4-FFF2-40B4-BE49-F238E27FC236}">
                <a16:creationId xmlns:a16="http://schemas.microsoft.com/office/drawing/2014/main" id="{5C4CE07F-43B4-3BBC-64F5-2FA1246DB17D}"/>
              </a:ext>
            </a:extLst>
          </p:cNvPr>
          <p:cNvSpPr>
            <a:spLocks/>
          </p:cNvSpPr>
          <p:nvPr/>
        </p:nvSpPr>
        <p:spPr bwMode="auto">
          <a:xfrm>
            <a:off x="3229231" y="2849767"/>
            <a:ext cx="995746" cy="890227"/>
          </a:xfrm>
          <a:custGeom>
            <a:avLst/>
            <a:gdLst>
              <a:gd name="T0" fmla="+- 0 3841 3841"/>
              <a:gd name="T1" fmla="*/ T0 w 1894"/>
              <a:gd name="T2" fmla="+- 0 2388 2340"/>
              <a:gd name="T3" fmla="*/ 2388 h 284"/>
              <a:gd name="T4" fmla="+- 0 3845 3841"/>
              <a:gd name="T5" fmla="*/ T4 w 1894"/>
              <a:gd name="T6" fmla="+- 0 2369 2340"/>
              <a:gd name="T7" fmla="*/ 2369 h 284"/>
              <a:gd name="T8" fmla="+- 0 3855 3841"/>
              <a:gd name="T9" fmla="*/ T8 w 1894"/>
              <a:gd name="T10" fmla="+- 0 2354 2340"/>
              <a:gd name="T11" fmla="*/ 2354 h 284"/>
              <a:gd name="T12" fmla="+- 0 3870 3841"/>
              <a:gd name="T13" fmla="*/ T12 w 1894"/>
              <a:gd name="T14" fmla="+- 0 2344 2340"/>
              <a:gd name="T15" fmla="*/ 2344 h 284"/>
              <a:gd name="T16" fmla="+- 0 3888 3841"/>
              <a:gd name="T17" fmla="*/ T16 w 1894"/>
              <a:gd name="T18" fmla="+- 0 2340 2340"/>
              <a:gd name="T19" fmla="*/ 2340 h 284"/>
              <a:gd name="T20" fmla="+- 0 5688 3841"/>
              <a:gd name="T21" fmla="*/ T20 w 1894"/>
              <a:gd name="T22" fmla="+- 0 2340 2340"/>
              <a:gd name="T23" fmla="*/ 2340 h 284"/>
              <a:gd name="T24" fmla="+- 0 5706 3841"/>
              <a:gd name="T25" fmla="*/ T24 w 1894"/>
              <a:gd name="T26" fmla="+- 0 2344 2340"/>
              <a:gd name="T27" fmla="*/ 2344 h 284"/>
              <a:gd name="T28" fmla="+- 0 5721 3841"/>
              <a:gd name="T29" fmla="*/ T28 w 1894"/>
              <a:gd name="T30" fmla="+- 0 2354 2340"/>
              <a:gd name="T31" fmla="*/ 2354 h 284"/>
              <a:gd name="T32" fmla="+- 0 5731 3841"/>
              <a:gd name="T33" fmla="*/ T32 w 1894"/>
              <a:gd name="T34" fmla="+- 0 2369 2340"/>
              <a:gd name="T35" fmla="*/ 2369 h 284"/>
              <a:gd name="T36" fmla="+- 0 5735 3841"/>
              <a:gd name="T37" fmla="*/ T36 w 1894"/>
              <a:gd name="T38" fmla="+- 0 2388 2340"/>
              <a:gd name="T39" fmla="*/ 2388 h 284"/>
              <a:gd name="T40" fmla="+- 0 5735 3841"/>
              <a:gd name="T41" fmla="*/ T40 w 1894"/>
              <a:gd name="T42" fmla="+- 0 2576 2340"/>
              <a:gd name="T43" fmla="*/ 2576 h 284"/>
              <a:gd name="T44" fmla="+- 0 5731 3841"/>
              <a:gd name="T45" fmla="*/ T44 w 1894"/>
              <a:gd name="T46" fmla="+- 0 2595 2340"/>
              <a:gd name="T47" fmla="*/ 2595 h 284"/>
              <a:gd name="T48" fmla="+- 0 5721 3841"/>
              <a:gd name="T49" fmla="*/ T48 w 1894"/>
              <a:gd name="T50" fmla="+- 0 2610 2340"/>
              <a:gd name="T51" fmla="*/ 2610 h 284"/>
              <a:gd name="T52" fmla="+- 0 5706 3841"/>
              <a:gd name="T53" fmla="*/ T52 w 1894"/>
              <a:gd name="T54" fmla="+- 0 2620 2340"/>
              <a:gd name="T55" fmla="*/ 2620 h 284"/>
              <a:gd name="T56" fmla="+- 0 5688 3841"/>
              <a:gd name="T57" fmla="*/ T56 w 1894"/>
              <a:gd name="T58" fmla="+- 0 2624 2340"/>
              <a:gd name="T59" fmla="*/ 2624 h 284"/>
              <a:gd name="T60" fmla="+- 0 3888 3841"/>
              <a:gd name="T61" fmla="*/ T60 w 1894"/>
              <a:gd name="T62" fmla="+- 0 2624 2340"/>
              <a:gd name="T63" fmla="*/ 2624 h 284"/>
              <a:gd name="T64" fmla="+- 0 3870 3841"/>
              <a:gd name="T65" fmla="*/ T64 w 1894"/>
              <a:gd name="T66" fmla="+- 0 2620 2340"/>
              <a:gd name="T67" fmla="*/ 2620 h 284"/>
              <a:gd name="T68" fmla="+- 0 3855 3841"/>
              <a:gd name="T69" fmla="*/ T68 w 1894"/>
              <a:gd name="T70" fmla="+- 0 2610 2340"/>
              <a:gd name="T71" fmla="*/ 2610 h 284"/>
              <a:gd name="T72" fmla="+- 0 3845 3841"/>
              <a:gd name="T73" fmla="*/ T72 w 1894"/>
              <a:gd name="T74" fmla="+- 0 2595 2340"/>
              <a:gd name="T75" fmla="*/ 2595 h 284"/>
              <a:gd name="T76" fmla="+- 0 3841 3841"/>
              <a:gd name="T77" fmla="*/ T76 w 1894"/>
              <a:gd name="T78" fmla="+- 0 2576 2340"/>
              <a:gd name="T79" fmla="*/ 2576 h 284"/>
              <a:gd name="T80" fmla="+- 0 3841 3841"/>
              <a:gd name="T81" fmla="*/ T80 w 1894"/>
              <a:gd name="T82" fmla="+- 0 2388 2340"/>
              <a:gd name="T83" fmla="*/ 2388 h 28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894" h="284">
                <a:moveTo>
                  <a:pt x="0" y="48"/>
                </a:moveTo>
                <a:lnTo>
                  <a:pt x="4" y="29"/>
                </a:lnTo>
                <a:lnTo>
                  <a:pt x="14" y="14"/>
                </a:lnTo>
                <a:lnTo>
                  <a:pt x="29" y="4"/>
                </a:lnTo>
                <a:lnTo>
                  <a:pt x="47" y="0"/>
                </a:lnTo>
                <a:lnTo>
                  <a:pt x="1847" y="0"/>
                </a:lnTo>
                <a:lnTo>
                  <a:pt x="1865" y="4"/>
                </a:lnTo>
                <a:lnTo>
                  <a:pt x="1880" y="14"/>
                </a:lnTo>
                <a:lnTo>
                  <a:pt x="1890" y="29"/>
                </a:lnTo>
                <a:lnTo>
                  <a:pt x="1894" y="48"/>
                </a:lnTo>
                <a:lnTo>
                  <a:pt x="1894" y="236"/>
                </a:lnTo>
                <a:lnTo>
                  <a:pt x="1890" y="255"/>
                </a:lnTo>
                <a:lnTo>
                  <a:pt x="1880" y="270"/>
                </a:lnTo>
                <a:lnTo>
                  <a:pt x="1865" y="280"/>
                </a:lnTo>
                <a:lnTo>
                  <a:pt x="1847" y="284"/>
                </a:lnTo>
                <a:lnTo>
                  <a:pt x="47" y="284"/>
                </a:lnTo>
                <a:lnTo>
                  <a:pt x="29" y="280"/>
                </a:lnTo>
                <a:lnTo>
                  <a:pt x="14" y="270"/>
                </a:lnTo>
                <a:lnTo>
                  <a:pt x="4" y="255"/>
                </a:lnTo>
                <a:lnTo>
                  <a:pt x="0" y="236"/>
                </a:lnTo>
                <a:lnTo>
                  <a:pt x="0" y="48"/>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ja-JP" altLang="en-US" dirty="0">
              <a:latin typeface="游ゴシック" panose="020B0400000000000000" pitchFamily="50" charset="-128"/>
            </a:endParaRPr>
          </a:p>
        </p:txBody>
      </p:sp>
      <p:sp>
        <p:nvSpPr>
          <p:cNvPr id="6" name="TextBox 5">
            <a:extLst>
              <a:ext uri="{FF2B5EF4-FFF2-40B4-BE49-F238E27FC236}">
                <a16:creationId xmlns:a16="http://schemas.microsoft.com/office/drawing/2014/main" id="{5509C19E-8FD0-25DC-9503-E472886C84F4}"/>
              </a:ext>
            </a:extLst>
          </p:cNvPr>
          <p:cNvSpPr txBox="1"/>
          <p:nvPr/>
        </p:nvSpPr>
        <p:spPr>
          <a:xfrm>
            <a:off x="226243" y="179109"/>
            <a:ext cx="1527143" cy="369332"/>
          </a:xfrm>
          <a:prstGeom prst="rect">
            <a:avLst/>
          </a:prstGeom>
          <a:noFill/>
        </p:spPr>
        <p:txBody>
          <a:bodyPr wrap="square" rtlCol="0">
            <a:spAutoFit/>
          </a:bodyPr>
          <a:lstStyle/>
          <a:p>
            <a:r>
              <a:rPr kumimoji="1" lang="en-US" altLang="ko-KR" dirty="0">
                <a:solidFill>
                  <a:srgbClr val="FF0000"/>
                </a:solidFill>
              </a:rPr>
              <a:t>&lt;</a:t>
            </a:r>
            <a:r>
              <a:rPr kumimoji="1" lang="ko-KR" altLang="en-US" dirty="0">
                <a:solidFill>
                  <a:srgbClr val="FF0000"/>
                </a:solidFill>
              </a:rPr>
              <a:t> 추가 </a:t>
            </a:r>
            <a:r>
              <a:rPr kumimoji="1" lang="en-US" altLang="ko-KR" dirty="0">
                <a:solidFill>
                  <a:srgbClr val="FF0000"/>
                </a:solidFill>
              </a:rPr>
              <a:t>&gt;</a:t>
            </a:r>
            <a:endParaRPr kumimoji="1" lang="ko-KR" altLang="en-US" dirty="0">
              <a:solidFill>
                <a:srgbClr val="FF0000"/>
              </a:solidFill>
            </a:endParaRPr>
          </a:p>
        </p:txBody>
      </p:sp>
      <p:grpSp>
        <p:nvGrpSpPr>
          <p:cNvPr id="8" name="그룹 7">
            <a:extLst>
              <a:ext uri="{FF2B5EF4-FFF2-40B4-BE49-F238E27FC236}">
                <a16:creationId xmlns:a16="http://schemas.microsoft.com/office/drawing/2014/main" id="{655164CE-D10D-368D-BD41-376CE3137DCB}"/>
              </a:ext>
            </a:extLst>
          </p:cNvPr>
          <p:cNvGrpSpPr/>
          <p:nvPr/>
        </p:nvGrpSpPr>
        <p:grpSpPr>
          <a:xfrm>
            <a:off x="2024790" y="2039420"/>
            <a:ext cx="3362995" cy="2784508"/>
            <a:chOff x="2024790" y="2039420"/>
            <a:chExt cx="3362995" cy="2784508"/>
          </a:xfrm>
        </p:grpSpPr>
        <p:pic>
          <p:nvPicPr>
            <p:cNvPr id="2" name="그림 1">
              <a:extLst>
                <a:ext uri="{FF2B5EF4-FFF2-40B4-BE49-F238E27FC236}">
                  <a16:creationId xmlns:a16="http://schemas.microsoft.com/office/drawing/2014/main" id="{331D11FA-8078-816D-E24A-9914D197B74F}"/>
                </a:ext>
              </a:extLst>
            </p:cNvPr>
            <p:cNvPicPr>
              <a:picLocks noChangeAspect="1"/>
            </p:cNvPicPr>
            <p:nvPr/>
          </p:nvPicPr>
          <p:blipFill>
            <a:blip r:embed="rId4"/>
            <a:stretch>
              <a:fillRect/>
            </a:stretch>
          </p:blipFill>
          <p:spPr>
            <a:xfrm>
              <a:off x="2024790" y="2039420"/>
              <a:ext cx="3362995" cy="2784508"/>
            </a:xfrm>
            <a:prstGeom prst="rect">
              <a:avLst/>
            </a:prstGeom>
            <a:solidFill>
              <a:schemeClr val="bg1"/>
            </a:solidFill>
          </p:spPr>
        </p:pic>
        <p:pic>
          <p:nvPicPr>
            <p:cNvPr id="7" name="그림 6">
              <a:extLst>
                <a:ext uri="{FF2B5EF4-FFF2-40B4-BE49-F238E27FC236}">
                  <a16:creationId xmlns:a16="http://schemas.microsoft.com/office/drawing/2014/main" id="{91D26E33-52D8-43BE-8F86-3741344E59E7}"/>
                </a:ext>
              </a:extLst>
            </p:cNvPr>
            <p:cNvPicPr>
              <a:picLocks noChangeAspect="1"/>
            </p:cNvPicPr>
            <p:nvPr/>
          </p:nvPicPr>
          <p:blipFill>
            <a:blip r:embed="rId5"/>
            <a:stretch>
              <a:fillRect/>
            </a:stretch>
          </p:blipFill>
          <p:spPr>
            <a:xfrm>
              <a:off x="2064707" y="2093647"/>
              <a:ext cx="2502744" cy="128477"/>
            </a:xfrm>
            <a:prstGeom prst="rect">
              <a:avLst/>
            </a:prstGeom>
          </p:spPr>
        </p:pic>
      </p:grpSp>
    </p:spTree>
    <p:extLst>
      <p:ext uri="{BB962C8B-B14F-4D97-AF65-F5344CB8AC3E}">
        <p14:creationId xmlns:p14="http://schemas.microsoft.com/office/powerpoint/2010/main" val="1686252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23</a:t>
            </a:fld>
            <a:endParaRPr kumimoji="1" lang="ja-JP" altLang="en-US"/>
          </a:p>
        </p:txBody>
      </p:sp>
      <p:grpSp>
        <p:nvGrpSpPr>
          <p:cNvPr id="2" name="グループ化 1">
            <a:extLst>
              <a:ext uri="{FF2B5EF4-FFF2-40B4-BE49-F238E27FC236}">
                <a16:creationId xmlns:a16="http://schemas.microsoft.com/office/drawing/2014/main" id="{7DC5C81D-B768-62B1-D1FE-1E3D51666059}"/>
              </a:ext>
            </a:extLst>
          </p:cNvPr>
          <p:cNvGrpSpPr/>
          <p:nvPr/>
        </p:nvGrpSpPr>
        <p:grpSpPr>
          <a:xfrm>
            <a:off x="678245" y="682980"/>
            <a:ext cx="5332261" cy="265540"/>
            <a:chOff x="678245" y="682980"/>
            <a:chExt cx="5332261" cy="265540"/>
          </a:xfrm>
        </p:grpSpPr>
        <p:sp>
          <p:nvSpPr>
            <p:cNvPr id="3" name="テキスト ボックス 2">
              <a:extLst>
                <a:ext uri="{FF2B5EF4-FFF2-40B4-BE49-F238E27FC236}">
                  <a16:creationId xmlns:a16="http://schemas.microsoft.com/office/drawing/2014/main" id="{268D32A9-34E0-CB64-00AB-577C54C74B79}"/>
                </a:ext>
              </a:extLst>
            </p:cNvPr>
            <p:cNvSpPr txBox="1"/>
            <p:nvPr/>
          </p:nvSpPr>
          <p:spPr>
            <a:xfrm>
              <a:off x="678245" y="686910"/>
              <a:ext cx="5332261" cy="261610"/>
            </a:xfrm>
            <a:prstGeom prst="rect">
              <a:avLst/>
            </a:prstGeom>
            <a:noFill/>
          </p:spPr>
          <p:txBody>
            <a:bodyPr wrap="square">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「詳細」画面にもどったら</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cs typeface="ＭＳ Ｐゴシック" panose="020B0600070205080204" pitchFamily="50" charset="-128"/>
                </a:rPr>
                <a:t>	</a:t>
              </a:r>
              <a:r>
                <a:rPr lang="ja-JP" altLang="en-US" sz="1100" dirty="0">
                  <a:effectLst/>
                  <a:latin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r>
                <a:rPr lang="ja-JP"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ja-JP" altLang="en-US" sz="1100" dirty="0">
                <a:latin typeface="游ゴシック" panose="020B0400000000000000" pitchFamily="50" charset="-128"/>
              </a:endParaRPr>
            </a:p>
          </p:txBody>
        </p:sp>
        <p:pic>
          <p:nvPicPr>
            <p:cNvPr id="7" name="image21.png">
              <a:extLst>
                <a:ext uri="{FF2B5EF4-FFF2-40B4-BE49-F238E27FC236}">
                  <a16:creationId xmlns:a16="http://schemas.microsoft.com/office/drawing/2014/main" id="{A79DBC69-C72D-7E75-A73B-F50176D57903}"/>
                </a:ext>
              </a:extLst>
            </p:cNvPr>
            <p:cNvPicPr>
              <a:picLocks noChangeAspect="1"/>
            </p:cNvPicPr>
            <p:nvPr/>
          </p:nvPicPr>
          <p:blipFill>
            <a:blip r:embed="rId3" cstate="print"/>
            <a:stretch>
              <a:fillRect/>
            </a:stretch>
          </p:blipFill>
          <p:spPr>
            <a:xfrm>
              <a:off x="2782888" y="682980"/>
              <a:ext cx="353962" cy="260995"/>
            </a:xfrm>
            <a:prstGeom prst="rect">
              <a:avLst/>
            </a:prstGeom>
          </p:spPr>
        </p:pic>
      </p:grpSp>
      <p:sp>
        <p:nvSpPr>
          <p:cNvPr id="9" name="テキスト ボックス 8">
            <a:extLst>
              <a:ext uri="{FF2B5EF4-FFF2-40B4-BE49-F238E27FC236}">
                <a16:creationId xmlns:a16="http://schemas.microsoft.com/office/drawing/2014/main" id="{6B619F2A-E23D-58E4-5DD1-466A047ED2B1}"/>
              </a:ext>
            </a:extLst>
          </p:cNvPr>
          <p:cNvSpPr txBox="1"/>
          <p:nvPr/>
        </p:nvSpPr>
        <p:spPr>
          <a:xfrm>
            <a:off x="381664" y="2791240"/>
            <a:ext cx="6109288" cy="1237903"/>
          </a:xfrm>
          <a:prstGeom prst="rect">
            <a:avLst/>
          </a:prstGeom>
          <a:noFill/>
        </p:spPr>
        <p:txBody>
          <a:bodyPr wrap="square">
            <a:spAutoFit/>
          </a:bodyPr>
          <a:lstStyle/>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の追加に応じて、不合格</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を自動再点検を行います。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569595">
              <a:lnSpc>
                <a:spcPct val="116000"/>
              </a:lnSpc>
              <a:spcBef>
                <a:spcPts val="7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動再点検は変更</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された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チェックデータをもと</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行われま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a:spcBef>
                <a:spcPts val="5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次のレセプトが表示されます。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0" name="docshapegroup115">
            <a:extLst>
              <a:ext uri="{FF2B5EF4-FFF2-40B4-BE49-F238E27FC236}">
                <a16:creationId xmlns:a16="http://schemas.microsoft.com/office/drawing/2014/main" id="{EF5779CB-A6DB-8088-D394-55F0545CF826}"/>
              </a:ext>
            </a:extLst>
          </p:cNvPr>
          <p:cNvGrpSpPr>
            <a:grpSpLocks/>
          </p:cNvGrpSpPr>
          <p:nvPr/>
        </p:nvGrpSpPr>
        <p:grpSpPr bwMode="auto">
          <a:xfrm>
            <a:off x="1004876" y="4084506"/>
            <a:ext cx="4683442" cy="3034412"/>
            <a:chOff x="1979" y="655"/>
            <a:chExt cx="7376" cy="4780"/>
          </a:xfrm>
        </p:grpSpPr>
        <p:pic>
          <p:nvPicPr>
            <p:cNvPr id="12294" name="docshape116">
              <a:extLst>
                <a:ext uri="{FF2B5EF4-FFF2-40B4-BE49-F238E27FC236}">
                  <a16:creationId xmlns:a16="http://schemas.microsoft.com/office/drawing/2014/main" id="{C5AD2267-D100-DB0C-2208-9414C51BC0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718"/>
            <a:stretch/>
          </p:blipFill>
          <p:spPr bwMode="auto">
            <a:xfrm>
              <a:off x="2551" y="655"/>
              <a:ext cx="6804" cy="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ocshape117">
              <a:extLst>
                <a:ext uri="{FF2B5EF4-FFF2-40B4-BE49-F238E27FC236}">
                  <a16:creationId xmlns:a16="http://schemas.microsoft.com/office/drawing/2014/main" id="{A19F280D-8A64-D7E6-5232-DF75D29F0C9B}"/>
                </a:ext>
              </a:extLst>
            </p:cNvPr>
            <p:cNvSpPr>
              <a:spLocks/>
            </p:cNvSpPr>
            <p:nvPr/>
          </p:nvSpPr>
          <p:spPr bwMode="auto">
            <a:xfrm>
              <a:off x="2394" y="3391"/>
              <a:ext cx="2926" cy="171"/>
            </a:xfrm>
            <a:custGeom>
              <a:avLst/>
              <a:gdLst>
                <a:gd name="T0" fmla="+- 0 2394 2394"/>
                <a:gd name="T1" fmla="*/ T0 w 2926"/>
                <a:gd name="T2" fmla="+- 0 3420 3392"/>
                <a:gd name="T3" fmla="*/ 3420 h 171"/>
                <a:gd name="T4" fmla="+- 0 2396 2394"/>
                <a:gd name="T5" fmla="*/ T4 w 2926"/>
                <a:gd name="T6" fmla="+- 0 3409 3392"/>
                <a:gd name="T7" fmla="*/ 3409 h 171"/>
                <a:gd name="T8" fmla="+- 0 2402 2394"/>
                <a:gd name="T9" fmla="*/ T8 w 2926"/>
                <a:gd name="T10" fmla="+- 0 3400 3392"/>
                <a:gd name="T11" fmla="*/ 3400 h 171"/>
                <a:gd name="T12" fmla="+- 0 2411 2394"/>
                <a:gd name="T13" fmla="*/ T12 w 2926"/>
                <a:gd name="T14" fmla="+- 0 3394 3392"/>
                <a:gd name="T15" fmla="*/ 3394 h 171"/>
                <a:gd name="T16" fmla="+- 0 2422 2394"/>
                <a:gd name="T17" fmla="*/ T16 w 2926"/>
                <a:gd name="T18" fmla="+- 0 3392 3392"/>
                <a:gd name="T19" fmla="*/ 3392 h 171"/>
                <a:gd name="T20" fmla="+- 0 5291 2394"/>
                <a:gd name="T21" fmla="*/ T20 w 2926"/>
                <a:gd name="T22" fmla="+- 0 3392 3392"/>
                <a:gd name="T23" fmla="*/ 3392 h 171"/>
                <a:gd name="T24" fmla="+- 0 5302 2394"/>
                <a:gd name="T25" fmla="*/ T24 w 2926"/>
                <a:gd name="T26" fmla="+- 0 3394 3392"/>
                <a:gd name="T27" fmla="*/ 3394 h 171"/>
                <a:gd name="T28" fmla="+- 0 5311 2394"/>
                <a:gd name="T29" fmla="*/ T28 w 2926"/>
                <a:gd name="T30" fmla="+- 0 3400 3392"/>
                <a:gd name="T31" fmla="*/ 3400 h 171"/>
                <a:gd name="T32" fmla="+- 0 5317 2394"/>
                <a:gd name="T33" fmla="*/ T32 w 2926"/>
                <a:gd name="T34" fmla="+- 0 3409 3392"/>
                <a:gd name="T35" fmla="*/ 3409 h 171"/>
                <a:gd name="T36" fmla="+- 0 5320 2394"/>
                <a:gd name="T37" fmla="*/ T36 w 2926"/>
                <a:gd name="T38" fmla="+- 0 3420 3392"/>
                <a:gd name="T39" fmla="*/ 3420 h 171"/>
                <a:gd name="T40" fmla="+- 0 5320 2394"/>
                <a:gd name="T41" fmla="*/ T40 w 2926"/>
                <a:gd name="T42" fmla="+- 0 3534 3392"/>
                <a:gd name="T43" fmla="*/ 3534 h 171"/>
                <a:gd name="T44" fmla="+- 0 5317 2394"/>
                <a:gd name="T45" fmla="*/ T44 w 2926"/>
                <a:gd name="T46" fmla="+- 0 3545 3392"/>
                <a:gd name="T47" fmla="*/ 3545 h 171"/>
                <a:gd name="T48" fmla="+- 0 5311 2394"/>
                <a:gd name="T49" fmla="*/ T48 w 2926"/>
                <a:gd name="T50" fmla="+- 0 3554 3392"/>
                <a:gd name="T51" fmla="*/ 3554 h 171"/>
                <a:gd name="T52" fmla="+- 0 5302 2394"/>
                <a:gd name="T53" fmla="*/ T52 w 2926"/>
                <a:gd name="T54" fmla="+- 0 3560 3392"/>
                <a:gd name="T55" fmla="*/ 3560 h 171"/>
                <a:gd name="T56" fmla="+- 0 5291 2394"/>
                <a:gd name="T57" fmla="*/ T56 w 2926"/>
                <a:gd name="T58" fmla="+- 0 3562 3392"/>
                <a:gd name="T59" fmla="*/ 3562 h 171"/>
                <a:gd name="T60" fmla="+- 0 2422 2394"/>
                <a:gd name="T61" fmla="*/ T60 w 2926"/>
                <a:gd name="T62" fmla="+- 0 3562 3392"/>
                <a:gd name="T63" fmla="*/ 3562 h 171"/>
                <a:gd name="T64" fmla="+- 0 2411 2394"/>
                <a:gd name="T65" fmla="*/ T64 w 2926"/>
                <a:gd name="T66" fmla="+- 0 3560 3392"/>
                <a:gd name="T67" fmla="*/ 3560 h 171"/>
                <a:gd name="T68" fmla="+- 0 2402 2394"/>
                <a:gd name="T69" fmla="*/ T68 w 2926"/>
                <a:gd name="T70" fmla="+- 0 3554 3392"/>
                <a:gd name="T71" fmla="*/ 3554 h 171"/>
                <a:gd name="T72" fmla="+- 0 2396 2394"/>
                <a:gd name="T73" fmla="*/ T72 w 2926"/>
                <a:gd name="T74" fmla="+- 0 3545 3392"/>
                <a:gd name="T75" fmla="*/ 3545 h 171"/>
                <a:gd name="T76" fmla="+- 0 2394 2394"/>
                <a:gd name="T77" fmla="*/ T76 w 2926"/>
                <a:gd name="T78" fmla="+- 0 3534 3392"/>
                <a:gd name="T79" fmla="*/ 3534 h 171"/>
                <a:gd name="T80" fmla="+- 0 2394 2394"/>
                <a:gd name="T81" fmla="*/ T80 w 2926"/>
                <a:gd name="T82" fmla="+- 0 3420 3392"/>
                <a:gd name="T83" fmla="*/ 3420 h 1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926" h="171">
                  <a:moveTo>
                    <a:pt x="0" y="28"/>
                  </a:moveTo>
                  <a:lnTo>
                    <a:pt x="2" y="17"/>
                  </a:lnTo>
                  <a:lnTo>
                    <a:pt x="8" y="8"/>
                  </a:lnTo>
                  <a:lnTo>
                    <a:pt x="17" y="2"/>
                  </a:lnTo>
                  <a:lnTo>
                    <a:pt x="28" y="0"/>
                  </a:lnTo>
                  <a:lnTo>
                    <a:pt x="2897" y="0"/>
                  </a:lnTo>
                  <a:lnTo>
                    <a:pt x="2908" y="2"/>
                  </a:lnTo>
                  <a:lnTo>
                    <a:pt x="2917" y="8"/>
                  </a:lnTo>
                  <a:lnTo>
                    <a:pt x="2923" y="17"/>
                  </a:lnTo>
                  <a:lnTo>
                    <a:pt x="2926" y="28"/>
                  </a:lnTo>
                  <a:lnTo>
                    <a:pt x="2926" y="142"/>
                  </a:lnTo>
                  <a:lnTo>
                    <a:pt x="2923" y="153"/>
                  </a:lnTo>
                  <a:lnTo>
                    <a:pt x="2917" y="162"/>
                  </a:lnTo>
                  <a:lnTo>
                    <a:pt x="2908" y="168"/>
                  </a:lnTo>
                  <a:lnTo>
                    <a:pt x="2897" y="170"/>
                  </a:lnTo>
                  <a:lnTo>
                    <a:pt x="28" y="170"/>
                  </a:lnTo>
                  <a:lnTo>
                    <a:pt x="17" y="168"/>
                  </a:lnTo>
                  <a:lnTo>
                    <a:pt x="8" y="162"/>
                  </a:lnTo>
                  <a:lnTo>
                    <a:pt x="2" y="153"/>
                  </a:lnTo>
                  <a:lnTo>
                    <a:pt x="0" y="142"/>
                  </a:lnTo>
                  <a:lnTo>
                    <a:pt x="0" y="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2296" name="docshape118">
              <a:extLst>
                <a:ext uri="{FF2B5EF4-FFF2-40B4-BE49-F238E27FC236}">
                  <a16:creationId xmlns:a16="http://schemas.microsoft.com/office/drawing/2014/main" id="{44ACDC33-2E56-7CA2-1616-98907BC3EB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 y="3757"/>
              <a:ext cx="7090"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119">
              <a:extLst>
                <a:ext uri="{FF2B5EF4-FFF2-40B4-BE49-F238E27FC236}">
                  <a16:creationId xmlns:a16="http://schemas.microsoft.com/office/drawing/2014/main" id="{3FE02D02-C8F4-BB19-9B99-E9827CCCCDF6}"/>
                </a:ext>
              </a:extLst>
            </p:cNvPr>
            <p:cNvSpPr>
              <a:spLocks noChangeArrowheads="1"/>
            </p:cNvSpPr>
            <p:nvPr/>
          </p:nvSpPr>
          <p:spPr bwMode="auto">
            <a:xfrm>
              <a:off x="1979" y="3750"/>
              <a:ext cx="7105" cy="524"/>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Line 10">
              <a:extLst>
                <a:ext uri="{FF2B5EF4-FFF2-40B4-BE49-F238E27FC236}">
                  <a16:creationId xmlns:a16="http://schemas.microsoft.com/office/drawing/2014/main" id="{70B95D12-D345-99BF-4118-4949A3F967D8}"/>
                </a:ext>
              </a:extLst>
            </p:cNvPr>
            <p:cNvSpPr>
              <a:spLocks noChangeShapeType="1"/>
            </p:cNvSpPr>
            <p:nvPr/>
          </p:nvSpPr>
          <p:spPr bwMode="auto">
            <a:xfrm>
              <a:off x="3856" y="3562"/>
              <a:ext cx="0" cy="97"/>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20">
              <a:extLst>
                <a:ext uri="{FF2B5EF4-FFF2-40B4-BE49-F238E27FC236}">
                  <a16:creationId xmlns:a16="http://schemas.microsoft.com/office/drawing/2014/main" id="{D778E1B4-61CE-05A3-8103-EC7B02FA56E2}"/>
                </a:ext>
              </a:extLst>
            </p:cNvPr>
            <p:cNvSpPr>
              <a:spLocks/>
            </p:cNvSpPr>
            <p:nvPr/>
          </p:nvSpPr>
          <p:spPr bwMode="auto">
            <a:xfrm>
              <a:off x="3795" y="3639"/>
              <a:ext cx="120" cy="120"/>
            </a:xfrm>
            <a:custGeom>
              <a:avLst/>
              <a:gdLst>
                <a:gd name="T0" fmla="+- 0 3916 3796"/>
                <a:gd name="T1" fmla="*/ T0 w 120"/>
                <a:gd name="T2" fmla="+- 0 3639 3639"/>
                <a:gd name="T3" fmla="*/ 3639 h 120"/>
                <a:gd name="T4" fmla="+- 0 3796 3796"/>
                <a:gd name="T5" fmla="*/ T4 w 120"/>
                <a:gd name="T6" fmla="+- 0 3639 3639"/>
                <a:gd name="T7" fmla="*/ 3639 h 120"/>
                <a:gd name="T8" fmla="+- 0 3856 3796"/>
                <a:gd name="T9" fmla="*/ T8 w 120"/>
                <a:gd name="T10" fmla="+- 0 3759 3639"/>
                <a:gd name="T11" fmla="*/ 3759 h 120"/>
                <a:gd name="T12" fmla="+- 0 3916 3796"/>
                <a:gd name="T13" fmla="*/ T12 w 120"/>
                <a:gd name="T14" fmla="+- 0 3639 3639"/>
                <a:gd name="T15" fmla="*/ 3639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Rectangle 13">
            <a:extLst>
              <a:ext uri="{FF2B5EF4-FFF2-40B4-BE49-F238E27FC236}">
                <a16:creationId xmlns:a16="http://schemas.microsoft.com/office/drawing/2014/main" id="{FBC3F462-996A-BDDF-6B91-9E37F10C9CF1}"/>
              </a:ext>
            </a:extLst>
          </p:cNvPr>
          <p:cNvSpPr>
            <a:spLocks noChangeArrowheads="1"/>
          </p:cNvSpPr>
          <p:nvPr/>
        </p:nvSpPr>
        <p:spPr bwMode="auto">
          <a:xfrm>
            <a:off x="678245" y="7219408"/>
            <a:ext cx="5967253"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「急性肺炎」の病名があるのに、</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これはチェックデータのせいではなく、</a:t>
            </a:r>
            <a:r>
              <a:rPr kumimoji="0" lang="ja-JP" altLang="ja-JP" sz="1100" b="1"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セフキソン静注用１ｇ</a:t>
            </a: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の算定日</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25</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日ですが、「急性肺炎」の診療開始日が翌日の</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7</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月</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26</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日になっているためです。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「クラウド版レセプト点検サービス」</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はこのように</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算定日と診療開始日の不一致も検出することができます。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このレセプトは正しく判定されており、設定を変更する必要がないので、 </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pic>
        <p:nvPicPr>
          <p:cNvPr id="12300" name="image21.png">
            <a:extLst>
              <a:ext uri="{FF2B5EF4-FFF2-40B4-BE49-F238E27FC236}">
                <a16:creationId xmlns:a16="http://schemas.microsoft.com/office/drawing/2014/main" id="{564CEDDB-A029-F311-4286-35F13F0C7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3" y="8518055"/>
            <a:ext cx="323850" cy="2413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4">
            <a:extLst>
              <a:ext uri="{FF2B5EF4-FFF2-40B4-BE49-F238E27FC236}">
                <a16:creationId xmlns:a16="http://schemas.microsoft.com/office/drawing/2014/main" id="{CDAAB469-FF7C-F7B7-D858-F71A559911B4}"/>
              </a:ext>
            </a:extLst>
          </p:cNvPr>
          <p:cNvSpPr>
            <a:spLocks noChangeArrowheads="1"/>
          </p:cNvSpPr>
          <p:nvPr/>
        </p:nvSpPr>
        <p:spPr bwMode="auto">
          <a:xfrm>
            <a:off x="1164369" y="8525598"/>
            <a:ext cx="304602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をクリックして次のレセプトへ移動します。</a:t>
            </a:r>
            <a:endParaRPr kumimoji="0" lang="ja-JP" altLang="en-US"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그룹 20">
            <a:extLst>
              <a:ext uri="{FF2B5EF4-FFF2-40B4-BE49-F238E27FC236}">
                <a16:creationId xmlns:a16="http://schemas.microsoft.com/office/drawing/2014/main" id="{66ABEB24-9EE5-D006-5855-93EE6FC4511F}"/>
              </a:ext>
            </a:extLst>
          </p:cNvPr>
          <p:cNvGrpSpPr/>
          <p:nvPr/>
        </p:nvGrpSpPr>
        <p:grpSpPr>
          <a:xfrm>
            <a:off x="1268412" y="1162998"/>
            <a:ext cx="4321175" cy="1521552"/>
            <a:chOff x="1268412" y="1162998"/>
            <a:chExt cx="4321175" cy="1521552"/>
          </a:xfrm>
        </p:grpSpPr>
        <p:grpSp>
          <p:nvGrpSpPr>
            <p:cNvPr id="4" name="docshapegroup112">
              <a:extLst>
                <a:ext uri="{FF2B5EF4-FFF2-40B4-BE49-F238E27FC236}">
                  <a16:creationId xmlns:a16="http://schemas.microsoft.com/office/drawing/2014/main" id="{73491407-2CED-82C0-2F37-5BF746281215}"/>
                </a:ext>
              </a:extLst>
            </p:cNvPr>
            <p:cNvGrpSpPr>
              <a:grpSpLocks/>
            </p:cNvGrpSpPr>
            <p:nvPr/>
          </p:nvGrpSpPr>
          <p:grpSpPr bwMode="auto">
            <a:xfrm>
              <a:off x="1268412" y="1162998"/>
              <a:ext cx="4321175" cy="1521552"/>
              <a:chOff x="2551" y="602"/>
              <a:chExt cx="6804" cy="2397"/>
            </a:xfrm>
          </p:grpSpPr>
          <p:pic>
            <p:nvPicPr>
              <p:cNvPr id="12291" name="docshape113">
                <a:extLst>
                  <a:ext uri="{FF2B5EF4-FFF2-40B4-BE49-F238E27FC236}">
                    <a16:creationId xmlns:a16="http://schemas.microsoft.com/office/drawing/2014/main" id="{BA43FAA0-EE7B-9C3A-35B3-4A1F1E7F2D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430"/>
              <a:stretch/>
            </p:blipFill>
            <p:spPr bwMode="auto">
              <a:xfrm>
                <a:off x="2551" y="602"/>
                <a:ext cx="6804" cy="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14">
                <a:extLst>
                  <a:ext uri="{FF2B5EF4-FFF2-40B4-BE49-F238E27FC236}">
                    <a16:creationId xmlns:a16="http://schemas.microsoft.com/office/drawing/2014/main" id="{1AE0652C-6473-1C6A-B27F-9A6E29E5E029}"/>
                  </a:ext>
                </a:extLst>
              </p:cNvPr>
              <p:cNvSpPr>
                <a:spLocks/>
              </p:cNvSpPr>
              <p:nvPr/>
            </p:nvSpPr>
            <p:spPr bwMode="auto">
              <a:xfrm>
                <a:off x="8778" y="1361"/>
                <a:ext cx="548" cy="423"/>
              </a:xfrm>
              <a:custGeom>
                <a:avLst/>
                <a:gdLst>
                  <a:gd name="T0" fmla="+- 0 8778 8778"/>
                  <a:gd name="T1" fmla="*/ T0 w 548"/>
                  <a:gd name="T2" fmla="+- 0 1432 1362"/>
                  <a:gd name="T3" fmla="*/ 1432 h 423"/>
                  <a:gd name="T4" fmla="+- 0 8784 8778"/>
                  <a:gd name="T5" fmla="*/ T4 w 548"/>
                  <a:gd name="T6" fmla="+- 0 1405 1362"/>
                  <a:gd name="T7" fmla="*/ 1405 h 423"/>
                  <a:gd name="T8" fmla="+- 0 8799 8778"/>
                  <a:gd name="T9" fmla="*/ T8 w 548"/>
                  <a:gd name="T10" fmla="+- 0 1382 1362"/>
                  <a:gd name="T11" fmla="*/ 1382 h 423"/>
                  <a:gd name="T12" fmla="+- 0 8821 8778"/>
                  <a:gd name="T13" fmla="*/ T12 w 548"/>
                  <a:gd name="T14" fmla="+- 0 1367 1362"/>
                  <a:gd name="T15" fmla="*/ 1367 h 423"/>
                  <a:gd name="T16" fmla="+- 0 8848 8778"/>
                  <a:gd name="T17" fmla="*/ T16 w 548"/>
                  <a:gd name="T18" fmla="+- 0 1362 1362"/>
                  <a:gd name="T19" fmla="*/ 1362 h 423"/>
                  <a:gd name="T20" fmla="+- 0 9255 8778"/>
                  <a:gd name="T21" fmla="*/ T20 w 548"/>
                  <a:gd name="T22" fmla="+- 0 1362 1362"/>
                  <a:gd name="T23" fmla="*/ 1362 h 423"/>
                  <a:gd name="T24" fmla="+- 0 9282 8778"/>
                  <a:gd name="T25" fmla="*/ T24 w 548"/>
                  <a:gd name="T26" fmla="+- 0 1367 1362"/>
                  <a:gd name="T27" fmla="*/ 1367 h 423"/>
                  <a:gd name="T28" fmla="+- 0 9305 8778"/>
                  <a:gd name="T29" fmla="*/ T28 w 548"/>
                  <a:gd name="T30" fmla="+- 0 1382 1362"/>
                  <a:gd name="T31" fmla="*/ 1382 h 423"/>
                  <a:gd name="T32" fmla="+- 0 9320 8778"/>
                  <a:gd name="T33" fmla="*/ T32 w 548"/>
                  <a:gd name="T34" fmla="+- 0 1405 1362"/>
                  <a:gd name="T35" fmla="*/ 1405 h 423"/>
                  <a:gd name="T36" fmla="+- 0 9325 8778"/>
                  <a:gd name="T37" fmla="*/ T36 w 548"/>
                  <a:gd name="T38" fmla="+- 0 1432 1362"/>
                  <a:gd name="T39" fmla="*/ 1432 h 423"/>
                  <a:gd name="T40" fmla="+- 0 9325 8778"/>
                  <a:gd name="T41" fmla="*/ T40 w 548"/>
                  <a:gd name="T42" fmla="+- 0 1714 1362"/>
                  <a:gd name="T43" fmla="*/ 1714 h 423"/>
                  <a:gd name="T44" fmla="+- 0 9320 8778"/>
                  <a:gd name="T45" fmla="*/ T44 w 548"/>
                  <a:gd name="T46" fmla="+- 0 1741 1362"/>
                  <a:gd name="T47" fmla="*/ 1741 h 423"/>
                  <a:gd name="T48" fmla="+- 0 9305 8778"/>
                  <a:gd name="T49" fmla="*/ T48 w 548"/>
                  <a:gd name="T50" fmla="+- 0 1763 1362"/>
                  <a:gd name="T51" fmla="*/ 1763 h 423"/>
                  <a:gd name="T52" fmla="+- 0 9282 8778"/>
                  <a:gd name="T53" fmla="*/ T52 w 548"/>
                  <a:gd name="T54" fmla="+- 0 1778 1362"/>
                  <a:gd name="T55" fmla="*/ 1778 h 423"/>
                  <a:gd name="T56" fmla="+- 0 9255 8778"/>
                  <a:gd name="T57" fmla="*/ T56 w 548"/>
                  <a:gd name="T58" fmla="+- 0 1784 1362"/>
                  <a:gd name="T59" fmla="*/ 1784 h 423"/>
                  <a:gd name="T60" fmla="+- 0 8848 8778"/>
                  <a:gd name="T61" fmla="*/ T60 w 548"/>
                  <a:gd name="T62" fmla="+- 0 1784 1362"/>
                  <a:gd name="T63" fmla="*/ 1784 h 423"/>
                  <a:gd name="T64" fmla="+- 0 8821 8778"/>
                  <a:gd name="T65" fmla="*/ T64 w 548"/>
                  <a:gd name="T66" fmla="+- 0 1778 1362"/>
                  <a:gd name="T67" fmla="*/ 1778 h 423"/>
                  <a:gd name="T68" fmla="+- 0 8799 8778"/>
                  <a:gd name="T69" fmla="*/ T68 w 548"/>
                  <a:gd name="T70" fmla="+- 0 1763 1362"/>
                  <a:gd name="T71" fmla="*/ 1763 h 423"/>
                  <a:gd name="T72" fmla="+- 0 8784 8778"/>
                  <a:gd name="T73" fmla="*/ T72 w 548"/>
                  <a:gd name="T74" fmla="+- 0 1741 1362"/>
                  <a:gd name="T75" fmla="*/ 1741 h 423"/>
                  <a:gd name="T76" fmla="+- 0 8778 8778"/>
                  <a:gd name="T77" fmla="*/ T76 w 548"/>
                  <a:gd name="T78" fmla="+- 0 1714 1362"/>
                  <a:gd name="T79" fmla="*/ 1714 h 423"/>
                  <a:gd name="T80" fmla="+- 0 8778 8778"/>
                  <a:gd name="T81" fmla="*/ T80 w 548"/>
                  <a:gd name="T82" fmla="+- 0 1432 1362"/>
                  <a:gd name="T83" fmla="*/ 1432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0"/>
                    </a:lnTo>
                    <a:lnTo>
                      <a:pt x="43" y="5"/>
                    </a:lnTo>
                    <a:lnTo>
                      <a:pt x="70" y="0"/>
                    </a:lnTo>
                    <a:lnTo>
                      <a:pt x="477" y="0"/>
                    </a:lnTo>
                    <a:lnTo>
                      <a:pt x="504" y="5"/>
                    </a:lnTo>
                    <a:lnTo>
                      <a:pt x="527" y="20"/>
                    </a:lnTo>
                    <a:lnTo>
                      <a:pt x="542" y="43"/>
                    </a:lnTo>
                    <a:lnTo>
                      <a:pt x="547" y="70"/>
                    </a:lnTo>
                    <a:lnTo>
                      <a:pt x="547" y="352"/>
                    </a:lnTo>
                    <a:lnTo>
                      <a:pt x="542" y="379"/>
                    </a:lnTo>
                    <a:lnTo>
                      <a:pt x="527" y="401"/>
                    </a:lnTo>
                    <a:lnTo>
                      <a:pt x="504" y="416"/>
                    </a:lnTo>
                    <a:lnTo>
                      <a:pt x="477" y="422"/>
                    </a:lnTo>
                    <a:lnTo>
                      <a:pt x="70" y="422"/>
                    </a:lnTo>
                    <a:lnTo>
                      <a:pt x="43" y="416"/>
                    </a:lnTo>
                    <a:lnTo>
                      <a:pt x="21" y="401"/>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8" name="직사각형 7">
              <a:extLst>
                <a:ext uri="{FF2B5EF4-FFF2-40B4-BE49-F238E27FC236}">
                  <a16:creationId xmlns:a16="http://schemas.microsoft.com/office/drawing/2014/main" id="{DDAFB5BE-87D6-00EC-31AD-49E2855B93E0}"/>
                </a:ext>
              </a:extLst>
            </p:cNvPr>
            <p:cNvSpPr/>
            <p:nvPr/>
          </p:nvSpPr>
          <p:spPr>
            <a:xfrm>
              <a:off x="1701188" y="1394457"/>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
        <p:nvSpPr>
          <p:cNvPr id="22" name="직사각형 21">
            <a:extLst>
              <a:ext uri="{FF2B5EF4-FFF2-40B4-BE49-F238E27FC236}">
                <a16:creationId xmlns:a16="http://schemas.microsoft.com/office/drawing/2014/main" id="{F1E5EDFE-A963-8B3C-380E-9FAE5255B7F8}"/>
              </a:ext>
            </a:extLst>
          </p:cNvPr>
          <p:cNvSpPr/>
          <p:nvPr/>
        </p:nvSpPr>
        <p:spPr>
          <a:xfrm>
            <a:off x="1779589" y="4360772"/>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449968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ACB2C6CA-908B-7182-E727-0A1CE0151A16}"/>
              </a:ext>
            </a:extLst>
          </p:cNvPr>
          <p:cNvPicPr>
            <a:picLocks noChangeAspect="1"/>
          </p:cNvPicPr>
          <p:nvPr/>
        </p:nvPicPr>
        <p:blipFill>
          <a:blip r:embed="rId3"/>
          <a:stretch>
            <a:fillRect/>
          </a:stretch>
        </p:blipFill>
        <p:spPr>
          <a:xfrm>
            <a:off x="876161" y="4476461"/>
            <a:ext cx="5210968" cy="3582865"/>
          </a:xfrm>
          <a:prstGeom prst="rect">
            <a:avLst/>
          </a:prstGeom>
        </p:spPr>
      </p:pic>
      <p:sp>
        <p:nvSpPr>
          <p:cNvPr id="2" name="슬라이드 번호 개체 틀 1">
            <a:extLst>
              <a:ext uri="{FF2B5EF4-FFF2-40B4-BE49-F238E27FC236}">
                <a16:creationId xmlns:a16="http://schemas.microsoft.com/office/drawing/2014/main" id="{7793D913-FC9D-8294-EFE9-6CC01DB394C8}"/>
              </a:ext>
            </a:extLst>
          </p:cNvPr>
          <p:cNvSpPr>
            <a:spLocks noGrp="1"/>
          </p:cNvSpPr>
          <p:nvPr>
            <p:ph type="sldNum" sz="quarter" idx="12"/>
          </p:nvPr>
        </p:nvSpPr>
        <p:spPr/>
        <p:txBody>
          <a:bodyPr/>
          <a:lstStyle/>
          <a:p>
            <a:fld id="{AE8EA5A1-38AB-4AA0-89CC-DE1004BC27E5}"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E5201599-DFE1-9B99-CCC2-910AE59B1C9F}"/>
              </a:ext>
            </a:extLst>
          </p:cNvPr>
          <p:cNvSpPr txBox="1"/>
          <p:nvPr/>
        </p:nvSpPr>
        <p:spPr>
          <a:xfrm>
            <a:off x="195440" y="636410"/>
            <a:ext cx="6074229" cy="304763"/>
          </a:xfrm>
          <a:prstGeom prst="rect">
            <a:avLst/>
          </a:prstGeom>
          <a:noFill/>
        </p:spPr>
        <p:txBody>
          <a:bodyPr wrap="square">
            <a:spAutoFit/>
          </a:bodyPr>
          <a:lstStyle/>
          <a:p>
            <a:pPr marL="485140">
              <a:lnSpc>
                <a:spcPts val="1815"/>
              </a:lnSpc>
            </a:pPr>
            <a:r>
              <a:rPr lang="ja-JP" altLang="ja-JP" sz="1100" b="1" spc="-10" dirty="0">
                <a:effectLst/>
                <a:latin typeface="+mn-ea"/>
                <a:cs typeface="함초롬바탕" panose="02030604000101010101" pitchFamily="18" charset="-128"/>
              </a:rPr>
              <a:t>２．</a:t>
            </a:r>
            <a:r>
              <a:rPr lang="ja-JP" altLang="en-US" sz="1100" b="1" dirty="0">
                <a:effectLst/>
                <a:latin typeface="游ゴシック" panose="020B0400000000000000" pitchFamily="50" charset="-128"/>
                <a:ea typeface="游ゴシック" panose="020B0400000000000000" pitchFamily="50" charset="-128"/>
                <a:cs typeface="Times New Roman" panose="02020603050405020304" pitchFamily="18" charset="0"/>
              </a:rPr>
              <a:t>チェックデータの複数選択除去</a:t>
            </a:r>
            <a:endParaRPr kumimoji="1" lang="ja-JP" altLang="en-US" sz="1100" b="1" dirty="0">
              <a:latin typeface="游ゴシック" panose="020B0400000000000000" pitchFamily="50" charset="-128"/>
              <a:ea typeface="游ゴシック" panose="020B0400000000000000" pitchFamily="50" charset="-128"/>
            </a:endParaRPr>
          </a:p>
        </p:txBody>
      </p:sp>
      <p:grpSp>
        <p:nvGrpSpPr>
          <p:cNvPr id="5" name="docshapegroup515">
            <a:extLst>
              <a:ext uri="{FF2B5EF4-FFF2-40B4-BE49-F238E27FC236}">
                <a16:creationId xmlns:a16="http://schemas.microsoft.com/office/drawing/2014/main" id="{0745E09A-24E9-DABB-C55E-F4D5F7AAAF39}"/>
              </a:ext>
            </a:extLst>
          </p:cNvPr>
          <p:cNvGrpSpPr>
            <a:grpSpLocks/>
          </p:cNvGrpSpPr>
          <p:nvPr/>
        </p:nvGrpSpPr>
        <p:grpSpPr bwMode="auto">
          <a:xfrm>
            <a:off x="740360" y="936779"/>
            <a:ext cx="5529309" cy="1521983"/>
            <a:chOff x="5390" y="383"/>
            <a:chExt cx="4565" cy="2383"/>
          </a:xfrm>
        </p:grpSpPr>
        <p:sp>
          <p:nvSpPr>
            <p:cNvPr id="6" name="docshape516">
              <a:extLst>
                <a:ext uri="{FF2B5EF4-FFF2-40B4-BE49-F238E27FC236}">
                  <a16:creationId xmlns:a16="http://schemas.microsoft.com/office/drawing/2014/main" id="{957D70B7-25A6-6757-7C46-96BF0080D2D2}"/>
                </a:ext>
              </a:extLst>
            </p:cNvPr>
            <p:cNvSpPr>
              <a:spLocks/>
            </p:cNvSpPr>
            <p:nvPr/>
          </p:nvSpPr>
          <p:spPr bwMode="auto">
            <a:xfrm>
              <a:off x="5390" y="473"/>
              <a:ext cx="4565" cy="2293"/>
            </a:xfrm>
            <a:custGeom>
              <a:avLst/>
              <a:gdLst>
                <a:gd name="T0" fmla="+- 0 9503 5390"/>
                <a:gd name="T1" fmla="*/ T0 w 4565"/>
                <a:gd name="T2" fmla="+- 0 474 474"/>
                <a:gd name="T3" fmla="*/ 474 h 2712"/>
                <a:gd name="T4" fmla="+- 0 5842 5390"/>
                <a:gd name="T5" fmla="*/ T4 w 4565"/>
                <a:gd name="T6" fmla="+- 0 474 474"/>
                <a:gd name="T7" fmla="*/ 474 h 2712"/>
                <a:gd name="T8" fmla="+- 0 5769 5390"/>
                <a:gd name="T9" fmla="*/ T8 w 4565"/>
                <a:gd name="T10" fmla="+- 0 480 474"/>
                <a:gd name="T11" fmla="*/ 480 h 2712"/>
                <a:gd name="T12" fmla="+- 0 5700 5390"/>
                <a:gd name="T13" fmla="*/ T12 w 4565"/>
                <a:gd name="T14" fmla="+- 0 497 474"/>
                <a:gd name="T15" fmla="*/ 497 h 2712"/>
                <a:gd name="T16" fmla="+- 0 5635 5390"/>
                <a:gd name="T17" fmla="*/ T16 w 4565"/>
                <a:gd name="T18" fmla="+- 0 524 474"/>
                <a:gd name="T19" fmla="*/ 524 h 2712"/>
                <a:gd name="T20" fmla="+- 0 5575 5390"/>
                <a:gd name="T21" fmla="*/ T20 w 4565"/>
                <a:gd name="T22" fmla="+- 0 561 474"/>
                <a:gd name="T23" fmla="*/ 561 h 2712"/>
                <a:gd name="T24" fmla="+- 0 5523 5390"/>
                <a:gd name="T25" fmla="*/ T24 w 4565"/>
                <a:gd name="T26" fmla="+- 0 606 474"/>
                <a:gd name="T27" fmla="*/ 606 h 2712"/>
                <a:gd name="T28" fmla="+- 0 5478 5390"/>
                <a:gd name="T29" fmla="*/ T28 w 4565"/>
                <a:gd name="T30" fmla="+- 0 659 474"/>
                <a:gd name="T31" fmla="*/ 659 h 2712"/>
                <a:gd name="T32" fmla="+- 0 5441 5390"/>
                <a:gd name="T33" fmla="*/ T32 w 4565"/>
                <a:gd name="T34" fmla="+- 0 718 474"/>
                <a:gd name="T35" fmla="*/ 718 h 2712"/>
                <a:gd name="T36" fmla="+- 0 5413 5390"/>
                <a:gd name="T37" fmla="*/ T36 w 4565"/>
                <a:gd name="T38" fmla="+- 0 783 474"/>
                <a:gd name="T39" fmla="*/ 783 h 2712"/>
                <a:gd name="T40" fmla="+- 0 5396 5390"/>
                <a:gd name="T41" fmla="*/ T40 w 4565"/>
                <a:gd name="T42" fmla="+- 0 852 474"/>
                <a:gd name="T43" fmla="*/ 852 h 2712"/>
                <a:gd name="T44" fmla="+- 0 5390 5390"/>
                <a:gd name="T45" fmla="*/ T44 w 4565"/>
                <a:gd name="T46" fmla="+- 0 926 474"/>
                <a:gd name="T47" fmla="*/ 926 h 2712"/>
                <a:gd name="T48" fmla="+- 0 5390 5390"/>
                <a:gd name="T49" fmla="*/ T48 w 4565"/>
                <a:gd name="T50" fmla="+- 0 2734 474"/>
                <a:gd name="T51" fmla="*/ 2734 h 2712"/>
                <a:gd name="T52" fmla="+- 0 5396 5390"/>
                <a:gd name="T53" fmla="*/ T52 w 4565"/>
                <a:gd name="T54" fmla="+- 0 2807 474"/>
                <a:gd name="T55" fmla="*/ 2807 h 2712"/>
                <a:gd name="T56" fmla="+- 0 5413 5390"/>
                <a:gd name="T57" fmla="*/ T56 w 4565"/>
                <a:gd name="T58" fmla="+- 0 2876 474"/>
                <a:gd name="T59" fmla="*/ 2876 h 2712"/>
                <a:gd name="T60" fmla="+- 0 5441 5390"/>
                <a:gd name="T61" fmla="*/ T60 w 4565"/>
                <a:gd name="T62" fmla="+- 0 2941 474"/>
                <a:gd name="T63" fmla="*/ 2941 h 2712"/>
                <a:gd name="T64" fmla="+- 0 5478 5390"/>
                <a:gd name="T65" fmla="*/ T64 w 4565"/>
                <a:gd name="T66" fmla="+- 0 3001 474"/>
                <a:gd name="T67" fmla="*/ 3001 h 2712"/>
                <a:gd name="T68" fmla="+- 0 5523 5390"/>
                <a:gd name="T69" fmla="*/ T68 w 4565"/>
                <a:gd name="T70" fmla="+- 0 3053 474"/>
                <a:gd name="T71" fmla="*/ 3053 h 2712"/>
                <a:gd name="T72" fmla="+- 0 5575 5390"/>
                <a:gd name="T73" fmla="*/ T72 w 4565"/>
                <a:gd name="T74" fmla="+- 0 3098 474"/>
                <a:gd name="T75" fmla="*/ 3098 h 2712"/>
                <a:gd name="T76" fmla="+- 0 5635 5390"/>
                <a:gd name="T77" fmla="*/ T76 w 4565"/>
                <a:gd name="T78" fmla="+- 0 3135 474"/>
                <a:gd name="T79" fmla="*/ 3135 h 2712"/>
                <a:gd name="T80" fmla="+- 0 5700 5390"/>
                <a:gd name="T81" fmla="*/ T80 w 4565"/>
                <a:gd name="T82" fmla="+- 0 3163 474"/>
                <a:gd name="T83" fmla="*/ 3163 h 2712"/>
                <a:gd name="T84" fmla="+- 0 5769 5390"/>
                <a:gd name="T85" fmla="*/ T84 w 4565"/>
                <a:gd name="T86" fmla="+- 0 3180 474"/>
                <a:gd name="T87" fmla="*/ 3180 h 2712"/>
                <a:gd name="T88" fmla="+- 0 5842 5390"/>
                <a:gd name="T89" fmla="*/ T88 w 4565"/>
                <a:gd name="T90" fmla="+- 0 3186 474"/>
                <a:gd name="T91" fmla="*/ 3186 h 2712"/>
                <a:gd name="T92" fmla="+- 0 9503 5390"/>
                <a:gd name="T93" fmla="*/ T92 w 4565"/>
                <a:gd name="T94" fmla="+- 0 3186 474"/>
                <a:gd name="T95" fmla="*/ 3186 h 2712"/>
                <a:gd name="T96" fmla="+- 0 9577 5390"/>
                <a:gd name="T97" fmla="*/ T96 w 4565"/>
                <a:gd name="T98" fmla="+- 0 3180 474"/>
                <a:gd name="T99" fmla="*/ 3180 h 2712"/>
                <a:gd name="T100" fmla="+- 0 9646 5390"/>
                <a:gd name="T101" fmla="*/ T100 w 4565"/>
                <a:gd name="T102" fmla="+- 0 3163 474"/>
                <a:gd name="T103" fmla="*/ 3163 h 2712"/>
                <a:gd name="T104" fmla="+- 0 9711 5390"/>
                <a:gd name="T105" fmla="*/ T104 w 4565"/>
                <a:gd name="T106" fmla="+- 0 3135 474"/>
                <a:gd name="T107" fmla="*/ 3135 h 2712"/>
                <a:gd name="T108" fmla="+- 0 9770 5390"/>
                <a:gd name="T109" fmla="*/ T108 w 4565"/>
                <a:gd name="T110" fmla="+- 0 3098 474"/>
                <a:gd name="T111" fmla="*/ 3098 h 2712"/>
                <a:gd name="T112" fmla="+- 0 9823 5390"/>
                <a:gd name="T113" fmla="*/ T112 w 4565"/>
                <a:gd name="T114" fmla="+- 0 3053 474"/>
                <a:gd name="T115" fmla="*/ 3053 h 2712"/>
                <a:gd name="T116" fmla="+- 0 9868 5390"/>
                <a:gd name="T117" fmla="*/ T116 w 4565"/>
                <a:gd name="T118" fmla="+- 0 3001 474"/>
                <a:gd name="T119" fmla="*/ 3001 h 2712"/>
                <a:gd name="T120" fmla="+- 0 9905 5390"/>
                <a:gd name="T121" fmla="*/ T120 w 4565"/>
                <a:gd name="T122" fmla="+- 0 2941 474"/>
                <a:gd name="T123" fmla="*/ 2941 h 2712"/>
                <a:gd name="T124" fmla="+- 0 9932 5390"/>
                <a:gd name="T125" fmla="*/ T124 w 4565"/>
                <a:gd name="T126" fmla="+- 0 2876 474"/>
                <a:gd name="T127" fmla="*/ 2876 h 2712"/>
                <a:gd name="T128" fmla="+- 0 9949 5390"/>
                <a:gd name="T129" fmla="*/ T128 w 4565"/>
                <a:gd name="T130" fmla="+- 0 2807 474"/>
                <a:gd name="T131" fmla="*/ 2807 h 2712"/>
                <a:gd name="T132" fmla="+- 0 9955 5390"/>
                <a:gd name="T133" fmla="*/ T132 w 4565"/>
                <a:gd name="T134" fmla="+- 0 2734 474"/>
                <a:gd name="T135" fmla="*/ 2734 h 2712"/>
                <a:gd name="T136" fmla="+- 0 9955 5390"/>
                <a:gd name="T137" fmla="*/ T136 w 4565"/>
                <a:gd name="T138" fmla="+- 0 926 474"/>
                <a:gd name="T139" fmla="*/ 926 h 2712"/>
                <a:gd name="T140" fmla="+- 0 9949 5390"/>
                <a:gd name="T141" fmla="*/ T140 w 4565"/>
                <a:gd name="T142" fmla="+- 0 852 474"/>
                <a:gd name="T143" fmla="*/ 852 h 2712"/>
                <a:gd name="T144" fmla="+- 0 9932 5390"/>
                <a:gd name="T145" fmla="*/ T144 w 4565"/>
                <a:gd name="T146" fmla="+- 0 783 474"/>
                <a:gd name="T147" fmla="*/ 783 h 2712"/>
                <a:gd name="T148" fmla="+- 0 9905 5390"/>
                <a:gd name="T149" fmla="*/ T148 w 4565"/>
                <a:gd name="T150" fmla="+- 0 718 474"/>
                <a:gd name="T151" fmla="*/ 718 h 2712"/>
                <a:gd name="T152" fmla="+- 0 9868 5390"/>
                <a:gd name="T153" fmla="*/ T152 w 4565"/>
                <a:gd name="T154" fmla="+- 0 659 474"/>
                <a:gd name="T155" fmla="*/ 659 h 2712"/>
                <a:gd name="T156" fmla="+- 0 9823 5390"/>
                <a:gd name="T157" fmla="*/ T156 w 4565"/>
                <a:gd name="T158" fmla="+- 0 606 474"/>
                <a:gd name="T159" fmla="*/ 606 h 2712"/>
                <a:gd name="T160" fmla="+- 0 9770 5390"/>
                <a:gd name="T161" fmla="*/ T160 w 4565"/>
                <a:gd name="T162" fmla="+- 0 561 474"/>
                <a:gd name="T163" fmla="*/ 561 h 2712"/>
                <a:gd name="T164" fmla="+- 0 9711 5390"/>
                <a:gd name="T165" fmla="*/ T164 w 4565"/>
                <a:gd name="T166" fmla="+- 0 524 474"/>
                <a:gd name="T167" fmla="*/ 524 h 2712"/>
                <a:gd name="T168" fmla="+- 0 9646 5390"/>
                <a:gd name="T169" fmla="*/ T168 w 4565"/>
                <a:gd name="T170" fmla="+- 0 497 474"/>
                <a:gd name="T171" fmla="*/ 497 h 2712"/>
                <a:gd name="T172" fmla="+- 0 9577 5390"/>
                <a:gd name="T173" fmla="*/ T172 w 4565"/>
                <a:gd name="T174" fmla="+- 0 480 474"/>
                <a:gd name="T175" fmla="*/ 480 h 2712"/>
                <a:gd name="T176" fmla="+- 0 9503 5390"/>
                <a:gd name="T177" fmla="*/ T176 w 4565"/>
                <a:gd name="T178" fmla="+- 0 474 474"/>
                <a:gd name="T179" fmla="*/ 474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4113" y="0"/>
                  </a:moveTo>
                  <a:lnTo>
                    <a:pt x="452" y="0"/>
                  </a:lnTo>
                  <a:lnTo>
                    <a:pt x="379" y="6"/>
                  </a:lnTo>
                  <a:lnTo>
                    <a:pt x="310" y="23"/>
                  </a:lnTo>
                  <a:lnTo>
                    <a:pt x="245" y="50"/>
                  </a:lnTo>
                  <a:lnTo>
                    <a:pt x="185" y="87"/>
                  </a:lnTo>
                  <a:lnTo>
                    <a:pt x="133" y="132"/>
                  </a:lnTo>
                  <a:lnTo>
                    <a:pt x="88" y="185"/>
                  </a:lnTo>
                  <a:lnTo>
                    <a:pt x="51" y="244"/>
                  </a:lnTo>
                  <a:lnTo>
                    <a:pt x="23" y="309"/>
                  </a:lnTo>
                  <a:lnTo>
                    <a:pt x="6" y="378"/>
                  </a:lnTo>
                  <a:lnTo>
                    <a:pt x="0" y="452"/>
                  </a:lnTo>
                  <a:lnTo>
                    <a:pt x="0" y="2260"/>
                  </a:lnTo>
                  <a:lnTo>
                    <a:pt x="6" y="2333"/>
                  </a:lnTo>
                  <a:lnTo>
                    <a:pt x="23" y="2402"/>
                  </a:lnTo>
                  <a:lnTo>
                    <a:pt x="51" y="2467"/>
                  </a:lnTo>
                  <a:lnTo>
                    <a:pt x="88" y="2527"/>
                  </a:lnTo>
                  <a:lnTo>
                    <a:pt x="133" y="2579"/>
                  </a:lnTo>
                  <a:lnTo>
                    <a:pt x="185" y="2624"/>
                  </a:lnTo>
                  <a:lnTo>
                    <a:pt x="245" y="2661"/>
                  </a:lnTo>
                  <a:lnTo>
                    <a:pt x="310" y="2689"/>
                  </a:lnTo>
                  <a:lnTo>
                    <a:pt x="379" y="2706"/>
                  </a:lnTo>
                  <a:lnTo>
                    <a:pt x="452" y="2712"/>
                  </a:lnTo>
                  <a:lnTo>
                    <a:pt x="4113" y="2712"/>
                  </a:lnTo>
                  <a:lnTo>
                    <a:pt x="4187" y="2706"/>
                  </a:lnTo>
                  <a:lnTo>
                    <a:pt x="4256" y="2689"/>
                  </a:lnTo>
                  <a:lnTo>
                    <a:pt x="4321" y="2661"/>
                  </a:lnTo>
                  <a:lnTo>
                    <a:pt x="4380" y="2624"/>
                  </a:lnTo>
                  <a:lnTo>
                    <a:pt x="4433" y="2579"/>
                  </a:lnTo>
                  <a:lnTo>
                    <a:pt x="4478" y="2527"/>
                  </a:lnTo>
                  <a:lnTo>
                    <a:pt x="4515" y="2467"/>
                  </a:lnTo>
                  <a:lnTo>
                    <a:pt x="4542" y="2402"/>
                  </a:lnTo>
                  <a:lnTo>
                    <a:pt x="4559" y="2333"/>
                  </a:lnTo>
                  <a:lnTo>
                    <a:pt x="4565" y="2260"/>
                  </a:lnTo>
                  <a:lnTo>
                    <a:pt x="4565" y="452"/>
                  </a:lnTo>
                  <a:lnTo>
                    <a:pt x="4559" y="378"/>
                  </a:lnTo>
                  <a:lnTo>
                    <a:pt x="4542" y="309"/>
                  </a:lnTo>
                  <a:lnTo>
                    <a:pt x="4515" y="244"/>
                  </a:lnTo>
                  <a:lnTo>
                    <a:pt x="4478" y="185"/>
                  </a:lnTo>
                  <a:lnTo>
                    <a:pt x="4433" y="132"/>
                  </a:lnTo>
                  <a:lnTo>
                    <a:pt x="4380" y="87"/>
                  </a:lnTo>
                  <a:lnTo>
                    <a:pt x="4321" y="50"/>
                  </a:lnTo>
                  <a:lnTo>
                    <a:pt x="4256" y="23"/>
                  </a:lnTo>
                  <a:lnTo>
                    <a:pt x="4187" y="6"/>
                  </a:lnTo>
                  <a:lnTo>
                    <a:pt x="411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7" name="docshape517">
              <a:extLst>
                <a:ext uri="{FF2B5EF4-FFF2-40B4-BE49-F238E27FC236}">
                  <a16:creationId xmlns:a16="http://schemas.microsoft.com/office/drawing/2014/main" id="{99928F1D-F826-E87E-2486-E860B2CD5AC4}"/>
                </a:ext>
              </a:extLst>
            </p:cNvPr>
            <p:cNvSpPr>
              <a:spLocks/>
            </p:cNvSpPr>
            <p:nvPr/>
          </p:nvSpPr>
          <p:spPr bwMode="auto">
            <a:xfrm>
              <a:off x="5390" y="473"/>
              <a:ext cx="4565" cy="2248"/>
            </a:xfrm>
            <a:custGeom>
              <a:avLst/>
              <a:gdLst>
                <a:gd name="T0" fmla="+- 0 5390 5390"/>
                <a:gd name="T1" fmla="*/ T0 w 4565"/>
                <a:gd name="T2" fmla="+- 0 926 474"/>
                <a:gd name="T3" fmla="*/ 926 h 2712"/>
                <a:gd name="T4" fmla="+- 0 5396 5390"/>
                <a:gd name="T5" fmla="*/ T4 w 4565"/>
                <a:gd name="T6" fmla="+- 0 852 474"/>
                <a:gd name="T7" fmla="*/ 852 h 2712"/>
                <a:gd name="T8" fmla="+- 0 5413 5390"/>
                <a:gd name="T9" fmla="*/ T8 w 4565"/>
                <a:gd name="T10" fmla="+- 0 783 474"/>
                <a:gd name="T11" fmla="*/ 783 h 2712"/>
                <a:gd name="T12" fmla="+- 0 5441 5390"/>
                <a:gd name="T13" fmla="*/ T12 w 4565"/>
                <a:gd name="T14" fmla="+- 0 718 474"/>
                <a:gd name="T15" fmla="*/ 718 h 2712"/>
                <a:gd name="T16" fmla="+- 0 5478 5390"/>
                <a:gd name="T17" fmla="*/ T16 w 4565"/>
                <a:gd name="T18" fmla="+- 0 659 474"/>
                <a:gd name="T19" fmla="*/ 659 h 2712"/>
                <a:gd name="T20" fmla="+- 0 5523 5390"/>
                <a:gd name="T21" fmla="*/ T20 w 4565"/>
                <a:gd name="T22" fmla="+- 0 606 474"/>
                <a:gd name="T23" fmla="*/ 606 h 2712"/>
                <a:gd name="T24" fmla="+- 0 5575 5390"/>
                <a:gd name="T25" fmla="*/ T24 w 4565"/>
                <a:gd name="T26" fmla="+- 0 561 474"/>
                <a:gd name="T27" fmla="*/ 561 h 2712"/>
                <a:gd name="T28" fmla="+- 0 5635 5390"/>
                <a:gd name="T29" fmla="*/ T28 w 4565"/>
                <a:gd name="T30" fmla="+- 0 524 474"/>
                <a:gd name="T31" fmla="*/ 524 h 2712"/>
                <a:gd name="T32" fmla="+- 0 5700 5390"/>
                <a:gd name="T33" fmla="*/ T32 w 4565"/>
                <a:gd name="T34" fmla="+- 0 497 474"/>
                <a:gd name="T35" fmla="*/ 497 h 2712"/>
                <a:gd name="T36" fmla="+- 0 5769 5390"/>
                <a:gd name="T37" fmla="*/ T36 w 4565"/>
                <a:gd name="T38" fmla="+- 0 480 474"/>
                <a:gd name="T39" fmla="*/ 480 h 2712"/>
                <a:gd name="T40" fmla="+- 0 5842 5390"/>
                <a:gd name="T41" fmla="*/ T40 w 4565"/>
                <a:gd name="T42" fmla="+- 0 474 474"/>
                <a:gd name="T43" fmla="*/ 474 h 2712"/>
                <a:gd name="T44" fmla="+- 0 9503 5390"/>
                <a:gd name="T45" fmla="*/ T44 w 4565"/>
                <a:gd name="T46" fmla="+- 0 474 474"/>
                <a:gd name="T47" fmla="*/ 474 h 2712"/>
                <a:gd name="T48" fmla="+- 0 9577 5390"/>
                <a:gd name="T49" fmla="*/ T48 w 4565"/>
                <a:gd name="T50" fmla="+- 0 480 474"/>
                <a:gd name="T51" fmla="*/ 480 h 2712"/>
                <a:gd name="T52" fmla="+- 0 9646 5390"/>
                <a:gd name="T53" fmla="*/ T52 w 4565"/>
                <a:gd name="T54" fmla="+- 0 497 474"/>
                <a:gd name="T55" fmla="*/ 497 h 2712"/>
                <a:gd name="T56" fmla="+- 0 9711 5390"/>
                <a:gd name="T57" fmla="*/ T56 w 4565"/>
                <a:gd name="T58" fmla="+- 0 524 474"/>
                <a:gd name="T59" fmla="*/ 524 h 2712"/>
                <a:gd name="T60" fmla="+- 0 9770 5390"/>
                <a:gd name="T61" fmla="*/ T60 w 4565"/>
                <a:gd name="T62" fmla="+- 0 561 474"/>
                <a:gd name="T63" fmla="*/ 561 h 2712"/>
                <a:gd name="T64" fmla="+- 0 9823 5390"/>
                <a:gd name="T65" fmla="*/ T64 w 4565"/>
                <a:gd name="T66" fmla="+- 0 606 474"/>
                <a:gd name="T67" fmla="*/ 606 h 2712"/>
                <a:gd name="T68" fmla="+- 0 9868 5390"/>
                <a:gd name="T69" fmla="*/ T68 w 4565"/>
                <a:gd name="T70" fmla="+- 0 659 474"/>
                <a:gd name="T71" fmla="*/ 659 h 2712"/>
                <a:gd name="T72" fmla="+- 0 9905 5390"/>
                <a:gd name="T73" fmla="*/ T72 w 4565"/>
                <a:gd name="T74" fmla="+- 0 718 474"/>
                <a:gd name="T75" fmla="*/ 718 h 2712"/>
                <a:gd name="T76" fmla="+- 0 9932 5390"/>
                <a:gd name="T77" fmla="*/ T76 w 4565"/>
                <a:gd name="T78" fmla="+- 0 783 474"/>
                <a:gd name="T79" fmla="*/ 783 h 2712"/>
                <a:gd name="T80" fmla="+- 0 9949 5390"/>
                <a:gd name="T81" fmla="*/ T80 w 4565"/>
                <a:gd name="T82" fmla="+- 0 852 474"/>
                <a:gd name="T83" fmla="*/ 852 h 2712"/>
                <a:gd name="T84" fmla="+- 0 9955 5390"/>
                <a:gd name="T85" fmla="*/ T84 w 4565"/>
                <a:gd name="T86" fmla="+- 0 926 474"/>
                <a:gd name="T87" fmla="*/ 926 h 2712"/>
                <a:gd name="T88" fmla="+- 0 9955 5390"/>
                <a:gd name="T89" fmla="*/ T88 w 4565"/>
                <a:gd name="T90" fmla="+- 0 2734 474"/>
                <a:gd name="T91" fmla="*/ 2734 h 2712"/>
                <a:gd name="T92" fmla="+- 0 9949 5390"/>
                <a:gd name="T93" fmla="*/ T92 w 4565"/>
                <a:gd name="T94" fmla="+- 0 2807 474"/>
                <a:gd name="T95" fmla="*/ 2807 h 2712"/>
                <a:gd name="T96" fmla="+- 0 9932 5390"/>
                <a:gd name="T97" fmla="*/ T96 w 4565"/>
                <a:gd name="T98" fmla="+- 0 2876 474"/>
                <a:gd name="T99" fmla="*/ 2876 h 2712"/>
                <a:gd name="T100" fmla="+- 0 9905 5390"/>
                <a:gd name="T101" fmla="*/ T100 w 4565"/>
                <a:gd name="T102" fmla="+- 0 2941 474"/>
                <a:gd name="T103" fmla="*/ 2941 h 2712"/>
                <a:gd name="T104" fmla="+- 0 9868 5390"/>
                <a:gd name="T105" fmla="*/ T104 w 4565"/>
                <a:gd name="T106" fmla="+- 0 3001 474"/>
                <a:gd name="T107" fmla="*/ 3001 h 2712"/>
                <a:gd name="T108" fmla="+- 0 9823 5390"/>
                <a:gd name="T109" fmla="*/ T108 w 4565"/>
                <a:gd name="T110" fmla="+- 0 3053 474"/>
                <a:gd name="T111" fmla="*/ 3053 h 2712"/>
                <a:gd name="T112" fmla="+- 0 9770 5390"/>
                <a:gd name="T113" fmla="*/ T112 w 4565"/>
                <a:gd name="T114" fmla="+- 0 3098 474"/>
                <a:gd name="T115" fmla="*/ 3098 h 2712"/>
                <a:gd name="T116" fmla="+- 0 9711 5390"/>
                <a:gd name="T117" fmla="*/ T116 w 4565"/>
                <a:gd name="T118" fmla="+- 0 3135 474"/>
                <a:gd name="T119" fmla="*/ 3135 h 2712"/>
                <a:gd name="T120" fmla="+- 0 9646 5390"/>
                <a:gd name="T121" fmla="*/ T120 w 4565"/>
                <a:gd name="T122" fmla="+- 0 3163 474"/>
                <a:gd name="T123" fmla="*/ 3163 h 2712"/>
                <a:gd name="T124" fmla="+- 0 9577 5390"/>
                <a:gd name="T125" fmla="*/ T124 w 4565"/>
                <a:gd name="T126" fmla="+- 0 3180 474"/>
                <a:gd name="T127" fmla="*/ 3180 h 2712"/>
                <a:gd name="T128" fmla="+- 0 9503 5390"/>
                <a:gd name="T129" fmla="*/ T128 w 4565"/>
                <a:gd name="T130" fmla="+- 0 3186 474"/>
                <a:gd name="T131" fmla="*/ 3186 h 2712"/>
                <a:gd name="T132" fmla="+- 0 5842 5390"/>
                <a:gd name="T133" fmla="*/ T132 w 4565"/>
                <a:gd name="T134" fmla="+- 0 3186 474"/>
                <a:gd name="T135" fmla="*/ 3186 h 2712"/>
                <a:gd name="T136" fmla="+- 0 5769 5390"/>
                <a:gd name="T137" fmla="*/ T136 w 4565"/>
                <a:gd name="T138" fmla="+- 0 3180 474"/>
                <a:gd name="T139" fmla="*/ 3180 h 2712"/>
                <a:gd name="T140" fmla="+- 0 5700 5390"/>
                <a:gd name="T141" fmla="*/ T140 w 4565"/>
                <a:gd name="T142" fmla="+- 0 3163 474"/>
                <a:gd name="T143" fmla="*/ 3163 h 2712"/>
                <a:gd name="T144" fmla="+- 0 5635 5390"/>
                <a:gd name="T145" fmla="*/ T144 w 4565"/>
                <a:gd name="T146" fmla="+- 0 3135 474"/>
                <a:gd name="T147" fmla="*/ 3135 h 2712"/>
                <a:gd name="T148" fmla="+- 0 5575 5390"/>
                <a:gd name="T149" fmla="*/ T148 w 4565"/>
                <a:gd name="T150" fmla="+- 0 3098 474"/>
                <a:gd name="T151" fmla="*/ 3098 h 2712"/>
                <a:gd name="T152" fmla="+- 0 5523 5390"/>
                <a:gd name="T153" fmla="*/ T152 w 4565"/>
                <a:gd name="T154" fmla="+- 0 3053 474"/>
                <a:gd name="T155" fmla="*/ 3053 h 2712"/>
                <a:gd name="T156" fmla="+- 0 5478 5390"/>
                <a:gd name="T157" fmla="*/ T156 w 4565"/>
                <a:gd name="T158" fmla="+- 0 3001 474"/>
                <a:gd name="T159" fmla="*/ 3001 h 2712"/>
                <a:gd name="T160" fmla="+- 0 5441 5390"/>
                <a:gd name="T161" fmla="*/ T160 w 4565"/>
                <a:gd name="T162" fmla="+- 0 2941 474"/>
                <a:gd name="T163" fmla="*/ 2941 h 2712"/>
                <a:gd name="T164" fmla="+- 0 5413 5390"/>
                <a:gd name="T165" fmla="*/ T164 w 4565"/>
                <a:gd name="T166" fmla="+- 0 2876 474"/>
                <a:gd name="T167" fmla="*/ 2876 h 2712"/>
                <a:gd name="T168" fmla="+- 0 5396 5390"/>
                <a:gd name="T169" fmla="*/ T168 w 4565"/>
                <a:gd name="T170" fmla="+- 0 2807 474"/>
                <a:gd name="T171" fmla="*/ 2807 h 2712"/>
                <a:gd name="T172" fmla="+- 0 5390 5390"/>
                <a:gd name="T173" fmla="*/ T172 w 4565"/>
                <a:gd name="T174" fmla="+- 0 2734 474"/>
                <a:gd name="T175" fmla="*/ 2734 h 2712"/>
                <a:gd name="T176" fmla="+- 0 5390 5390"/>
                <a:gd name="T177" fmla="*/ T176 w 4565"/>
                <a:gd name="T178" fmla="+- 0 926 474"/>
                <a:gd name="T179" fmla="*/ 926 h 27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Lst>
              <a:rect l="0" t="0" r="r" b="b"/>
              <a:pathLst>
                <a:path w="4565" h="2712">
                  <a:moveTo>
                    <a:pt x="0" y="452"/>
                  </a:moveTo>
                  <a:lnTo>
                    <a:pt x="6" y="378"/>
                  </a:lnTo>
                  <a:lnTo>
                    <a:pt x="23" y="309"/>
                  </a:lnTo>
                  <a:lnTo>
                    <a:pt x="51" y="244"/>
                  </a:lnTo>
                  <a:lnTo>
                    <a:pt x="88" y="185"/>
                  </a:lnTo>
                  <a:lnTo>
                    <a:pt x="133" y="132"/>
                  </a:lnTo>
                  <a:lnTo>
                    <a:pt x="185" y="87"/>
                  </a:lnTo>
                  <a:lnTo>
                    <a:pt x="245" y="50"/>
                  </a:lnTo>
                  <a:lnTo>
                    <a:pt x="310" y="23"/>
                  </a:lnTo>
                  <a:lnTo>
                    <a:pt x="379" y="6"/>
                  </a:lnTo>
                  <a:lnTo>
                    <a:pt x="452" y="0"/>
                  </a:lnTo>
                  <a:lnTo>
                    <a:pt x="4113" y="0"/>
                  </a:lnTo>
                  <a:lnTo>
                    <a:pt x="4187" y="6"/>
                  </a:lnTo>
                  <a:lnTo>
                    <a:pt x="4256" y="23"/>
                  </a:lnTo>
                  <a:lnTo>
                    <a:pt x="4321" y="50"/>
                  </a:lnTo>
                  <a:lnTo>
                    <a:pt x="4380" y="87"/>
                  </a:lnTo>
                  <a:lnTo>
                    <a:pt x="4433" y="132"/>
                  </a:lnTo>
                  <a:lnTo>
                    <a:pt x="4478" y="185"/>
                  </a:lnTo>
                  <a:lnTo>
                    <a:pt x="4515" y="244"/>
                  </a:lnTo>
                  <a:lnTo>
                    <a:pt x="4542" y="309"/>
                  </a:lnTo>
                  <a:lnTo>
                    <a:pt x="4559" y="378"/>
                  </a:lnTo>
                  <a:lnTo>
                    <a:pt x="4565" y="452"/>
                  </a:lnTo>
                  <a:lnTo>
                    <a:pt x="4565" y="2260"/>
                  </a:lnTo>
                  <a:lnTo>
                    <a:pt x="4559" y="2333"/>
                  </a:lnTo>
                  <a:lnTo>
                    <a:pt x="4542" y="2402"/>
                  </a:lnTo>
                  <a:lnTo>
                    <a:pt x="4515" y="2467"/>
                  </a:lnTo>
                  <a:lnTo>
                    <a:pt x="4478" y="2527"/>
                  </a:lnTo>
                  <a:lnTo>
                    <a:pt x="4433" y="2579"/>
                  </a:lnTo>
                  <a:lnTo>
                    <a:pt x="4380" y="2624"/>
                  </a:lnTo>
                  <a:lnTo>
                    <a:pt x="4321" y="2661"/>
                  </a:lnTo>
                  <a:lnTo>
                    <a:pt x="4256" y="2689"/>
                  </a:lnTo>
                  <a:lnTo>
                    <a:pt x="4187" y="2706"/>
                  </a:lnTo>
                  <a:lnTo>
                    <a:pt x="4113" y="2712"/>
                  </a:lnTo>
                  <a:lnTo>
                    <a:pt x="452" y="2712"/>
                  </a:lnTo>
                  <a:lnTo>
                    <a:pt x="379" y="2706"/>
                  </a:lnTo>
                  <a:lnTo>
                    <a:pt x="310" y="2689"/>
                  </a:lnTo>
                  <a:lnTo>
                    <a:pt x="245" y="2661"/>
                  </a:lnTo>
                  <a:lnTo>
                    <a:pt x="185" y="2624"/>
                  </a:lnTo>
                  <a:lnTo>
                    <a:pt x="133" y="2579"/>
                  </a:lnTo>
                  <a:lnTo>
                    <a:pt x="88" y="2527"/>
                  </a:lnTo>
                  <a:lnTo>
                    <a:pt x="51" y="2467"/>
                  </a:lnTo>
                  <a:lnTo>
                    <a:pt x="23" y="2402"/>
                  </a:lnTo>
                  <a:lnTo>
                    <a:pt x="6" y="2333"/>
                  </a:lnTo>
                  <a:lnTo>
                    <a:pt x="0" y="2260"/>
                  </a:lnTo>
                  <a:lnTo>
                    <a:pt x="0" y="452"/>
                  </a:lnTo>
                  <a:close/>
                </a:path>
              </a:pathLst>
            </a:custGeom>
            <a:noFill/>
            <a:ln w="9525">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dirty="0">
                <a:latin typeface="游ゴシック" panose="020B0400000000000000" pitchFamily="50" charset="-128"/>
              </a:endParaRPr>
            </a:p>
          </p:txBody>
        </p:sp>
        <p:sp>
          <p:nvSpPr>
            <p:cNvPr id="8" name="docshape518">
              <a:extLst>
                <a:ext uri="{FF2B5EF4-FFF2-40B4-BE49-F238E27FC236}">
                  <a16:creationId xmlns:a16="http://schemas.microsoft.com/office/drawing/2014/main" id="{5605F57D-199D-0B3E-180A-9E8221F4F118}"/>
                </a:ext>
              </a:extLst>
            </p:cNvPr>
            <p:cNvSpPr txBox="1">
              <a:spLocks noChangeArrowheads="1"/>
            </p:cNvSpPr>
            <p:nvPr/>
          </p:nvSpPr>
          <p:spPr bwMode="auto">
            <a:xfrm>
              <a:off x="5495" y="383"/>
              <a:ext cx="4415" cy="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25000"/>
                </a:lnSpc>
              </a:pP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ja-JP" sz="1100" dirty="0">
                  <a:latin typeface="游ゴシック" panose="020B0400000000000000" pitchFamily="50" charset="-128"/>
                  <a:ea typeface="游ゴシック" panose="020B0400000000000000" pitchFamily="50" charset="-128"/>
                </a:rPr>
                <a:t>  </a:t>
              </a:r>
              <a:r>
                <a:rPr lang="ja" altLang="en-US" sz="1100" dirty="0">
                  <a:latin typeface="游ゴシック" panose="020B0400000000000000" pitchFamily="50" charset="-128"/>
                  <a:ea typeface="游ゴシック" panose="020B0400000000000000" pitchFamily="50" charset="-128"/>
                </a:rPr>
                <a:t>チェックデータは、もともと誤って削除されないように、</a:t>
              </a:r>
              <a:endParaRPr lang="en-US" altLang="ja"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チェックデータ</a:t>
              </a:r>
              <a:r>
                <a:rPr lang="ja-JP" altLang="en-US" sz="1100" dirty="0">
                  <a:latin typeface="游ゴシック" panose="020B0400000000000000" pitchFamily="50" charset="-128"/>
                  <a:ea typeface="游ゴシック" panose="020B0400000000000000" pitchFamily="50" charset="-128"/>
                </a:rPr>
                <a:t>はひとつずつしか</a:t>
              </a:r>
              <a:r>
                <a:rPr lang="ja" altLang="en-US" sz="1100" dirty="0">
                  <a:latin typeface="游ゴシック" panose="020B0400000000000000" pitchFamily="50" charset="-128"/>
                  <a:ea typeface="游ゴシック" panose="020B0400000000000000" pitchFamily="50" charset="-128"/>
                </a:rPr>
                <a:t>削除</a:t>
              </a:r>
              <a:r>
                <a:rPr lang="ja-JP" altLang="en-US" sz="1100" dirty="0">
                  <a:latin typeface="游ゴシック" panose="020B0400000000000000" pitchFamily="50" charset="-128"/>
                  <a:ea typeface="游ゴシック" panose="020B0400000000000000" pitchFamily="50" charset="-128"/>
                </a:rPr>
                <a:t>できないように</a:t>
              </a:r>
              <a:r>
                <a:rPr lang="ja" altLang="en-US" sz="1100" dirty="0">
                  <a:latin typeface="游ゴシック" panose="020B0400000000000000" pitchFamily="50" charset="-128"/>
                  <a:ea typeface="游ゴシック" panose="020B0400000000000000" pitchFamily="50" charset="-128"/>
                </a:rPr>
                <a:t>なっています</a:t>
              </a:r>
              <a:r>
                <a:rPr lang="ja" altLang="ko-KR" sz="1100" dirty="0">
                  <a:latin typeface="游ゴシック" panose="020B0400000000000000" pitchFamily="50" charset="-128"/>
                  <a:ea typeface="游ゴシック" panose="020B0400000000000000" pitchFamily="50" charset="-128"/>
                </a:rPr>
                <a:t>。</a:t>
              </a:r>
            </a:p>
            <a:p>
              <a:pPr>
                <a:lnSpc>
                  <a:spcPct val="125000"/>
                </a:lnSpc>
              </a:pP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JP" altLang="en-US" sz="1100" dirty="0">
                  <a:latin typeface="游ゴシック" panose="020B0400000000000000" pitchFamily="50" charset="-128"/>
                  <a:ea typeface="游ゴシック" panose="020B0400000000000000" pitchFamily="50" charset="-128"/>
                </a:rPr>
                <a:t>基本</a:t>
              </a:r>
              <a:r>
                <a:rPr lang="ja" altLang="en-US" sz="1100" dirty="0">
                  <a:latin typeface="游ゴシック" panose="020B0400000000000000" pitchFamily="50" charset="-128"/>
                  <a:ea typeface="游ゴシック" panose="020B0400000000000000" pitchFamily="50" charset="-128"/>
                </a:rPr>
                <a:t>のチェックデータや医療機関独自のチェックデータが多くなると、削除</a:t>
              </a:r>
              <a:r>
                <a:rPr lang="ja-JP" altLang="en-US" sz="1100" dirty="0">
                  <a:latin typeface="游ゴシック" panose="020B0400000000000000" pitchFamily="50" charset="-128"/>
                  <a:ea typeface="游ゴシック" panose="020B0400000000000000" pitchFamily="50" charset="-128"/>
                </a:rPr>
                <a:t>する際、</a:t>
              </a:r>
              <a:endParaRPr lang="en-US" altLang="ja-JP" sz="1100" dirty="0">
                <a:latin typeface="游ゴシック" panose="020B0400000000000000" pitchFamily="50" charset="-128"/>
                <a:ea typeface="游ゴシック" panose="020B0400000000000000" pitchFamily="50" charset="-128"/>
              </a:endParaRPr>
            </a:p>
            <a:p>
              <a:pPr>
                <a:lnSpc>
                  <a:spcPct val="125000"/>
                </a:lnSpc>
              </a:pPr>
              <a:r>
                <a:rPr lang="ja" altLang="en-US" sz="1100" dirty="0">
                  <a:latin typeface="游ゴシック" panose="020B0400000000000000" pitchFamily="50" charset="-128"/>
                  <a:ea typeface="游ゴシック" panose="020B0400000000000000" pitchFamily="50" charset="-128"/>
                </a:rPr>
                <a:t>不便がある</a:t>
              </a:r>
              <a:r>
                <a:rPr lang="ja-JP" altLang="en-US" sz="1100" dirty="0">
                  <a:latin typeface="游ゴシック" panose="020B0400000000000000" pitchFamily="50" charset="-128"/>
                  <a:ea typeface="游ゴシック" panose="020B0400000000000000" pitchFamily="50" charset="-128"/>
                </a:rPr>
                <a:t>ため、</a:t>
              </a:r>
              <a:r>
                <a:rPr lang="ja" altLang="en-US" sz="1100" dirty="0">
                  <a:latin typeface="游ゴシック" panose="020B0400000000000000" pitchFamily="50" charset="-128"/>
                  <a:ea typeface="游ゴシック" panose="020B0400000000000000" pitchFamily="50" charset="-128"/>
                </a:rPr>
                <a:t>選択した項目</a:t>
              </a:r>
              <a:r>
                <a:rPr lang="ja-JP" altLang="en-US" sz="1100" dirty="0">
                  <a:latin typeface="游ゴシック" panose="020B0400000000000000" pitchFamily="50" charset="-128"/>
                  <a:ea typeface="游ゴシック" panose="020B0400000000000000" pitchFamily="50" charset="-128"/>
                </a:rPr>
                <a:t>を</a:t>
              </a:r>
              <a:r>
                <a:rPr lang="ja" altLang="en-US" sz="1100" dirty="0">
                  <a:latin typeface="游ゴシック" panose="020B0400000000000000" pitchFamily="50" charset="-128"/>
                  <a:ea typeface="游ゴシック" panose="020B0400000000000000" pitchFamily="50" charset="-128"/>
                </a:rPr>
                <a:t>一括</a:t>
              </a:r>
              <a:r>
                <a:rPr lang="ja-JP" altLang="en-US" sz="1100" dirty="0">
                  <a:latin typeface="游ゴシック" panose="020B0400000000000000" pitchFamily="50" charset="-128"/>
                  <a:ea typeface="游ゴシック" panose="020B0400000000000000" pitchFamily="50" charset="-128"/>
                </a:rPr>
                <a:t>で</a:t>
              </a:r>
              <a:r>
                <a:rPr lang="ja" altLang="en-US" sz="1100" dirty="0">
                  <a:latin typeface="游ゴシック" panose="020B0400000000000000" pitchFamily="50" charset="-128"/>
                  <a:ea typeface="游ゴシック" panose="020B0400000000000000" pitchFamily="50" charset="-128"/>
                </a:rPr>
                <a:t>削除できるように</a:t>
              </a:r>
              <a:r>
                <a:rPr lang="ja-JP" altLang="en-US" sz="1100" dirty="0">
                  <a:latin typeface="游ゴシック" panose="020B0400000000000000" pitchFamily="50" charset="-128"/>
                  <a:ea typeface="游ゴシック" panose="020B0400000000000000" pitchFamily="50" charset="-128"/>
                </a:rPr>
                <a:t>いたしました。</a:t>
              </a:r>
            </a:p>
          </p:txBody>
        </p:sp>
      </p:grpSp>
      <p:pic>
        <p:nvPicPr>
          <p:cNvPr id="9" name="그림 8">
            <a:extLst>
              <a:ext uri="{FF2B5EF4-FFF2-40B4-BE49-F238E27FC236}">
                <a16:creationId xmlns:a16="http://schemas.microsoft.com/office/drawing/2014/main" id="{4ED18B98-1AE5-B506-8316-17AE8F5A806F}"/>
              </a:ext>
            </a:extLst>
          </p:cNvPr>
          <p:cNvPicPr>
            <a:picLocks noChangeAspect="1"/>
          </p:cNvPicPr>
          <p:nvPr/>
        </p:nvPicPr>
        <p:blipFill>
          <a:blip r:embed="rId4"/>
          <a:stretch>
            <a:fillRect/>
          </a:stretch>
        </p:blipFill>
        <p:spPr>
          <a:xfrm>
            <a:off x="1075722" y="2603791"/>
            <a:ext cx="2086630" cy="1465081"/>
          </a:xfrm>
          <a:prstGeom prst="rect">
            <a:avLst/>
          </a:prstGeom>
          <a:ln w="6350">
            <a:solidFill>
              <a:schemeClr val="tx1"/>
            </a:solidFill>
          </a:ln>
        </p:spPr>
      </p:pic>
      <p:sp>
        <p:nvSpPr>
          <p:cNvPr id="10" name="TextBox 9">
            <a:extLst>
              <a:ext uri="{FF2B5EF4-FFF2-40B4-BE49-F238E27FC236}">
                <a16:creationId xmlns:a16="http://schemas.microsoft.com/office/drawing/2014/main" id="{46646EBA-FC7E-8346-2C34-57FFE865B091}"/>
              </a:ext>
            </a:extLst>
          </p:cNvPr>
          <p:cNvSpPr txBox="1"/>
          <p:nvPr/>
        </p:nvSpPr>
        <p:spPr>
          <a:xfrm>
            <a:off x="2393510" y="3016207"/>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1</a:t>
            </a:r>
          </a:p>
        </p:txBody>
      </p:sp>
      <p:sp>
        <p:nvSpPr>
          <p:cNvPr id="16" name="テキスト ボックス 16">
            <a:extLst>
              <a:ext uri="{FF2B5EF4-FFF2-40B4-BE49-F238E27FC236}">
                <a16:creationId xmlns:a16="http://schemas.microsoft.com/office/drawing/2014/main" id="{119E0B06-AFB7-A469-41E1-898B8ED59C94}"/>
              </a:ext>
            </a:extLst>
          </p:cNvPr>
          <p:cNvSpPr txBox="1"/>
          <p:nvPr/>
        </p:nvSpPr>
        <p:spPr>
          <a:xfrm>
            <a:off x="762715" y="4145200"/>
            <a:ext cx="5623798" cy="282385"/>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「レセ画面点検」</a:t>
            </a:r>
            <a:r>
              <a:rPr lang="ja" altLang="en-US" sz="1100" dirty="0">
                <a:latin typeface="Century" panose="02040604050505020304" pitchFamily="18" charset="0"/>
                <a:ea typeface="游ゴシック" panose="020B0400000000000000" pitchFamily="50" charset="-128"/>
              </a:rPr>
              <a:t>の</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適応症の修正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テキスト照合による病名確認</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画面です</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8F86CF38-F132-A8AD-BCA8-CDC4FE9FD7E0}"/>
              </a:ext>
            </a:extLst>
          </p:cNvPr>
          <p:cNvSpPr txBox="1"/>
          <p:nvPr/>
        </p:nvSpPr>
        <p:spPr>
          <a:xfrm>
            <a:off x="869669" y="8140266"/>
            <a:ext cx="5400000" cy="891783"/>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リストから 「削除」するデータを選択または解除できるようにチェックボックスを追加しました。</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該当チェックデータをチェック後「複数除去」ボタンをクリックし、</a:t>
            </a:r>
            <a:endParaRPr lang="en-US" altLang="ja-JP" sz="1100" dirty="0">
              <a:latin typeface="Century" panose="02040604050505020304" pitchFamily="18" charset="0"/>
              <a:ea typeface="游ゴシック" panose="020B0400000000000000" pitchFamily="50" charset="-128"/>
            </a:endParaRPr>
          </a:p>
          <a:p>
            <a:pPr>
              <a:lnSpc>
                <a:spcPct val="120000"/>
              </a:lnSpc>
            </a:pPr>
            <a:r>
              <a:rPr lang="ja-JP" altLang="en-US" sz="1100" dirty="0">
                <a:latin typeface="Century" panose="02040604050505020304" pitchFamily="18" charset="0"/>
                <a:ea typeface="游ゴシック" panose="020B0400000000000000" pitchFamily="50" charset="-128"/>
              </a:rPr>
              <a:t>一括で複数のチェックデータを削除することが可能です。</a:t>
            </a:r>
          </a:p>
        </p:txBody>
      </p:sp>
      <p:sp>
        <p:nvSpPr>
          <p:cNvPr id="18" name="사각형: 둥근 모서리 17">
            <a:extLst>
              <a:ext uri="{FF2B5EF4-FFF2-40B4-BE49-F238E27FC236}">
                <a16:creationId xmlns:a16="http://schemas.microsoft.com/office/drawing/2014/main" id="{331F4BCE-9AA5-93CB-9DFC-91EB6AC60A54}"/>
              </a:ext>
            </a:extLst>
          </p:cNvPr>
          <p:cNvSpPr/>
          <p:nvPr/>
        </p:nvSpPr>
        <p:spPr>
          <a:xfrm>
            <a:off x="3693823" y="4880959"/>
            <a:ext cx="530997" cy="271317"/>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4D51C827-69D5-9426-4B61-2BA94039183B}"/>
              </a:ext>
            </a:extLst>
          </p:cNvPr>
          <p:cNvSpPr txBox="1"/>
          <p:nvPr/>
        </p:nvSpPr>
        <p:spPr>
          <a:xfrm>
            <a:off x="2968374" y="4829501"/>
            <a:ext cx="414764" cy="307777"/>
          </a:xfrm>
          <a:prstGeom prst="rect">
            <a:avLst/>
          </a:prstGeom>
          <a:solidFill>
            <a:schemeClr val="bg1"/>
          </a:solid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20" name="TextBox 19">
            <a:extLst>
              <a:ext uri="{FF2B5EF4-FFF2-40B4-BE49-F238E27FC236}">
                <a16:creationId xmlns:a16="http://schemas.microsoft.com/office/drawing/2014/main" id="{980FCF8C-CEA9-A36D-5FCE-3E2B0C5F4603}"/>
              </a:ext>
            </a:extLst>
          </p:cNvPr>
          <p:cNvSpPr txBox="1"/>
          <p:nvPr/>
        </p:nvSpPr>
        <p:spPr>
          <a:xfrm>
            <a:off x="4150218" y="4886404"/>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
        <p:nvSpPr>
          <p:cNvPr id="21" name="사각형: 둥근 모서리 20">
            <a:extLst>
              <a:ext uri="{FF2B5EF4-FFF2-40B4-BE49-F238E27FC236}">
                <a16:creationId xmlns:a16="http://schemas.microsoft.com/office/drawing/2014/main" id="{46010F76-4649-0368-343E-680BCF9537DC}"/>
              </a:ext>
            </a:extLst>
          </p:cNvPr>
          <p:cNvSpPr/>
          <p:nvPr/>
        </p:nvSpPr>
        <p:spPr>
          <a:xfrm>
            <a:off x="3334457" y="5126150"/>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grpSp>
        <p:nvGrpSpPr>
          <p:cNvPr id="12" name="그룹 11">
            <a:extLst>
              <a:ext uri="{FF2B5EF4-FFF2-40B4-BE49-F238E27FC236}">
                <a16:creationId xmlns:a16="http://schemas.microsoft.com/office/drawing/2014/main" id="{BB45BBE6-C8A9-782A-2314-E4FD52DBBB77}"/>
              </a:ext>
            </a:extLst>
          </p:cNvPr>
          <p:cNvGrpSpPr/>
          <p:nvPr/>
        </p:nvGrpSpPr>
        <p:grpSpPr>
          <a:xfrm>
            <a:off x="1968759" y="4580208"/>
            <a:ext cx="4018378" cy="3270590"/>
            <a:chOff x="1968759" y="4580208"/>
            <a:chExt cx="4018378" cy="3270590"/>
          </a:xfrm>
        </p:grpSpPr>
        <p:pic>
          <p:nvPicPr>
            <p:cNvPr id="4" name="그림 3">
              <a:extLst>
                <a:ext uri="{FF2B5EF4-FFF2-40B4-BE49-F238E27FC236}">
                  <a16:creationId xmlns:a16="http://schemas.microsoft.com/office/drawing/2014/main" id="{EE9574AB-8D24-6B0E-4798-14EF7CFFA6CE}"/>
                </a:ext>
              </a:extLst>
            </p:cNvPr>
            <p:cNvPicPr>
              <a:picLocks noChangeAspect="1"/>
            </p:cNvPicPr>
            <p:nvPr/>
          </p:nvPicPr>
          <p:blipFill>
            <a:blip r:embed="rId5"/>
            <a:stretch>
              <a:fillRect/>
            </a:stretch>
          </p:blipFill>
          <p:spPr>
            <a:xfrm>
              <a:off x="1968759" y="4580208"/>
              <a:ext cx="4018378" cy="3270590"/>
            </a:xfrm>
            <a:prstGeom prst="rect">
              <a:avLst/>
            </a:prstGeom>
          </p:spPr>
        </p:pic>
        <p:pic>
          <p:nvPicPr>
            <p:cNvPr id="11" name="그림 10">
              <a:extLst>
                <a:ext uri="{FF2B5EF4-FFF2-40B4-BE49-F238E27FC236}">
                  <a16:creationId xmlns:a16="http://schemas.microsoft.com/office/drawing/2014/main" id="{76666A52-19BD-9864-ED12-455A7DFE1B53}"/>
                </a:ext>
              </a:extLst>
            </p:cNvPr>
            <p:cNvPicPr>
              <a:picLocks noChangeAspect="1"/>
            </p:cNvPicPr>
            <p:nvPr/>
          </p:nvPicPr>
          <p:blipFill>
            <a:blip r:embed="rId6"/>
            <a:stretch>
              <a:fillRect/>
            </a:stretch>
          </p:blipFill>
          <p:spPr>
            <a:xfrm>
              <a:off x="2022151" y="4600611"/>
              <a:ext cx="3565189" cy="175749"/>
            </a:xfrm>
            <a:prstGeom prst="rect">
              <a:avLst/>
            </a:prstGeom>
          </p:spPr>
        </p:pic>
      </p:grpSp>
    </p:spTree>
    <p:extLst>
      <p:ext uri="{BB962C8B-B14F-4D97-AF65-F5344CB8AC3E}">
        <p14:creationId xmlns:p14="http://schemas.microsoft.com/office/powerpoint/2010/main" val="211424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6">
            <a:extLst>
              <a:ext uri="{FF2B5EF4-FFF2-40B4-BE49-F238E27FC236}">
                <a16:creationId xmlns:a16="http://schemas.microsoft.com/office/drawing/2014/main" id="{0108C2BD-D37D-696C-92D7-16501A4A2B71}"/>
              </a:ext>
            </a:extLst>
          </p:cNvPr>
          <p:cNvSpPr txBox="1"/>
          <p:nvPr/>
        </p:nvSpPr>
        <p:spPr>
          <a:xfrm>
            <a:off x="776275" y="885807"/>
            <a:ext cx="5400000" cy="1503232"/>
          </a:xfrm>
          <a:prstGeom prst="rect">
            <a:avLst/>
          </a:prstGeom>
          <a:noFill/>
        </p:spPr>
        <p:txBody>
          <a:bodyPr wrap="square">
            <a:spAutoFit/>
          </a:bodyPr>
          <a:lstStyle/>
          <a:p>
            <a:pPr>
              <a:lnSpc>
                <a:spcPct val="120000"/>
              </a:lnSpc>
            </a:pPr>
            <a:r>
              <a:rPr lang="ko-KR" altLang="en-US" sz="1100" spc="-50" dirty="0">
                <a:solidFill>
                  <a:srgbClr val="FF0000"/>
                </a:solidFill>
                <a:latin typeface="MS Mincho"/>
                <a:cs typeface="MS Mincho"/>
              </a:rPr>
              <a:t>③</a:t>
            </a:r>
            <a:r>
              <a:rPr lang="ja-JP" altLang="en-US" sz="1100" dirty="0">
                <a:latin typeface="游ゴシック" panose="020B0400000000000000" pitchFamily="50" charset="-128"/>
                <a:ea typeface="游ゴシック" panose="020B0400000000000000" pitchFamily="50" charset="-128"/>
              </a:rPr>
              <a:t>「複数除去」を実行すると、リストの「除」 チェックされているデータの数を表示します。 </a:t>
            </a:r>
          </a:p>
          <a:p>
            <a:pPr>
              <a:lnSpc>
                <a:spcPct val="120000"/>
              </a:lnSpc>
            </a:pPr>
            <a:r>
              <a:rPr lang="ja-JP" altLang="en-US" sz="1100" dirty="0">
                <a:latin typeface="游ゴシック" panose="020B0400000000000000" pitchFamily="50" charset="-128"/>
                <a:ea typeface="游ゴシック" panose="020B0400000000000000" pitchFamily="50" charset="-128"/>
              </a:rPr>
              <a:t>除去する前には必ず事前にご確認ください。 </a:t>
            </a:r>
          </a:p>
          <a:p>
            <a:pPr>
              <a:lnSpc>
                <a:spcPct val="120000"/>
              </a:lnSpc>
            </a:pPr>
            <a:endParaRPr lang="ja-JP" altLang="en-US" sz="1100" dirty="0">
              <a:latin typeface="游ゴシック" panose="020B0400000000000000" pitchFamily="50" charset="-128"/>
              <a:ea typeface="游ゴシック" panose="020B0400000000000000" pitchFamily="50" charset="-128"/>
            </a:endParaRPr>
          </a:p>
          <a:p>
            <a:pPr>
              <a:lnSpc>
                <a:spcPct val="120000"/>
              </a:lnSpc>
            </a:pPr>
            <a:r>
              <a:rPr lang="ko-KR" altLang="en-US" sz="1100" spc="-50" dirty="0">
                <a:solidFill>
                  <a:srgbClr val="FF0000"/>
                </a:solidFill>
                <a:latin typeface="MS Mincho"/>
                <a:cs typeface="MS Mincho"/>
              </a:rPr>
              <a:t>④ </a:t>
            </a:r>
            <a:r>
              <a:rPr lang="ja-JP" altLang="en-US" sz="1100" dirty="0">
                <a:latin typeface="游ゴシック" panose="020B0400000000000000" pitchFamily="50" charset="-128"/>
                <a:ea typeface="游ゴシック" panose="020B0400000000000000" pitchFamily="50" charset="-128"/>
              </a:rPr>
              <a:t>ちなみに、右側の「除去」はリストから選択されたチェックデータ</a:t>
            </a:r>
            <a:r>
              <a:rPr lang="en-US" altLang="ja-JP" sz="1100" dirty="0">
                <a:latin typeface="游ゴシック" panose="020B0400000000000000" pitchFamily="50" charset="-128"/>
                <a:ea typeface="游ゴシック" panose="020B0400000000000000" pitchFamily="50" charset="-128"/>
              </a:rPr>
              <a:t>1</a:t>
            </a:r>
            <a:r>
              <a:rPr lang="ja-JP" altLang="en-US" sz="1100" dirty="0">
                <a:latin typeface="游ゴシック" panose="020B0400000000000000" pitchFamily="50" charset="-128"/>
                <a:ea typeface="游ゴシック" panose="020B0400000000000000" pitchFamily="50" charset="-128"/>
              </a:rPr>
              <a:t>つを除去する機能ですので、混乱のないようにお願いします。</a:t>
            </a:r>
          </a:p>
          <a:p>
            <a:pPr>
              <a:lnSpc>
                <a:spcPct val="120000"/>
              </a:lnSpc>
            </a:pPr>
            <a:endParaRPr lang="en-US" altLang="ja-JP" sz="1100" dirty="0">
              <a:latin typeface="游ゴシック" panose="020B0400000000000000" pitchFamily="50" charset="-128"/>
              <a:ea typeface="游ゴシック" panose="020B0400000000000000" pitchFamily="50" charset="-128"/>
            </a:endParaRPr>
          </a:p>
        </p:txBody>
      </p:sp>
      <p:grpSp>
        <p:nvGrpSpPr>
          <p:cNvPr id="4" name="그룹 3">
            <a:extLst>
              <a:ext uri="{FF2B5EF4-FFF2-40B4-BE49-F238E27FC236}">
                <a16:creationId xmlns:a16="http://schemas.microsoft.com/office/drawing/2014/main" id="{424C65E0-A1E0-B240-1F68-3F008066CA74}"/>
              </a:ext>
            </a:extLst>
          </p:cNvPr>
          <p:cNvGrpSpPr/>
          <p:nvPr/>
        </p:nvGrpSpPr>
        <p:grpSpPr>
          <a:xfrm>
            <a:off x="1131877" y="2330428"/>
            <a:ext cx="4785092" cy="3952634"/>
            <a:chOff x="1131877" y="2330428"/>
            <a:chExt cx="4785092" cy="3952634"/>
          </a:xfrm>
        </p:grpSpPr>
        <p:pic>
          <p:nvPicPr>
            <p:cNvPr id="3" name="그림 2">
              <a:extLst>
                <a:ext uri="{FF2B5EF4-FFF2-40B4-BE49-F238E27FC236}">
                  <a16:creationId xmlns:a16="http://schemas.microsoft.com/office/drawing/2014/main" id="{892559AF-4B8B-8049-E276-97FF262BFD01}"/>
                </a:ext>
              </a:extLst>
            </p:cNvPr>
            <p:cNvPicPr>
              <a:picLocks noChangeAspect="1"/>
            </p:cNvPicPr>
            <p:nvPr/>
          </p:nvPicPr>
          <p:blipFill>
            <a:blip r:embed="rId2"/>
            <a:stretch>
              <a:fillRect/>
            </a:stretch>
          </p:blipFill>
          <p:spPr>
            <a:xfrm>
              <a:off x="1131877" y="2330428"/>
              <a:ext cx="4785092" cy="3952634"/>
            </a:xfrm>
            <a:prstGeom prst="rect">
              <a:avLst/>
            </a:prstGeom>
          </p:spPr>
        </p:pic>
        <p:sp>
          <p:nvSpPr>
            <p:cNvPr id="6" name="사각형: 둥근 모서리 5">
              <a:extLst>
                <a:ext uri="{FF2B5EF4-FFF2-40B4-BE49-F238E27FC236}">
                  <a16:creationId xmlns:a16="http://schemas.microsoft.com/office/drawing/2014/main" id="{3265C61A-0C5E-ACCC-5B58-E608E694F35B}"/>
                </a:ext>
              </a:extLst>
            </p:cNvPr>
            <p:cNvSpPr/>
            <p:nvPr/>
          </p:nvSpPr>
          <p:spPr>
            <a:xfrm>
              <a:off x="3225359" y="2715353"/>
              <a:ext cx="548699" cy="26314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cxnSp>
          <p:nvCxnSpPr>
            <p:cNvPr id="7" name="직선 화살표 연결선 6">
              <a:extLst>
                <a:ext uri="{FF2B5EF4-FFF2-40B4-BE49-F238E27FC236}">
                  <a16:creationId xmlns:a16="http://schemas.microsoft.com/office/drawing/2014/main" id="{8CCB994C-B268-0D73-5E9D-C671C83097E5}"/>
                </a:ext>
              </a:extLst>
            </p:cNvPr>
            <p:cNvCxnSpPr/>
            <p:nvPr/>
          </p:nvCxnSpPr>
          <p:spPr>
            <a:xfrm>
              <a:off x="3499708" y="2974868"/>
              <a:ext cx="0" cy="9785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BEF75D6-AB74-8CC9-7124-F38FB198B074}"/>
                </a:ext>
              </a:extLst>
            </p:cNvPr>
            <p:cNvSpPr txBox="1"/>
            <p:nvPr/>
          </p:nvSpPr>
          <p:spPr>
            <a:xfrm>
              <a:off x="3746457" y="3705020"/>
              <a:ext cx="374468" cy="369332"/>
            </a:xfrm>
            <a:prstGeom prst="rect">
              <a:avLst/>
            </a:prstGeom>
            <a:noFill/>
          </p:spPr>
          <p:txBody>
            <a:bodyPr wrap="square">
              <a:spAutoFit/>
            </a:bodyPr>
            <a:lstStyle/>
            <a:p>
              <a:pPr marL="12700">
                <a:lnSpc>
                  <a:spcPct val="100000"/>
                </a:lnSpc>
              </a:pPr>
              <a:r>
                <a:rPr lang="ko-KR" altLang="en-US" sz="1800" spc="-50" dirty="0">
                  <a:solidFill>
                    <a:srgbClr val="FF0000"/>
                  </a:solidFill>
                  <a:latin typeface="MS Mincho"/>
                  <a:cs typeface="MS Mincho"/>
                </a:rPr>
                <a:t>③</a:t>
              </a:r>
              <a:endParaRPr lang="ko-KR" altLang="en-US" sz="1800" dirty="0">
                <a:latin typeface="MS Mincho"/>
                <a:cs typeface="MS Mincho"/>
              </a:endParaRPr>
            </a:p>
          </p:txBody>
        </p:sp>
        <p:sp>
          <p:nvSpPr>
            <p:cNvPr id="22" name="TextBox 21">
              <a:extLst>
                <a:ext uri="{FF2B5EF4-FFF2-40B4-BE49-F238E27FC236}">
                  <a16:creationId xmlns:a16="http://schemas.microsoft.com/office/drawing/2014/main" id="{9C5EBB44-FC07-989A-C287-C8EFA23AC001}"/>
                </a:ext>
              </a:extLst>
            </p:cNvPr>
            <p:cNvSpPr txBox="1"/>
            <p:nvPr/>
          </p:nvSpPr>
          <p:spPr>
            <a:xfrm>
              <a:off x="5242564" y="3705020"/>
              <a:ext cx="370113" cy="369332"/>
            </a:xfrm>
            <a:prstGeom prst="rect">
              <a:avLst/>
            </a:prstGeom>
            <a:noFill/>
          </p:spPr>
          <p:txBody>
            <a:bodyPr wrap="square">
              <a:spAutoFit/>
            </a:bodyPr>
            <a:lstStyle/>
            <a:p>
              <a:pPr marR="5080" algn="r">
                <a:lnSpc>
                  <a:spcPct val="100000"/>
                </a:lnSpc>
                <a:spcBef>
                  <a:spcPts val="100"/>
                </a:spcBef>
              </a:pPr>
              <a:r>
                <a:rPr lang="ko-KR" altLang="en-US" sz="1800" spc="-50" dirty="0">
                  <a:solidFill>
                    <a:srgbClr val="FF0000"/>
                  </a:solidFill>
                  <a:latin typeface="MS Mincho"/>
                  <a:cs typeface="MS Mincho"/>
                </a:rPr>
                <a:t>④</a:t>
              </a:r>
              <a:endParaRPr lang="ko-KR" altLang="en-US" sz="1800" dirty="0">
                <a:latin typeface="MS Mincho"/>
                <a:cs typeface="MS Mincho"/>
              </a:endParaRPr>
            </a:p>
          </p:txBody>
        </p:sp>
        <p:sp>
          <p:nvSpPr>
            <p:cNvPr id="23" name="사각형: 둥근 모서리 22">
              <a:extLst>
                <a:ext uri="{FF2B5EF4-FFF2-40B4-BE49-F238E27FC236}">
                  <a16:creationId xmlns:a16="http://schemas.microsoft.com/office/drawing/2014/main" id="{D2369886-DC04-85C7-4A9C-AEB40BAE6674}"/>
                </a:ext>
              </a:extLst>
            </p:cNvPr>
            <p:cNvSpPr/>
            <p:nvPr/>
          </p:nvSpPr>
          <p:spPr>
            <a:xfrm>
              <a:off x="3826313" y="4024073"/>
              <a:ext cx="374468"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24" name="사각형: 둥근 모서리 23">
              <a:extLst>
                <a:ext uri="{FF2B5EF4-FFF2-40B4-BE49-F238E27FC236}">
                  <a16:creationId xmlns:a16="http://schemas.microsoft.com/office/drawing/2014/main" id="{0111DDE1-AE96-B322-C1C8-1298B75A8823}"/>
                </a:ext>
              </a:extLst>
            </p:cNvPr>
            <p:cNvSpPr/>
            <p:nvPr/>
          </p:nvSpPr>
          <p:spPr>
            <a:xfrm>
              <a:off x="5178407" y="4024073"/>
              <a:ext cx="560546" cy="251836"/>
            </a:xfrm>
            <a:prstGeom prst="roundRect">
              <a:avLst>
                <a:gd name="adj" fmla="val 27635"/>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pic>
          <p:nvPicPr>
            <p:cNvPr id="2" name="그림 1">
              <a:extLst>
                <a:ext uri="{FF2B5EF4-FFF2-40B4-BE49-F238E27FC236}">
                  <a16:creationId xmlns:a16="http://schemas.microsoft.com/office/drawing/2014/main" id="{23030C7C-C1FE-6F60-027F-EE5725CC3C61}"/>
                </a:ext>
              </a:extLst>
            </p:cNvPr>
            <p:cNvPicPr>
              <a:picLocks noChangeAspect="1"/>
            </p:cNvPicPr>
            <p:nvPr/>
          </p:nvPicPr>
          <p:blipFill>
            <a:blip r:embed="rId3"/>
            <a:stretch>
              <a:fillRect/>
            </a:stretch>
          </p:blipFill>
          <p:spPr>
            <a:xfrm>
              <a:off x="1185979" y="2361511"/>
              <a:ext cx="3992428" cy="214105"/>
            </a:xfrm>
            <a:prstGeom prst="rect">
              <a:avLst/>
            </a:prstGeom>
          </p:spPr>
        </p:pic>
      </p:grpSp>
    </p:spTree>
    <p:extLst>
      <p:ext uri="{BB962C8B-B14F-4D97-AF65-F5344CB8AC3E}">
        <p14:creationId xmlns:p14="http://schemas.microsoft.com/office/powerpoint/2010/main" val="2389739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771852A1-DBEB-CB93-9C68-0202F53CFADA}"/>
              </a:ext>
            </a:extLst>
          </p:cNvPr>
          <p:cNvPicPr>
            <a:picLocks noChangeAspect="1"/>
          </p:cNvPicPr>
          <p:nvPr/>
        </p:nvPicPr>
        <p:blipFill>
          <a:blip r:embed="rId2"/>
          <a:stretch>
            <a:fillRect/>
          </a:stretch>
        </p:blipFill>
        <p:spPr>
          <a:xfrm>
            <a:off x="742887" y="3578100"/>
            <a:ext cx="5457919" cy="3483287"/>
          </a:xfrm>
          <a:prstGeom prst="rect">
            <a:avLst/>
          </a:prstGeom>
        </p:spPr>
      </p:pic>
      <p:sp>
        <p:nvSpPr>
          <p:cNvPr id="2" name="슬라이드 번호 개체 틀 1">
            <a:extLst>
              <a:ext uri="{FF2B5EF4-FFF2-40B4-BE49-F238E27FC236}">
                <a16:creationId xmlns:a16="http://schemas.microsoft.com/office/drawing/2014/main" id="{1D7D3700-CF11-63B8-8402-D3CD4CC311F6}"/>
              </a:ext>
            </a:extLst>
          </p:cNvPr>
          <p:cNvSpPr>
            <a:spLocks noGrp="1"/>
          </p:cNvSpPr>
          <p:nvPr>
            <p:ph type="sldNum" sz="quarter" idx="12"/>
          </p:nvPr>
        </p:nvSpPr>
        <p:spPr/>
        <p:txBody>
          <a:bodyPr/>
          <a:lstStyle/>
          <a:p>
            <a:fld id="{AE8EA5A1-38AB-4AA0-89CC-DE1004BC27E5}" type="slidenum">
              <a:rPr kumimoji="1" lang="ja-JP" altLang="en-US" smtClean="0"/>
              <a:t>26</a:t>
            </a:fld>
            <a:endParaRPr kumimoji="1" lang="ja-JP" altLang="en-US"/>
          </a:p>
        </p:txBody>
      </p:sp>
      <p:pic>
        <p:nvPicPr>
          <p:cNvPr id="11" name="그림 10">
            <a:extLst>
              <a:ext uri="{FF2B5EF4-FFF2-40B4-BE49-F238E27FC236}">
                <a16:creationId xmlns:a16="http://schemas.microsoft.com/office/drawing/2014/main" id="{C8F50D05-12E7-7C5B-A063-B2E3886FBEA2}"/>
              </a:ext>
            </a:extLst>
          </p:cNvPr>
          <p:cNvPicPr>
            <a:picLocks noChangeAspect="1"/>
          </p:cNvPicPr>
          <p:nvPr/>
        </p:nvPicPr>
        <p:blipFill>
          <a:blip r:embed="rId3"/>
          <a:srcRect b="19525"/>
          <a:stretch/>
        </p:blipFill>
        <p:spPr>
          <a:xfrm>
            <a:off x="782046" y="1360078"/>
            <a:ext cx="2113268" cy="1424000"/>
          </a:xfrm>
          <a:prstGeom prst="rect">
            <a:avLst/>
          </a:prstGeom>
          <a:ln w="6350">
            <a:solidFill>
              <a:schemeClr val="tx1"/>
            </a:solidFill>
          </a:ln>
        </p:spPr>
      </p:pic>
      <p:sp>
        <p:nvSpPr>
          <p:cNvPr id="13" name="TextBox 12">
            <a:extLst>
              <a:ext uri="{FF2B5EF4-FFF2-40B4-BE49-F238E27FC236}">
                <a16:creationId xmlns:a16="http://schemas.microsoft.com/office/drawing/2014/main" id="{73DD7E4A-23D1-DAC1-2C4F-AAA39E6DF81A}"/>
              </a:ext>
            </a:extLst>
          </p:cNvPr>
          <p:cNvSpPr txBox="1"/>
          <p:nvPr/>
        </p:nvSpPr>
        <p:spPr>
          <a:xfrm>
            <a:off x="1936656" y="1967454"/>
            <a:ext cx="1176159" cy="333746"/>
          </a:xfrm>
          <a:prstGeom prst="rect">
            <a:avLst/>
          </a:prstGeom>
          <a:solidFill>
            <a:schemeClr val="bg1"/>
          </a:solidFill>
        </p:spPr>
        <p:txBody>
          <a:bodyPr wrap="square">
            <a:spAutoFit/>
          </a:bodyPr>
          <a:lstStyle/>
          <a:p>
            <a:pPr>
              <a:lnSpc>
                <a:spcPct val="120000"/>
              </a:lnSpc>
            </a:pPr>
            <a:r>
              <a:rPr lang="ja" altLang="en-US" sz="1400" b="1" dirty="0">
                <a:solidFill>
                  <a:srgbClr val="0000FF"/>
                </a:solidFill>
                <a:latin typeface="Century" panose="02040604050505020304" pitchFamily="18" charset="0"/>
                <a:ea typeface="游ゴシック" panose="020B0400000000000000" pitchFamily="50" charset="-128"/>
              </a:rPr>
              <a:t>適用画面</a:t>
            </a:r>
            <a:r>
              <a:rPr lang="ja" altLang="ko-KR" sz="1400" b="1" dirty="0">
                <a:solidFill>
                  <a:srgbClr val="0000FF"/>
                </a:solidFill>
                <a:latin typeface="Century" panose="02040604050505020304" pitchFamily="18" charset="0"/>
                <a:ea typeface="游ゴシック" panose="020B0400000000000000" pitchFamily="50" charset="-128"/>
              </a:rPr>
              <a:t>2</a:t>
            </a:r>
          </a:p>
        </p:txBody>
      </p:sp>
      <p:sp>
        <p:nvSpPr>
          <p:cNvPr id="10" name="テキスト ボックス 16">
            <a:extLst>
              <a:ext uri="{FF2B5EF4-FFF2-40B4-BE49-F238E27FC236}">
                <a16:creationId xmlns:a16="http://schemas.microsoft.com/office/drawing/2014/main" id="{E2DFA1DC-9819-711F-01D1-B6AAC9D51D09}"/>
              </a:ext>
            </a:extLst>
          </p:cNvPr>
          <p:cNvSpPr txBox="1"/>
          <p:nvPr/>
        </p:nvSpPr>
        <p:spPr>
          <a:xfrm>
            <a:off x="782046" y="2918822"/>
            <a:ext cx="5457919" cy="485518"/>
          </a:xfrm>
          <a:prstGeom prst="rect">
            <a:avLst/>
          </a:prstGeom>
          <a:noFill/>
        </p:spPr>
        <p:txBody>
          <a:bodyPr wrap="square">
            <a:spAutoFit/>
          </a:bodyPr>
          <a:lstStyle/>
          <a:p>
            <a:pPr>
              <a:lnSpc>
                <a:spcPct val="120000"/>
              </a:lnSpc>
            </a:pPr>
            <a:r>
              <a:rPr lang="ja" altLang="en-US" sz="1100" dirty="0">
                <a:latin typeface="Century" panose="02040604050505020304" pitchFamily="18" charset="0"/>
                <a:ea typeface="游ゴシック" panose="020B0400000000000000" pitchFamily="50" charset="-128"/>
              </a:rPr>
              <a:t> </a:t>
            </a:r>
            <a:r>
              <a:rPr lang="en-US" altLang="ja" sz="1100" dirty="0">
                <a:latin typeface="Century" panose="02040604050505020304" pitchFamily="18" charset="0"/>
                <a:ea typeface="游ゴシック" panose="020B0400000000000000" pitchFamily="50" charset="-128"/>
              </a:rPr>
              <a:t>*</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適応症修正</a:t>
            </a:r>
            <a:r>
              <a:rPr lang="ja" altLang="ko-KR" sz="1100" dirty="0">
                <a:latin typeface="Century" panose="02040604050505020304" pitchFamily="18" charset="0"/>
                <a:ea typeface="游ゴシック" panose="020B0400000000000000" pitchFamily="50" charset="-128"/>
              </a:rPr>
              <a:t>」</a:t>
            </a:r>
            <a:r>
              <a:rPr lang="ja" altLang="en-US" sz="1100" dirty="0">
                <a:latin typeface="Century" panose="02040604050505020304" pitchFamily="18" charset="0"/>
                <a:ea typeface="游ゴシック" panose="020B0400000000000000" pitchFamily="50" charset="-128"/>
              </a:rPr>
              <a:t>画面で</a:t>
            </a:r>
            <a:r>
              <a:rPr lang="ja-JP" altLang="en-US" sz="1100" dirty="0">
                <a:latin typeface="Century" panose="02040604050505020304" pitchFamily="18" charset="0"/>
                <a:ea typeface="游ゴシック" panose="020B0400000000000000" pitchFamily="50" charset="-128"/>
              </a:rPr>
              <a:t>の操作も同様ですが、  該当画面では「</a:t>
            </a:r>
            <a:r>
              <a:rPr lang="ja-JP" altLang="en-US" sz="1100" dirty="0">
                <a:solidFill>
                  <a:srgbClr val="FF0000"/>
                </a:solidFill>
                <a:latin typeface="Century" panose="02040604050505020304" pitchFamily="18" charset="0"/>
                <a:ea typeface="游ゴシック" panose="020B0400000000000000" pitchFamily="50" charset="-128"/>
              </a:rPr>
              <a:t>全選択</a:t>
            </a:r>
            <a:r>
              <a:rPr lang="ja-JP" altLang="en-US" sz="1100" dirty="0">
                <a:latin typeface="Century" panose="02040604050505020304" pitchFamily="18" charset="0"/>
                <a:ea typeface="游ゴシック" panose="020B0400000000000000" pitchFamily="50" charset="-128"/>
              </a:rPr>
              <a:t>」が可能ですので、ご使用にご注意ください。</a:t>
            </a:r>
            <a:r>
              <a:rPr lang="ja"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4" name="사각형: 둥근 모서리 3">
            <a:extLst>
              <a:ext uri="{FF2B5EF4-FFF2-40B4-BE49-F238E27FC236}">
                <a16:creationId xmlns:a16="http://schemas.microsoft.com/office/drawing/2014/main" id="{4D7C7572-5699-75BB-AF50-8F29A56E52B1}"/>
              </a:ext>
            </a:extLst>
          </p:cNvPr>
          <p:cNvSpPr/>
          <p:nvPr/>
        </p:nvSpPr>
        <p:spPr>
          <a:xfrm>
            <a:off x="2905933" y="4011141"/>
            <a:ext cx="998269" cy="200531"/>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2" name="TextBox 11">
            <a:extLst>
              <a:ext uri="{FF2B5EF4-FFF2-40B4-BE49-F238E27FC236}">
                <a16:creationId xmlns:a16="http://schemas.microsoft.com/office/drawing/2014/main" id="{33E154CE-0729-46C9-751F-E1BE35068B9B}"/>
              </a:ext>
            </a:extLst>
          </p:cNvPr>
          <p:cNvSpPr txBox="1"/>
          <p:nvPr/>
        </p:nvSpPr>
        <p:spPr>
          <a:xfrm>
            <a:off x="2067502" y="4844351"/>
            <a:ext cx="414764" cy="307777"/>
          </a:xfrm>
          <a:prstGeom prst="rect">
            <a:avLst/>
          </a:prstGeom>
          <a:noFill/>
        </p:spPr>
        <p:txBody>
          <a:bodyPr wrap="square" rtlCol="0">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①</a:t>
            </a:r>
            <a:endParaRPr lang="ko-KR" altLang="en-US" sz="1400" dirty="0">
              <a:solidFill>
                <a:srgbClr val="FF0000"/>
              </a:solidFill>
              <a:latin typeface="游ゴシック" panose="020B0400000000000000" pitchFamily="50" charset="-128"/>
            </a:endParaRPr>
          </a:p>
        </p:txBody>
      </p:sp>
      <p:sp>
        <p:nvSpPr>
          <p:cNvPr id="14" name="사각형: 둥근 모서리 13">
            <a:extLst>
              <a:ext uri="{FF2B5EF4-FFF2-40B4-BE49-F238E27FC236}">
                <a16:creationId xmlns:a16="http://schemas.microsoft.com/office/drawing/2014/main" id="{3AFEEAB2-8866-7409-4AD5-D48497C774B9}"/>
              </a:ext>
            </a:extLst>
          </p:cNvPr>
          <p:cNvSpPr/>
          <p:nvPr/>
        </p:nvSpPr>
        <p:spPr>
          <a:xfrm>
            <a:off x="2402860" y="4332973"/>
            <a:ext cx="152759" cy="2705986"/>
          </a:xfrm>
          <a:prstGeom prst="roundRect">
            <a:avLst>
              <a:gd name="adj" fmla="val 27635"/>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ko-KR" altLang="en-US" dirty="0">
              <a:latin typeface="游ゴシック" panose="020B0400000000000000" pitchFamily="50" charset="-128"/>
            </a:endParaRPr>
          </a:p>
        </p:txBody>
      </p:sp>
      <p:sp>
        <p:nvSpPr>
          <p:cNvPr id="16" name="テキスト ボックス 16">
            <a:extLst>
              <a:ext uri="{FF2B5EF4-FFF2-40B4-BE49-F238E27FC236}">
                <a16:creationId xmlns:a16="http://schemas.microsoft.com/office/drawing/2014/main" id="{09CEA08E-BF5D-AD1D-4DB7-B144CF21F7FA}"/>
              </a:ext>
            </a:extLst>
          </p:cNvPr>
          <p:cNvSpPr txBox="1"/>
          <p:nvPr/>
        </p:nvSpPr>
        <p:spPr>
          <a:xfrm>
            <a:off x="602098" y="708113"/>
            <a:ext cx="5400000" cy="485518"/>
          </a:xfrm>
          <a:prstGeom prst="rect">
            <a:avLst/>
          </a:prstGeom>
          <a:noFill/>
        </p:spPr>
        <p:txBody>
          <a:bodyPr wrap="square">
            <a:spAutoFit/>
          </a:bodyPr>
          <a:lstStyle/>
          <a:p>
            <a:pPr>
              <a:lnSpc>
                <a:spcPct val="120000"/>
              </a:lnSpc>
            </a:pPr>
            <a:r>
              <a:rPr lang="ja-JP" altLang="en-US" sz="1100" dirty="0">
                <a:latin typeface="Century" panose="02040604050505020304" pitchFamily="18" charset="0"/>
                <a:ea typeface="游ゴシック" panose="020B0400000000000000" pitchFamily="50" charset="-128"/>
              </a:rPr>
              <a:t>「システム管理」 </a:t>
            </a:r>
            <a:r>
              <a:rPr lang="en-US" altLang="ja-JP" sz="1100" dirty="0">
                <a:latin typeface="Century" panose="02040604050505020304" pitchFamily="18" charset="0"/>
                <a:ea typeface="游ゴシック" panose="020B0400000000000000" pitchFamily="50" charset="-128"/>
              </a:rPr>
              <a:t>&gt; </a:t>
            </a:r>
            <a:r>
              <a:rPr lang="ja-JP" altLang="en-US" sz="1100" dirty="0">
                <a:latin typeface="Century" panose="02040604050505020304" pitchFamily="18" charset="0"/>
                <a:ea typeface="游ゴシック" panose="020B0400000000000000" pitchFamily="50" charset="-128"/>
              </a:rPr>
              <a:t>「適応症の修正」からチェックデータを複数削除できます。 </a:t>
            </a:r>
          </a:p>
          <a:p>
            <a:pPr>
              <a:lnSpc>
                <a:spcPct val="120000"/>
              </a:lnSpc>
            </a:pPr>
            <a:r>
              <a:rPr lang="ja-JP" altLang="en-US" sz="1100" dirty="0">
                <a:latin typeface="Century" panose="02040604050505020304" pitchFamily="18" charset="0"/>
                <a:ea typeface="游ゴシック" panose="020B0400000000000000" pitchFamily="50" charset="-128"/>
              </a:rPr>
              <a:t>  </a:t>
            </a:r>
            <a:endParaRPr lang="en-US" altLang="ja-JP" sz="1100" dirty="0">
              <a:latin typeface="游ゴシック" panose="020B0400000000000000" pitchFamily="50" charset="-128"/>
              <a:ea typeface="游ゴシック" panose="020B0400000000000000" pitchFamily="50" charset="-128"/>
            </a:endParaRPr>
          </a:p>
        </p:txBody>
      </p:sp>
      <p:sp>
        <p:nvSpPr>
          <p:cNvPr id="9" name="テキスト ボックス 16">
            <a:extLst>
              <a:ext uri="{FF2B5EF4-FFF2-40B4-BE49-F238E27FC236}">
                <a16:creationId xmlns:a16="http://schemas.microsoft.com/office/drawing/2014/main" id="{79889C1D-1686-904A-6192-7EC58841DF1E}"/>
              </a:ext>
            </a:extLst>
          </p:cNvPr>
          <p:cNvSpPr txBox="1"/>
          <p:nvPr/>
        </p:nvSpPr>
        <p:spPr>
          <a:xfrm>
            <a:off x="728999" y="7233442"/>
            <a:ext cx="5864983" cy="1094915"/>
          </a:xfrm>
          <a:prstGeom prst="rect">
            <a:avLst/>
          </a:prstGeom>
          <a:noFill/>
        </p:spPr>
        <p:txBody>
          <a:bodyPr wrap="square">
            <a:spAutoFit/>
          </a:bodyPr>
          <a:lstStyle/>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①</a:t>
            </a:r>
            <a:r>
              <a:rPr lang="ja-JP" altLang="en-US" sz="1100" dirty="0">
                <a:latin typeface="Century" panose="02040604050505020304" pitchFamily="18" charset="0"/>
                <a:ea typeface="游ゴシック" panose="020B0400000000000000" pitchFamily="50" charset="-128"/>
              </a:rPr>
              <a:t> リストから「削除」するデータを選択または解除できます。</a:t>
            </a:r>
          </a:p>
          <a:p>
            <a:pPr>
              <a:lnSpc>
                <a:spcPct val="120000"/>
              </a:lnSpc>
            </a:pPr>
            <a:r>
              <a:rPr lang="ja-JP" altLang="en-US" sz="1100" dirty="0">
                <a:latin typeface="Century" panose="02040604050505020304" pitchFamily="18" charset="0"/>
                <a:ea typeface="游ゴシック" panose="020B0400000000000000" pitchFamily="50" charset="-128"/>
              </a:rPr>
              <a:t>　</a:t>
            </a:r>
          </a:p>
          <a:p>
            <a:pPr>
              <a:lnSpc>
                <a:spcPct val="120000"/>
              </a:lnSpc>
            </a:pPr>
            <a:r>
              <a:rPr lang="ja-JP" altLang="en-US" sz="1100" dirty="0">
                <a:solidFill>
                  <a:srgbClr val="FF0000"/>
                </a:solidFill>
                <a:latin typeface="Century" panose="02040604050505020304" pitchFamily="18" charset="0"/>
                <a:ea typeface="游ゴシック" panose="020B0400000000000000" pitchFamily="50" charset="-128"/>
              </a:rPr>
              <a:t>② </a:t>
            </a:r>
            <a:r>
              <a:rPr lang="ja-JP" altLang="en-US" sz="1100" dirty="0">
                <a:latin typeface="Century" panose="02040604050505020304" pitchFamily="18" charset="0"/>
                <a:ea typeface="游ゴシック" panose="020B0400000000000000" pitchFamily="50" charset="-128"/>
              </a:rPr>
              <a:t>「全選択」が可能ですので、ご使用の際はご注意ください。  </a:t>
            </a:r>
          </a:p>
          <a:p>
            <a:pPr>
              <a:lnSpc>
                <a:spcPct val="120000"/>
              </a:lnSpc>
            </a:pPr>
            <a:r>
              <a:rPr lang="ja-JP" altLang="en-US" sz="1100" dirty="0">
                <a:latin typeface="Century" panose="02040604050505020304" pitchFamily="18" charset="0"/>
                <a:ea typeface="游ゴシック" panose="020B0400000000000000" pitchFamily="50" charset="-128"/>
              </a:rPr>
              <a:t>「複数除去」ボタンをクリックするとすべてのチェックデータを削除することができます 。</a:t>
            </a:r>
            <a:endParaRPr lang="en-US" altLang="ja-JP" sz="1100" dirty="0">
              <a:latin typeface="Century" panose="02040604050505020304" pitchFamily="18" charset="0"/>
              <a:ea typeface="游ゴシック" panose="020B0400000000000000" pitchFamily="50" charset="-128"/>
            </a:endParaRPr>
          </a:p>
          <a:p>
            <a:pPr>
              <a:lnSpc>
                <a:spcPct val="120000"/>
              </a:lnSpc>
            </a:pPr>
            <a:r>
              <a:rPr lang="en-US" altLang="ja-JP" sz="1100" dirty="0">
                <a:latin typeface="Century" panose="02040604050505020304" pitchFamily="18" charset="0"/>
                <a:ea typeface="游ゴシック" panose="020B0400000000000000" pitchFamily="50" charset="-128"/>
              </a:rPr>
              <a:t>※</a:t>
            </a:r>
            <a:r>
              <a:rPr lang="ja-JP" altLang="en-US" sz="1100" dirty="0">
                <a:latin typeface="Century" panose="02040604050505020304" pitchFamily="18" charset="0"/>
                <a:ea typeface="游ゴシック" panose="020B0400000000000000" pitchFamily="50" charset="-128"/>
              </a:rPr>
              <a:t>誤って全削除された場合、弊社で復旧の対応はできかねます。ご了承ください。</a:t>
            </a:r>
          </a:p>
        </p:txBody>
      </p:sp>
      <p:sp>
        <p:nvSpPr>
          <p:cNvPr id="18" name="TextBox 17">
            <a:extLst>
              <a:ext uri="{FF2B5EF4-FFF2-40B4-BE49-F238E27FC236}">
                <a16:creationId xmlns:a16="http://schemas.microsoft.com/office/drawing/2014/main" id="{73C8D6EA-2431-79B0-46A3-46EF34A61C00}"/>
              </a:ext>
            </a:extLst>
          </p:cNvPr>
          <p:cNvSpPr txBox="1"/>
          <p:nvPr/>
        </p:nvSpPr>
        <p:spPr>
          <a:xfrm>
            <a:off x="2968758" y="4155756"/>
            <a:ext cx="530996" cy="307777"/>
          </a:xfrm>
          <a:prstGeom prst="rect">
            <a:avLst/>
          </a:prstGeom>
          <a:noFill/>
        </p:spPr>
        <p:txBody>
          <a:bodyPr wrap="square">
            <a:spAutoFit/>
          </a:bodyPr>
          <a:lstStyle/>
          <a:p>
            <a:r>
              <a:rPr lang="ja" altLang="ko-KR" sz="1400" dirty="0">
                <a:solidFill>
                  <a:srgbClr val="FF0000"/>
                </a:solidFill>
                <a:latin typeface="游ゴシック" panose="020B0400000000000000" pitchFamily="50" charset="-128"/>
                <a:ea typeface="游ゴシック" panose="020B0400000000000000" pitchFamily="50" charset="-128"/>
              </a:rPr>
              <a:t>②</a:t>
            </a:r>
            <a:endParaRPr lang="ko-KR" altLang="en-US" sz="1400" dirty="0">
              <a:latin typeface="游ゴシック" panose="020B0400000000000000" pitchFamily="50" charset="-128"/>
            </a:endParaRPr>
          </a:p>
        </p:txBody>
      </p:sp>
    </p:spTree>
    <p:extLst>
      <p:ext uri="{BB962C8B-B14F-4D97-AF65-F5344CB8AC3E}">
        <p14:creationId xmlns:p14="http://schemas.microsoft.com/office/powerpoint/2010/main" val="25582413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docshape125">
            <a:extLst>
              <a:ext uri="{FF2B5EF4-FFF2-40B4-BE49-F238E27FC236}">
                <a16:creationId xmlns:a16="http://schemas.microsoft.com/office/drawing/2014/main" id="{C2B36346-05AA-F994-8E11-1BF339154F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86"/>
          <a:stretch/>
        </p:blipFill>
        <p:spPr bwMode="auto">
          <a:xfrm>
            <a:off x="1293813" y="5909812"/>
            <a:ext cx="4075900" cy="287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7F60BB2B-9B09-D8A6-85B0-E6E773E0CA8A}"/>
              </a:ext>
            </a:extLst>
          </p:cNvPr>
          <p:cNvPicPr>
            <a:picLocks noChangeAspect="1"/>
          </p:cNvPicPr>
          <p:nvPr/>
        </p:nvPicPr>
        <p:blipFill>
          <a:blip r:embed="rId4"/>
          <a:stretch>
            <a:fillRect/>
          </a:stretch>
        </p:blipFill>
        <p:spPr>
          <a:xfrm>
            <a:off x="1352586" y="6033740"/>
            <a:ext cx="3965406" cy="2665273"/>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27</a:t>
            </a:fld>
            <a:endParaRPr kumimoji="1" lang="ja-JP" altLang="en-US"/>
          </a:p>
        </p:txBody>
      </p:sp>
      <p:sp>
        <p:nvSpPr>
          <p:cNvPr id="3" name="テキスト ボックス 2">
            <a:extLst>
              <a:ext uri="{FF2B5EF4-FFF2-40B4-BE49-F238E27FC236}">
                <a16:creationId xmlns:a16="http://schemas.microsoft.com/office/drawing/2014/main" id="{D9E8132A-E9A4-87A7-42EC-2D6BA6EFC271}"/>
              </a:ext>
            </a:extLst>
          </p:cNvPr>
          <p:cNvSpPr txBox="1"/>
          <p:nvPr/>
        </p:nvSpPr>
        <p:spPr>
          <a:xfrm>
            <a:off x="178421" y="544571"/>
            <a:ext cx="6074229" cy="1669944"/>
          </a:xfrm>
          <a:prstGeom prst="rect">
            <a:avLst/>
          </a:prstGeom>
          <a:noFill/>
        </p:spPr>
        <p:txBody>
          <a:bodyPr wrap="square">
            <a:spAutoFit/>
          </a:bodyPr>
          <a:lstStyle/>
          <a:p>
            <a:pPr marL="485140">
              <a:lnSpc>
                <a:spcPts val="1815"/>
              </a:lnSpc>
            </a:pP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３．</a:t>
            </a:r>
            <a:r>
              <a:rPr lang="ja-JP" altLang="ja-JP" sz="1100" b="1" spc="-10" dirty="0">
                <a:effectLst/>
                <a:latin typeface="+mn-ea"/>
                <a:cs typeface="함초롬바탕" panose="02030604000101010101" pitchFamily="18" charset="-128"/>
              </a:rPr>
              <a:t>審査対象の変更</a:t>
            </a:r>
            <a:endParaRPr lang="ja-JP" altLang="ja-JP" sz="1100" b="1" dirty="0">
              <a:effectLst/>
              <a:latin typeface="+mn-ea"/>
              <a:cs typeface="함초롬바탕" panose="02030604000101010101" pitchFamily="18" charset="-128"/>
            </a:endParaRPr>
          </a:p>
          <a:p>
            <a:pPr marL="485140">
              <a:spcBef>
                <a:spcPts val="50"/>
              </a:spcBef>
              <a:spcAft>
                <a:spcPts val="0"/>
              </a:spcAft>
              <a:tabLst>
                <a:tab pos="3280410" algn="l"/>
                <a:tab pos="3697605" algn="l"/>
              </a:tabLst>
            </a:pPr>
            <a:r>
              <a:rPr lang="ja-JP" altLang="ja-JP" sz="1100" dirty="0">
                <a:effectLst/>
                <a:latin typeface="+mn-ea"/>
                <a:cs typeface="ＭＳ Ｐゴシック" panose="020B0600070205080204" pitchFamily="50" charset="-128"/>
              </a:rPr>
              <a:t>次のレセプトの「詳細」画面です。「</a:t>
            </a:r>
            <a:r>
              <a:rPr lang="ja-JP" altLang="ja-JP" sz="1100" dirty="0">
                <a:solidFill>
                  <a:srgbClr val="00AF50"/>
                </a:solidFill>
                <a:effectLst/>
                <a:latin typeface="+mn-ea"/>
                <a:cs typeface="ＭＳ Ｐゴシック" panose="020B0600070205080204" pitchFamily="50" charset="-128"/>
              </a:rPr>
              <a:t>病</a:t>
            </a:r>
            <a:r>
              <a:rPr lang="ja-JP" altLang="ja-JP" sz="1100" spc="-50" dirty="0">
                <a:solidFill>
                  <a:srgbClr val="00AF50"/>
                </a:solidFill>
                <a:effectLst/>
                <a:latin typeface="+mn-ea"/>
                <a:cs typeface="ＭＳ Ｐゴシック" panose="020B0600070205080204" pitchFamily="50" charset="-128"/>
              </a:rPr>
              <a:t>名</a:t>
            </a:r>
            <a:r>
              <a:rPr lang="ja-JP" altLang="en-US" sz="1100" spc="-50" dirty="0">
                <a:solidFill>
                  <a:srgbClr val="00AF50"/>
                </a:solidFill>
                <a:latin typeface="+mn-ea"/>
                <a:cs typeface="ＭＳ Ｐゴシック" panose="020B0600070205080204" pitchFamily="50" charset="-128"/>
              </a:rPr>
              <a:t>　</a:t>
            </a:r>
            <a:r>
              <a:rPr lang="ja-JP" altLang="ja-JP" sz="1100" spc="-15" dirty="0">
                <a:effectLst/>
                <a:latin typeface="+mn-ea"/>
                <a:cs typeface="ＭＳ Ｐゴシック" panose="020B0600070205080204" pitchFamily="50" charset="-128"/>
              </a:rPr>
              <a:t>単</a:t>
            </a:r>
            <a:r>
              <a:rPr lang="ja-JP" altLang="ja-JP" sz="1100" spc="-50" dirty="0">
                <a:effectLst/>
                <a:latin typeface="+mn-ea"/>
                <a:cs typeface="ＭＳ Ｐゴシック" panose="020B0600070205080204" pitchFamily="50" charset="-128"/>
              </a:rPr>
              <a:t>月</a:t>
            </a:r>
            <a:r>
              <a:rPr lang="ja-JP" altLang="en-US" sz="1100" spc="-50" dirty="0">
                <a:latin typeface="+mn-ea"/>
                <a:cs typeface="ＭＳ Ｐゴシック" panose="020B0600070205080204" pitchFamily="50" charset="-128"/>
              </a:rPr>
              <a:t>　</a:t>
            </a:r>
            <a:r>
              <a:rPr lang="ja-JP" altLang="ja-JP" sz="1100" dirty="0">
                <a:effectLst/>
                <a:latin typeface="+mn-ea"/>
                <a:cs typeface="ＭＳ Ｐゴシック" panose="020B0600070205080204" pitchFamily="50" charset="-128"/>
              </a:rPr>
              <a:t>ブロチゾラム錠</a:t>
            </a:r>
            <a:r>
              <a:rPr lang="ja-JP" altLang="ja-JP" sz="1100" spc="-10" dirty="0">
                <a:effectLst/>
                <a:latin typeface="+mn-ea"/>
                <a:cs typeface="ＭＳ Ｐゴシック" panose="020B0600070205080204" pitchFamily="50" charset="-128"/>
              </a:rPr>
              <a:t>０．２５ｍｇ</a:t>
            </a:r>
            <a:endParaRPr lang="ja-JP" altLang="ja-JP" sz="1100" dirty="0">
              <a:effectLst/>
              <a:latin typeface="+mn-ea"/>
              <a:cs typeface="ＭＳ Ｐゴシック" panose="020B0600070205080204" pitchFamily="50" charset="-128"/>
            </a:endParaRPr>
          </a:p>
          <a:p>
            <a:pPr marL="485140" marR="429260">
              <a:lnSpc>
                <a:spcPct val="116000"/>
              </a:lnSpc>
              <a:spcBef>
                <a:spcPts val="235"/>
              </a:spcBef>
              <a:spcAft>
                <a:spcPts val="0"/>
              </a:spcAft>
            </a:pPr>
            <a:r>
              <a:rPr lang="ja-JP" altLang="ja-JP" sz="1100" spc="-5" dirty="0">
                <a:effectLst/>
                <a:latin typeface="+mn-ea"/>
                <a:cs typeface="ＭＳ Ｐゴシック" panose="020B0600070205080204" pitchFamily="50" charset="-128"/>
              </a:rPr>
              <a:t>「トーワ」の病名があ</a:t>
            </a:r>
            <a:r>
              <a:rPr lang="ja-JP" altLang="ja-JP" sz="1100" spc="-15" dirty="0">
                <a:effectLst/>
                <a:latin typeface="+mn-ea"/>
                <a:cs typeface="ＭＳ Ｐゴシック" panose="020B0600070205080204" pitchFamily="50" charset="-128"/>
              </a:rPr>
              <a:t>り</a:t>
            </a:r>
            <a:r>
              <a:rPr lang="ja-JP" altLang="ja-JP" sz="1100" spc="-5" dirty="0">
                <a:effectLst/>
                <a:latin typeface="+mn-ea"/>
                <a:cs typeface="ＭＳ Ｐゴシック" panose="020B0600070205080204" pitchFamily="50" charset="-128"/>
              </a:rPr>
              <a:t>ません」とメッセージ</a:t>
            </a:r>
            <a:r>
              <a:rPr lang="ja-JP" altLang="ja-JP" sz="1100" spc="-15" dirty="0">
                <a:effectLst/>
                <a:latin typeface="+mn-ea"/>
                <a:cs typeface="ＭＳ Ｐゴシック" panose="020B0600070205080204" pitchFamily="50" charset="-128"/>
              </a:rPr>
              <a:t>が</a:t>
            </a:r>
            <a:r>
              <a:rPr lang="ja-JP" altLang="ja-JP" sz="1100" spc="-5" dirty="0">
                <a:effectLst/>
                <a:latin typeface="+mn-ea"/>
                <a:cs typeface="ＭＳ Ｐゴシック" panose="020B0600070205080204" pitchFamily="50" charset="-128"/>
              </a:rPr>
              <a:t>表示され、不合格に判</a:t>
            </a:r>
            <a:r>
              <a:rPr lang="ja-JP" altLang="ja-JP" sz="1100" spc="-15" dirty="0">
                <a:effectLst/>
                <a:latin typeface="+mn-ea"/>
                <a:cs typeface="ＭＳ Ｐゴシック" panose="020B0600070205080204" pitchFamily="50" charset="-128"/>
              </a:rPr>
              <a:t>定</a:t>
            </a:r>
            <a:r>
              <a:rPr lang="ja-JP" altLang="ja-JP" sz="1100" dirty="0">
                <a:effectLst/>
                <a:latin typeface="+mn-ea"/>
                <a:cs typeface="ＭＳ Ｐゴシック" panose="020B0600070205080204" pitchFamily="50" charset="-128"/>
              </a:rPr>
              <a:t>されています。</a:t>
            </a:r>
          </a:p>
          <a:p>
            <a:pPr marL="485140">
              <a:lnSpc>
                <a:spcPts val="1470"/>
              </a:lnSpc>
            </a:pPr>
            <a:r>
              <a:rPr lang="ja-JP" altLang="ja-JP" sz="1100" dirty="0">
                <a:effectLst/>
                <a:latin typeface="+mn-ea"/>
                <a:cs typeface="ＭＳ Ｐゴシック" panose="020B0600070205080204" pitchFamily="50" charset="-128"/>
              </a:rPr>
              <a:t>確かに</a:t>
            </a:r>
            <a:r>
              <a:rPr lang="ja-JP" altLang="ja-JP" sz="1100" b="1" dirty="0">
                <a:effectLst/>
                <a:latin typeface="+mn-ea"/>
                <a:cs typeface="ＭＳ Ｐゴシック" panose="020B0600070205080204" pitchFamily="50" charset="-128"/>
              </a:rPr>
              <a:t>ブロチゾラム錠０．２５ｍｇ「トーワ」</a:t>
            </a:r>
            <a:r>
              <a:rPr lang="ja-JP" altLang="ja-JP" sz="1100" spc="-5" dirty="0">
                <a:effectLst/>
                <a:latin typeface="+mn-ea"/>
                <a:cs typeface="ＭＳ Ｐゴシック" panose="020B0600070205080204" pitchFamily="50" charset="-128"/>
              </a:rPr>
              <a:t>の適応病名はありませんが、都道府</a:t>
            </a:r>
            <a:r>
              <a:rPr lang="ja-JP" altLang="ja-JP" sz="1100" dirty="0">
                <a:effectLst/>
                <a:latin typeface="+mn-ea"/>
                <a:cs typeface="ＭＳ Ｐゴシック" panose="020B0600070205080204" pitchFamily="50" charset="-128"/>
              </a:rPr>
              <a:t>県によっては、</a:t>
            </a:r>
            <a:r>
              <a:rPr lang="ja-JP" altLang="ja-JP" sz="1100" b="1" dirty="0">
                <a:effectLst/>
                <a:latin typeface="+mn-ea"/>
                <a:cs typeface="ＭＳ Ｐゴシック" panose="020B0600070205080204" pitchFamily="50" charset="-128"/>
              </a:rPr>
              <a:t>ブロチゾラム錠０．２５ｍｇ</a:t>
            </a:r>
            <a:r>
              <a:rPr lang="ja-JP" altLang="ja-JP" sz="1100" spc="-5" dirty="0">
                <a:effectLst/>
                <a:latin typeface="+mn-ea"/>
                <a:cs typeface="ＭＳ Ｐゴシック" panose="020B0600070205080204" pitchFamily="50" charset="-128"/>
              </a:rPr>
              <a:t>のような睡眠薬は病名がなくても審査</a:t>
            </a:r>
            <a:r>
              <a:rPr lang="ja-JP" altLang="en-US" sz="1100" spc="-5" dirty="0">
                <a:effectLst/>
                <a:latin typeface="+mn-ea"/>
                <a:cs typeface="ＭＳ Ｐゴシック" panose="020B0600070205080204" pitchFamily="50" charset="-128"/>
              </a:rPr>
              <a:t>が通る場合があります</a:t>
            </a:r>
            <a:r>
              <a:rPr lang="ja-JP" altLang="ja-JP" sz="1100" spc="-10" dirty="0">
                <a:effectLst/>
                <a:latin typeface="+mn-ea"/>
                <a:cs typeface="ＭＳ Ｐゴシック" panose="020B0600070205080204" pitchFamily="50" charset="-128"/>
              </a:rPr>
              <a:t>。</a:t>
            </a:r>
            <a:endParaRPr lang="en-US" altLang="ja-JP" sz="1100" spc="-10" dirty="0">
              <a:effectLst/>
              <a:latin typeface="+mn-ea"/>
              <a:cs typeface="ＭＳ Ｐゴシック" panose="020B0600070205080204" pitchFamily="50" charset="-128"/>
            </a:endParaRPr>
          </a:p>
          <a:p>
            <a:pPr marL="485140">
              <a:spcBef>
                <a:spcPts val="35"/>
              </a:spcBef>
              <a:spcAft>
                <a:spcPts val="0"/>
              </a:spcAft>
            </a:pPr>
            <a:endParaRPr lang="ja-JP" altLang="ja-JP" sz="1100" dirty="0">
              <a:effectLst/>
              <a:latin typeface="+mn-ea"/>
              <a:cs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06A2AD6-3DCB-2A00-37AD-8EA5971D6582}"/>
              </a:ext>
            </a:extLst>
          </p:cNvPr>
          <p:cNvSpPr txBox="1"/>
          <p:nvPr/>
        </p:nvSpPr>
        <p:spPr>
          <a:xfrm>
            <a:off x="857250" y="5156682"/>
            <a:ext cx="5395400" cy="600164"/>
          </a:xfrm>
          <a:prstGeom prst="rect">
            <a:avLst/>
          </a:prstGeom>
          <a:noFill/>
        </p:spPr>
        <p:txBody>
          <a:bodyPr wrap="square" rtlCol="0">
            <a:spAutoFit/>
          </a:bodyPr>
          <a:lstStyle/>
          <a:p>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の行をダブルクリックして「適応症修正」画面を開きます。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審査対象は外来、入院ともに「</a:t>
            </a:r>
            <a:r>
              <a:rPr lang="en-US"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」になっています。</a:t>
            </a:r>
            <a:endParaRPr kumimoji="1" lang="ja-JP" altLang="en-US" dirty="0">
              <a:latin typeface="游ゴシック" panose="020B0400000000000000" pitchFamily="50" charset="-128"/>
            </a:endParaRPr>
          </a:p>
        </p:txBody>
      </p:sp>
      <p:sp>
        <p:nvSpPr>
          <p:cNvPr id="9" name="docshape126">
            <a:extLst>
              <a:ext uri="{FF2B5EF4-FFF2-40B4-BE49-F238E27FC236}">
                <a16:creationId xmlns:a16="http://schemas.microsoft.com/office/drawing/2014/main" id="{6255E84E-6B30-2AC0-559D-FD5908D887B7}"/>
              </a:ext>
            </a:extLst>
          </p:cNvPr>
          <p:cNvSpPr>
            <a:spLocks/>
          </p:cNvSpPr>
          <p:nvPr/>
        </p:nvSpPr>
        <p:spPr bwMode="auto">
          <a:xfrm>
            <a:off x="4116512" y="7383533"/>
            <a:ext cx="591257" cy="405573"/>
          </a:xfrm>
          <a:custGeom>
            <a:avLst/>
            <a:gdLst>
              <a:gd name="T0" fmla="+- 0 7264 7264"/>
              <a:gd name="T1" fmla="*/ T0 w 987"/>
              <a:gd name="T2" fmla="+- 0 3057 2944"/>
              <a:gd name="T3" fmla="*/ 3057 h 677"/>
              <a:gd name="T4" fmla="+- 0 7272 7264"/>
              <a:gd name="T5" fmla="*/ T4 w 987"/>
              <a:gd name="T6" fmla="+- 0 3013 2944"/>
              <a:gd name="T7" fmla="*/ 3013 h 677"/>
              <a:gd name="T8" fmla="+- 0 7297 7264"/>
              <a:gd name="T9" fmla="*/ T8 w 987"/>
              <a:gd name="T10" fmla="+- 0 2977 2944"/>
              <a:gd name="T11" fmla="*/ 2977 h 677"/>
              <a:gd name="T12" fmla="+- 0 7332 7264"/>
              <a:gd name="T13" fmla="*/ T12 w 987"/>
              <a:gd name="T14" fmla="+- 0 2953 2944"/>
              <a:gd name="T15" fmla="*/ 2953 h 677"/>
              <a:gd name="T16" fmla="+- 0 7376 7264"/>
              <a:gd name="T17" fmla="*/ T16 w 987"/>
              <a:gd name="T18" fmla="+- 0 2944 2944"/>
              <a:gd name="T19" fmla="*/ 2944 h 677"/>
              <a:gd name="T20" fmla="+- 0 8137 7264"/>
              <a:gd name="T21" fmla="*/ T20 w 987"/>
              <a:gd name="T22" fmla="+- 0 2944 2944"/>
              <a:gd name="T23" fmla="*/ 2944 h 677"/>
              <a:gd name="T24" fmla="+- 0 8181 7264"/>
              <a:gd name="T25" fmla="*/ T24 w 987"/>
              <a:gd name="T26" fmla="+- 0 2953 2944"/>
              <a:gd name="T27" fmla="*/ 2953 h 677"/>
              <a:gd name="T28" fmla="+- 0 8217 7264"/>
              <a:gd name="T29" fmla="*/ T28 w 987"/>
              <a:gd name="T30" fmla="+- 0 2977 2944"/>
              <a:gd name="T31" fmla="*/ 2977 h 677"/>
              <a:gd name="T32" fmla="+- 0 8241 7264"/>
              <a:gd name="T33" fmla="*/ T32 w 987"/>
              <a:gd name="T34" fmla="+- 0 3013 2944"/>
              <a:gd name="T35" fmla="*/ 3013 h 677"/>
              <a:gd name="T36" fmla="+- 0 8250 7264"/>
              <a:gd name="T37" fmla="*/ T36 w 987"/>
              <a:gd name="T38" fmla="+- 0 3057 2944"/>
              <a:gd name="T39" fmla="*/ 3057 h 677"/>
              <a:gd name="T40" fmla="+- 0 8250 7264"/>
              <a:gd name="T41" fmla="*/ T40 w 987"/>
              <a:gd name="T42" fmla="+- 0 3508 2944"/>
              <a:gd name="T43" fmla="*/ 3508 h 677"/>
              <a:gd name="T44" fmla="+- 0 8241 7264"/>
              <a:gd name="T45" fmla="*/ T44 w 987"/>
              <a:gd name="T46" fmla="+- 0 3552 2944"/>
              <a:gd name="T47" fmla="*/ 3552 h 677"/>
              <a:gd name="T48" fmla="+- 0 8217 7264"/>
              <a:gd name="T49" fmla="*/ T48 w 987"/>
              <a:gd name="T50" fmla="+- 0 3587 2944"/>
              <a:gd name="T51" fmla="*/ 3587 h 677"/>
              <a:gd name="T52" fmla="+- 0 8181 7264"/>
              <a:gd name="T53" fmla="*/ T52 w 987"/>
              <a:gd name="T54" fmla="+- 0 3612 2944"/>
              <a:gd name="T55" fmla="*/ 3612 h 677"/>
              <a:gd name="T56" fmla="+- 0 8137 7264"/>
              <a:gd name="T57" fmla="*/ T56 w 987"/>
              <a:gd name="T58" fmla="+- 0 3621 2944"/>
              <a:gd name="T59" fmla="*/ 3621 h 677"/>
              <a:gd name="T60" fmla="+- 0 7376 7264"/>
              <a:gd name="T61" fmla="*/ T60 w 987"/>
              <a:gd name="T62" fmla="+- 0 3621 2944"/>
              <a:gd name="T63" fmla="*/ 3621 h 677"/>
              <a:gd name="T64" fmla="+- 0 7332 7264"/>
              <a:gd name="T65" fmla="*/ T64 w 987"/>
              <a:gd name="T66" fmla="+- 0 3612 2944"/>
              <a:gd name="T67" fmla="*/ 3612 h 677"/>
              <a:gd name="T68" fmla="+- 0 7297 7264"/>
              <a:gd name="T69" fmla="*/ T68 w 987"/>
              <a:gd name="T70" fmla="+- 0 3587 2944"/>
              <a:gd name="T71" fmla="*/ 3587 h 677"/>
              <a:gd name="T72" fmla="+- 0 7272 7264"/>
              <a:gd name="T73" fmla="*/ T72 w 987"/>
              <a:gd name="T74" fmla="+- 0 3552 2944"/>
              <a:gd name="T75" fmla="*/ 3552 h 677"/>
              <a:gd name="T76" fmla="+- 0 7264 7264"/>
              <a:gd name="T77" fmla="*/ T76 w 987"/>
              <a:gd name="T78" fmla="+- 0 3508 2944"/>
              <a:gd name="T79" fmla="*/ 3508 h 677"/>
              <a:gd name="T80" fmla="+- 0 7264 7264"/>
              <a:gd name="T81" fmla="*/ T80 w 987"/>
              <a:gd name="T82" fmla="+- 0 3057 2944"/>
              <a:gd name="T83" fmla="*/ 3057 h 67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87" h="677">
                <a:moveTo>
                  <a:pt x="0" y="113"/>
                </a:moveTo>
                <a:lnTo>
                  <a:pt x="8" y="69"/>
                </a:lnTo>
                <a:lnTo>
                  <a:pt x="33" y="33"/>
                </a:lnTo>
                <a:lnTo>
                  <a:pt x="68" y="9"/>
                </a:lnTo>
                <a:lnTo>
                  <a:pt x="112" y="0"/>
                </a:lnTo>
                <a:lnTo>
                  <a:pt x="873" y="0"/>
                </a:lnTo>
                <a:lnTo>
                  <a:pt x="917" y="9"/>
                </a:lnTo>
                <a:lnTo>
                  <a:pt x="953" y="33"/>
                </a:lnTo>
                <a:lnTo>
                  <a:pt x="977" y="69"/>
                </a:lnTo>
                <a:lnTo>
                  <a:pt x="986" y="113"/>
                </a:lnTo>
                <a:lnTo>
                  <a:pt x="986" y="564"/>
                </a:lnTo>
                <a:lnTo>
                  <a:pt x="977" y="608"/>
                </a:lnTo>
                <a:lnTo>
                  <a:pt x="953" y="643"/>
                </a:lnTo>
                <a:lnTo>
                  <a:pt x="917" y="668"/>
                </a:lnTo>
                <a:lnTo>
                  <a:pt x="873" y="677"/>
                </a:lnTo>
                <a:lnTo>
                  <a:pt x="112" y="677"/>
                </a:lnTo>
                <a:lnTo>
                  <a:pt x="68" y="668"/>
                </a:lnTo>
                <a:lnTo>
                  <a:pt x="33" y="643"/>
                </a:lnTo>
                <a:lnTo>
                  <a:pt x="8" y="608"/>
                </a:lnTo>
                <a:lnTo>
                  <a:pt x="0" y="564"/>
                </a:lnTo>
                <a:lnTo>
                  <a:pt x="0" y="113"/>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10" name="그룹 9">
            <a:extLst>
              <a:ext uri="{FF2B5EF4-FFF2-40B4-BE49-F238E27FC236}">
                <a16:creationId xmlns:a16="http://schemas.microsoft.com/office/drawing/2014/main" id="{CF59BA70-F87A-43EB-199C-F3861CD4084B}"/>
              </a:ext>
            </a:extLst>
          </p:cNvPr>
          <p:cNvGrpSpPr/>
          <p:nvPr/>
        </p:nvGrpSpPr>
        <p:grpSpPr>
          <a:xfrm>
            <a:off x="1293814" y="2152620"/>
            <a:ext cx="4030856" cy="2813559"/>
            <a:chOff x="1293814" y="2285970"/>
            <a:chExt cx="4030856" cy="2813559"/>
          </a:xfrm>
        </p:grpSpPr>
        <p:grpSp>
          <p:nvGrpSpPr>
            <p:cNvPr id="4" name="docshapegroup121">
              <a:extLst>
                <a:ext uri="{FF2B5EF4-FFF2-40B4-BE49-F238E27FC236}">
                  <a16:creationId xmlns:a16="http://schemas.microsoft.com/office/drawing/2014/main" id="{8F5958E6-878D-3F6C-2D45-24A594589B28}"/>
                </a:ext>
              </a:extLst>
            </p:cNvPr>
            <p:cNvGrpSpPr>
              <a:grpSpLocks/>
            </p:cNvGrpSpPr>
            <p:nvPr/>
          </p:nvGrpSpPr>
          <p:grpSpPr bwMode="auto">
            <a:xfrm>
              <a:off x="1293814" y="2285970"/>
              <a:ext cx="4030856" cy="2813559"/>
              <a:chOff x="2551" y="573"/>
              <a:chExt cx="6804" cy="4749"/>
            </a:xfrm>
          </p:grpSpPr>
          <p:pic>
            <p:nvPicPr>
              <p:cNvPr id="15363" name="docshape122">
                <a:extLst>
                  <a:ext uri="{FF2B5EF4-FFF2-40B4-BE49-F238E27FC236}">
                    <a16:creationId xmlns:a16="http://schemas.microsoft.com/office/drawing/2014/main" id="{2101E4B2-C6FC-AF4B-6E7C-F30F1FCEC7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323"/>
              <a:stretch/>
            </p:blipFill>
            <p:spPr bwMode="auto">
              <a:xfrm>
                <a:off x="2551" y="573"/>
                <a:ext cx="6804" cy="4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23">
                <a:extLst>
                  <a:ext uri="{FF2B5EF4-FFF2-40B4-BE49-F238E27FC236}">
                    <a16:creationId xmlns:a16="http://schemas.microsoft.com/office/drawing/2014/main" id="{721FDB45-2210-7BEF-20C1-21D0526AD3A1}"/>
                  </a:ext>
                </a:extLst>
              </p:cNvPr>
              <p:cNvSpPr>
                <a:spLocks/>
              </p:cNvSpPr>
              <p:nvPr/>
            </p:nvSpPr>
            <p:spPr bwMode="auto">
              <a:xfrm>
                <a:off x="5410" y="1860"/>
                <a:ext cx="3060" cy="233"/>
              </a:xfrm>
              <a:custGeom>
                <a:avLst/>
                <a:gdLst>
                  <a:gd name="T0" fmla="+- 0 5411 5411"/>
                  <a:gd name="T1" fmla="*/ T0 w 3060"/>
                  <a:gd name="T2" fmla="+- 0 1899 1861"/>
                  <a:gd name="T3" fmla="*/ 1899 h 233"/>
                  <a:gd name="T4" fmla="+- 0 5414 5411"/>
                  <a:gd name="T5" fmla="*/ T4 w 3060"/>
                  <a:gd name="T6" fmla="+- 0 1884 1861"/>
                  <a:gd name="T7" fmla="*/ 1884 h 233"/>
                  <a:gd name="T8" fmla="+- 0 5422 5411"/>
                  <a:gd name="T9" fmla="*/ T8 w 3060"/>
                  <a:gd name="T10" fmla="+- 0 1872 1861"/>
                  <a:gd name="T11" fmla="*/ 1872 h 233"/>
                  <a:gd name="T12" fmla="+- 0 5435 5411"/>
                  <a:gd name="T13" fmla="*/ T12 w 3060"/>
                  <a:gd name="T14" fmla="+- 0 1864 1861"/>
                  <a:gd name="T15" fmla="*/ 1864 h 233"/>
                  <a:gd name="T16" fmla="+- 0 5450 5411"/>
                  <a:gd name="T17" fmla="*/ T16 w 3060"/>
                  <a:gd name="T18" fmla="+- 0 1861 1861"/>
                  <a:gd name="T19" fmla="*/ 1861 h 233"/>
                  <a:gd name="T20" fmla="+- 0 8432 5411"/>
                  <a:gd name="T21" fmla="*/ T20 w 3060"/>
                  <a:gd name="T22" fmla="+- 0 1861 1861"/>
                  <a:gd name="T23" fmla="*/ 1861 h 233"/>
                  <a:gd name="T24" fmla="+- 0 8447 5411"/>
                  <a:gd name="T25" fmla="*/ T24 w 3060"/>
                  <a:gd name="T26" fmla="+- 0 1864 1861"/>
                  <a:gd name="T27" fmla="*/ 1864 h 233"/>
                  <a:gd name="T28" fmla="+- 0 8459 5411"/>
                  <a:gd name="T29" fmla="*/ T28 w 3060"/>
                  <a:gd name="T30" fmla="+- 0 1872 1861"/>
                  <a:gd name="T31" fmla="*/ 1872 h 233"/>
                  <a:gd name="T32" fmla="+- 0 8468 5411"/>
                  <a:gd name="T33" fmla="*/ T32 w 3060"/>
                  <a:gd name="T34" fmla="+- 0 1884 1861"/>
                  <a:gd name="T35" fmla="*/ 1884 h 233"/>
                  <a:gd name="T36" fmla="+- 0 8471 5411"/>
                  <a:gd name="T37" fmla="*/ T36 w 3060"/>
                  <a:gd name="T38" fmla="+- 0 1899 1861"/>
                  <a:gd name="T39" fmla="*/ 1899 h 233"/>
                  <a:gd name="T40" fmla="+- 0 8471 5411"/>
                  <a:gd name="T41" fmla="*/ T40 w 3060"/>
                  <a:gd name="T42" fmla="+- 0 2055 1861"/>
                  <a:gd name="T43" fmla="*/ 2055 h 233"/>
                  <a:gd name="T44" fmla="+- 0 8468 5411"/>
                  <a:gd name="T45" fmla="*/ T44 w 3060"/>
                  <a:gd name="T46" fmla="+- 0 2070 1861"/>
                  <a:gd name="T47" fmla="*/ 2070 h 233"/>
                  <a:gd name="T48" fmla="+- 0 8459 5411"/>
                  <a:gd name="T49" fmla="*/ T48 w 3060"/>
                  <a:gd name="T50" fmla="+- 0 2082 1861"/>
                  <a:gd name="T51" fmla="*/ 2082 h 233"/>
                  <a:gd name="T52" fmla="+- 0 8447 5411"/>
                  <a:gd name="T53" fmla="*/ T52 w 3060"/>
                  <a:gd name="T54" fmla="+- 0 2090 1861"/>
                  <a:gd name="T55" fmla="*/ 2090 h 233"/>
                  <a:gd name="T56" fmla="+- 0 8432 5411"/>
                  <a:gd name="T57" fmla="*/ T56 w 3060"/>
                  <a:gd name="T58" fmla="+- 0 2093 1861"/>
                  <a:gd name="T59" fmla="*/ 2093 h 233"/>
                  <a:gd name="T60" fmla="+- 0 5450 5411"/>
                  <a:gd name="T61" fmla="*/ T60 w 3060"/>
                  <a:gd name="T62" fmla="+- 0 2093 1861"/>
                  <a:gd name="T63" fmla="*/ 2093 h 233"/>
                  <a:gd name="T64" fmla="+- 0 5435 5411"/>
                  <a:gd name="T65" fmla="*/ T64 w 3060"/>
                  <a:gd name="T66" fmla="+- 0 2090 1861"/>
                  <a:gd name="T67" fmla="*/ 2090 h 233"/>
                  <a:gd name="T68" fmla="+- 0 5422 5411"/>
                  <a:gd name="T69" fmla="*/ T68 w 3060"/>
                  <a:gd name="T70" fmla="+- 0 2082 1861"/>
                  <a:gd name="T71" fmla="*/ 2082 h 233"/>
                  <a:gd name="T72" fmla="+- 0 5414 5411"/>
                  <a:gd name="T73" fmla="*/ T72 w 3060"/>
                  <a:gd name="T74" fmla="+- 0 2070 1861"/>
                  <a:gd name="T75" fmla="*/ 2070 h 233"/>
                  <a:gd name="T76" fmla="+- 0 5411 5411"/>
                  <a:gd name="T77" fmla="*/ T76 w 3060"/>
                  <a:gd name="T78" fmla="+- 0 2055 1861"/>
                  <a:gd name="T79" fmla="*/ 2055 h 233"/>
                  <a:gd name="T80" fmla="+- 0 5411 5411"/>
                  <a:gd name="T81" fmla="*/ T80 w 3060"/>
                  <a:gd name="T82" fmla="+- 0 1899 1861"/>
                  <a:gd name="T83" fmla="*/ 1899 h 2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3060" h="233">
                    <a:moveTo>
                      <a:pt x="0" y="38"/>
                    </a:moveTo>
                    <a:lnTo>
                      <a:pt x="3" y="23"/>
                    </a:lnTo>
                    <a:lnTo>
                      <a:pt x="11" y="11"/>
                    </a:lnTo>
                    <a:lnTo>
                      <a:pt x="24" y="3"/>
                    </a:lnTo>
                    <a:lnTo>
                      <a:pt x="39" y="0"/>
                    </a:lnTo>
                    <a:lnTo>
                      <a:pt x="3021" y="0"/>
                    </a:lnTo>
                    <a:lnTo>
                      <a:pt x="3036" y="3"/>
                    </a:lnTo>
                    <a:lnTo>
                      <a:pt x="3048" y="11"/>
                    </a:lnTo>
                    <a:lnTo>
                      <a:pt x="3057" y="23"/>
                    </a:lnTo>
                    <a:lnTo>
                      <a:pt x="3060" y="38"/>
                    </a:lnTo>
                    <a:lnTo>
                      <a:pt x="3060" y="194"/>
                    </a:lnTo>
                    <a:lnTo>
                      <a:pt x="3057" y="209"/>
                    </a:lnTo>
                    <a:lnTo>
                      <a:pt x="3048" y="221"/>
                    </a:lnTo>
                    <a:lnTo>
                      <a:pt x="3036" y="229"/>
                    </a:lnTo>
                    <a:lnTo>
                      <a:pt x="3021" y="232"/>
                    </a:lnTo>
                    <a:lnTo>
                      <a:pt x="39" y="232"/>
                    </a:lnTo>
                    <a:lnTo>
                      <a:pt x="24" y="229"/>
                    </a:lnTo>
                    <a:lnTo>
                      <a:pt x="11" y="221"/>
                    </a:lnTo>
                    <a:lnTo>
                      <a:pt x="3" y="209"/>
                    </a:lnTo>
                    <a:lnTo>
                      <a:pt x="0" y="194"/>
                    </a:lnTo>
                    <a:lnTo>
                      <a:pt x="0" y="3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3BE960D5-B652-28F4-869E-15858E02F9EC}"/>
                </a:ext>
              </a:extLst>
            </p:cNvPr>
            <p:cNvSpPr/>
            <p:nvPr/>
          </p:nvSpPr>
          <p:spPr>
            <a:xfrm>
              <a:off x="1714500" y="2534210"/>
              <a:ext cx="90053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spTree>
    <p:extLst>
      <p:ext uri="{BB962C8B-B14F-4D97-AF65-F5344CB8AC3E}">
        <p14:creationId xmlns:p14="http://schemas.microsoft.com/office/powerpoint/2010/main" val="2866719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28</a:t>
            </a:fld>
            <a:endParaRPr kumimoji="1" lang="ja-JP" altLang="en-US"/>
          </a:p>
        </p:txBody>
      </p:sp>
      <p:sp>
        <p:nvSpPr>
          <p:cNvPr id="2" name="テキスト ボックス 1">
            <a:extLst>
              <a:ext uri="{FF2B5EF4-FFF2-40B4-BE49-F238E27FC236}">
                <a16:creationId xmlns:a16="http://schemas.microsoft.com/office/drawing/2014/main" id="{EE53959D-2EDC-72E2-52E4-C9D02A2852D4}"/>
              </a:ext>
            </a:extLst>
          </p:cNvPr>
          <p:cNvSpPr txBox="1"/>
          <p:nvPr/>
        </p:nvSpPr>
        <p:spPr>
          <a:xfrm>
            <a:off x="606771" y="506035"/>
            <a:ext cx="5527869" cy="430887"/>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審査対象を「</a:t>
            </a:r>
            <a:r>
              <a:rPr lang="en-US" altLang="ja-JP" sz="1100" spc="-10" dirty="0">
                <a:latin typeface="SimSun" panose="02010600030101010101" pitchFamily="2" charset="-122"/>
                <a:ea typeface="游ゴシック" panose="020B0400000000000000" pitchFamily="50" charset="-128"/>
                <a:cs typeface="ＭＳ Ｐゴシック" panose="020B0600070205080204" pitchFamily="50" charset="-128"/>
              </a:rPr>
              <a:t>ON</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」から「</a:t>
            </a:r>
            <a:r>
              <a:rPr lang="en-US" altLang="ja-JP" sz="1100" spc="-10" dirty="0">
                <a:effectLst/>
                <a:latin typeface="SimSun" panose="02010600030101010101" pitchFamily="2" charset="-122"/>
                <a:ea typeface="游ゴシック" panose="020B0400000000000000" pitchFamily="50" charset="-128"/>
                <a:cs typeface="ＭＳ Ｐゴシック" panose="020B0600070205080204" pitchFamily="50" charset="-128"/>
              </a:rPr>
              <a:t>OFF</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」に変更します。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6" name="그룹 5">
            <a:extLst>
              <a:ext uri="{FF2B5EF4-FFF2-40B4-BE49-F238E27FC236}">
                <a16:creationId xmlns:a16="http://schemas.microsoft.com/office/drawing/2014/main" id="{10B608D9-834B-206D-4717-35460C2D4AD5}"/>
              </a:ext>
            </a:extLst>
          </p:cNvPr>
          <p:cNvGrpSpPr/>
          <p:nvPr/>
        </p:nvGrpSpPr>
        <p:grpSpPr>
          <a:xfrm>
            <a:off x="1188810" y="1086215"/>
            <a:ext cx="4321175" cy="2992514"/>
            <a:chOff x="1188810" y="1086215"/>
            <a:chExt cx="4321175" cy="2992514"/>
          </a:xfrm>
        </p:grpSpPr>
        <p:pic>
          <p:nvPicPr>
            <p:cNvPr id="16387" name="docshape128">
              <a:extLst>
                <a:ext uri="{FF2B5EF4-FFF2-40B4-BE49-F238E27FC236}">
                  <a16:creationId xmlns:a16="http://schemas.microsoft.com/office/drawing/2014/main" id="{3E55C59D-5609-EC02-CF2E-2B1AB0C694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993" b="1"/>
            <a:stretch/>
          </p:blipFill>
          <p:spPr bwMode="auto">
            <a:xfrm>
              <a:off x="1188810" y="1086215"/>
              <a:ext cx="4321175" cy="299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그림 4">
              <a:extLst>
                <a:ext uri="{FF2B5EF4-FFF2-40B4-BE49-F238E27FC236}">
                  <a16:creationId xmlns:a16="http://schemas.microsoft.com/office/drawing/2014/main" id="{69A69454-5FD6-A1AC-C543-C595E2557734}"/>
                </a:ext>
              </a:extLst>
            </p:cNvPr>
            <p:cNvPicPr>
              <a:picLocks noChangeAspect="1"/>
            </p:cNvPicPr>
            <p:nvPr/>
          </p:nvPicPr>
          <p:blipFill>
            <a:blip r:embed="rId4"/>
            <a:stretch>
              <a:fillRect/>
            </a:stretch>
          </p:blipFill>
          <p:spPr>
            <a:xfrm>
              <a:off x="1280680" y="1141572"/>
              <a:ext cx="4153441" cy="2778921"/>
            </a:xfrm>
            <a:prstGeom prst="rect">
              <a:avLst/>
            </a:prstGeom>
          </p:spPr>
        </p:pic>
        <p:sp>
          <p:nvSpPr>
            <p:cNvPr id="11" name="docshape129">
              <a:extLst>
                <a:ext uri="{FF2B5EF4-FFF2-40B4-BE49-F238E27FC236}">
                  <a16:creationId xmlns:a16="http://schemas.microsoft.com/office/drawing/2014/main" id="{7DDDE248-E57D-2246-EC4A-6AABA51638C7}"/>
                </a:ext>
              </a:extLst>
            </p:cNvPr>
            <p:cNvSpPr>
              <a:spLocks/>
            </p:cNvSpPr>
            <p:nvPr/>
          </p:nvSpPr>
          <p:spPr bwMode="auto">
            <a:xfrm>
              <a:off x="4201058" y="2634527"/>
              <a:ext cx="593177" cy="341530"/>
            </a:xfrm>
            <a:custGeom>
              <a:avLst/>
              <a:gdLst>
                <a:gd name="T0" fmla="+- 0 7295 7295"/>
                <a:gd name="T1" fmla="*/ T0 w 934"/>
                <a:gd name="T2" fmla="+- 0 3050 2960"/>
                <a:gd name="T3" fmla="*/ 3050 h 538"/>
                <a:gd name="T4" fmla="+- 0 7302 7295"/>
                <a:gd name="T5" fmla="*/ T4 w 934"/>
                <a:gd name="T6" fmla="+- 0 3015 2960"/>
                <a:gd name="T7" fmla="*/ 3015 h 538"/>
                <a:gd name="T8" fmla="+- 0 7321 7295"/>
                <a:gd name="T9" fmla="*/ T8 w 934"/>
                <a:gd name="T10" fmla="+- 0 2986 2960"/>
                <a:gd name="T11" fmla="*/ 2986 h 538"/>
                <a:gd name="T12" fmla="+- 0 7350 7295"/>
                <a:gd name="T13" fmla="*/ T12 w 934"/>
                <a:gd name="T14" fmla="+- 0 2967 2960"/>
                <a:gd name="T15" fmla="*/ 2967 h 538"/>
                <a:gd name="T16" fmla="+- 0 7384 7295"/>
                <a:gd name="T17" fmla="*/ T16 w 934"/>
                <a:gd name="T18" fmla="+- 0 2960 2960"/>
                <a:gd name="T19" fmla="*/ 2960 h 538"/>
                <a:gd name="T20" fmla="+- 0 8139 7295"/>
                <a:gd name="T21" fmla="*/ T20 w 934"/>
                <a:gd name="T22" fmla="+- 0 2960 2960"/>
                <a:gd name="T23" fmla="*/ 2960 h 538"/>
                <a:gd name="T24" fmla="+- 0 8174 7295"/>
                <a:gd name="T25" fmla="*/ T24 w 934"/>
                <a:gd name="T26" fmla="+- 0 2967 2960"/>
                <a:gd name="T27" fmla="*/ 2967 h 538"/>
                <a:gd name="T28" fmla="+- 0 8202 7295"/>
                <a:gd name="T29" fmla="*/ T28 w 934"/>
                <a:gd name="T30" fmla="+- 0 2986 2960"/>
                <a:gd name="T31" fmla="*/ 2986 h 538"/>
                <a:gd name="T32" fmla="+- 0 8221 7295"/>
                <a:gd name="T33" fmla="*/ T32 w 934"/>
                <a:gd name="T34" fmla="+- 0 3015 2960"/>
                <a:gd name="T35" fmla="*/ 3015 h 538"/>
                <a:gd name="T36" fmla="+- 0 8228 7295"/>
                <a:gd name="T37" fmla="*/ T36 w 934"/>
                <a:gd name="T38" fmla="+- 0 3050 2960"/>
                <a:gd name="T39" fmla="*/ 3050 h 538"/>
                <a:gd name="T40" fmla="+- 0 8228 7295"/>
                <a:gd name="T41" fmla="*/ T40 w 934"/>
                <a:gd name="T42" fmla="+- 0 3408 2960"/>
                <a:gd name="T43" fmla="*/ 3408 h 538"/>
                <a:gd name="T44" fmla="+- 0 8221 7295"/>
                <a:gd name="T45" fmla="*/ T44 w 934"/>
                <a:gd name="T46" fmla="+- 0 3443 2960"/>
                <a:gd name="T47" fmla="*/ 3443 h 538"/>
                <a:gd name="T48" fmla="+- 0 8202 7295"/>
                <a:gd name="T49" fmla="*/ T48 w 934"/>
                <a:gd name="T50" fmla="+- 0 3471 2960"/>
                <a:gd name="T51" fmla="*/ 3471 h 538"/>
                <a:gd name="T52" fmla="+- 0 8174 7295"/>
                <a:gd name="T53" fmla="*/ T52 w 934"/>
                <a:gd name="T54" fmla="+- 0 3490 2960"/>
                <a:gd name="T55" fmla="*/ 3490 h 538"/>
                <a:gd name="T56" fmla="+- 0 8139 7295"/>
                <a:gd name="T57" fmla="*/ T56 w 934"/>
                <a:gd name="T58" fmla="+- 0 3498 2960"/>
                <a:gd name="T59" fmla="*/ 3498 h 538"/>
                <a:gd name="T60" fmla="+- 0 7384 7295"/>
                <a:gd name="T61" fmla="*/ T60 w 934"/>
                <a:gd name="T62" fmla="+- 0 3498 2960"/>
                <a:gd name="T63" fmla="*/ 3498 h 538"/>
                <a:gd name="T64" fmla="+- 0 7350 7295"/>
                <a:gd name="T65" fmla="*/ T64 w 934"/>
                <a:gd name="T66" fmla="+- 0 3490 2960"/>
                <a:gd name="T67" fmla="*/ 3490 h 538"/>
                <a:gd name="T68" fmla="+- 0 7321 7295"/>
                <a:gd name="T69" fmla="*/ T68 w 934"/>
                <a:gd name="T70" fmla="+- 0 3471 2960"/>
                <a:gd name="T71" fmla="*/ 3471 h 538"/>
                <a:gd name="T72" fmla="+- 0 7302 7295"/>
                <a:gd name="T73" fmla="*/ T72 w 934"/>
                <a:gd name="T74" fmla="+- 0 3443 2960"/>
                <a:gd name="T75" fmla="*/ 3443 h 538"/>
                <a:gd name="T76" fmla="+- 0 7295 7295"/>
                <a:gd name="T77" fmla="*/ T76 w 934"/>
                <a:gd name="T78" fmla="+- 0 3408 2960"/>
                <a:gd name="T79" fmla="*/ 3408 h 538"/>
                <a:gd name="T80" fmla="+- 0 7295 7295"/>
                <a:gd name="T81" fmla="*/ T80 w 934"/>
                <a:gd name="T82" fmla="+- 0 3050 2960"/>
                <a:gd name="T83" fmla="*/ 3050 h 53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34" h="538">
                  <a:moveTo>
                    <a:pt x="0" y="90"/>
                  </a:moveTo>
                  <a:lnTo>
                    <a:pt x="7" y="55"/>
                  </a:lnTo>
                  <a:lnTo>
                    <a:pt x="26" y="26"/>
                  </a:lnTo>
                  <a:lnTo>
                    <a:pt x="55" y="7"/>
                  </a:lnTo>
                  <a:lnTo>
                    <a:pt x="89" y="0"/>
                  </a:lnTo>
                  <a:lnTo>
                    <a:pt x="844" y="0"/>
                  </a:lnTo>
                  <a:lnTo>
                    <a:pt x="879" y="7"/>
                  </a:lnTo>
                  <a:lnTo>
                    <a:pt x="907" y="26"/>
                  </a:lnTo>
                  <a:lnTo>
                    <a:pt x="926" y="55"/>
                  </a:lnTo>
                  <a:lnTo>
                    <a:pt x="933" y="90"/>
                  </a:lnTo>
                  <a:lnTo>
                    <a:pt x="933" y="448"/>
                  </a:lnTo>
                  <a:lnTo>
                    <a:pt x="926" y="483"/>
                  </a:lnTo>
                  <a:lnTo>
                    <a:pt x="907" y="511"/>
                  </a:lnTo>
                  <a:lnTo>
                    <a:pt x="879" y="530"/>
                  </a:lnTo>
                  <a:lnTo>
                    <a:pt x="844" y="538"/>
                  </a:lnTo>
                  <a:lnTo>
                    <a:pt x="89" y="538"/>
                  </a:lnTo>
                  <a:lnTo>
                    <a:pt x="55" y="530"/>
                  </a:lnTo>
                  <a:lnTo>
                    <a:pt x="26" y="511"/>
                  </a:lnTo>
                  <a:lnTo>
                    <a:pt x="7" y="483"/>
                  </a:lnTo>
                  <a:lnTo>
                    <a:pt x="0" y="448"/>
                  </a:lnTo>
                  <a:lnTo>
                    <a:pt x="0" y="9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2" name="Line 5">
              <a:extLst>
                <a:ext uri="{FF2B5EF4-FFF2-40B4-BE49-F238E27FC236}">
                  <a16:creationId xmlns:a16="http://schemas.microsoft.com/office/drawing/2014/main" id="{0BAB82E2-6E1C-A660-D1C3-2E4DE45336A6}"/>
                </a:ext>
              </a:extLst>
            </p:cNvPr>
            <p:cNvSpPr>
              <a:spLocks noChangeShapeType="1"/>
            </p:cNvSpPr>
            <p:nvPr/>
          </p:nvSpPr>
          <p:spPr bwMode="auto">
            <a:xfrm>
              <a:off x="4465256" y="2493598"/>
              <a:ext cx="0" cy="184731"/>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30">
              <a:extLst>
                <a:ext uri="{FF2B5EF4-FFF2-40B4-BE49-F238E27FC236}">
                  <a16:creationId xmlns:a16="http://schemas.microsoft.com/office/drawing/2014/main" id="{80145629-4B38-67A4-CF15-5F658801EE62}"/>
                </a:ext>
              </a:extLst>
            </p:cNvPr>
            <p:cNvSpPr>
              <a:spLocks/>
            </p:cNvSpPr>
            <p:nvPr/>
          </p:nvSpPr>
          <p:spPr bwMode="auto">
            <a:xfrm>
              <a:off x="4427151" y="2656110"/>
              <a:ext cx="76211" cy="76178"/>
            </a:xfrm>
            <a:custGeom>
              <a:avLst/>
              <a:gdLst>
                <a:gd name="T0" fmla="+- 0 7770 7650"/>
                <a:gd name="T1" fmla="*/ T0 w 120"/>
                <a:gd name="T2" fmla="+- 0 2993 2993"/>
                <a:gd name="T3" fmla="*/ 2993 h 120"/>
                <a:gd name="T4" fmla="+- 0 7650 7650"/>
                <a:gd name="T5" fmla="*/ T4 w 120"/>
                <a:gd name="T6" fmla="+- 0 2993 2993"/>
                <a:gd name="T7" fmla="*/ 2993 h 120"/>
                <a:gd name="T8" fmla="+- 0 7710 7650"/>
                <a:gd name="T9" fmla="*/ T8 w 120"/>
                <a:gd name="T10" fmla="+- 0 3113 2993"/>
                <a:gd name="T11" fmla="*/ 3113 h 120"/>
                <a:gd name="T12" fmla="+- 0 7770 7650"/>
                <a:gd name="T13" fmla="*/ T12 w 120"/>
                <a:gd name="T14" fmla="+- 0 2993 2993"/>
                <a:gd name="T15" fmla="*/ 299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pic>
        <p:nvPicPr>
          <p:cNvPr id="25" name="image21.png">
            <a:extLst>
              <a:ext uri="{FF2B5EF4-FFF2-40B4-BE49-F238E27FC236}">
                <a16:creationId xmlns:a16="http://schemas.microsoft.com/office/drawing/2014/main" id="{6874409A-0CD1-B5B5-C15B-D8D98AAE4C29}"/>
              </a:ext>
            </a:extLst>
          </p:cNvPr>
          <p:cNvPicPr>
            <a:picLocks noChangeAspect="1"/>
          </p:cNvPicPr>
          <p:nvPr/>
        </p:nvPicPr>
        <p:blipFill>
          <a:blip r:embed="rId5" cstate="print"/>
          <a:stretch>
            <a:fillRect/>
          </a:stretch>
        </p:blipFill>
        <p:spPr>
          <a:xfrm>
            <a:off x="3206876" y="5573180"/>
            <a:ext cx="327660" cy="240665"/>
          </a:xfrm>
          <a:prstGeom prst="rect">
            <a:avLst/>
          </a:prstGeom>
        </p:spPr>
      </p:pic>
      <p:grpSp>
        <p:nvGrpSpPr>
          <p:cNvPr id="26" name="docshapegroup131">
            <a:extLst>
              <a:ext uri="{FF2B5EF4-FFF2-40B4-BE49-F238E27FC236}">
                <a16:creationId xmlns:a16="http://schemas.microsoft.com/office/drawing/2014/main" id="{8C80F8F6-2CEF-1367-0D3C-600B059C4C7E}"/>
              </a:ext>
            </a:extLst>
          </p:cNvPr>
          <p:cNvGrpSpPr>
            <a:grpSpLocks/>
          </p:cNvGrpSpPr>
          <p:nvPr/>
        </p:nvGrpSpPr>
        <p:grpSpPr bwMode="auto">
          <a:xfrm>
            <a:off x="1188810" y="5113622"/>
            <a:ext cx="4321175" cy="3041946"/>
            <a:chOff x="2551" y="138"/>
            <a:chExt cx="6804" cy="4790"/>
          </a:xfrm>
        </p:grpSpPr>
        <p:pic>
          <p:nvPicPr>
            <p:cNvPr id="16399" name="docshape132">
              <a:extLst>
                <a:ext uri="{FF2B5EF4-FFF2-40B4-BE49-F238E27FC236}">
                  <a16:creationId xmlns:a16="http://schemas.microsoft.com/office/drawing/2014/main" id="{0AD5532D-DD5E-C93D-88A4-3B77BAA2456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77"/>
            <a:stretch/>
          </p:blipFill>
          <p:spPr bwMode="auto">
            <a:xfrm>
              <a:off x="2551" y="138"/>
              <a:ext cx="6804" cy="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docshape133">
              <a:extLst>
                <a:ext uri="{FF2B5EF4-FFF2-40B4-BE49-F238E27FC236}">
                  <a16:creationId xmlns:a16="http://schemas.microsoft.com/office/drawing/2014/main" id="{DB26A4CF-9579-8367-E8EB-B68FAED6B808}"/>
                </a:ext>
              </a:extLst>
            </p:cNvPr>
            <p:cNvSpPr>
              <a:spLocks/>
            </p:cNvSpPr>
            <p:nvPr/>
          </p:nvSpPr>
          <p:spPr bwMode="auto">
            <a:xfrm>
              <a:off x="8778" y="960"/>
              <a:ext cx="548" cy="423"/>
            </a:xfrm>
            <a:custGeom>
              <a:avLst/>
              <a:gdLst>
                <a:gd name="T0" fmla="+- 0 8778 8778"/>
                <a:gd name="T1" fmla="*/ T0 w 548"/>
                <a:gd name="T2" fmla="+- 0 1346 1276"/>
                <a:gd name="T3" fmla="*/ 1346 h 423"/>
                <a:gd name="T4" fmla="+- 0 8784 8778"/>
                <a:gd name="T5" fmla="*/ T4 w 548"/>
                <a:gd name="T6" fmla="+- 0 1319 1276"/>
                <a:gd name="T7" fmla="*/ 1319 h 423"/>
                <a:gd name="T8" fmla="+- 0 8799 8778"/>
                <a:gd name="T9" fmla="*/ T8 w 548"/>
                <a:gd name="T10" fmla="+- 0 1297 1276"/>
                <a:gd name="T11" fmla="*/ 1297 h 423"/>
                <a:gd name="T12" fmla="+- 0 8821 8778"/>
                <a:gd name="T13" fmla="*/ T12 w 548"/>
                <a:gd name="T14" fmla="+- 0 1282 1276"/>
                <a:gd name="T15" fmla="*/ 1282 h 423"/>
                <a:gd name="T16" fmla="+- 0 8848 8778"/>
                <a:gd name="T17" fmla="*/ T16 w 548"/>
                <a:gd name="T18" fmla="+- 0 1276 1276"/>
                <a:gd name="T19" fmla="*/ 1276 h 423"/>
                <a:gd name="T20" fmla="+- 0 9255 8778"/>
                <a:gd name="T21" fmla="*/ T20 w 548"/>
                <a:gd name="T22" fmla="+- 0 1276 1276"/>
                <a:gd name="T23" fmla="*/ 1276 h 423"/>
                <a:gd name="T24" fmla="+- 0 9282 8778"/>
                <a:gd name="T25" fmla="*/ T24 w 548"/>
                <a:gd name="T26" fmla="+- 0 1282 1276"/>
                <a:gd name="T27" fmla="*/ 1282 h 423"/>
                <a:gd name="T28" fmla="+- 0 9305 8778"/>
                <a:gd name="T29" fmla="*/ T28 w 548"/>
                <a:gd name="T30" fmla="+- 0 1297 1276"/>
                <a:gd name="T31" fmla="*/ 1297 h 423"/>
                <a:gd name="T32" fmla="+- 0 9320 8778"/>
                <a:gd name="T33" fmla="*/ T32 w 548"/>
                <a:gd name="T34" fmla="+- 0 1319 1276"/>
                <a:gd name="T35" fmla="*/ 1319 h 423"/>
                <a:gd name="T36" fmla="+- 0 9325 8778"/>
                <a:gd name="T37" fmla="*/ T36 w 548"/>
                <a:gd name="T38" fmla="+- 0 1346 1276"/>
                <a:gd name="T39" fmla="*/ 1346 h 423"/>
                <a:gd name="T40" fmla="+- 0 9325 8778"/>
                <a:gd name="T41" fmla="*/ T40 w 548"/>
                <a:gd name="T42" fmla="+- 0 1628 1276"/>
                <a:gd name="T43" fmla="*/ 1628 h 423"/>
                <a:gd name="T44" fmla="+- 0 9320 8778"/>
                <a:gd name="T45" fmla="*/ T44 w 548"/>
                <a:gd name="T46" fmla="+- 0 1655 1276"/>
                <a:gd name="T47" fmla="*/ 1655 h 423"/>
                <a:gd name="T48" fmla="+- 0 9305 8778"/>
                <a:gd name="T49" fmla="*/ T48 w 548"/>
                <a:gd name="T50" fmla="+- 0 1678 1276"/>
                <a:gd name="T51" fmla="*/ 1678 h 423"/>
                <a:gd name="T52" fmla="+- 0 9282 8778"/>
                <a:gd name="T53" fmla="*/ T52 w 548"/>
                <a:gd name="T54" fmla="+- 0 1693 1276"/>
                <a:gd name="T55" fmla="*/ 1693 h 423"/>
                <a:gd name="T56" fmla="+- 0 9255 8778"/>
                <a:gd name="T57" fmla="*/ T56 w 548"/>
                <a:gd name="T58" fmla="+- 0 1698 1276"/>
                <a:gd name="T59" fmla="*/ 1698 h 423"/>
                <a:gd name="T60" fmla="+- 0 8848 8778"/>
                <a:gd name="T61" fmla="*/ T60 w 548"/>
                <a:gd name="T62" fmla="+- 0 1698 1276"/>
                <a:gd name="T63" fmla="*/ 1698 h 423"/>
                <a:gd name="T64" fmla="+- 0 8821 8778"/>
                <a:gd name="T65" fmla="*/ T64 w 548"/>
                <a:gd name="T66" fmla="+- 0 1693 1276"/>
                <a:gd name="T67" fmla="*/ 1693 h 423"/>
                <a:gd name="T68" fmla="+- 0 8799 8778"/>
                <a:gd name="T69" fmla="*/ T68 w 548"/>
                <a:gd name="T70" fmla="+- 0 1678 1276"/>
                <a:gd name="T71" fmla="*/ 1678 h 423"/>
                <a:gd name="T72" fmla="+- 0 8784 8778"/>
                <a:gd name="T73" fmla="*/ T72 w 548"/>
                <a:gd name="T74" fmla="+- 0 1655 1276"/>
                <a:gd name="T75" fmla="*/ 1655 h 423"/>
                <a:gd name="T76" fmla="+- 0 8778 8778"/>
                <a:gd name="T77" fmla="*/ T76 w 548"/>
                <a:gd name="T78" fmla="+- 0 1628 1276"/>
                <a:gd name="T79" fmla="*/ 1628 h 423"/>
                <a:gd name="T80" fmla="+- 0 8778 8778"/>
                <a:gd name="T81" fmla="*/ T80 w 548"/>
                <a:gd name="T82" fmla="+- 0 1346 1276"/>
                <a:gd name="T83" fmla="*/ 1346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48" h="423">
                  <a:moveTo>
                    <a:pt x="0" y="70"/>
                  </a:moveTo>
                  <a:lnTo>
                    <a:pt x="6" y="43"/>
                  </a:lnTo>
                  <a:lnTo>
                    <a:pt x="21" y="21"/>
                  </a:lnTo>
                  <a:lnTo>
                    <a:pt x="43" y="6"/>
                  </a:lnTo>
                  <a:lnTo>
                    <a:pt x="70" y="0"/>
                  </a:lnTo>
                  <a:lnTo>
                    <a:pt x="477" y="0"/>
                  </a:lnTo>
                  <a:lnTo>
                    <a:pt x="504" y="6"/>
                  </a:lnTo>
                  <a:lnTo>
                    <a:pt x="527" y="21"/>
                  </a:lnTo>
                  <a:lnTo>
                    <a:pt x="542" y="43"/>
                  </a:lnTo>
                  <a:lnTo>
                    <a:pt x="547" y="70"/>
                  </a:lnTo>
                  <a:lnTo>
                    <a:pt x="547" y="352"/>
                  </a:lnTo>
                  <a:lnTo>
                    <a:pt x="542" y="379"/>
                  </a:lnTo>
                  <a:lnTo>
                    <a:pt x="527" y="402"/>
                  </a:lnTo>
                  <a:lnTo>
                    <a:pt x="504" y="417"/>
                  </a:lnTo>
                  <a:lnTo>
                    <a:pt x="477" y="422"/>
                  </a:lnTo>
                  <a:lnTo>
                    <a:pt x="70" y="422"/>
                  </a:lnTo>
                  <a:lnTo>
                    <a:pt x="43" y="417"/>
                  </a:lnTo>
                  <a:lnTo>
                    <a:pt x="21" y="402"/>
                  </a:lnTo>
                  <a:lnTo>
                    <a:pt x="6" y="379"/>
                  </a:lnTo>
                  <a:lnTo>
                    <a:pt x="0" y="352"/>
                  </a:lnTo>
                  <a:lnTo>
                    <a:pt x="0" y="70"/>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3" name="グループ化 2">
            <a:extLst>
              <a:ext uri="{FF2B5EF4-FFF2-40B4-BE49-F238E27FC236}">
                <a16:creationId xmlns:a16="http://schemas.microsoft.com/office/drawing/2014/main" id="{7B024CB3-EDDD-19A6-3AFC-279C53AADA36}"/>
              </a:ext>
            </a:extLst>
          </p:cNvPr>
          <p:cNvGrpSpPr/>
          <p:nvPr/>
        </p:nvGrpSpPr>
        <p:grpSpPr>
          <a:xfrm>
            <a:off x="312282" y="4104025"/>
            <a:ext cx="6074229" cy="1656736"/>
            <a:chOff x="312282" y="4104025"/>
            <a:chExt cx="6074229" cy="1656736"/>
          </a:xfrm>
        </p:grpSpPr>
        <p:sp>
          <p:nvSpPr>
            <p:cNvPr id="15" name="テキスト ボックス 14">
              <a:extLst>
                <a:ext uri="{FF2B5EF4-FFF2-40B4-BE49-F238E27FC236}">
                  <a16:creationId xmlns:a16="http://schemas.microsoft.com/office/drawing/2014/main" id="{EF344180-928D-F435-237E-62E92A3D7908}"/>
                </a:ext>
              </a:extLst>
            </p:cNvPr>
            <p:cNvSpPr txBox="1"/>
            <p:nvPr/>
          </p:nvSpPr>
          <p:spPr>
            <a:xfrm>
              <a:off x="312282" y="4104025"/>
              <a:ext cx="6074229" cy="1656736"/>
            </a:xfrm>
            <a:prstGeom prst="rect">
              <a:avLst/>
            </a:prstGeom>
            <a:noFill/>
          </p:spPr>
          <p:txBody>
            <a:bodyPr wrap="square">
              <a:spAutoFit/>
            </a:bodyPr>
            <a:lstStyle/>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ブロチゾラム錠０．２５ｍｇ「トーワ」</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は審査対象外となり、</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病名がなくても「合格」と判定されるようになります。</a:t>
              </a: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spc="-11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で画面を閉じ、「詳細」画面の</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をクリックして次のレセプトへ移動</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02000"/>
                </a:lnSpc>
                <a:spcBef>
                  <a:spcPts val="705"/>
                </a:spcBef>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a:spcBef>
                  <a:spcPts val="35"/>
                </a:spcBef>
              </a:pP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28" name="image21.png">
              <a:extLst>
                <a:ext uri="{FF2B5EF4-FFF2-40B4-BE49-F238E27FC236}">
                  <a16:creationId xmlns:a16="http://schemas.microsoft.com/office/drawing/2014/main" id="{5AAEB70E-BFC7-2533-8B31-509B7B5F2D32}"/>
                </a:ext>
              </a:extLst>
            </p:cNvPr>
            <p:cNvPicPr>
              <a:picLocks noChangeAspect="1"/>
            </p:cNvPicPr>
            <p:nvPr/>
          </p:nvPicPr>
          <p:blipFill>
            <a:blip r:embed="rId5" cstate="print"/>
            <a:stretch>
              <a:fillRect/>
            </a:stretch>
          </p:blipFill>
          <p:spPr>
            <a:xfrm>
              <a:off x="3514342" y="4619010"/>
              <a:ext cx="327660" cy="240665"/>
            </a:xfrm>
            <a:prstGeom prst="rect">
              <a:avLst/>
            </a:prstGeom>
          </p:spPr>
        </p:pic>
      </p:grpSp>
      <p:sp>
        <p:nvSpPr>
          <p:cNvPr id="29" name="テキスト ボックス 28">
            <a:extLst>
              <a:ext uri="{FF2B5EF4-FFF2-40B4-BE49-F238E27FC236}">
                <a16:creationId xmlns:a16="http://schemas.microsoft.com/office/drawing/2014/main" id="{DA50DB0A-1801-B6B5-8480-65EA24FE942C}"/>
              </a:ext>
            </a:extLst>
          </p:cNvPr>
          <p:cNvSpPr txBox="1"/>
          <p:nvPr/>
        </p:nvSpPr>
        <p:spPr>
          <a:xfrm>
            <a:off x="606770" y="8339099"/>
            <a:ext cx="5679729" cy="769441"/>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ので、少し時間がかか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自動再点検によ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、残りの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ブロチゾラム錠０．２</a:t>
            </a:r>
            <a:r>
              <a:rPr lang="ja-JP" altLang="ja-JP" sz="1100" b="1" dirty="0">
                <a:effectLst/>
                <a:latin typeface="游ゴシック" panose="020B0400000000000000" pitchFamily="50" charset="-128"/>
                <a:ea typeface="함초롬바탕" panose="02030604000101010101" pitchFamily="18" charset="-128"/>
                <a:cs typeface="ＭＳ Ｐゴシック" panose="020B0600070205080204" pitchFamily="50" charset="-128"/>
              </a:rPr>
              <a:t>５ｍ</a:t>
            </a:r>
            <a:r>
              <a:rPr lang="ja-JP" altLang="ja-JP" sz="1100" b="1" spc="-15" dirty="0">
                <a:effectLst/>
                <a:latin typeface="游ゴシック" panose="020B0400000000000000" pitchFamily="50" charset="-128"/>
                <a:ea typeface="함초롬바탕" panose="02030604000101010101" pitchFamily="18" charset="-128"/>
                <a:cs typeface="ＭＳ Ｐゴシック" panose="020B0600070205080204" pitchFamily="50" charset="-128"/>
              </a:rPr>
              <a:t>ｇ「</a:t>
            </a:r>
            <a:r>
              <a:rPr lang="ja-JP" altLang="ja-JP" sz="1100" b="1" spc="-5" dirty="0">
                <a:effectLst/>
                <a:latin typeface="游ゴシック" panose="020B0400000000000000" pitchFamily="50" charset="-128"/>
                <a:ea typeface="함초롬바탕" panose="02030604000101010101" pitchFamily="18" charset="-128"/>
                <a:cs typeface="ＭＳ Ｐゴシック" panose="020B0600070205080204" pitchFamily="50" charset="-128"/>
              </a:rPr>
              <a:t>トーワ」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含ま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ば、不合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格が合格の判定</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に変わ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り</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ndParaRPr>
          </a:p>
        </p:txBody>
      </p:sp>
      <p:sp>
        <p:nvSpPr>
          <p:cNvPr id="4" name="직사각형 3">
            <a:extLst>
              <a:ext uri="{FF2B5EF4-FFF2-40B4-BE49-F238E27FC236}">
                <a16:creationId xmlns:a16="http://schemas.microsoft.com/office/drawing/2014/main" id="{4ECAD7DC-34F0-BC25-1DCC-9DFAF0749440}"/>
              </a:ext>
            </a:extLst>
          </p:cNvPr>
          <p:cNvSpPr/>
          <p:nvPr/>
        </p:nvSpPr>
        <p:spPr>
          <a:xfrm>
            <a:off x="1668846" y="5381851"/>
            <a:ext cx="913538" cy="10544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pic>
        <p:nvPicPr>
          <p:cNvPr id="7" name="그림 6">
            <a:extLst>
              <a:ext uri="{FF2B5EF4-FFF2-40B4-BE49-F238E27FC236}">
                <a16:creationId xmlns:a16="http://schemas.microsoft.com/office/drawing/2014/main" id="{E4ACF159-7389-1E73-DFA0-A63A3A4F7089}"/>
              </a:ext>
            </a:extLst>
          </p:cNvPr>
          <p:cNvPicPr>
            <a:picLocks noChangeAspect="1"/>
          </p:cNvPicPr>
          <p:nvPr/>
        </p:nvPicPr>
        <p:blipFill>
          <a:blip r:embed="rId7"/>
          <a:stretch>
            <a:fillRect/>
          </a:stretch>
        </p:blipFill>
        <p:spPr>
          <a:xfrm>
            <a:off x="2146396" y="1206778"/>
            <a:ext cx="2893178" cy="142622"/>
          </a:xfrm>
          <a:prstGeom prst="rect">
            <a:avLst/>
          </a:prstGeom>
        </p:spPr>
      </p:pic>
    </p:spTree>
    <p:extLst>
      <p:ext uri="{BB962C8B-B14F-4D97-AF65-F5344CB8AC3E}">
        <p14:creationId xmlns:p14="http://schemas.microsoft.com/office/powerpoint/2010/main" val="2932127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29</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338700"/>
          </a:xfrm>
          <a:prstGeom prst="rect">
            <a:avLst/>
          </a:prstGeom>
          <a:noFill/>
        </p:spPr>
        <p:txBody>
          <a:bodyPr wrap="square" rtlCol="0">
            <a:spAutoFit/>
          </a:bodyPr>
          <a:lstStyle/>
          <a:p>
            <a:pPr marL="485140">
              <a:lnSpc>
                <a:spcPts val="1675"/>
              </a:lnSpc>
            </a:pPr>
            <a:r>
              <a:rPr lang="ja-JP" altLang="en-US" sz="1100" b="1" spc="-5" dirty="0">
                <a:latin typeface="游ゴシック" panose="020B0400000000000000" pitchFamily="50" charset="-128"/>
                <a:ea typeface="游ゴシック" panose="020B0400000000000000" pitchFamily="50" charset="-128"/>
                <a:cs typeface="함초롬바탕" panose="02030604000101010101" pitchFamily="18" charset="-128"/>
              </a:rPr>
              <a:t>４</a:t>
            </a:r>
            <a:r>
              <a:rPr lang="ja-JP"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rPr>
              <a:t>．精密点検ルールの適用変更</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795"/>
              </a:lnSpc>
            </a:pP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が不合格になっています。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35"/>
              </a:spcBef>
              <a:spcAft>
                <a:spcPts val="0"/>
              </a:spcAft>
              <a:tabLst>
                <a:tab pos="2161540" algn="l"/>
              </a:tabLs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点検メッセージは「</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en-US" altLang="ja-JP" sz="1100" spc="-10" dirty="0">
                <a:solidFill>
                  <a:srgbClr val="004DFF"/>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単月」となっています。</a:t>
            </a:r>
            <a:r>
              <a:rPr lang="ja-JP" altLang="ja-JP" sz="1100" spc="-10" dirty="0">
                <a:solidFill>
                  <a:srgbClr val="004DFF"/>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精密</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とは精密点検による不合格の意味です。メッセージの内容は「アスピリン喘息の既往、消化性潰瘍、重篤な肝・腎障害、重篤な心機能不全等に禁忌ではないでしょうか」です。</a:t>
            </a:r>
            <a:endParaRPr kumimoji="1" lang="ja-JP" altLang="en-US" sz="1200" dirty="0">
              <a:latin typeface="游ゴシック" panose="020B0400000000000000" pitchFamily="50" charset="-128"/>
            </a:endParaRPr>
          </a:p>
        </p:txBody>
      </p:sp>
      <p:pic>
        <p:nvPicPr>
          <p:cNvPr id="3" name="image45.jpeg">
            <a:extLst>
              <a:ext uri="{FF2B5EF4-FFF2-40B4-BE49-F238E27FC236}">
                <a16:creationId xmlns:a16="http://schemas.microsoft.com/office/drawing/2014/main" id="{CC4603D0-885C-482D-3E96-BCF84908368E}"/>
              </a:ext>
            </a:extLst>
          </p:cNvPr>
          <p:cNvPicPr>
            <a:picLocks noChangeAspect="1"/>
          </p:cNvPicPr>
          <p:nvPr/>
        </p:nvPicPr>
        <p:blipFill>
          <a:blip r:embed="rId2" cstate="print"/>
          <a:srcRect t="7032"/>
          <a:stretch/>
        </p:blipFill>
        <p:spPr>
          <a:xfrm>
            <a:off x="1344332" y="1919200"/>
            <a:ext cx="4330700" cy="3033800"/>
          </a:xfrm>
          <a:prstGeom prst="rect">
            <a:avLst/>
          </a:prstGeom>
        </p:spPr>
      </p:pic>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5080066"/>
            <a:ext cx="6386513" cy="640753"/>
          </a:xfrm>
          <a:prstGeom prst="rect">
            <a:avLst/>
          </a:prstGeom>
          <a:noFill/>
        </p:spPr>
        <p:txBody>
          <a:bodyPr wrap="square">
            <a:spAutoFit/>
          </a:bodyPr>
          <a:lstStyle/>
          <a:p>
            <a:pPr marL="485140" marR="429260" algn="just">
              <a:lnSpc>
                <a:spcPct val="110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確かに添付文書によれ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重篤な</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心機能不</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全のある</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患者」には禁忌となっ</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て</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います。このレセプト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は「心臓性浮腫」があ</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ので、</a:t>
            </a:r>
            <a:r>
              <a:rPr lang="ja-JP" altLang="en-US"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 「クラウド版レセプト点検サービス」</a:t>
            </a:r>
            <a:r>
              <a:rPr lang="en-US" altLang="ja-JP" sz="1100" spc="-30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は禁忌と判断しました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p>
        </p:txBody>
      </p:sp>
      <p:grpSp>
        <p:nvGrpSpPr>
          <p:cNvPr id="7" name="docshapegroup134">
            <a:extLst>
              <a:ext uri="{FF2B5EF4-FFF2-40B4-BE49-F238E27FC236}">
                <a16:creationId xmlns:a16="http://schemas.microsoft.com/office/drawing/2014/main" id="{2A6B55EF-87F3-D9AE-BC9E-3F93AE4FD813}"/>
              </a:ext>
            </a:extLst>
          </p:cNvPr>
          <p:cNvGrpSpPr>
            <a:grpSpLocks/>
          </p:cNvGrpSpPr>
          <p:nvPr/>
        </p:nvGrpSpPr>
        <p:grpSpPr bwMode="auto">
          <a:xfrm>
            <a:off x="1401950" y="5848520"/>
            <a:ext cx="4279900" cy="2906713"/>
            <a:chOff x="2588" y="114"/>
            <a:chExt cx="6740" cy="4577"/>
          </a:xfrm>
        </p:grpSpPr>
        <p:pic>
          <p:nvPicPr>
            <p:cNvPr id="22530" name="docshape135">
              <a:extLst>
                <a:ext uri="{FF2B5EF4-FFF2-40B4-BE49-F238E27FC236}">
                  <a16:creationId xmlns:a16="http://schemas.microsoft.com/office/drawing/2014/main" id="{A3E9B172-7BF9-3EFD-3463-58F7F9207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 y="113"/>
              <a:ext cx="6740" cy="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3">
              <a:extLst>
                <a:ext uri="{FF2B5EF4-FFF2-40B4-BE49-F238E27FC236}">
                  <a16:creationId xmlns:a16="http://schemas.microsoft.com/office/drawing/2014/main" id="{8E222B78-4B28-C454-124B-1A7BBE5E3CF5}"/>
                </a:ext>
              </a:extLst>
            </p:cNvPr>
            <p:cNvSpPr>
              <a:spLocks noChangeShapeType="1"/>
            </p:cNvSpPr>
            <p:nvPr/>
          </p:nvSpPr>
          <p:spPr bwMode="auto">
            <a:xfrm>
              <a:off x="2872" y="3481"/>
              <a:ext cx="1524"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4" name="직사각형 3">
            <a:extLst>
              <a:ext uri="{FF2B5EF4-FFF2-40B4-BE49-F238E27FC236}">
                <a16:creationId xmlns:a16="http://schemas.microsoft.com/office/drawing/2014/main" id="{C630D9D2-9FCD-DBB6-0CD0-44C24AD01B38}"/>
              </a:ext>
            </a:extLst>
          </p:cNvPr>
          <p:cNvSpPr/>
          <p:nvPr/>
        </p:nvSpPr>
        <p:spPr>
          <a:xfrm>
            <a:off x="1802196" y="2163855"/>
            <a:ext cx="998154" cy="131670"/>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24650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30</a:t>
            </a:fld>
            <a:endParaRPr kumimoji="1" lang="ja-JP" altLang="en-US"/>
          </a:p>
        </p:txBody>
      </p:sp>
      <p:sp>
        <p:nvSpPr>
          <p:cNvPr id="2" name="テキスト ボックス 1">
            <a:extLst>
              <a:ext uri="{FF2B5EF4-FFF2-40B4-BE49-F238E27FC236}">
                <a16:creationId xmlns:a16="http://schemas.microsoft.com/office/drawing/2014/main" id="{90F02422-941B-2DB5-9D67-743573A2E329}"/>
              </a:ext>
            </a:extLst>
          </p:cNvPr>
          <p:cNvSpPr txBox="1"/>
          <p:nvPr/>
        </p:nvSpPr>
        <p:spPr>
          <a:xfrm>
            <a:off x="391886" y="576844"/>
            <a:ext cx="6165467" cy="765338"/>
          </a:xfrm>
          <a:prstGeom prst="rect">
            <a:avLst/>
          </a:prstGeom>
          <a:noFill/>
        </p:spPr>
        <p:txBody>
          <a:bodyPr wrap="square" rtlCol="0">
            <a:spAutoFit/>
          </a:bodyPr>
          <a:lstStyle/>
          <a:p>
            <a:pPr marL="485140" marR="429260">
              <a:lnSpc>
                <a:spcPct val="95000"/>
              </a:lnSpc>
              <a:spcBef>
                <a:spcPts val="26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しかし、実際はそこま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厳密ではなく、</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都道府県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によっては「心</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臓性浮腫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」があっ</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ても</a:t>
            </a:r>
            <a:r>
              <a:rPr lang="ja-JP" altLang="ja-JP" sz="1100" b="1"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a:t>
            </a:r>
            <a:r>
              <a:rPr lang="ja-JP" altLang="ja-JP" sz="1100" b="1"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０</a:t>
            </a:r>
            <a:r>
              <a:rPr lang="ja-JP" altLang="ja-JP" sz="1100" b="1" dirty="0">
                <a:effectLst/>
                <a:latin typeface="游ゴシック" panose="020B0400000000000000" pitchFamily="50" charset="-128"/>
                <a:ea typeface="游ゴシック" panose="020B0400000000000000" pitchFamily="50" charset="-128"/>
                <a:cs typeface="ＭＳ Ｐゴシック" panose="020B0600070205080204" pitchFamily="50" charset="-128"/>
              </a:rPr>
              <a:t>０ｍｇ</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通</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る場合があり</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ま</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す。</a:t>
            </a:r>
          </a:p>
          <a:p>
            <a:pPr marL="485140">
              <a:spcBef>
                <a:spcPts val="70"/>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b="1" dirty="0">
              <a:latin typeface="游ゴシック" panose="020B0400000000000000" pitchFamily="50" charset="-128"/>
              <a:ea typeface="游ゴシック" panose="020B0400000000000000" pitchFamily="50" charset="-128"/>
            </a:endParaRPr>
          </a:p>
        </p:txBody>
      </p:sp>
      <p:grpSp>
        <p:nvGrpSpPr>
          <p:cNvPr id="3" name="docshapegroup136">
            <a:extLst>
              <a:ext uri="{FF2B5EF4-FFF2-40B4-BE49-F238E27FC236}">
                <a16:creationId xmlns:a16="http://schemas.microsoft.com/office/drawing/2014/main" id="{177D6E7A-4242-C14A-E3EF-81F9B490D658}"/>
              </a:ext>
            </a:extLst>
          </p:cNvPr>
          <p:cNvGrpSpPr>
            <a:grpSpLocks/>
          </p:cNvGrpSpPr>
          <p:nvPr/>
        </p:nvGrpSpPr>
        <p:grpSpPr bwMode="auto">
          <a:xfrm>
            <a:off x="1291989" y="1470465"/>
            <a:ext cx="4422775" cy="947737"/>
            <a:chOff x="2389" y="349"/>
            <a:chExt cx="6967" cy="1491"/>
          </a:xfrm>
        </p:grpSpPr>
        <p:pic>
          <p:nvPicPr>
            <p:cNvPr id="21506" name="docshape137">
              <a:extLst>
                <a:ext uri="{FF2B5EF4-FFF2-40B4-BE49-F238E27FC236}">
                  <a16:creationId xmlns:a16="http://schemas.microsoft.com/office/drawing/2014/main" id="{76A61499-A81D-3987-8FEE-A59A9771B8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349"/>
              <a:ext cx="6804" cy="1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38">
              <a:extLst>
                <a:ext uri="{FF2B5EF4-FFF2-40B4-BE49-F238E27FC236}">
                  <a16:creationId xmlns:a16="http://schemas.microsoft.com/office/drawing/2014/main" id="{D829EB3F-691E-7A57-6D6A-2F8C6EB59C22}"/>
                </a:ext>
              </a:extLst>
            </p:cNvPr>
            <p:cNvSpPr>
              <a:spLocks/>
            </p:cNvSpPr>
            <p:nvPr/>
          </p:nvSpPr>
          <p:spPr bwMode="auto">
            <a:xfrm>
              <a:off x="2403" y="1027"/>
              <a:ext cx="4236" cy="468"/>
            </a:xfrm>
            <a:custGeom>
              <a:avLst/>
              <a:gdLst>
                <a:gd name="T0" fmla="+- 0 2404 2404"/>
                <a:gd name="T1" fmla="*/ T0 w 4236"/>
                <a:gd name="T2" fmla="+- 0 1105 1027"/>
                <a:gd name="T3" fmla="*/ 1105 h 468"/>
                <a:gd name="T4" fmla="+- 0 2410 2404"/>
                <a:gd name="T5" fmla="*/ T4 w 4236"/>
                <a:gd name="T6" fmla="+- 0 1075 1027"/>
                <a:gd name="T7" fmla="*/ 1075 h 468"/>
                <a:gd name="T8" fmla="+- 0 2426 2404"/>
                <a:gd name="T9" fmla="*/ T8 w 4236"/>
                <a:gd name="T10" fmla="+- 0 1050 1027"/>
                <a:gd name="T11" fmla="*/ 1050 h 468"/>
                <a:gd name="T12" fmla="+- 0 2451 2404"/>
                <a:gd name="T13" fmla="*/ T12 w 4236"/>
                <a:gd name="T14" fmla="+- 0 1033 1027"/>
                <a:gd name="T15" fmla="*/ 1033 h 468"/>
                <a:gd name="T16" fmla="+- 0 2482 2404"/>
                <a:gd name="T17" fmla="*/ T16 w 4236"/>
                <a:gd name="T18" fmla="+- 0 1027 1027"/>
                <a:gd name="T19" fmla="*/ 1027 h 468"/>
                <a:gd name="T20" fmla="+- 0 6562 2404"/>
                <a:gd name="T21" fmla="*/ T20 w 4236"/>
                <a:gd name="T22" fmla="+- 0 1027 1027"/>
                <a:gd name="T23" fmla="*/ 1027 h 468"/>
                <a:gd name="T24" fmla="+- 0 6592 2404"/>
                <a:gd name="T25" fmla="*/ T24 w 4236"/>
                <a:gd name="T26" fmla="+- 0 1033 1027"/>
                <a:gd name="T27" fmla="*/ 1033 h 468"/>
                <a:gd name="T28" fmla="+- 0 6617 2404"/>
                <a:gd name="T29" fmla="*/ T28 w 4236"/>
                <a:gd name="T30" fmla="+- 0 1050 1027"/>
                <a:gd name="T31" fmla="*/ 1050 h 468"/>
                <a:gd name="T32" fmla="+- 0 6633 2404"/>
                <a:gd name="T33" fmla="*/ T32 w 4236"/>
                <a:gd name="T34" fmla="+- 0 1075 1027"/>
                <a:gd name="T35" fmla="*/ 1075 h 468"/>
                <a:gd name="T36" fmla="+- 0 6640 2404"/>
                <a:gd name="T37" fmla="*/ T36 w 4236"/>
                <a:gd name="T38" fmla="+- 0 1105 1027"/>
                <a:gd name="T39" fmla="*/ 1105 h 468"/>
                <a:gd name="T40" fmla="+- 0 6640 2404"/>
                <a:gd name="T41" fmla="*/ T40 w 4236"/>
                <a:gd name="T42" fmla="+- 0 1417 1027"/>
                <a:gd name="T43" fmla="*/ 1417 h 468"/>
                <a:gd name="T44" fmla="+- 0 6633 2404"/>
                <a:gd name="T45" fmla="*/ T44 w 4236"/>
                <a:gd name="T46" fmla="+- 0 1448 1027"/>
                <a:gd name="T47" fmla="*/ 1448 h 468"/>
                <a:gd name="T48" fmla="+- 0 6617 2404"/>
                <a:gd name="T49" fmla="*/ T48 w 4236"/>
                <a:gd name="T50" fmla="+- 0 1472 1027"/>
                <a:gd name="T51" fmla="*/ 1472 h 468"/>
                <a:gd name="T52" fmla="+- 0 6592 2404"/>
                <a:gd name="T53" fmla="*/ T52 w 4236"/>
                <a:gd name="T54" fmla="+- 0 1489 1027"/>
                <a:gd name="T55" fmla="*/ 1489 h 468"/>
                <a:gd name="T56" fmla="+- 0 6562 2404"/>
                <a:gd name="T57" fmla="*/ T56 w 4236"/>
                <a:gd name="T58" fmla="+- 0 1495 1027"/>
                <a:gd name="T59" fmla="*/ 1495 h 468"/>
                <a:gd name="T60" fmla="+- 0 2482 2404"/>
                <a:gd name="T61" fmla="*/ T60 w 4236"/>
                <a:gd name="T62" fmla="+- 0 1495 1027"/>
                <a:gd name="T63" fmla="*/ 1495 h 468"/>
                <a:gd name="T64" fmla="+- 0 2451 2404"/>
                <a:gd name="T65" fmla="*/ T64 w 4236"/>
                <a:gd name="T66" fmla="+- 0 1489 1027"/>
                <a:gd name="T67" fmla="*/ 1489 h 468"/>
                <a:gd name="T68" fmla="+- 0 2426 2404"/>
                <a:gd name="T69" fmla="*/ T68 w 4236"/>
                <a:gd name="T70" fmla="+- 0 1472 1027"/>
                <a:gd name="T71" fmla="*/ 1472 h 468"/>
                <a:gd name="T72" fmla="+- 0 2410 2404"/>
                <a:gd name="T73" fmla="*/ T72 w 4236"/>
                <a:gd name="T74" fmla="+- 0 1448 1027"/>
                <a:gd name="T75" fmla="*/ 1448 h 468"/>
                <a:gd name="T76" fmla="+- 0 2404 2404"/>
                <a:gd name="T77" fmla="*/ T76 w 4236"/>
                <a:gd name="T78" fmla="+- 0 1417 1027"/>
                <a:gd name="T79" fmla="*/ 1417 h 468"/>
                <a:gd name="T80" fmla="+- 0 2404 2404"/>
                <a:gd name="T81" fmla="*/ T80 w 4236"/>
                <a:gd name="T82" fmla="+- 0 1105 1027"/>
                <a:gd name="T83" fmla="*/ 1105 h 4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68">
                  <a:moveTo>
                    <a:pt x="0" y="78"/>
                  </a:moveTo>
                  <a:lnTo>
                    <a:pt x="6" y="48"/>
                  </a:lnTo>
                  <a:lnTo>
                    <a:pt x="22" y="23"/>
                  </a:lnTo>
                  <a:lnTo>
                    <a:pt x="47" y="6"/>
                  </a:lnTo>
                  <a:lnTo>
                    <a:pt x="78" y="0"/>
                  </a:lnTo>
                  <a:lnTo>
                    <a:pt x="4158" y="0"/>
                  </a:lnTo>
                  <a:lnTo>
                    <a:pt x="4188" y="6"/>
                  </a:lnTo>
                  <a:lnTo>
                    <a:pt x="4213" y="23"/>
                  </a:lnTo>
                  <a:lnTo>
                    <a:pt x="4229" y="48"/>
                  </a:lnTo>
                  <a:lnTo>
                    <a:pt x="4236" y="78"/>
                  </a:lnTo>
                  <a:lnTo>
                    <a:pt x="4236" y="390"/>
                  </a:lnTo>
                  <a:lnTo>
                    <a:pt x="4229" y="421"/>
                  </a:lnTo>
                  <a:lnTo>
                    <a:pt x="4213" y="445"/>
                  </a:lnTo>
                  <a:lnTo>
                    <a:pt x="4188" y="462"/>
                  </a:lnTo>
                  <a:lnTo>
                    <a:pt x="4158" y="468"/>
                  </a:lnTo>
                  <a:lnTo>
                    <a:pt x="78" y="468"/>
                  </a:lnTo>
                  <a:lnTo>
                    <a:pt x="47" y="462"/>
                  </a:lnTo>
                  <a:lnTo>
                    <a:pt x="22" y="445"/>
                  </a:lnTo>
                  <a:lnTo>
                    <a:pt x="6" y="421"/>
                  </a:lnTo>
                  <a:lnTo>
                    <a:pt x="0" y="390"/>
                  </a:lnTo>
                  <a:lnTo>
                    <a:pt x="0" y="7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2BD8F20C-97D4-CB35-F6C0-B26F7862024A}"/>
              </a:ext>
            </a:extLst>
          </p:cNvPr>
          <p:cNvSpPr txBox="1"/>
          <p:nvPr/>
        </p:nvSpPr>
        <p:spPr>
          <a:xfrm>
            <a:off x="866672" y="2674769"/>
            <a:ext cx="5690681" cy="430887"/>
          </a:xfrm>
          <a:prstGeom prst="rect">
            <a:avLst/>
          </a:prstGeom>
          <a:noFill/>
        </p:spPr>
        <p:txBody>
          <a:bodyPr wrap="square" rtlCol="0">
            <a:spAutoFit/>
          </a:bodyPr>
          <a:lstStyle/>
          <a:p>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「精密点検ルール」画面が表示されます。「適用」を「適用外」に変更すると、</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ndParaRPr>
          </a:p>
        </p:txBody>
      </p:sp>
      <p:grpSp>
        <p:nvGrpSpPr>
          <p:cNvPr id="7" name="docshapegroup139">
            <a:extLst>
              <a:ext uri="{FF2B5EF4-FFF2-40B4-BE49-F238E27FC236}">
                <a16:creationId xmlns:a16="http://schemas.microsoft.com/office/drawing/2014/main" id="{268FA138-58E9-A351-3E37-23198E7E6536}"/>
              </a:ext>
            </a:extLst>
          </p:cNvPr>
          <p:cNvGrpSpPr>
            <a:grpSpLocks/>
          </p:cNvGrpSpPr>
          <p:nvPr/>
        </p:nvGrpSpPr>
        <p:grpSpPr bwMode="auto">
          <a:xfrm>
            <a:off x="1394829" y="3254736"/>
            <a:ext cx="4321175" cy="3028906"/>
            <a:chOff x="2551" y="529"/>
            <a:chExt cx="6804" cy="4769"/>
          </a:xfrm>
        </p:grpSpPr>
        <p:pic>
          <p:nvPicPr>
            <p:cNvPr id="21509" name="docshape140">
              <a:extLst>
                <a:ext uri="{FF2B5EF4-FFF2-40B4-BE49-F238E27FC236}">
                  <a16:creationId xmlns:a16="http://schemas.microsoft.com/office/drawing/2014/main" id="{9ABB12F2-2533-AC9D-8B43-FF05345A85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30"/>
            <a:stretch/>
          </p:blipFill>
          <p:spPr bwMode="auto">
            <a:xfrm>
              <a:off x="2551" y="529"/>
              <a:ext cx="6804" cy="4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ocshape141">
              <a:extLst>
                <a:ext uri="{FF2B5EF4-FFF2-40B4-BE49-F238E27FC236}">
                  <a16:creationId xmlns:a16="http://schemas.microsoft.com/office/drawing/2014/main" id="{A4A2C40B-960C-1CFD-78AC-3A68D3650680}"/>
                </a:ext>
              </a:extLst>
            </p:cNvPr>
            <p:cNvSpPr>
              <a:spLocks/>
            </p:cNvSpPr>
            <p:nvPr/>
          </p:nvSpPr>
          <p:spPr bwMode="auto">
            <a:xfrm>
              <a:off x="6130" y="890"/>
              <a:ext cx="1601" cy="768"/>
            </a:xfrm>
            <a:custGeom>
              <a:avLst/>
              <a:gdLst>
                <a:gd name="T0" fmla="+- 0 6131 6131"/>
                <a:gd name="T1" fmla="*/ T0 w 1601"/>
                <a:gd name="T2" fmla="+- 0 1019 891"/>
                <a:gd name="T3" fmla="*/ 1019 h 768"/>
                <a:gd name="T4" fmla="+- 0 6141 6131"/>
                <a:gd name="T5" fmla="*/ T4 w 1601"/>
                <a:gd name="T6" fmla="+- 0 969 891"/>
                <a:gd name="T7" fmla="*/ 969 h 768"/>
                <a:gd name="T8" fmla="+- 0 6168 6131"/>
                <a:gd name="T9" fmla="*/ T8 w 1601"/>
                <a:gd name="T10" fmla="+- 0 928 891"/>
                <a:gd name="T11" fmla="*/ 928 h 768"/>
                <a:gd name="T12" fmla="+- 0 6209 6131"/>
                <a:gd name="T13" fmla="*/ T12 w 1601"/>
                <a:gd name="T14" fmla="+- 0 901 891"/>
                <a:gd name="T15" fmla="*/ 901 h 768"/>
                <a:gd name="T16" fmla="+- 0 6259 6131"/>
                <a:gd name="T17" fmla="*/ T16 w 1601"/>
                <a:gd name="T18" fmla="+- 0 891 891"/>
                <a:gd name="T19" fmla="*/ 891 h 768"/>
                <a:gd name="T20" fmla="+- 0 7604 6131"/>
                <a:gd name="T21" fmla="*/ T20 w 1601"/>
                <a:gd name="T22" fmla="+- 0 891 891"/>
                <a:gd name="T23" fmla="*/ 891 h 768"/>
                <a:gd name="T24" fmla="+- 0 7653 6131"/>
                <a:gd name="T25" fmla="*/ T24 w 1601"/>
                <a:gd name="T26" fmla="+- 0 901 891"/>
                <a:gd name="T27" fmla="*/ 901 h 768"/>
                <a:gd name="T28" fmla="+- 0 7694 6131"/>
                <a:gd name="T29" fmla="*/ T28 w 1601"/>
                <a:gd name="T30" fmla="+- 0 928 891"/>
                <a:gd name="T31" fmla="*/ 928 h 768"/>
                <a:gd name="T32" fmla="+- 0 7722 6131"/>
                <a:gd name="T33" fmla="*/ T32 w 1601"/>
                <a:gd name="T34" fmla="+- 0 969 891"/>
                <a:gd name="T35" fmla="*/ 969 h 768"/>
                <a:gd name="T36" fmla="+- 0 7732 6131"/>
                <a:gd name="T37" fmla="*/ T36 w 1601"/>
                <a:gd name="T38" fmla="+- 0 1019 891"/>
                <a:gd name="T39" fmla="*/ 1019 h 768"/>
                <a:gd name="T40" fmla="+- 0 7732 6131"/>
                <a:gd name="T41" fmla="*/ T40 w 1601"/>
                <a:gd name="T42" fmla="+- 0 1531 891"/>
                <a:gd name="T43" fmla="*/ 1531 h 768"/>
                <a:gd name="T44" fmla="+- 0 7722 6131"/>
                <a:gd name="T45" fmla="*/ T44 w 1601"/>
                <a:gd name="T46" fmla="+- 0 1580 891"/>
                <a:gd name="T47" fmla="*/ 1580 h 768"/>
                <a:gd name="T48" fmla="+- 0 7694 6131"/>
                <a:gd name="T49" fmla="*/ T48 w 1601"/>
                <a:gd name="T50" fmla="+- 0 1621 891"/>
                <a:gd name="T51" fmla="*/ 1621 h 768"/>
                <a:gd name="T52" fmla="+- 0 7653 6131"/>
                <a:gd name="T53" fmla="*/ T52 w 1601"/>
                <a:gd name="T54" fmla="+- 0 1649 891"/>
                <a:gd name="T55" fmla="*/ 1649 h 768"/>
                <a:gd name="T56" fmla="+- 0 7604 6131"/>
                <a:gd name="T57" fmla="*/ T56 w 1601"/>
                <a:gd name="T58" fmla="+- 0 1659 891"/>
                <a:gd name="T59" fmla="*/ 1659 h 768"/>
                <a:gd name="T60" fmla="+- 0 6259 6131"/>
                <a:gd name="T61" fmla="*/ T60 w 1601"/>
                <a:gd name="T62" fmla="+- 0 1659 891"/>
                <a:gd name="T63" fmla="*/ 1659 h 768"/>
                <a:gd name="T64" fmla="+- 0 6209 6131"/>
                <a:gd name="T65" fmla="*/ T64 w 1601"/>
                <a:gd name="T66" fmla="+- 0 1649 891"/>
                <a:gd name="T67" fmla="*/ 1649 h 768"/>
                <a:gd name="T68" fmla="+- 0 6168 6131"/>
                <a:gd name="T69" fmla="*/ T68 w 1601"/>
                <a:gd name="T70" fmla="+- 0 1621 891"/>
                <a:gd name="T71" fmla="*/ 1621 h 768"/>
                <a:gd name="T72" fmla="+- 0 6141 6131"/>
                <a:gd name="T73" fmla="*/ T72 w 1601"/>
                <a:gd name="T74" fmla="+- 0 1580 891"/>
                <a:gd name="T75" fmla="*/ 1580 h 768"/>
                <a:gd name="T76" fmla="+- 0 6131 6131"/>
                <a:gd name="T77" fmla="*/ T76 w 1601"/>
                <a:gd name="T78" fmla="+- 0 1531 891"/>
                <a:gd name="T79" fmla="*/ 1531 h 768"/>
                <a:gd name="T80" fmla="+- 0 6131 6131"/>
                <a:gd name="T81" fmla="*/ T80 w 1601"/>
                <a:gd name="T82" fmla="+- 0 1019 891"/>
                <a:gd name="T83" fmla="*/ 1019 h 76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01" h="768">
                  <a:moveTo>
                    <a:pt x="0" y="128"/>
                  </a:moveTo>
                  <a:lnTo>
                    <a:pt x="10" y="78"/>
                  </a:lnTo>
                  <a:lnTo>
                    <a:pt x="37" y="37"/>
                  </a:lnTo>
                  <a:lnTo>
                    <a:pt x="78" y="10"/>
                  </a:lnTo>
                  <a:lnTo>
                    <a:pt x="128" y="0"/>
                  </a:lnTo>
                  <a:lnTo>
                    <a:pt x="1473" y="0"/>
                  </a:lnTo>
                  <a:lnTo>
                    <a:pt x="1522" y="10"/>
                  </a:lnTo>
                  <a:lnTo>
                    <a:pt x="1563" y="37"/>
                  </a:lnTo>
                  <a:lnTo>
                    <a:pt x="1591" y="78"/>
                  </a:lnTo>
                  <a:lnTo>
                    <a:pt x="1601" y="128"/>
                  </a:lnTo>
                  <a:lnTo>
                    <a:pt x="1601" y="640"/>
                  </a:lnTo>
                  <a:lnTo>
                    <a:pt x="1591" y="689"/>
                  </a:lnTo>
                  <a:lnTo>
                    <a:pt x="1563" y="730"/>
                  </a:lnTo>
                  <a:lnTo>
                    <a:pt x="1522" y="758"/>
                  </a:lnTo>
                  <a:lnTo>
                    <a:pt x="1473" y="768"/>
                  </a:lnTo>
                  <a:lnTo>
                    <a:pt x="128" y="768"/>
                  </a:lnTo>
                  <a:lnTo>
                    <a:pt x="78" y="758"/>
                  </a:lnTo>
                  <a:lnTo>
                    <a:pt x="37" y="730"/>
                  </a:lnTo>
                  <a:lnTo>
                    <a:pt x="10" y="689"/>
                  </a:lnTo>
                  <a:lnTo>
                    <a:pt x="0" y="640"/>
                  </a:lnTo>
                  <a:lnTo>
                    <a:pt x="0" y="128"/>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9" name="Line 7">
              <a:extLst>
                <a:ext uri="{FF2B5EF4-FFF2-40B4-BE49-F238E27FC236}">
                  <a16:creationId xmlns:a16="http://schemas.microsoft.com/office/drawing/2014/main" id="{6E4E87A0-D09C-E958-3D43-BC3EC86772E8}"/>
                </a:ext>
              </a:extLst>
            </p:cNvPr>
            <p:cNvSpPr>
              <a:spLocks noChangeShapeType="1"/>
            </p:cNvSpPr>
            <p:nvPr/>
          </p:nvSpPr>
          <p:spPr bwMode="auto">
            <a:xfrm>
              <a:off x="6923" y="591"/>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0" name="docshape142">
              <a:extLst>
                <a:ext uri="{FF2B5EF4-FFF2-40B4-BE49-F238E27FC236}">
                  <a16:creationId xmlns:a16="http://schemas.microsoft.com/office/drawing/2014/main" id="{548CED63-035D-427B-A8B7-C5FA8AA7AE72}"/>
                </a:ext>
              </a:extLst>
            </p:cNvPr>
            <p:cNvSpPr>
              <a:spLocks/>
            </p:cNvSpPr>
            <p:nvPr/>
          </p:nvSpPr>
          <p:spPr bwMode="auto">
            <a:xfrm>
              <a:off x="6862" y="947"/>
              <a:ext cx="120" cy="120"/>
            </a:xfrm>
            <a:custGeom>
              <a:avLst/>
              <a:gdLst>
                <a:gd name="T0" fmla="+- 0 6839 6719"/>
                <a:gd name="T1" fmla="*/ T0 w 120"/>
                <a:gd name="T2" fmla="+- 0 947 947"/>
                <a:gd name="T3" fmla="*/ 947 h 120"/>
                <a:gd name="T4" fmla="+- 0 6719 6719"/>
                <a:gd name="T5" fmla="*/ T4 w 120"/>
                <a:gd name="T6" fmla="+- 0 947 947"/>
                <a:gd name="T7" fmla="*/ 947 h 120"/>
                <a:gd name="T8" fmla="+- 0 6779 6719"/>
                <a:gd name="T9" fmla="*/ T8 w 120"/>
                <a:gd name="T10" fmla="+- 0 1067 947"/>
                <a:gd name="T11" fmla="*/ 1067 h 120"/>
                <a:gd name="T12" fmla="+- 0 6839 6719"/>
                <a:gd name="T13" fmla="*/ T12 w 120"/>
                <a:gd name="T14" fmla="+- 0 947 947"/>
                <a:gd name="T15" fmla="*/ 947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11" name="docshapegroup143">
            <a:extLst>
              <a:ext uri="{FF2B5EF4-FFF2-40B4-BE49-F238E27FC236}">
                <a16:creationId xmlns:a16="http://schemas.microsoft.com/office/drawing/2014/main" id="{3724A744-DA0B-DA9C-1FF3-A8741F13EE8C}"/>
              </a:ext>
            </a:extLst>
          </p:cNvPr>
          <p:cNvGrpSpPr>
            <a:grpSpLocks/>
          </p:cNvGrpSpPr>
          <p:nvPr/>
        </p:nvGrpSpPr>
        <p:grpSpPr bwMode="auto">
          <a:xfrm>
            <a:off x="1392954" y="6677558"/>
            <a:ext cx="4321175" cy="1076325"/>
            <a:chOff x="2551" y="667"/>
            <a:chExt cx="6804" cy="1695"/>
          </a:xfrm>
        </p:grpSpPr>
        <p:pic>
          <p:nvPicPr>
            <p:cNvPr id="21514" name="docshape144">
              <a:extLst>
                <a:ext uri="{FF2B5EF4-FFF2-40B4-BE49-F238E27FC236}">
                  <a16:creationId xmlns:a16="http://schemas.microsoft.com/office/drawing/2014/main" id="{9FC77FA7-79BD-23A4-F84D-74BFD415C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858"/>
            <a:stretch/>
          </p:blipFill>
          <p:spPr bwMode="auto">
            <a:xfrm>
              <a:off x="2551" y="667"/>
              <a:ext cx="6804" cy="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a:extLst>
                <a:ext uri="{FF2B5EF4-FFF2-40B4-BE49-F238E27FC236}">
                  <a16:creationId xmlns:a16="http://schemas.microsoft.com/office/drawing/2014/main" id="{1A8E1FF7-D3B3-4142-C508-61FF265DCD43}"/>
                </a:ext>
              </a:extLst>
            </p:cNvPr>
            <p:cNvSpPr>
              <a:spLocks noChangeShapeType="1"/>
            </p:cNvSpPr>
            <p:nvPr/>
          </p:nvSpPr>
          <p:spPr bwMode="auto">
            <a:xfrm>
              <a:off x="7218" y="667"/>
              <a:ext cx="0" cy="376"/>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docshape145">
              <a:extLst>
                <a:ext uri="{FF2B5EF4-FFF2-40B4-BE49-F238E27FC236}">
                  <a16:creationId xmlns:a16="http://schemas.microsoft.com/office/drawing/2014/main" id="{359B6C32-CBC0-A010-FCE3-46798FF3E653}"/>
                </a:ext>
              </a:extLst>
            </p:cNvPr>
            <p:cNvSpPr>
              <a:spLocks/>
            </p:cNvSpPr>
            <p:nvPr/>
          </p:nvSpPr>
          <p:spPr bwMode="auto">
            <a:xfrm>
              <a:off x="7158" y="1023"/>
              <a:ext cx="120" cy="120"/>
            </a:xfrm>
            <a:custGeom>
              <a:avLst/>
              <a:gdLst>
                <a:gd name="T0" fmla="+- 0 7278 7158"/>
                <a:gd name="T1" fmla="*/ T0 w 120"/>
                <a:gd name="T2" fmla="+- 0 1023 1023"/>
                <a:gd name="T3" fmla="*/ 1023 h 120"/>
                <a:gd name="T4" fmla="+- 0 7158 7158"/>
                <a:gd name="T5" fmla="*/ T4 w 120"/>
                <a:gd name="T6" fmla="+- 0 1023 1023"/>
                <a:gd name="T7" fmla="*/ 1023 h 120"/>
                <a:gd name="T8" fmla="+- 0 7218 7158"/>
                <a:gd name="T9" fmla="*/ T8 w 120"/>
                <a:gd name="T10" fmla="+- 0 1143 1023"/>
                <a:gd name="T11" fmla="*/ 1143 h 120"/>
                <a:gd name="T12" fmla="+- 0 7278 7158"/>
                <a:gd name="T13" fmla="*/ T12 w 120"/>
                <a:gd name="T14" fmla="+- 0 1023 1023"/>
                <a:gd name="T15" fmla="*/ 1023 h 120"/>
              </a:gdLst>
              <a:ahLst/>
              <a:cxnLst>
                <a:cxn ang="0">
                  <a:pos x="T1" y="T3"/>
                </a:cxn>
                <a:cxn ang="0">
                  <a:pos x="T5" y="T7"/>
                </a:cxn>
                <a:cxn ang="0">
                  <a:pos x="T9" y="T11"/>
                </a:cxn>
                <a:cxn ang="0">
                  <a:pos x="T13" y="T15"/>
                </a:cxn>
              </a:cxnLst>
              <a:rect l="0" t="0" r="r" b="b"/>
              <a:pathLst>
                <a:path w="120" h="120">
                  <a:moveTo>
                    <a:pt x="120" y="0"/>
                  </a:moveTo>
                  <a:lnTo>
                    <a:pt x="0" y="0"/>
                  </a:lnTo>
                  <a:lnTo>
                    <a:pt x="60" y="120"/>
                  </a:lnTo>
                  <a:lnTo>
                    <a:pt x="12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5" name="テキスト ボックス 14">
            <a:extLst>
              <a:ext uri="{FF2B5EF4-FFF2-40B4-BE49-F238E27FC236}">
                <a16:creationId xmlns:a16="http://schemas.microsoft.com/office/drawing/2014/main" id="{DE6433AA-2B9D-F7FE-4711-7991F7AB2DCD}"/>
              </a:ext>
            </a:extLst>
          </p:cNvPr>
          <p:cNvSpPr txBox="1"/>
          <p:nvPr/>
        </p:nvSpPr>
        <p:spPr>
          <a:xfrm>
            <a:off x="1143000" y="8022427"/>
            <a:ext cx="4897192" cy="600164"/>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この精密点検ルールは適用されなくなり、以後、「心臓性浮腫」があっても</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セレコックス錠１００ｍｇ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a:t>
            </a: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合格</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判定するようになります。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442812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E3146F01-11F1-7CE3-EDFF-BD16CCA1625F}"/>
              </a:ext>
            </a:extLst>
          </p:cNvPr>
          <p:cNvPicPr>
            <a:picLocks noChangeAspect="1"/>
          </p:cNvPicPr>
          <p:nvPr/>
        </p:nvPicPr>
        <p:blipFill>
          <a:blip r:embed="rId2"/>
          <a:stretch>
            <a:fillRect/>
          </a:stretch>
        </p:blipFill>
        <p:spPr>
          <a:xfrm>
            <a:off x="1212659" y="1621169"/>
            <a:ext cx="5248245" cy="2279930"/>
          </a:xfrm>
          <a:prstGeom prst="rect">
            <a:avLst/>
          </a:prstGeom>
          <a:ln>
            <a:solidFill>
              <a:srgbClr val="000000"/>
            </a:solidFill>
          </a:ln>
        </p:spPr>
      </p:pic>
      <p:sp>
        <p:nvSpPr>
          <p:cNvPr id="20" name="Rectangle 24">
            <a:extLst>
              <a:ext uri="{FF2B5EF4-FFF2-40B4-BE49-F238E27FC236}">
                <a16:creationId xmlns:a16="http://schemas.microsoft.com/office/drawing/2014/main" id="{F9EEB2DD-45FD-4160-7C12-06935C61EA0D}"/>
              </a:ext>
            </a:extLst>
          </p:cNvPr>
          <p:cNvSpPr>
            <a:spLocks noChangeArrowheads="1"/>
          </p:cNvSpPr>
          <p:nvPr/>
        </p:nvSpPr>
        <p:spPr bwMode="auto">
          <a:xfrm>
            <a:off x="547874" y="642116"/>
            <a:ext cx="6074229"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en-US" altLang="ja-JP"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① </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lang="ja-JP" altLang="en-US" sz="110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②</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追加</a:t>
            </a:r>
            <a:r>
              <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kumimoji="0" lang="en-US"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R="0" lvl="0" algn="l" defTabSz="914400" rtl="0" eaLnBrk="0" fontAlgn="base" latinLnBrk="0" hangingPunct="0">
              <a:lnSpc>
                <a:spcPct val="100000"/>
              </a:lnSpc>
              <a:spcBef>
                <a:spcPct val="0"/>
              </a:spcBef>
              <a:spcAft>
                <a:spcPct val="0"/>
              </a:spcAft>
              <a:buClrTx/>
              <a:buSzTx/>
              <a:tabLst>
                <a:tab pos="790575" algn="l"/>
              </a:tabLst>
            </a:pPr>
            <a:r>
              <a:rPr kumimoji="0" lang="ja-JP" altLang="ja-JP"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中央のマークをダブルクリックするか、電子レセプトのファイルをドラックし</a:t>
            </a:r>
            <a:r>
              <a:rPr lang="ja-JP" altLang="en-US" sz="1100" dirty="0">
                <a:latin typeface="游ゴシック" panose="020B0400000000000000" pitchFamily="50" charset="-128"/>
                <a:ea typeface="游ゴシック" panose="020B0400000000000000" pitchFamily="50" charset="-128"/>
                <a:cs typeface="ＭＳ Ｐゴシック" panose="020B0600070205080204" pitchFamily="50" charset="-128"/>
              </a:rPr>
              <a:t>ても同様に追加されます。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21" name="docshapegroup22">
            <a:extLst>
              <a:ext uri="{FF2B5EF4-FFF2-40B4-BE49-F238E27FC236}">
                <a16:creationId xmlns:a16="http://schemas.microsoft.com/office/drawing/2014/main" id="{C67C5BE8-0519-9760-E88E-0A532D100113}"/>
              </a:ext>
            </a:extLst>
          </p:cNvPr>
          <p:cNvGrpSpPr>
            <a:grpSpLocks/>
          </p:cNvGrpSpPr>
          <p:nvPr/>
        </p:nvGrpSpPr>
        <p:grpSpPr bwMode="auto">
          <a:xfrm>
            <a:off x="988535" y="1327128"/>
            <a:ext cx="1538801" cy="2269126"/>
            <a:chOff x="2165" y="117"/>
            <a:chExt cx="2703" cy="3573"/>
          </a:xfrm>
        </p:grpSpPr>
        <p:sp>
          <p:nvSpPr>
            <p:cNvPr id="22" name="docshape24">
              <a:extLst>
                <a:ext uri="{FF2B5EF4-FFF2-40B4-BE49-F238E27FC236}">
                  <a16:creationId xmlns:a16="http://schemas.microsoft.com/office/drawing/2014/main" id="{4ADF67F6-EF7B-58E9-68D5-004D64499AF5}"/>
                </a:ext>
              </a:extLst>
            </p:cNvPr>
            <p:cNvSpPr>
              <a:spLocks noChangeArrowheads="1"/>
            </p:cNvSpPr>
            <p:nvPr/>
          </p:nvSpPr>
          <p:spPr bwMode="auto">
            <a:xfrm>
              <a:off x="2224" y="2990"/>
              <a:ext cx="653" cy="58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Line 21">
              <a:extLst>
                <a:ext uri="{FF2B5EF4-FFF2-40B4-BE49-F238E27FC236}">
                  <a16:creationId xmlns:a16="http://schemas.microsoft.com/office/drawing/2014/main" id="{E4D4492D-FDE3-1A12-7167-69A55C27C155}"/>
                </a:ext>
              </a:extLst>
            </p:cNvPr>
            <p:cNvSpPr>
              <a:spLocks noChangeShapeType="1"/>
            </p:cNvSpPr>
            <p:nvPr/>
          </p:nvSpPr>
          <p:spPr bwMode="auto">
            <a:xfrm>
              <a:off x="4377" y="117"/>
              <a:ext cx="6" cy="1926"/>
            </a:xfrm>
            <a:prstGeom prst="line">
              <a:avLst/>
            </a:prstGeom>
            <a:noFill/>
            <a:ln w="19050">
              <a:solidFill>
                <a:srgbClr val="FF0000"/>
              </a:solidFill>
              <a:round/>
              <a:headEnd type="none"/>
              <a:tailEnd type="triangle"/>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25">
              <a:extLst>
                <a:ext uri="{FF2B5EF4-FFF2-40B4-BE49-F238E27FC236}">
                  <a16:creationId xmlns:a16="http://schemas.microsoft.com/office/drawing/2014/main" id="{6257D2D0-5017-236F-44BF-E73324D96743}"/>
                </a:ext>
              </a:extLst>
            </p:cNvPr>
            <p:cNvSpPr>
              <a:spLocks/>
            </p:cNvSpPr>
            <p:nvPr/>
          </p:nvSpPr>
          <p:spPr bwMode="auto">
            <a:xfrm>
              <a:off x="3938" y="3111"/>
              <a:ext cx="930" cy="382"/>
            </a:xfrm>
            <a:custGeom>
              <a:avLst/>
              <a:gdLst>
                <a:gd name="T0" fmla="+- 0 2987 2987"/>
                <a:gd name="T1" fmla="*/ T0 w 764"/>
                <a:gd name="T2" fmla="+- 0 3161 3098"/>
                <a:gd name="T3" fmla="*/ 3161 h 382"/>
                <a:gd name="T4" fmla="+- 0 2992 2987"/>
                <a:gd name="T5" fmla="*/ T4 w 764"/>
                <a:gd name="T6" fmla="+- 0 3137 3098"/>
                <a:gd name="T7" fmla="*/ 3137 h 382"/>
                <a:gd name="T8" fmla="+- 0 3005 2987"/>
                <a:gd name="T9" fmla="*/ T8 w 764"/>
                <a:gd name="T10" fmla="+- 0 3116 3098"/>
                <a:gd name="T11" fmla="*/ 3116 h 382"/>
                <a:gd name="T12" fmla="+- 0 3026 2987"/>
                <a:gd name="T13" fmla="*/ T12 w 764"/>
                <a:gd name="T14" fmla="+- 0 3103 3098"/>
                <a:gd name="T15" fmla="*/ 3103 h 382"/>
                <a:gd name="T16" fmla="+- 0 3050 2987"/>
                <a:gd name="T17" fmla="*/ T16 w 764"/>
                <a:gd name="T18" fmla="+- 0 3098 3098"/>
                <a:gd name="T19" fmla="*/ 3098 h 382"/>
                <a:gd name="T20" fmla="+- 0 3686 2987"/>
                <a:gd name="T21" fmla="*/ T20 w 764"/>
                <a:gd name="T22" fmla="+- 0 3098 3098"/>
                <a:gd name="T23" fmla="*/ 3098 h 382"/>
                <a:gd name="T24" fmla="+- 0 3711 2987"/>
                <a:gd name="T25" fmla="*/ T24 w 764"/>
                <a:gd name="T26" fmla="+- 0 3103 3098"/>
                <a:gd name="T27" fmla="*/ 3103 h 382"/>
                <a:gd name="T28" fmla="+- 0 3731 2987"/>
                <a:gd name="T29" fmla="*/ T28 w 764"/>
                <a:gd name="T30" fmla="+- 0 3116 3098"/>
                <a:gd name="T31" fmla="*/ 3116 h 382"/>
                <a:gd name="T32" fmla="+- 0 3745 2987"/>
                <a:gd name="T33" fmla="*/ T32 w 764"/>
                <a:gd name="T34" fmla="+- 0 3137 3098"/>
                <a:gd name="T35" fmla="*/ 3137 h 382"/>
                <a:gd name="T36" fmla="+- 0 3750 2987"/>
                <a:gd name="T37" fmla="*/ T36 w 764"/>
                <a:gd name="T38" fmla="+- 0 3161 3098"/>
                <a:gd name="T39" fmla="*/ 3161 h 382"/>
                <a:gd name="T40" fmla="+- 0 3750 2987"/>
                <a:gd name="T41" fmla="*/ T40 w 764"/>
                <a:gd name="T42" fmla="+- 0 3416 3098"/>
                <a:gd name="T43" fmla="*/ 3416 h 382"/>
                <a:gd name="T44" fmla="+- 0 3745 2987"/>
                <a:gd name="T45" fmla="*/ T44 w 764"/>
                <a:gd name="T46" fmla="+- 0 3440 3098"/>
                <a:gd name="T47" fmla="*/ 3440 h 382"/>
                <a:gd name="T48" fmla="+- 0 3731 2987"/>
                <a:gd name="T49" fmla="*/ T48 w 764"/>
                <a:gd name="T50" fmla="+- 0 3461 3098"/>
                <a:gd name="T51" fmla="*/ 3461 h 382"/>
                <a:gd name="T52" fmla="+- 0 3711 2987"/>
                <a:gd name="T53" fmla="*/ T52 w 764"/>
                <a:gd name="T54" fmla="+- 0 3474 3098"/>
                <a:gd name="T55" fmla="*/ 3474 h 382"/>
                <a:gd name="T56" fmla="+- 0 3686 2987"/>
                <a:gd name="T57" fmla="*/ T56 w 764"/>
                <a:gd name="T58" fmla="+- 0 3479 3098"/>
                <a:gd name="T59" fmla="*/ 3479 h 382"/>
                <a:gd name="T60" fmla="+- 0 3050 2987"/>
                <a:gd name="T61" fmla="*/ T60 w 764"/>
                <a:gd name="T62" fmla="+- 0 3479 3098"/>
                <a:gd name="T63" fmla="*/ 3479 h 382"/>
                <a:gd name="T64" fmla="+- 0 3026 2987"/>
                <a:gd name="T65" fmla="*/ T64 w 764"/>
                <a:gd name="T66" fmla="+- 0 3474 3098"/>
                <a:gd name="T67" fmla="*/ 3474 h 382"/>
                <a:gd name="T68" fmla="+- 0 3005 2987"/>
                <a:gd name="T69" fmla="*/ T68 w 764"/>
                <a:gd name="T70" fmla="+- 0 3461 3098"/>
                <a:gd name="T71" fmla="*/ 3461 h 382"/>
                <a:gd name="T72" fmla="+- 0 2992 2987"/>
                <a:gd name="T73" fmla="*/ T72 w 764"/>
                <a:gd name="T74" fmla="+- 0 3440 3098"/>
                <a:gd name="T75" fmla="*/ 3440 h 382"/>
                <a:gd name="T76" fmla="+- 0 2987 2987"/>
                <a:gd name="T77" fmla="*/ T76 w 764"/>
                <a:gd name="T78" fmla="+- 0 3416 3098"/>
                <a:gd name="T79" fmla="*/ 3416 h 382"/>
                <a:gd name="T80" fmla="+- 0 2987 2987"/>
                <a:gd name="T81" fmla="*/ T80 w 764"/>
                <a:gd name="T82" fmla="+- 0 3161 3098"/>
                <a:gd name="T83" fmla="*/ 3161 h 3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4" h="382">
                  <a:moveTo>
                    <a:pt x="0" y="63"/>
                  </a:moveTo>
                  <a:lnTo>
                    <a:pt x="5" y="39"/>
                  </a:lnTo>
                  <a:lnTo>
                    <a:pt x="18" y="18"/>
                  </a:lnTo>
                  <a:lnTo>
                    <a:pt x="39" y="5"/>
                  </a:lnTo>
                  <a:lnTo>
                    <a:pt x="63" y="0"/>
                  </a:lnTo>
                  <a:lnTo>
                    <a:pt x="699" y="0"/>
                  </a:lnTo>
                  <a:lnTo>
                    <a:pt x="724" y="5"/>
                  </a:lnTo>
                  <a:lnTo>
                    <a:pt x="744" y="18"/>
                  </a:lnTo>
                  <a:lnTo>
                    <a:pt x="758" y="39"/>
                  </a:lnTo>
                  <a:lnTo>
                    <a:pt x="763" y="63"/>
                  </a:lnTo>
                  <a:lnTo>
                    <a:pt x="763" y="318"/>
                  </a:lnTo>
                  <a:lnTo>
                    <a:pt x="758" y="342"/>
                  </a:lnTo>
                  <a:lnTo>
                    <a:pt x="744" y="363"/>
                  </a:lnTo>
                  <a:lnTo>
                    <a:pt x="724" y="376"/>
                  </a:lnTo>
                  <a:lnTo>
                    <a:pt x="699" y="381"/>
                  </a:lnTo>
                  <a:lnTo>
                    <a:pt x="63" y="381"/>
                  </a:lnTo>
                  <a:lnTo>
                    <a:pt x="39" y="376"/>
                  </a:lnTo>
                  <a:lnTo>
                    <a:pt x="18" y="363"/>
                  </a:lnTo>
                  <a:lnTo>
                    <a:pt x="5" y="342"/>
                  </a:lnTo>
                  <a:lnTo>
                    <a:pt x="0" y="318"/>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26">
              <a:extLst>
                <a:ext uri="{FF2B5EF4-FFF2-40B4-BE49-F238E27FC236}">
                  <a16:creationId xmlns:a16="http://schemas.microsoft.com/office/drawing/2014/main" id="{3608F1CC-3C78-364A-A453-EFFBB0EF4B69}"/>
                </a:ext>
              </a:extLst>
            </p:cNvPr>
            <p:cNvSpPr>
              <a:spLocks/>
            </p:cNvSpPr>
            <p:nvPr/>
          </p:nvSpPr>
          <p:spPr bwMode="auto">
            <a:xfrm>
              <a:off x="2629" y="3310"/>
              <a:ext cx="1061" cy="380"/>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7" name="docshape28">
              <a:extLst>
                <a:ext uri="{FF2B5EF4-FFF2-40B4-BE49-F238E27FC236}">
                  <a16:creationId xmlns:a16="http://schemas.microsoft.com/office/drawing/2014/main" id="{1DB54825-C82E-7EBD-DBF3-518A2AD2A1D7}"/>
                </a:ext>
              </a:extLst>
            </p:cNvPr>
            <p:cNvSpPr txBox="1">
              <a:spLocks noChangeArrowheads="1"/>
            </p:cNvSpPr>
            <p:nvPr/>
          </p:nvSpPr>
          <p:spPr bwMode="auto">
            <a:xfrm>
              <a:off x="3726" y="2711"/>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②</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sp>
          <p:nvSpPr>
            <p:cNvPr id="28" name="docshape29">
              <a:extLst>
                <a:ext uri="{FF2B5EF4-FFF2-40B4-BE49-F238E27FC236}">
                  <a16:creationId xmlns:a16="http://schemas.microsoft.com/office/drawing/2014/main" id="{082C999C-CA01-2E74-9CD9-FD6EFB39F242}"/>
                </a:ext>
              </a:extLst>
            </p:cNvPr>
            <p:cNvSpPr txBox="1">
              <a:spLocks noChangeArrowheads="1"/>
            </p:cNvSpPr>
            <p:nvPr/>
          </p:nvSpPr>
          <p:spPr bwMode="auto">
            <a:xfrm>
              <a:off x="2165" y="3320"/>
              <a:ext cx="38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800" b="0" i="0" u="none" strike="noStrike" cap="none" normalizeH="0" baseline="0" dirty="0">
                  <a:ln>
                    <a:noFill/>
                  </a:ln>
                  <a:solidFill>
                    <a:srgbClr val="FF0000"/>
                  </a:solidFill>
                  <a:effectLst/>
                  <a:latin typeface="Arial" panose="020B0604020202020204" pitchFamily="34" charset="0"/>
                  <a:cs typeface="ＭＳ Ｐゴシック" panose="020B0600070205080204" pitchFamily="50" charset="-128"/>
                </a:rPr>
                <a:t>①</a:t>
              </a:r>
              <a:endParaRPr kumimoji="0" lang="en-US" altLang="ja-JP" sz="1800" b="0" i="0" u="none" strike="noStrike" cap="none" normalizeH="0" baseline="0" dirty="0">
                <a:ln>
                  <a:noFill/>
                </a:ln>
                <a:solidFill>
                  <a:schemeClr val="tx1"/>
                </a:solidFill>
                <a:effectLst/>
                <a:latin typeface="Arial" panose="020B0604020202020204" pitchFamily="34" charset="0"/>
              </a:endParaRPr>
            </a:p>
          </p:txBody>
        </p:sp>
      </p:grpSp>
      <p:sp>
        <p:nvSpPr>
          <p:cNvPr id="30" name="Rectangle 24">
            <a:extLst>
              <a:ext uri="{FF2B5EF4-FFF2-40B4-BE49-F238E27FC236}">
                <a16:creationId xmlns:a16="http://schemas.microsoft.com/office/drawing/2014/main" id="{21A7C293-DD6E-36C0-6DF4-863C964274B2}"/>
              </a:ext>
            </a:extLst>
          </p:cNvPr>
          <p:cNvSpPr>
            <a:spLocks noChangeArrowheads="1"/>
          </p:cNvSpPr>
          <p:nvPr/>
        </p:nvSpPr>
        <p:spPr bwMode="auto">
          <a:xfrm>
            <a:off x="547874" y="4095210"/>
            <a:ext cx="6074229" cy="625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a:spcBef>
                <a:spcPts val="3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取込むレセプトを選択する画面が表示されますので、点検する国保の電子レセプト</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RECEIPTC.UKE</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）を指定して、</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開く</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(O</a:t>
            </a:r>
            <a:r>
              <a:rPr lang="en-US" altLang="ja-JP" sz="1100" spc="-5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31" name="docshapegroup30">
            <a:extLst>
              <a:ext uri="{FF2B5EF4-FFF2-40B4-BE49-F238E27FC236}">
                <a16:creationId xmlns:a16="http://schemas.microsoft.com/office/drawing/2014/main" id="{E712AAED-887F-76EC-C8F2-49B93DF413EB}"/>
              </a:ext>
            </a:extLst>
          </p:cNvPr>
          <p:cNvGrpSpPr>
            <a:grpSpLocks/>
          </p:cNvGrpSpPr>
          <p:nvPr/>
        </p:nvGrpSpPr>
        <p:grpSpPr bwMode="auto">
          <a:xfrm>
            <a:off x="1225621" y="4914265"/>
            <a:ext cx="4321175" cy="3029585"/>
            <a:chOff x="2551" y="172"/>
            <a:chExt cx="6804" cy="4771"/>
          </a:xfrm>
        </p:grpSpPr>
        <p:pic>
          <p:nvPicPr>
            <p:cNvPr id="3102" name="docshape31">
              <a:extLst>
                <a:ext uri="{FF2B5EF4-FFF2-40B4-BE49-F238E27FC236}">
                  <a16:creationId xmlns:a16="http://schemas.microsoft.com/office/drawing/2014/main" id="{31E0D7C8-B6D2-9F98-837A-BEA122B18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 y="172"/>
              <a:ext cx="6804" cy="476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2" name="Line 31">
              <a:extLst>
                <a:ext uri="{FF2B5EF4-FFF2-40B4-BE49-F238E27FC236}">
                  <a16:creationId xmlns:a16="http://schemas.microsoft.com/office/drawing/2014/main" id="{4B7A8D4C-25F9-2D77-5865-0A7F0CB5C264}"/>
                </a:ext>
              </a:extLst>
            </p:cNvPr>
            <p:cNvSpPr>
              <a:spLocks noChangeShapeType="1"/>
            </p:cNvSpPr>
            <p:nvPr/>
          </p:nvSpPr>
          <p:spPr bwMode="auto">
            <a:xfrm>
              <a:off x="4322" y="3138"/>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34" name="docshape33">
              <a:extLst>
                <a:ext uri="{FF2B5EF4-FFF2-40B4-BE49-F238E27FC236}">
                  <a16:creationId xmlns:a16="http://schemas.microsoft.com/office/drawing/2014/main" id="{6662208C-1BA5-C4D7-B5C0-D75F4EF1B89D}"/>
                </a:ext>
              </a:extLst>
            </p:cNvPr>
            <p:cNvSpPr>
              <a:spLocks/>
            </p:cNvSpPr>
            <p:nvPr/>
          </p:nvSpPr>
          <p:spPr bwMode="auto">
            <a:xfrm>
              <a:off x="7381" y="4525"/>
              <a:ext cx="1133" cy="418"/>
            </a:xfrm>
            <a:custGeom>
              <a:avLst/>
              <a:gdLst>
                <a:gd name="T0" fmla="+- 0 7381 7381"/>
                <a:gd name="T1" fmla="*/ T0 w 1133"/>
                <a:gd name="T2" fmla="+- 0 4595 4525"/>
                <a:gd name="T3" fmla="*/ 4595 h 418"/>
                <a:gd name="T4" fmla="+- 0 7387 7381"/>
                <a:gd name="T5" fmla="*/ T4 w 1133"/>
                <a:gd name="T6" fmla="+- 0 4568 4525"/>
                <a:gd name="T7" fmla="*/ 4568 h 418"/>
                <a:gd name="T8" fmla="+- 0 7402 7381"/>
                <a:gd name="T9" fmla="*/ T8 w 1133"/>
                <a:gd name="T10" fmla="+- 0 4546 4525"/>
                <a:gd name="T11" fmla="*/ 4546 h 418"/>
                <a:gd name="T12" fmla="+- 0 7424 7381"/>
                <a:gd name="T13" fmla="*/ T12 w 1133"/>
                <a:gd name="T14" fmla="+- 0 4531 4525"/>
                <a:gd name="T15" fmla="*/ 4531 h 418"/>
                <a:gd name="T16" fmla="+- 0 7451 7381"/>
                <a:gd name="T17" fmla="*/ T16 w 1133"/>
                <a:gd name="T18" fmla="+- 0 4525 4525"/>
                <a:gd name="T19" fmla="*/ 4525 h 418"/>
                <a:gd name="T20" fmla="+- 0 8444 7381"/>
                <a:gd name="T21" fmla="*/ T20 w 1133"/>
                <a:gd name="T22" fmla="+- 0 4525 4525"/>
                <a:gd name="T23" fmla="*/ 4525 h 418"/>
                <a:gd name="T24" fmla="+- 0 8471 7381"/>
                <a:gd name="T25" fmla="*/ T24 w 1133"/>
                <a:gd name="T26" fmla="+- 0 4531 4525"/>
                <a:gd name="T27" fmla="*/ 4531 h 418"/>
                <a:gd name="T28" fmla="+- 0 8494 7381"/>
                <a:gd name="T29" fmla="*/ T28 w 1133"/>
                <a:gd name="T30" fmla="+- 0 4546 4525"/>
                <a:gd name="T31" fmla="*/ 4546 h 418"/>
                <a:gd name="T32" fmla="+- 0 8509 7381"/>
                <a:gd name="T33" fmla="*/ T32 w 1133"/>
                <a:gd name="T34" fmla="+- 0 4568 4525"/>
                <a:gd name="T35" fmla="*/ 4568 h 418"/>
                <a:gd name="T36" fmla="+- 0 8514 7381"/>
                <a:gd name="T37" fmla="*/ T36 w 1133"/>
                <a:gd name="T38" fmla="+- 0 4595 4525"/>
                <a:gd name="T39" fmla="*/ 4595 h 418"/>
                <a:gd name="T40" fmla="+- 0 8514 7381"/>
                <a:gd name="T41" fmla="*/ T40 w 1133"/>
                <a:gd name="T42" fmla="+- 0 4873 4525"/>
                <a:gd name="T43" fmla="*/ 4873 h 418"/>
                <a:gd name="T44" fmla="+- 0 8509 7381"/>
                <a:gd name="T45" fmla="*/ T44 w 1133"/>
                <a:gd name="T46" fmla="+- 0 4900 4525"/>
                <a:gd name="T47" fmla="*/ 4900 h 418"/>
                <a:gd name="T48" fmla="+- 0 8494 7381"/>
                <a:gd name="T49" fmla="*/ T48 w 1133"/>
                <a:gd name="T50" fmla="+- 0 4923 4525"/>
                <a:gd name="T51" fmla="*/ 4923 h 418"/>
                <a:gd name="T52" fmla="+- 0 8471 7381"/>
                <a:gd name="T53" fmla="*/ T52 w 1133"/>
                <a:gd name="T54" fmla="+- 0 4937 4525"/>
                <a:gd name="T55" fmla="*/ 4937 h 418"/>
                <a:gd name="T56" fmla="+- 0 8444 7381"/>
                <a:gd name="T57" fmla="*/ T56 w 1133"/>
                <a:gd name="T58" fmla="+- 0 4943 4525"/>
                <a:gd name="T59" fmla="*/ 4943 h 418"/>
                <a:gd name="T60" fmla="+- 0 7451 7381"/>
                <a:gd name="T61" fmla="*/ T60 w 1133"/>
                <a:gd name="T62" fmla="+- 0 4943 4525"/>
                <a:gd name="T63" fmla="*/ 4943 h 418"/>
                <a:gd name="T64" fmla="+- 0 7424 7381"/>
                <a:gd name="T65" fmla="*/ T64 w 1133"/>
                <a:gd name="T66" fmla="+- 0 4937 4525"/>
                <a:gd name="T67" fmla="*/ 4937 h 418"/>
                <a:gd name="T68" fmla="+- 0 7402 7381"/>
                <a:gd name="T69" fmla="*/ T68 w 1133"/>
                <a:gd name="T70" fmla="+- 0 4923 4525"/>
                <a:gd name="T71" fmla="*/ 4923 h 418"/>
                <a:gd name="T72" fmla="+- 0 7387 7381"/>
                <a:gd name="T73" fmla="*/ T72 w 1133"/>
                <a:gd name="T74" fmla="+- 0 4900 4525"/>
                <a:gd name="T75" fmla="*/ 4900 h 418"/>
                <a:gd name="T76" fmla="+- 0 7381 7381"/>
                <a:gd name="T77" fmla="*/ T76 w 1133"/>
                <a:gd name="T78" fmla="+- 0 4873 4525"/>
                <a:gd name="T79" fmla="*/ 4873 h 418"/>
                <a:gd name="T80" fmla="+- 0 7381 7381"/>
                <a:gd name="T81" fmla="*/ T80 w 1133"/>
                <a:gd name="T82" fmla="+- 0 4595 4525"/>
                <a:gd name="T83" fmla="*/ 4595 h 4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133" h="418">
                  <a:moveTo>
                    <a:pt x="0" y="70"/>
                  </a:moveTo>
                  <a:lnTo>
                    <a:pt x="6" y="43"/>
                  </a:lnTo>
                  <a:lnTo>
                    <a:pt x="21" y="21"/>
                  </a:lnTo>
                  <a:lnTo>
                    <a:pt x="43" y="6"/>
                  </a:lnTo>
                  <a:lnTo>
                    <a:pt x="70" y="0"/>
                  </a:lnTo>
                  <a:lnTo>
                    <a:pt x="1063" y="0"/>
                  </a:lnTo>
                  <a:lnTo>
                    <a:pt x="1090" y="6"/>
                  </a:lnTo>
                  <a:lnTo>
                    <a:pt x="1113" y="21"/>
                  </a:lnTo>
                  <a:lnTo>
                    <a:pt x="1128" y="43"/>
                  </a:lnTo>
                  <a:lnTo>
                    <a:pt x="1133" y="70"/>
                  </a:lnTo>
                  <a:lnTo>
                    <a:pt x="1133" y="348"/>
                  </a:lnTo>
                  <a:lnTo>
                    <a:pt x="1128" y="375"/>
                  </a:lnTo>
                  <a:lnTo>
                    <a:pt x="1113" y="398"/>
                  </a:lnTo>
                  <a:lnTo>
                    <a:pt x="1090" y="412"/>
                  </a:lnTo>
                  <a:lnTo>
                    <a:pt x="1063" y="418"/>
                  </a:lnTo>
                  <a:lnTo>
                    <a:pt x="70" y="418"/>
                  </a:lnTo>
                  <a:lnTo>
                    <a:pt x="43" y="412"/>
                  </a:lnTo>
                  <a:lnTo>
                    <a:pt x="21" y="398"/>
                  </a:lnTo>
                  <a:lnTo>
                    <a:pt x="6" y="375"/>
                  </a:lnTo>
                  <a:lnTo>
                    <a:pt x="0" y="348"/>
                  </a:lnTo>
                  <a:lnTo>
                    <a:pt x="0" y="70"/>
                  </a:lnTo>
                  <a:close/>
                </a:path>
              </a:pathLst>
            </a:custGeom>
            <a:noFill/>
            <a:ln w="190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cxnSp>
        <p:nvCxnSpPr>
          <p:cNvPr id="36" name="直線矢印コネクタ 35">
            <a:extLst>
              <a:ext uri="{FF2B5EF4-FFF2-40B4-BE49-F238E27FC236}">
                <a16:creationId xmlns:a16="http://schemas.microsoft.com/office/drawing/2014/main" id="{8C221E7A-5291-69A1-1F3F-F14AA6896C67}"/>
              </a:ext>
            </a:extLst>
          </p:cNvPr>
          <p:cNvCxnSpPr>
            <a:cxnSpLocks/>
          </p:cNvCxnSpPr>
          <p:nvPr/>
        </p:nvCxnSpPr>
        <p:spPr>
          <a:xfrm flipH="1">
            <a:off x="1949322" y="6789768"/>
            <a:ext cx="53187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슬라이드 번호 개체 틀 1">
            <a:extLst>
              <a:ext uri="{FF2B5EF4-FFF2-40B4-BE49-F238E27FC236}">
                <a16:creationId xmlns:a16="http://schemas.microsoft.com/office/drawing/2014/main" id="{98DEAD33-47DF-8F0C-4187-1885ED540460}"/>
              </a:ext>
            </a:extLst>
          </p:cNvPr>
          <p:cNvSpPr>
            <a:spLocks noGrp="1"/>
          </p:cNvSpPr>
          <p:nvPr>
            <p:ph type="sldNum" sz="quarter" idx="12"/>
          </p:nvPr>
        </p:nvSpPr>
        <p:spPr/>
        <p:txBody>
          <a:bodyPr/>
          <a:lstStyle/>
          <a:p>
            <a:fld id="{ACCBB1DD-0049-4A9D-B316-2DE63D63DFAC}" type="slidenum">
              <a:rPr kumimoji="1" lang="ja-JP" altLang="en-US" smtClean="0"/>
              <a:pPr/>
              <a:t>4</a:t>
            </a:fld>
            <a:endParaRPr kumimoji="1" lang="ja-JP" altLang="en-US" dirty="0"/>
          </a:p>
        </p:txBody>
      </p:sp>
    </p:spTree>
    <p:extLst>
      <p:ext uri="{BB962C8B-B14F-4D97-AF65-F5344CB8AC3E}">
        <p14:creationId xmlns:p14="http://schemas.microsoft.com/office/powerpoint/2010/main" val="2098712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FB4BD471-4DD2-862F-C0F3-63DE1692301D}"/>
              </a:ext>
            </a:extLst>
          </p:cNvPr>
          <p:cNvSpPr txBox="1"/>
          <p:nvPr/>
        </p:nvSpPr>
        <p:spPr>
          <a:xfrm>
            <a:off x="254513" y="883162"/>
            <a:ext cx="5953327" cy="755848"/>
          </a:xfrm>
          <a:prstGeom prst="rect">
            <a:avLst/>
          </a:prstGeom>
          <a:noFill/>
        </p:spPr>
        <p:txBody>
          <a:bodyPr wrap="square" rtlCol="0">
            <a:spAutoFit/>
          </a:bodyPr>
          <a:lstStyle/>
          <a:p>
            <a:pPr marL="485140" marR="284480">
              <a:lnSpc>
                <a:spcPct val="98000"/>
              </a:lnSpc>
              <a:spcBef>
                <a:spcPts val="31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「特定疾患処方管理加算２に対応する</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28</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日以上の処方がない」として不合格になったレセプトです。しかし、</a:t>
            </a:r>
            <a:r>
              <a:rPr lang="ja-JP" altLang="ja-JP" sz="1100" b="1"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ザファテック錠１００ｍｇ</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は週１回服用する糖尿病の治 療薬で、</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錠（</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4</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週間分）処方した場合でも特定疾患処方管理加算２が算定できます。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46">
            <a:extLst>
              <a:ext uri="{FF2B5EF4-FFF2-40B4-BE49-F238E27FC236}">
                <a16:creationId xmlns:a16="http://schemas.microsoft.com/office/drawing/2014/main" id="{9704928C-8715-900A-3273-6D14D11FFD82}"/>
              </a:ext>
            </a:extLst>
          </p:cNvPr>
          <p:cNvGrpSpPr>
            <a:grpSpLocks/>
          </p:cNvGrpSpPr>
          <p:nvPr/>
        </p:nvGrpSpPr>
        <p:grpSpPr bwMode="auto">
          <a:xfrm>
            <a:off x="1117639" y="1961001"/>
            <a:ext cx="4352926" cy="3043851"/>
            <a:chOff x="2499" y="497"/>
            <a:chExt cx="6856" cy="4793"/>
          </a:xfrm>
        </p:grpSpPr>
        <p:pic>
          <p:nvPicPr>
            <p:cNvPr id="20482" name="docshape147">
              <a:extLst>
                <a:ext uri="{FF2B5EF4-FFF2-40B4-BE49-F238E27FC236}">
                  <a16:creationId xmlns:a16="http://schemas.microsoft.com/office/drawing/2014/main" id="{12BC72CC-F12B-BDEA-61C4-31B46F73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8"/>
            <a:stretch/>
          </p:blipFill>
          <p:spPr bwMode="auto">
            <a:xfrm>
              <a:off x="2551" y="497"/>
              <a:ext cx="6804" cy="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48">
              <a:extLst>
                <a:ext uri="{FF2B5EF4-FFF2-40B4-BE49-F238E27FC236}">
                  <a16:creationId xmlns:a16="http://schemas.microsoft.com/office/drawing/2014/main" id="{C31B55AD-DB48-8E73-6509-C393A69EC30C}"/>
                </a:ext>
              </a:extLst>
            </p:cNvPr>
            <p:cNvSpPr>
              <a:spLocks/>
            </p:cNvSpPr>
            <p:nvPr/>
          </p:nvSpPr>
          <p:spPr bwMode="auto">
            <a:xfrm>
              <a:off x="2499" y="4554"/>
              <a:ext cx="4088" cy="413"/>
            </a:xfrm>
            <a:custGeom>
              <a:avLst/>
              <a:gdLst>
                <a:gd name="T0" fmla="+- 0 2500 2500"/>
                <a:gd name="T1" fmla="*/ T0 w 4088"/>
                <a:gd name="T2" fmla="+- 0 4623 4554"/>
                <a:gd name="T3" fmla="*/ 4623 h 413"/>
                <a:gd name="T4" fmla="+- 0 2505 2500"/>
                <a:gd name="T5" fmla="*/ T4 w 4088"/>
                <a:gd name="T6" fmla="+- 0 4596 4554"/>
                <a:gd name="T7" fmla="*/ 4596 h 413"/>
                <a:gd name="T8" fmla="+- 0 2520 2500"/>
                <a:gd name="T9" fmla="*/ T8 w 4088"/>
                <a:gd name="T10" fmla="+- 0 4575 4554"/>
                <a:gd name="T11" fmla="*/ 4575 h 413"/>
                <a:gd name="T12" fmla="+- 0 2542 2500"/>
                <a:gd name="T13" fmla="*/ T12 w 4088"/>
                <a:gd name="T14" fmla="+- 0 4560 4554"/>
                <a:gd name="T15" fmla="*/ 4560 h 413"/>
                <a:gd name="T16" fmla="+- 0 2568 2500"/>
                <a:gd name="T17" fmla="*/ T16 w 4088"/>
                <a:gd name="T18" fmla="+- 0 4554 4554"/>
                <a:gd name="T19" fmla="*/ 4554 h 413"/>
                <a:gd name="T20" fmla="+- 0 6518 2500"/>
                <a:gd name="T21" fmla="*/ T20 w 4088"/>
                <a:gd name="T22" fmla="+- 0 4554 4554"/>
                <a:gd name="T23" fmla="*/ 4554 h 413"/>
                <a:gd name="T24" fmla="+- 0 6545 2500"/>
                <a:gd name="T25" fmla="*/ T24 w 4088"/>
                <a:gd name="T26" fmla="+- 0 4560 4554"/>
                <a:gd name="T27" fmla="*/ 4560 h 413"/>
                <a:gd name="T28" fmla="+- 0 6567 2500"/>
                <a:gd name="T29" fmla="*/ T28 w 4088"/>
                <a:gd name="T30" fmla="+- 0 4575 4554"/>
                <a:gd name="T31" fmla="*/ 4575 h 413"/>
                <a:gd name="T32" fmla="+- 0 6581 2500"/>
                <a:gd name="T33" fmla="*/ T32 w 4088"/>
                <a:gd name="T34" fmla="+- 0 4596 4554"/>
                <a:gd name="T35" fmla="*/ 4596 h 413"/>
                <a:gd name="T36" fmla="+- 0 6587 2500"/>
                <a:gd name="T37" fmla="*/ T36 w 4088"/>
                <a:gd name="T38" fmla="+- 0 4623 4554"/>
                <a:gd name="T39" fmla="*/ 4623 h 413"/>
                <a:gd name="T40" fmla="+- 0 6587 2500"/>
                <a:gd name="T41" fmla="*/ T40 w 4088"/>
                <a:gd name="T42" fmla="+- 0 4898 4554"/>
                <a:gd name="T43" fmla="*/ 4898 h 413"/>
                <a:gd name="T44" fmla="+- 0 6581 2500"/>
                <a:gd name="T45" fmla="*/ T44 w 4088"/>
                <a:gd name="T46" fmla="+- 0 4925 4554"/>
                <a:gd name="T47" fmla="*/ 4925 h 413"/>
                <a:gd name="T48" fmla="+- 0 6567 2500"/>
                <a:gd name="T49" fmla="*/ T48 w 4088"/>
                <a:gd name="T50" fmla="+- 0 4947 4554"/>
                <a:gd name="T51" fmla="*/ 4947 h 413"/>
                <a:gd name="T52" fmla="+- 0 6545 2500"/>
                <a:gd name="T53" fmla="*/ T52 w 4088"/>
                <a:gd name="T54" fmla="+- 0 4962 4554"/>
                <a:gd name="T55" fmla="*/ 4962 h 413"/>
                <a:gd name="T56" fmla="+- 0 6518 2500"/>
                <a:gd name="T57" fmla="*/ T56 w 4088"/>
                <a:gd name="T58" fmla="+- 0 4967 4554"/>
                <a:gd name="T59" fmla="*/ 4967 h 413"/>
                <a:gd name="T60" fmla="+- 0 2568 2500"/>
                <a:gd name="T61" fmla="*/ T60 w 4088"/>
                <a:gd name="T62" fmla="+- 0 4967 4554"/>
                <a:gd name="T63" fmla="*/ 4967 h 413"/>
                <a:gd name="T64" fmla="+- 0 2542 2500"/>
                <a:gd name="T65" fmla="*/ T64 w 4088"/>
                <a:gd name="T66" fmla="+- 0 4962 4554"/>
                <a:gd name="T67" fmla="*/ 4962 h 413"/>
                <a:gd name="T68" fmla="+- 0 2520 2500"/>
                <a:gd name="T69" fmla="*/ T68 w 4088"/>
                <a:gd name="T70" fmla="+- 0 4947 4554"/>
                <a:gd name="T71" fmla="*/ 4947 h 413"/>
                <a:gd name="T72" fmla="+- 0 2505 2500"/>
                <a:gd name="T73" fmla="*/ T72 w 4088"/>
                <a:gd name="T74" fmla="+- 0 4925 4554"/>
                <a:gd name="T75" fmla="*/ 4925 h 413"/>
                <a:gd name="T76" fmla="+- 0 2500 2500"/>
                <a:gd name="T77" fmla="*/ T76 w 4088"/>
                <a:gd name="T78" fmla="+- 0 4898 4554"/>
                <a:gd name="T79" fmla="*/ 4898 h 413"/>
                <a:gd name="T80" fmla="+- 0 2500 2500"/>
                <a:gd name="T81" fmla="*/ T80 w 4088"/>
                <a:gd name="T82" fmla="+- 0 4623 4554"/>
                <a:gd name="T83" fmla="*/ 4623 h 4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88" h="413">
                  <a:moveTo>
                    <a:pt x="0" y="69"/>
                  </a:moveTo>
                  <a:lnTo>
                    <a:pt x="5" y="42"/>
                  </a:lnTo>
                  <a:lnTo>
                    <a:pt x="20" y="21"/>
                  </a:lnTo>
                  <a:lnTo>
                    <a:pt x="42" y="6"/>
                  </a:lnTo>
                  <a:lnTo>
                    <a:pt x="68" y="0"/>
                  </a:lnTo>
                  <a:lnTo>
                    <a:pt x="4018" y="0"/>
                  </a:lnTo>
                  <a:lnTo>
                    <a:pt x="4045" y="6"/>
                  </a:lnTo>
                  <a:lnTo>
                    <a:pt x="4067" y="21"/>
                  </a:lnTo>
                  <a:lnTo>
                    <a:pt x="4081" y="42"/>
                  </a:lnTo>
                  <a:lnTo>
                    <a:pt x="4087" y="69"/>
                  </a:lnTo>
                  <a:lnTo>
                    <a:pt x="4087" y="344"/>
                  </a:lnTo>
                  <a:lnTo>
                    <a:pt x="4081" y="371"/>
                  </a:lnTo>
                  <a:lnTo>
                    <a:pt x="4067" y="393"/>
                  </a:lnTo>
                  <a:lnTo>
                    <a:pt x="4045" y="408"/>
                  </a:lnTo>
                  <a:lnTo>
                    <a:pt x="4018" y="413"/>
                  </a:lnTo>
                  <a:lnTo>
                    <a:pt x="68" y="413"/>
                  </a:lnTo>
                  <a:lnTo>
                    <a:pt x="42" y="408"/>
                  </a:lnTo>
                  <a:lnTo>
                    <a:pt x="20" y="393"/>
                  </a:lnTo>
                  <a:lnTo>
                    <a:pt x="5" y="371"/>
                  </a:lnTo>
                  <a:lnTo>
                    <a:pt x="0" y="344"/>
                  </a:lnTo>
                  <a:lnTo>
                    <a:pt x="0" y="69"/>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7" name="Line 4">
              <a:extLst>
                <a:ext uri="{FF2B5EF4-FFF2-40B4-BE49-F238E27FC236}">
                  <a16:creationId xmlns:a16="http://schemas.microsoft.com/office/drawing/2014/main" id="{2AA04AD0-34AB-A0A8-841F-C1B6AE713BA9}"/>
                </a:ext>
              </a:extLst>
            </p:cNvPr>
            <p:cNvSpPr>
              <a:spLocks noChangeShapeType="1"/>
            </p:cNvSpPr>
            <p:nvPr/>
          </p:nvSpPr>
          <p:spPr bwMode="auto">
            <a:xfrm>
              <a:off x="4945" y="2255"/>
              <a:ext cx="41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49">
              <a:extLst>
                <a:ext uri="{FF2B5EF4-FFF2-40B4-BE49-F238E27FC236}">
                  <a16:creationId xmlns:a16="http://schemas.microsoft.com/office/drawing/2014/main" id="{9C59B3F7-F423-F929-337C-7E56A412FC77}"/>
                </a:ext>
              </a:extLst>
            </p:cNvPr>
            <p:cNvSpPr>
              <a:spLocks/>
            </p:cNvSpPr>
            <p:nvPr/>
          </p:nvSpPr>
          <p:spPr bwMode="auto">
            <a:xfrm>
              <a:off x="5335" y="2195"/>
              <a:ext cx="120" cy="120"/>
            </a:xfrm>
            <a:custGeom>
              <a:avLst/>
              <a:gdLst>
                <a:gd name="T0" fmla="+- 0 5335 5335"/>
                <a:gd name="T1" fmla="*/ T0 w 120"/>
                <a:gd name="T2" fmla="+- 0 2195 2195"/>
                <a:gd name="T3" fmla="*/ 2195 h 120"/>
                <a:gd name="T4" fmla="+- 0 5335 5335"/>
                <a:gd name="T5" fmla="*/ T4 w 120"/>
                <a:gd name="T6" fmla="+- 0 2315 2195"/>
                <a:gd name="T7" fmla="*/ 2315 h 120"/>
                <a:gd name="T8" fmla="+- 0 5455 5335"/>
                <a:gd name="T9" fmla="*/ T8 w 120"/>
                <a:gd name="T10" fmla="+- 0 2255 2195"/>
                <a:gd name="T11" fmla="*/ 2255 h 120"/>
                <a:gd name="T12" fmla="+- 0 5335 5335"/>
                <a:gd name="T13" fmla="*/ T12 w 120"/>
                <a:gd name="T14" fmla="+- 0 2195 2195"/>
                <a:gd name="T15" fmla="*/ 2195 h 120"/>
              </a:gdLst>
              <a:ahLst/>
              <a:cxnLst>
                <a:cxn ang="0">
                  <a:pos x="T1" y="T3"/>
                </a:cxn>
                <a:cxn ang="0">
                  <a:pos x="T5" y="T7"/>
                </a:cxn>
                <a:cxn ang="0">
                  <a:pos x="T9" y="T11"/>
                </a:cxn>
                <a:cxn ang="0">
                  <a:pos x="T13" y="T15"/>
                </a:cxn>
              </a:cxnLst>
              <a:rect l="0" t="0" r="r" b="b"/>
              <a:pathLst>
                <a:path w="120" h="120">
                  <a:moveTo>
                    <a:pt x="0" y="0"/>
                  </a:moveTo>
                  <a:lnTo>
                    <a:pt x="0" y="120"/>
                  </a:lnTo>
                  <a:lnTo>
                    <a:pt x="120" y="60"/>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10" name="テキスト ボックス 9">
            <a:extLst>
              <a:ext uri="{FF2B5EF4-FFF2-40B4-BE49-F238E27FC236}">
                <a16:creationId xmlns:a16="http://schemas.microsoft.com/office/drawing/2014/main" id="{BA95993F-E21C-D6D2-DE90-73D4E2758578}"/>
              </a:ext>
            </a:extLst>
          </p:cNvPr>
          <p:cNvSpPr txBox="1"/>
          <p:nvPr/>
        </p:nvSpPr>
        <p:spPr>
          <a:xfrm>
            <a:off x="254515" y="5154016"/>
            <a:ext cx="6131998" cy="472309"/>
          </a:xfrm>
          <a:prstGeom prst="rect">
            <a:avLst/>
          </a:prstGeom>
          <a:noFill/>
        </p:spPr>
        <p:txBody>
          <a:bodyPr wrap="square">
            <a:spAutoFit/>
          </a:bodyPr>
          <a:lstStyle/>
          <a:p>
            <a:pPr marL="485140" marR="429260">
              <a:lnSpc>
                <a:spcPct val="116000"/>
              </a:lnSpc>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このような場合には、点検メッセージをダブルクリックして「精密点検ルール」画面を開き、「この患者だけ適用外」にチェックを入れます。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1" name="docshapegroup150">
            <a:extLst>
              <a:ext uri="{FF2B5EF4-FFF2-40B4-BE49-F238E27FC236}">
                <a16:creationId xmlns:a16="http://schemas.microsoft.com/office/drawing/2014/main" id="{0873A367-86BF-6C53-E8C2-F71A9F9111D0}"/>
              </a:ext>
            </a:extLst>
          </p:cNvPr>
          <p:cNvGrpSpPr>
            <a:grpSpLocks/>
          </p:cNvGrpSpPr>
          <p:nvPr/>
        </p:nvGrpSpPr>
        <p:grpSpPr bwMode="auto">
          <a:xfrm>
            <a:off x="1150654" y="6014053"/>
            <a:ext cx="4321175" cy="1970405"/>
            <a:chOff x="2551" y="738"/>
            <a:chExt cx="6804" cy="3103"/>
          </a:xfrm>
        </p:grpSpPr>
        <p:pic>
          <p:nvPicPr>
            <p:cNvPr id="20487" name="docshape151">
              <a:extLst>
                <a:ext uri="{FF2B5EF4-FFF2-40B4-BE49-F238E27FC236}">
                  <a16:creationId xmlns:a16="http://schemas.microsoft.com/office/drawing/2014/main" id="{36433914-6F2A-432F-A4A3-211C8AB75B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340"/>
            <a:stretch/>
          </p:blipFill>
          <p:spPr bwMode="auto">
            <a:xfrm>
              <a:off x="2551" y="738"/>
              <a:ext cx="6804" cy="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8">
              <a:extLst>
                <a:ext uri="{FF2B5EF4-FFF2-40B4-BE49-F238E27FC236}">
                  <a16:creationId xmlns:a16="http://schemas.microsoft.com/office/drawing/2014/main" id="{7391AE3A-511F-A5F2-9324-4C4BCCABBD89}"/>
                </a:ext>
              </a:extLst>
            </p:cNvPr>
            <p:cNvSpPr>
              <a:spLocks noChangeShapeType="1"/>
            </p:cNvSpPr>
            <p:nvPr/>
          </p:nvSpPr>
          <p:spPr bwMode="auto">
            <a:xfrm>
              <a:off x="7699" y="1502"/>
              <a:ext cx="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4" name="docshape153">
              <a:extLst>
                <a:ext uri="{FF2B5EF4-FFF2-40B4-BE49-F238E27FC236}">
                  <a16:creationId xmlns:a16="http://schemas.microsoft.com/office/drawing/2014/main" id="{6E6FE6C0-CC7D-BB42-B4F4-CC1E946192E6}"/>
                </a:ext>
              </a:extLst>
            </p:cNvPr>
            <p:cNvSpPr>
              <a:spLocks/>
            </p:cNvSpPr>
            <p:nvPr/>
          </p:nvSpPr>
          <p:spPr bwMode="auto">
            <a:xfrm>
              <a:off x="6142" y="1003"/>
              <a:ext cx="1683" cy="754"/>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テキスト ボックス 19">
            <a:extLst>
              <a:ext uri="{FF2B5EF4-FFF2-40B4-BE49-F238E27FC236}">
                <a16:creationId xmlns:a16="http://schemas.microsoft.com/office/drawing/2014/main" id="{0388CFCC-CCB9-0232-38BB-AD3B06006092}"/>
              </a:ext>
            </a:extLst>
          </p:cNvPr>
          <p:cNvSpPr txBox="1"/>
          <p:nvPr/>
        </p:nvSpPr>
        <p:spPr>
          <a:xfrm>
            <a:off x="244610" y="8237804"/>
            <a:ext cx="6131998" cy="472309"/>
          </a:xfrm>
          <a:prstGeom prst="rect">
            <a:avLst/>
          </a:prstGeom>
          <a:noFill/>
        </p:spPr>
        <p:txBody>
          <a:bodyPr wrap="square">
            <a:spAutoFit/>
          </a:bodyPr>
          <a:lstStyle/>
          <a:p>
            <a:pPr marL="485140" marR="429260">
              <a:lnSpc>
                <a:spcPct val="116000"/>
              </a:lnSpc>
              <a:spcBef>
                <a:spcPts val="78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これにより、この患者については、この精密点検ルールが適用されなくなります。この患者以外については、この精密点検ルールは適用されます。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cxnSp>
        <p:nvCxnSpPr>
          <p:cNvPr id="9" name="直線矢印コネクタ 8">
            <a:extLst>
              <a:ext uri="{FF2B5EF4-FFF2-40B4-BE49-F238E27FC236}">
                <a16:creationId xmlns:a16="http://schemas.microsoft.com/office/drawing/2014/main" id="{92F07C22-0767-FF8D-6948-53346AADFAF3}"/>
              </a:ext>
            </a:extLst>
          </p:cNvPr>
          <p:cNvCxnSpPr/>
          <p:nvPr/>
        </p:nvCxnSpPr>
        <p:spPr>
          <a:xfrm flipH="1">
            <a:off x="4173967" y="6490011"/>
            <a:ext cx="23666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 name="직사각형 1">
            <a:extLst>
              <a:ext uri="{FF2B5EF4-FFF2-40B4-BE49-F238E27FC236}">
                <a16:creationId xmlns:a16="http://schemas.microsoft.com/office/drawing/2014/main" id="{5B065772-DD49-E733-770C-3D9EF7DB130F}"/>
              </a:ext>
            </a:extLst>
          </p:cNvPr>
          <p:cNvSpPr/>
          <p:nvPr/>
        </p:nvSpPr>
        <p:spPr>
          <a:xfrm>
            <a:off x="1602170" y="2234142"/>
            <a:ext cx="960055" cy="109007"/>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73635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32</a:t>
            </a:fld>
            <a:endParaRPr kumimoji="1" lang="ja-JP" altLang="en-US"/>
          </a:p>
        </p:txBody>
      </p:sp>
      <p:sp>
        <p:nvSpPr>
          <p:cNvPr id="3" name="テキスト ボックス 2">
            <a:extLst>
              <a:ext uri="{FF2B5EF4-FFF2-40B4-BE49-F238E27FC236}">
                <a16:creationId xmlns:a16="http://schemas.microsoft.com/office/drawing/2014/main" id="{671F0C8E-7918-3E58-D80C-75B52866B670}"/>
              </a:ext>
            </a:extLst>
          </p:cNvPr>
          <p:cNvSpPr txBox="1"/>
          <p:nvPr/>
        </p:nvSpPr>
        <p:spPr>
          <a:xfrm>
            <a:off x="109435" y="720703"/>
            <a:ext cx="6155177" cy="469359"/>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精密点検ルールに明らかな誤りがある場合の処理です。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50"/>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点検メッセージをダブルクリックして「精密点検ルール」画面を開きます。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4" name="docshapegroup154">
            <a:extLst>
              <a:ext uri="{FF2B5EF4-FFF2-40B4-BE49-F238E27FC236}">
                <a16:creationId xmlns:a16="http://schemas.microsoft.com/office/drawing/2014/main" id="{8D7EF952-BB45-977C-7F6A-ADB65358A986}"/>
              </a:ext>
            </a:extLst>
          </p:cNvPr>
          <p:cNvGrpSpPr>
            <a:grpSpLocks/>
          </p:cNvGrpSpPr>
          <p:nvPr/>
        </p:nvGrpSpPr>
        <p:grpSpPr bwMode="auto">
          <a:xfrm>
            <a:off x="1214438" y="1389950"/>
            <a:ext cx="4400550" cy="2991879"/>
            <a:chOff x="2425" y="630"/>
            <a:chExt cx="6930" cy="4713"/>
          </a:xfrm>
        </p:grpSpPr>
        <p:pic>
          <p:nvPicPr>
            <p:cNvPr id="23555" name="docshape155">
              <a:extLst>
                <a:ext uri="{FF2B5EF4-FFF2-40B4-BE49-F238E27FC236}">
                  <a16:creationId xmlns:a16="http://schemas.microsoft.com/office/drawing/2014/main" id="{6B491382-849C-D863-C30D-735767E671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7"/>
            <a:stretch/>
          </p:blipFill>
          <p:spPr bwMode="auto">
            <a:xfrm>
              <a:off x="2551" y="630"/>
              <a:ext cx="6804" cy="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56">
              <a:extLst>
                <a:ext uri="{FF2B5EF4-FFF2-40B4-BE49-F238E27FC236}">
                  <a16:creationId xmlns:a16="http://schemas.microsoft.com/office/drawing/2014/main" id="{2C0065AC-6823-9F90-4D84-AC17185062D9}"/>
                </a:ext>
              </a:extLst>
            </p:cNvPr>
            <p:cNvSpPr>
              <a:spLocks/>
            </p:cNvSpPr>
            <p:nvPr/>
          </p:nvSpPr>
          <p:spPr bwMode="auto">
            <a:xfrm>
              <a:off x="2425" y="4555"/>
              <a:ext cx="4236" cy="456"/>
            </a:xfrm>
            <a:custGeom>
              <a:avLst/>
              <a:gdLst>
                <a:gd name="T0" fmla="+- 0 2425 2425"/>
                <a:gd name="T1" fmla="*/ T0 w 4236"/>
                <a:gd name="T2" fmla="+- 0 4631 4555"/>
                <a:gd name="T3" fmla="*/ 4631 h 456"/>
                <a:gd name="T4" fmla="+- 0 2431 2425"/>
                <a:gd name="T5" fmla="*/ T4 w 4236"/>
                <a:gd name="T6" fmla="+- 0 4602 4555"/>
                <a:gd name="T7" fmla="*/ 4602 h 456"/>
                <a:gd name="T8" fmla="+- 0 2447 2425"/>
                <a:gd name="T9" fmla="*/ T8 w 4236"/>
                <a:gd name="T10" fmla="+- 0 4578 4555"/>
                <a:gd name="T11" fmla="*/ 4578 h 456"/>
                <a:gd name="T12" fmla="+- 0 2472 2425"/>
                <a:gd name="T13" fmla="*/ T12 w 4236"/>
                <a:gd name="T14" fmla="+- 0 4561 4555"/>
                <a:gd name="T15" fmla="*/ 4561 h 456"/>
                <a:gd name="T16" fmla="+- 0 2501 2425"/>
                <a:gd name="T17" fmla="*/ T16 w 4236"/>
                <a:gd name="T18" fmla="+- 0 4555 4555"/>
                <a:gd name="T19" fmla="*/ 4555 h 456"/>
                <a:gd name="T20" fmla="+- 0 6585 2425"/>
                <a:gd name="T21" fmla="*/ T20 w 4236"/>
                <a:gd name="T22" fmla="+- 0 4555 4555"/>
                <a:gd name="T23" fmla="*/ 4555 h 456"/>
                <a:gd name="T24" fmla="+- 0 6615 2425"/>
                <a:gd name="T25" fmla="*/ T24 w 4236"/>
                <a:gd name="T26" fmla="+- 0 4561 4555"/>
                <a:gd name="T27" fmla="*/ 4561 h 456"/>
                <a:gd name="T28" fmla="+- 0 6639 2425"/>
                <a:gd name="T29" fmla="*/ T28 w 4236"/>
                <a:gd name="T30" fmla="+- 0 4578 4555"/>
                <a:gd name="T31" fmla="*/ 4578 h 456"/>
                <a:gd name="T32" fmla="+- 0 6655 2425"/>
                <a:gd name="T33" fmla="*/ T32 w 4236"/>
                <a:gd name="T34" fmla="+- 0 4602 4555"/>
                <a:gd name="T35" fmla="*/ 4602 h 456"/>
                <a:gd name="T36" fmla="+- 0 6661 2425"/>
                <a:gd name="T37" fmla="*/ T36 w 4236"/>
                <a:gd name="T38" fmla="+- 0 4631 4555"/>
                <a:gd name="T39" fmla="*/ 4631 h 456"/>
                <a:gd name="T40" fmla="+- 0 6661 2425"/>
                <a:gd name="T41" fmla="*/ T40 w 4236"/>
                <a:gd name="T42" fmla="+- 0 4935 4555"/>
                <a:gd name="T43" fmla="*/ 4935 h 456"/>
                <a:gd name="T44" fmla="+- 0 6655 2425"/>
                <a:gd name="T45" fmla="*/ T44 w 4236"/>
                <a:gd name="T46" fmla="+- 0 4965 4555"/>
                <a:gd name="T47" fmla="*/ 4965 h 456"/>
                <a:gd name="T48" fmla="+- 0 6639 2425"/>
                <a:gd name="T49" fmla="*/ T48 w 4236"/>
                <a:gd name="T50" fmla="+- 0 4989 4555"/>
                <a:gd name="T51" fmla="*/ 4989 h 456"/>
                <a:gd name="T52" fmla="+- 0 6615 2425"/>
                <a:gd name="T53" fmla="*/ T52 w 4236"/>
                <a:gd name="T54" fmla="+- 0 5005 4555"/>
                <a:gd name="T55" fmla="*/ 5005 h 456"/>
                <a:gd name="T56" fmla="+- 0 6585 2425"/>
                <a:gd name="T57" fmla="*/ T56 w 4236"/>
                <a:gd name="T58" fmla="+- 0 5011 4555"/>
                <a:gd name="T59" fmla="*/ 5011 h 456"/>
                <a:gd name="T60" fmla="+- 0 2501 2425"/>
                <a:gd name="T61" fmla="*/ T60 w 4236"/>
                <a:gd name="T62" fmla="+- 0 5011 4555"/>
                <a:gd name="T63" fmla="*/ 5011 h 456"/>
                <a:gd name="T64" fmla="+- 0 2472 2425"/>
                <a:gd name="T65" fmla="*/ T64 w 4236"/>
                <a:gd name="T66" fmla="+- 0 5005 4555"/>
                <a:gd name="T67" fmla="*/ 5005 h 456"/>
                <a:gd name="T68" fmla="+- 0 2447 2425"/>
                <a:gd name="T69" fmla="*/ T68 w 4236"/>
                <a:gd name="T70" fmla="+- 0 4989 4555"/>
                <a:gd name="T71" fmla="*/ 4989 h 456"/>
                <a:gd name="T72" fmla="+- 0 2431 2425"/>
                <a:gd name="T73" fmla="*/ T72 w 4236"/>
                <a:gd name="T74" fmla="+- 0 4965 4555"/>
                <a:gd name="T75" fmla="*/ 4965 h 456"/>
                <a:gd name="T76" fmla="+- 0 2425 2425"/>
                <a:gd name="T77" fmla="*/ T76 w 4236"/>
                <a:gd name="T78" fmla="+- 0 4935 4555"/>
                <a:gd name="T79" fmla="*/ 4935 h 456"/>
                <a:gd name="T80" fmla="+- 0 2425 2425"/>
                <a:gd name="T81" fmla="*/ T80 w 4236"/>
                <a:gd name="T82" fmla="+- 0 4631 4555"/>
                <a:gd name="T83" fmla="*/ 4631 h 45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236" h="456">
                  <a:moveTo>
                    <a:pt x="0" y="76"/>
                  </a:moveTo>
                  <a:lnTo>
                    <a:pt x="6" y="47"/>
                  </a:lnTo>
                  <a:lnTo>
                    <a:pt x="22" y="23"/>
                  </a:lnTo>
                  <a:lnTo>
                    <a:pt x="47" y="6"/>
                  </a:lnTo>
                  <a:lnTo>
                    <a:pt x="76" y="0"/>
                  </a:lnTo>
                  <a:lnTo>
                    <a:pt x="4160" y="0"/>
                  </a:lnTo>
                  <a:lnTo>
                    <a:pt x="4190" y="6"/>
                  </a:lnTo>
                  <a:lnTo>
                    <a:pt x="4214" y="23"/>
                  </a:lnTo>
                  <a:lnTo>
                    <a:pt x="4230" y="47"/>
                  </a:lnTo>
                  <a:lnTo>
                    <a:pt x="4236" y="76"/>
                  </a:lnTo>
                  <a:lnTo>
                    <a:pt x="4236" y="380"/>
                  </a:lnTo>
                  <a:lnTo>
                    <a:pt x="4230" y="410"/>
                  </a:lnTo>
                  <a:lnTo>
                    <a:pt x="4214" y="434"/>
                  </a:lnTo>
                  <a:lnTo>
                    <a:pt x="4190" y="450"/>
                  </a:lnTo>
                  <a:lnTo>
                    <a:pt x="4160" y="456"/>
                  </a:lnTo>
                  <a:lnTo>
                    <a:pt x="76" y="456"/>
                  </a:lnTo>
                  <a:lnTo>
                    <a:pt x="47" y="450"/>
                  </a:lnTo>
                  <a:lnTo>
                    <a:pt x="22" y="434"/>
                  </a:lnTo>
                  <a:lnTo>
                    <a:pt x="6" y="410"/>
                  </a:lnTo>
                  <a:lnTo>
                    <a:pt x="0" y="380"/>
                  </a:lnTo>
                  <a:lnTo>
                    <a:pt x="0" y="7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9584A7F1-5E84-966F-461A-D19AE76768CF}"/>
              </a:ext>
            </a:extLst>
          </p:cNvPr>
          <p:cNvSpPr txBox="1"/>
          <p:nvPr/>
        </p:nvSpPr>
        <p:spPr>
          <a:xfrm>
            <a:off x="109435" y="4718320"/>
            <a:ext cx="6155177" cy="820738"/>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「ルールの誤り」にチェックを入れ、誤りの事由を選択します。このルールは自動的に「適用外」になります。</a:t>
            </a: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＜ルールの誤りの指摘は 「クラウド版レセプト点検サービス」</a:t>
            </a:r>
            <a:r>
              <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の精密点検ルールの</a:t>
            </a:r>
            <a:endParaRPr lang="en-US" altLang="ja-JP"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05"/>
              </a:spcBef>
              <a:spcAft>
                <a:spcPts val="0"/>
              </a:spcAft>
            </a:pP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メンテナンス</a:t>
            </a:r>
            <a:r>
              <a:rPr lang="ja-JP" altLang="en-US" sz="1100" spc="-15" dirty="0">
                <a:solidFill>
                  <a:srgbClr val="0070C0"/>
                </a:solidFill>
                <a:latin typeface="游ゴシック" panose="020B0400000000000000" pitchFamily="50" charset="-128"/>
                <a:ea typeface="游ゴシック" panose="020B0400000000000000" pitchFamily="50" charset="-128"/>
                <a:cs typeface="ＭＳ Ｐゴシック" panose="020B0600070205080204" pitchFamily="50" charset="-128"/>
              </a:rPr>
              <a:t>の</a:t>
            </a:r>
            <a:r>
              <a:rPr lang="ja-JP" altLang="en-US" sz="1100" spc="-15" dirty="0">
                <a:solidFill>
                  <a:srgbClr val="0070C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参考にさせて頂きます＞</a:t>
            </a:r>
          </a:p>
        </p:txBody>
      </p:sp>
      <p:grpSp>
        <p:nvGrpSpPr>
          <p:cNvPr id="8" name="docshapegroup157">
            <a:extLst>
              <a:ext uri="{FF2B5EF4-FFF2-40B4-BE49-F238E27FC236}">
                <a16:creationId xmlns:a16="http://schemas.microsoft.com/office/drawing/2014/main" id="{3829896A-B03F-7815-E0BB-E40E403289A9}"/>
              </a:ext>
            </a:extLst>
          </p:cNvPr>
          <p:cNvGrpSpPr>
            <a:grpSpLocks/>
          </p:cNvGrpSpPr>
          <p:nvPr/>
        </p:nvGrpSpPr>
        <p:grpSpPr bwMode="auto">
          <a:xfrm>
            <a:off x="1336138" y="5660857"/>
            <a:ext cx="4321175" cy="3052406"/>
            <a:chOff x="2551" y="426"/>
            <a:chExt cx="6804" cy="4806"/>
          </a:xfrm>
        </p:grpSpPr>
        <p:pic>
          <p:nvPicPr>
            <p:cNvPr id="23558" name="docshape158">
              <a:extLst>
                <a:ext uri="{FF2B5EF4-FFF2-40B4-BE49-F238E27FC236}">
                  <a16:creationId xmlns:a16="http://schemas.microsoft.com/office/drawing/2014/main" id="{70EEE82B-B67D-16AF-CCB5-CDACD0AE6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98"/>
            <a:stretch/>
          </p:blipFill>
          <p:spPr bwMode="auto">
            <a:xfrm>
              <a:off x="2551" y="426"/>
              <a:ext cx="6804" cy="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cshape159">
              <a:extLst>
                <a:ext uri="{FF2B5EF4-FFF2-40B4-BE49-F238E27FC236}">
                  <a16:creationId xmlns:a16="http://schemas.microsoft.com/office/drawing/2014/main" id="{769BEFDB-7305-EB74-53C4-B564D9AD4E60}"/>
                </a:ext>
              </a:extLst>
            </p:cNvPr>
            <p:cNvSpPr>
              <a:spLocks/>
            </p:cNvSpPr>
            <p:nvPr/>
          </p:nvSpPr>
          <p:spPr bwMode="auto">
            <a:xfrm>
              <a:off x="4923" y="1130"/>
              <a:ext cx="1347" cy="1366"/>
            </a:xfrm>
            <a:custGeom>
              <a:avLst/>
              <a:gdLst>
                <a:gd name="T0" fmla="+- 0 4924 4924"/>
                <a:gd name="T1" fmla="*/ T0 w 1347"/>
                <a:gd name="T2" fmla="+- 0 1354 1130"/>
                <a:gd name="T3" fmla="*/ 1354 h 1366"/>
                <a:gd name="T4" fmla="+- 0 4935 4924"/>
                <a:gd name="T5" fmla="*/ T4 w 1347"/>
                <a:gd name="T6" fmla="+- 0 1284 1130"/>
                <a:gd name="T7" fmla="*/ 1284 h 1366"/>
                <a:gd name="T8" fmla="+- 0 4967 4924"/>
                <a:gd name="T9" fmla="*/ T8 w 1347"/>
                <a:gd name="T10" fmla="+- 0 1222 1130"/>
                <a:gd name="T11" fmla="*/ 1222 h 1366"/>
                <a:gd name="T12" fmla="+- 0 5015 4924"/>
                <a:gd name="T13" fmla="*/ T12 w 1347"/>
                <a:gd name="T14" fmla="+- 0 1173 1130"/>
                <a:gd name="T15" fmla="*/ 1173 h 1366"/>
                <a:gd name="T16" fmla="+- 0 5077 4924"/>
                <a:gd name="T17" fmla="*/ T16 w 1347"/>
                <a:gd name="T18" fmla="+- 0 1142 1130"/>
                <a:gd name="T19" fmla="*/ 1142 h 1366"/>
                <a:gd name="T20" fmla="+- 0 5148 4924"/>
                <a:gd name="T21" fmla="*/ T20 w 1347"/>
                <a:gd name="T22" fmla="+- 0 1130 1130"/>
                <a:gd name="T23" fmla="*/ 1130 h 1366"/>
                <a:gd name="T24" fmla="+- 0 6046 4924"/>
                <a:gd name="T25" fmla="*/ T24 w 1347"/>
                <a:gd name="T26" fmla="+- 0 1130 1130"/>
                <a:gd name="T27" fmla="*/ 1130 h 1366"/>
                <a:gd name="T28" fmla="+- 0 6117 4924"/>
                <a:gd name="T29" fmla="*/ T28 w 1347"/>
                <a:gd name="T30" fmla="+- 0 1142 1130"/>
                <a:gd name="T31" fmla="*/ 1142 h 1366"/>
                <a:gd name="T32" fmla="+- 0 6178 4924"/>
                <a:gd name="T33" fmla="*/ T32 w 1347"/>
                <a:gd name="T34" fmla="+- 0 1173 1130"/>
                <a:gd name="T35" fmla="*/ 1173 h 1366"/>
                <a:gd name="T36" fmla="+- 0 6227 4924"/>
                <a:gd name="T37" fmla="*/ T36 w 1347"/>
                <a:gd name="T38" fmla="+- 0 1222 1130"/>
                <a:gd name="T39" fmla="*/ 1222 h 1366"/>
                <a:gd name="T40" fmla="+- 0 6259 4924"/>
                <a:gd name="T41" fmla="*/ T40 w 1347"/>
                <a:gd name="T42" fmla="+- 0 1284 1130"/>
                <a:gd name="T43" fmla="*/ 1284 h 1366"/>
                <a:gd name="T44" fmla="+- 0 6270 4924"/>
                <a:gd name="T45" fmla="*/ T44 w 1347"/>
                <a:gd name="T46" fmla="+- 0 1354 1130"/>
                <a:gd name="T47" fmla="*/ 1354 h 1366"/>
                <a:gd name="T48" fmla="+- 0 6270 4924"/>
                <a:gd name="T49" fmla="*/ T48 w 1347"/>
                <a:gd name="T50" fmla="+- 0 2271 1130"/>
                <a:gd name="T51" fmla="*/ 2271 h 1366"/>
                <a:gd name="T52" fmla="+- 0 6259 4924"/>
                <a:gd name="T53" fmla="*/ T52 w 1347"/>
                <a:gd name="T54" fmla="+- 0 2342 1130"/>
                <a:gd name="T55" fmla="*/ 2342 h 1366"/>
                <a:gd name="T56" fmla="+- 0 6227 4924"/>
                <a:gd name="T57" fmla="*/ T56 w 1347"/>
                <a:gd name="T58" fmla="+- 0 2404 1130"/>
                <a:gd name="T59" fmla="*/ 2404 h 1366"/>
                <a:gd name="T60" fmla="+- 0 6178 4924"/>
                <a:gd name="T61" fmla="*/ T60 w 1347"/>
                <a:gd name="T62" fmla="+- 0 2452 1130"/>
                <a:gd name="T63" fmla="*/ 2452 h 1366"/>
                <a:gd name="T64" fmla="+- 0 6117 4924"/>
                <a:gd name="T65" fmla="*/ T64 w 1347"/>
                <a:gd name="T66" fmla="+- 0 2484 1130"/>
                <a:gd name="T67" fmla="*/ 2484 h 1366"/>
                <a:gd name="T68" fmla="+- 0 6046 4924"/>
                <a:gd name="T69" fmla="*/ T68 w 1347"/>
                <a:gd name="T70" fmla="+- 0 2496 1130"/>
                <a:gd name="T71" fmla="*/ 2496 h 1366"/>
                <a:gd name="T72" fmla="+- 0 5148 4924"/>
                <a:gd name="T73" fmla="*/ T72 w 1347"/>
                <a:gd name="T74" fmla="+- 0 2496 1130"/>
                <a:gd name="T75" fmla="*/ 2496 h 1366"/>
                <a:gd name="T76" fmla="+- 0 5077 4924"/>
                <a:gd name="T77" fmla="*/ T76 w 1347"/>
                <a:gd name="T78" fmla="+- 0 2484 1130"/>
                <a:gd name="T79" fmla="*/ 2484 h 1366"/>
                <a:gd name="T80" fmla="+- 0 5015 4924"/>
                <a:gd name="T81" fmla="*/ T80 w 1347"/>
                <a:gd name="T82" fmla="+- 0 2452 1130"/>
                <a:gd name="T83" fmla="*/ 2452 h 1366"/>
                <a:gd name="T84" fmla="+- 0 4967 4924"/>
                <a:gd name="T85" fmla="*/ T84 w 1347"/>
                <a:gd name="T86" fmla="+- 0 2404 1130"/>
                <a:gd name="T87" fmla="*/ 2404 h 1366"/>
                <a:gd name="T88" fmla="+- 0 4935 4924"/>
                <a:gd name="T89" fmla="*/ T88 w 1347"/>
                <a:gd name="T90" fmla="+- 0 2342 1130"/>
                <a:gd name="T91" fmla="*/ 2342 h 1366"/>
                <a:gd name="T92" fmla="+- 0 4924 4924"/>
                <a:gd name="T93" fmla="*/ T92 w 1347"/>
                <a:gd name="T94" fmla="+- 0 2271 1130"/>
                <a:gd name="T95" fmla="*/ 2271 h 1366"/>
                <a:gd name="T96" fmla="+- 0 4924 4924"/>
                <a:gd name="T97" fmla="*/ T96 w 1347"/>
                <a:gd name="T98" fmla="+- 0 1354 1130"/>
                <a:gd name="T99" fmla="*/ 1354 h 13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1347" h="1366">
                  <a:moveTo>
                    <a:pt x="0" y="224"/>
                  </a:moveTo>
                  <a:lnTo>
                    <a:pt x="11" y="154"/>
                  </a:lnTo>
                  <a:lnTo>
                    <a:pt x="43" y="92"/>
                  </a:lnTo>
                  <a:lnTo>
                    <a:pt x="91" y="43"/>
                  </a:lnTo>
                  <a:lnTo>
                    <a:pt x="153" y="12"/>
                  </a:lnTo>
                  <a:lnTo>
                    <a:pt x="224" y="0"/>
                  </a:lnTo>
                  <a:lnTo>
                    <a:pt x="1122" y="0"/>
                  </a:lnTo>
                  <a:lnTo>
                    <a:pt x="1193" y="12"/>
                  </a:lnTo>
                  <a:lnTo>
                    <a:pt x="1254" y="43"/>
                  </a:lnTo>
                  <a:lnTo>
                    <a:pt x="1303" y="92"/>
                  </a:lnTo>
                  <a:lnTo>
                    <a:pt x="1335" y="154"/>
                  </a:lnTo>
                  <a:lnTo>
                    <a:pt x="1346" y="224"/>
                  </a:lnTo>
                  <a:lnTo>
                    <a:pt x="1346" y="1141"/>
                  </a:lnTo>
                  <a:lnTo>
                    <a:pt x="1335" y="1212"/>
                  </a:lnTo>
                  <a:lnTo>
                    <a:pt x="1303" y="1274"/>
                  </a:lnTo>
                  <a:lnTo>
                    <a:pt x="1254" y="1322"/>
                  </a:lnTo>
                  <a:lnTo>
                    <a:pt x="1193" y="1354"/>
                  </a:lnTo>
                  <a:lnTo>
                    <a:pt x="1122" y="1366"/>
                  </a:lnTo>
                  <a:lnTo>
                    <a:pt x="224" y="1366"/>
                  </a:lnTo>
                  <a:lnTo>
                    <a:pt x="153" y="1354"/>
                  </a:lnTo>
                  <a:lnTo>
                    <a:pt x="91" y="1322"/>
                  </a:lnTo>
                  <a:lnTo>
                    <a:pt x="43" y="1274"/>
                  </a:lnTo>
                  <a:lnTo>
                    <a:pt x="11" y="1212"/>
                  </a:lnTo>
                  <a:lnTo>
                    <a:pt x="0" y="1141"/>
                  </a:lnTo>
                  <a:lnTo>
                    <a:pt x="0" y="224"/>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 name="직사각형 1">
            <a:extLst>
              <a:ext uri="{FF2B5EF4-FFF2-40B4-BE49-F238E27FC236}">
                <a16:creationId xmlns:a16="http://schemas.microsoft.com/office/drawing/2014/main" id="{5C52838B-6450-4642-86C7-8444ED371FF9}"/>
              </a:ext>
            </a:extLst>
          </p:cNvPr>
          <p:cNvSpPr/>
          <p:nvPr/>
        </p:nvSpPr>
        <p:spPr>
          <a:xfrm>
            <a:off x="1710391" y="1621182"/>
            <a:ext cx="1032809" cy="83793"/>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860864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33</a:t>
            </a:fld>
            <a:endParaRPr kumimoji="1" lang="ja-JP" altLang="en-US"/>
          </a:p>
        </p:txBody>
      </p:sp>
      <p:sp>
        <p:nvSpPr>
          <p:cNvPr id="2" name="テキスト ボックス 1">
            <a:extLst>
              <a:ext uri="{FF2B5EF4-FFF2-40B4-BE49-F238E27FC236}">
                <a16:creationId xmlns:a16="http://schemas.microsoft.com/office/drawing/2014/main" id="{D071F7D5-4EF7-073A-008F-CC2D8F45C1C4}"/>
              </a:ext>
            </a:extLst>
          </p:cNvPr>
          <p:cNvSpPr txBox="1"/>
          <p:nvPr/>
        </p:nvSpPr>
        <p:spPr>
          <a:xfrm>
            <a:off x="1024696" y="573932"/>
            <a:ext cx="5812581" cy="430887"/>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画面点検、学習機能を実行し、最後のレセプトまできたら</a:t>
            </a:r>
            <a:r>
              <a:rPr lang="en-US" altLang="ja-JP" sz="1100" spc="-8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閉じる</a:t>
            </a:r>
            <a:r>
              <a:rPr lang="en-US" altLang="ja-JP" sz="1100" spc="-7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をクリックし</a:t>
            </a:r>
            <a:r>
              <a:rPr lang="ja-JP" altLang="ja-JP" sz="1100" spc="-2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sz="1100" dirty="0">
              <a:latin typeface="游ゴシック" panose="020B0400000000000000" pitchFamily="50" charset="-128"/>
              <a:ea typeface="游ゴシック" panose="020B0400000000000000" pitchFamily="50" charset="-128"/>
            </a:endParaRPr>
          </a:p>
        </p:txBody>
      </p:sp>
      <p:grpSp>
        <p:nvGrpSpPr>
          <p:cNvPr id="3" name="docshapegroup160">
            <a:extLst>
              <a:ext uri="{FF2B5EF4-FFF2-40B4-BE49-F238E27FC236}">
                <a16:creationId xmlns:a16="http://schemas.microsoft.com/office/drawing/2014/main" id="{10310E6B-3BB9-3EDE-E6A2-68B2EB720E0B}"/>
              </a:ext>
            </a:extLst>
          </p:cNvPr>
          <p:cNvGrpSpPr>
            <a:grpSpLocks/>
          </p:cNvGrpSpPr>
          <p:nvPr/>
        </p:nvGrpSpPr>
        <p:grpSpPr bwMode="auto">
          <a:xfrm>
            <a:off x="1189882" y="1227112"/>
            <a:ext cx="4321175" cy="3031447"/>
            <a:chOff x="2551" y="469"/>
            <a:chExt cx="6804" cy="4773"/>
          </a:xfrm>
        </p:grpSpPr>
        <p:pic>
          <p:nvPicPr>
            <p:cNvPr id="24579" name="docshape161">
              <a:extLst>
                <a:ext uri="{FF2B5EF4-FFF2-40B4-BE49-F238E27FC236}">
                  <a16:creationId xmlns:a16="http://schemas.microsoft.com/office/drawing/2014/main" id="{29469FFE-CF29-5733-5F41-296FD58349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859"/>
            <a:stretch/>
          </p:blipFill>
          <p:spPr bwMode="auto">
            <a:xfrm>
              <a:off x="2551" y="469"/>
              <a:ext cx="6804" cy="4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cshape162">
              <a:extLst>
                <a:ext uri="{FF2B5EF4-FFF2-40B4-BE49-F238E27FC236}">
                  <a16:creationId xmlns:a16="http://schemas.microsoft.com/office/drawing/2014/main" id="{A17BAC1A-9C2E-A3CB-9B9D-FB41708B81C1}"/>
                </a:ext>
              </a:extLst>
            </p:cNvPr>
            <p:cNvSpPr>
              <a:spLocks/>
            </p:cNvSpPr>
            <p:nvPr/>
          </p:nvSpPr>
          <p:spPr bwMode="auto">
            <a:xfrm>
              <a:off x="8451" y="729"/>
              <a:ext cx="814" cy="423"/>
            </a:xfrm>
            <a:custGeom>
              <a:avLst/>
              <a:gdLst>
                <a:gd name="T0" fmla="+- 0 8452 8452"/>
                <a:gd name="T1" fmla="*/ T0 w 814"/>
                <a:gd name="T2" fmla="+- 0 800 729"/>
                <a:gd name="T3" fmla="*/ 800 h 423"/>
                <a:gd name="T4" fmla="+- 0 8457 8452"/>
                <a:gd name="T5" fmla="*/ T4 w 814"/>
                <a:gd name="T6" fmla="+- 0 772 729"/>
                <a:gd name="T7" fmla="*/ 772 h 423"/>
                <a:gd name="T8" fmla="+- 0 8472 8452"/>
                <a:gd name="T9" fmla="*/ T8 w 814"/>
                <a:gd name="T10" fmla="+- 0 750 729"/>
                <a:gd name="T11" fmla="*/ 750 h 423"/>
                <a:gd name="T12" fmla="+- 0 8495 8452"/>
                <a:gd name="T13" fmla="*/ T12 w 814"/>
                <a:gd name="T14" fmla="+- 0 735 729"/>
                <a:gd name="T15" fmla="*/ 735 h 423"/>
                <a:gd name="T16" fmla="+- 0 8522 8452"/>
                <a:gd name="T17" fmla="*/ T16 w 814"/>
                <a:gd name="T18" fmla="+- 0 729 729"/>
                <a:gd name="T19" fmla="*/ 729 h 423"/>
                <a:gd name="T20" fmla="+- 0 9195 8452"/>
                <a:gd name="T21" fmla="*/ T20 w 814"/>
                <a:gd name="T22" fmla="+- 0 729 729"/>
                <a:gd name="T23" fmla="*/ 729 h 423"/>
                <a:gd name="T24" fmla="+- 0 9222 8452"/>
                <a:gd name="T25" fmla="*/ T24 w 814"/>
                <a:gd name="T26" fmla="+- 0 735 729"/>
                <a:gd name="T27" fmla="*/ 735 h 423"/>
                <a:gd name="T28" fmla="+- 0 9245 8452"/>
                <a:gd name="T29" fmla="*/ T28 w 814"/>
                <a:gd name="T30" fmla="+- 0 750 729"/>
                <a:gd name="T31" fmla="*/ 750 h 423"/>
                <a:gd name="T32" fmla="+- 0 9260 8452"/>
                <a:gd name="T33" fmla="*/ T32 w 814"/>
                <a:gd name="T34" fmla="+- 0 772 729"/>
                <a:gd name="T35" fmla="*/ 772 h 423"/>
                <a:gd name="T36" fmla="+- 0 9265 8452"/>
                <a:gd name="T37" fmla="*/ T36 w 814"/>
                <a:gd name="T38" fmla="+- 0 800 729"/>
                <a:gd name="T39" fmla="*/ 800 h 423"/>
                <a:gd name="T40" fmla="+- 0 9265 8452"/>
                <a:gd name="T41" fmla="*/ T40 w 814"/>
                <a:gd name="T42" fmla="+- 0 1081 729"/>
                <a:gd name="T43" fmla="*/ 1081 h 423"/>
                <a:gd name="T44" fmla="+- 0 9260 8452"/>
                <a:gd name="T45" fmla="*/ T44 w 814"/>
                <a:gd name="T46" fmla="+- 0 1109 729"/>
                <a:gd name="T47" fmla="*/ 1109 h 423"/>
                <a:gd name="T48" fmla="+- 0 9245 8452"/>
                <a:gd name="T49" fmla="*/ T48 w 814"/>
                <a:gd name="T50" fmla="+- 0 1131 729"/>
                <a:gd name="T51" fmla="*/ 1131 h 423"/>
                <a:gd name="T52" fmla="+- 0 9222 8452"/>
                <a:gd name="T53" fmla="*/ T52 w 814"/>
                <a:gd name="T54" fmla="+- 0 1146 729"/>
                <a:gd name="T55" fmla="*/ 1146 h 423"/>
                <a:gd name="T56" fmla="+- 0 9195 8452"/>
                <a:gd name="T57" fmla="*/ T56 w 814"/>
                <a:gd name="T58" fmla="+- 0 1152 729"/>
                <a:gd name="T59" fmla="*/ 1152 h 423"/>
                <a:gd name="T60" fmla="+- 0 8522 8452"/>
                <a:gd name="T61" fmla="*/ T60 w 814"/>
                <a:gd name="T62" fmla="+- 0 1152 729"/>
                <a:gd name="T63" fmla="*/ 1152 h 423"/>
                <a:gd name="T64" fmla="+- 0 8495 8452"/>
                <a:gd name="T65" fmla="*/ T64 w 814"/>
                <a:gd name="T66" fmla="+- 0 1146 729"/>
                <a:gd name="T67" fmla="*/ 1146 h 423"/>
                <a:gd name="T68" fmla="+- 0 8472 8452"/>
                <a:gd name="T69" fmla="*/ T68 w 814"/>
                <a:gd name="T70" fmla="+- 0 1131 729"/>
                <a:gd name="T71" fmla="*/ 1131 h 423"/>
                <a:gd name="T72" fmla="+- 0 8457 8452"/>
                <a:gd name="T73" fmla="*/ T72 w 814"/>
                <a:gd name="T74" fmla="+- 0 1109 729"/>
                <a:gd name="T75" fmla="*/ 1109 h 423"/>
                <a:gd name="T76" fmla="+- 0 8452 8452"/>
                <a:gd name="T77" fmla="*/ T76 w 814"/>
                <a:gd name="T78" fmla="+- 0 1081 729"/>
                <a:gd name="T79" fmla="*/ 1081 h 423"/>
                <a:gd name="T80" fmla="+- 0 8452 8452"/>
                <a:gd name="T81" fmla="*/ T80 w 814"/>
                <a:gd name="T82" fmla="+- 0 800 729"/>
                <a:gd name="T83" fmla="*/ 800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814" h="423">
                  <a:moveTo>
                    <a:pt x="0" y="71"/>
                  </a:moveTo>
                  <a:lnTo>
                    <a:pt x="5" y="43"/>
                  </a:lnTo>
                  <a:lnTo>
                    <a:pt x="20" y="21"/>
                  </a:lnTo>
                  <a:lnTo>
                    <a:pt x="43" y="6"/>
                  </a:lnTo>
                  <a:lnTo>
                    <a:pt x="70" y="0"/>
                  </a:lnTo>
                  <a:lnTo>
                    <a:pt x="743" y="0"/>
                  </a:lnTo>
                  <a:lnTo>
                    <a:pt x="770" y="6"/>
                  </a:lnTo>
                  <a:lnTo>
                    <a:pt x="793" y="21"/>
                  </a:lnTo>
                  <a:lnTo>
                    <a:pt x="808" y="43"/>
                  </a:lnTo>
                  <a:lnTo>
                    <a:pt x="813" y="71"/>
                  </a:lnTo>
                  <a:lnTo>
                    <a:pt x="813" y="352"/>
                  </a:lnTo>
                  <a:lnTo>
                    <a:pt x="808" y="380"/>
                  </a:lnTo>
                  <a:lnTo>
                    <a:pt x="793" y="402"/>
                  </a:lnTo>
                  <a:lnTo>
                    <a:pt x="770" y="417"/>
                  </a:lnTo>
                  <a:lnTo>
                    <a:pt x="743"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6" name="テキスト ボックス 5">
            <a:extLst>
              <a:ext uri="{FF2B5EF4-FFF2-40B4-BE49-F238E27FC236}">
                <a16:creationId xmlns:a16="http://schemas.microsoft.com/office/drawing/2014/main" id="{9B3A24DA-41B0-5B97-530B-CB5200233820}"/>
              </a:ext>
            </a:extLst>
          </p:cNvPr>
          <p:cNvSpPr txBox="1"/>
          <p:nvPr/>
        </p:nvSpPr>
        <p:spPr>
          <a:xfrm>
            <a:off x="573931" y="4543645"/>
            <a:ext cx="5844139" cy="475708"/>
          </a:xfrm>
          <a:prstGeom prst="rect">
            <a:avLst/>
          </a:prstGeom>
          <a:noFill/>
        </p:spPr>
        <p:txBody>
          <a:bodyPr wrap="square" rtlCol="0">
            <a:spAutoFit/>
          </a:bodyPr>
          <a:lstStyle/>
          <a:p>
            <a:pPr marL="485140" marR="429260">
              <a:lnSpc>
                <a:spcPct val="116000"/>
              </a:lnSpc>
              <a:spcBef>
                <a:spcPts val="79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自動再点検が実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行され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不合格レセプト</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の数は少</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なくなり</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本当</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不合格の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レセプトだけが残りま</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し</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た。</a:t>
            </a:r>
          </a:p>
        </p:txBody>
      </p:sp>
      <p:sp>
        <p:nvSpPr>
          <p:cNvPr id="8" name="テキスト ボックス 7">
            <a:extLst>
              <a:ext uri="{FF2B5EF4-FFF2-40B4-BE49-F238E27FC236}">
                <a16:creationId xmlns:a16="http://schemas.microsoft.com/office/drawing/2014/main" id="{EAEED068-8D36-197A-DE71-8E141F27A3BF}"/>
              </a:ext>
            </a:extLst>
          </p:cNvPr>
          <p:cNvSpPr txBox="1"/>
          <p:nvPr/>
        </p:nvSpPr>
        <p:spPr>
          <a:xfrm>
            <a:off x="541094" y="8094476"/>
            <a:ext cx="6606680" cy="475708"/>
          </a:xfrm>
          <a:prstGeom prst="rect">
            <a:avLst/>
          </a:prstGeom>
          <a:noFill/>
        </p:spPr>
        <p:txBody>
          <a:bodyPr wrap="square" rtlCol="0">
            <a:spAutoFit/>
          </a:bodyPr>
          <a:lstStyle/>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過去のレセプトがあれ</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、同様の操作を過去の</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セプトについても行</a:t>
            </a:r>
            <a:r>
              <a:rPr lang="ja-JP"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ってください。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709930">
              <a:lnSpc>
                <a:spcPct val="116000"/>
              </a:lnSpc>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学習の対象となるレセ</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トの数は次第に少なく</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な</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ります。</a:t>
            </a:r>
          </a:p>
        </p:txBody>
      </p:sp>
      <p:sp>
        <p:nvSpPr>
          <p:cNvPr id="9" name="직사각형 8">
            <a:extLst>
              <a:ext uri="{FF2B5EF4-FFF2-40B4-BE49-F238E27FC236}">
                <a16:creationId xmlns:a16="http://schemas.microsoft.com/office/drawing/2014/main" id="{1BB53C09-DFED-0622-9ADC-6AC809561494}"/>
              </a:ext>
            </a:extLst>
          </p:cNvPr>
          <p:cNvSpPr/>
          <p:nvPr/>
        </p:nvSpPr>
        <p:spPr>
          <a:xfrm>
            <a:off x="1666874" y="1492954"/>
            <a:ext cx="942975" cy="116771"/>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EC8E172C-0163-77B3-05A8-119732BBE874}"/>
              </a:ext>
            </a:extLst>
          </p:cNvPr>
          <p:cNvGrpSpPr/>
          <p:nvPr/>
        </p:nvGrpSpPr>
        <p:grpSpPr>
          <a:xfrm>
            <a:off x="1189882" y="5095875"/>
            <a:ext cx="4332605" cy="2825115"/>
            <a:chOff x="1189882" y="5095875"/>
            <a:chExt cx="4332605" cy="2825115"/>
          </a:xfrm>
        </p:grpSpPr>
        <p:pic>
          <p:nvPicPr>
            <p:cNvPr id="7" name="image33.jpeg">
              <a:extLst>
                <a:ext uri="{FF2B5EF4-FFF2-40B4-BE49-F238E27FC236}">
                  <a16:creationId xmlns:a16="http://schemas.microsoft.com/office/drawing/2014/main" id="{A41E90FE-530E-B531-2A9D-8100B9EDF864}"/>
                </a:ext>
              </a:extLst>
            </p:cNvPr>
            <p:cNvPicPr>
              <a:picLocks noChangeAspect="1"/>
            </p:cNvPicPr>
            <p:nvPr/>
          </p:nvPicPr>
          <p:blipFill>
            <a:blip r:embed="rId3" cstate="print"/>
            <a:srcRect t="13427"/>
            <a:stretch/>
          </p:blipFill>
          <p:spPr>
            <a:xfrm>
              <a:off x="1189882" y="5095875"/>
              <a:ext cx="4332605" cy="2825115"/>
            </a:xfrm>
            <a:prstGeom prst="rect">
              <a:avLst/>
            </a:prstGeom>
            <a:ln>
              <a:solidFill>
                <a:srgbClr val="000000"/>
              </a:solidFill>
            </a:ln>
          </p:spPr>
        </p:pic>
        <p:grpSp>
          <p:nvGrpSpPr>
            <p:cNvPr id="10" name="그룹 9">
              <a:extLst>
                <a:ext uri="{FF2B5EF4-FFF2-40B4-BE49-F238E27FC236}">
                  <a16:creationId xmlns:a16="http://schemas.microsoft.com/office/drawing/2014/main" id="{09AB7909-D0CF-A7C6-6F81-1503F1C1B6AA}"/>
                </a:ext>
              </a:extLst>
            </p:cNvPr>
            <p:cNvGrpSpPr/>
            <p:nvPr/>
          </p:nvGrpSpPr>
          <p:grpSpPr>
            <a:xfrm>
              <a:off x="1423851" y="5365618"/>
              <a:ext cx="1214573" cy="1388083"/>
              <a:chOff x="1501332" y="1425996"/>
              <a:chExt cx="1214573" cy="1388083"/>
            </a:xfrm>
          </p:grpSpPr>
          <p:pic>
            <p:nvPicPr>
              <p:cNvPr id="11" name="그림 10">
                <a:extLst>
                  <a:ext uri="{FF2B5EF4-FFF2-40B4-BE49-F238E27FC236}">
                    <a16:creationId xmlns:a16="http://schemas.microsoft.com/office/drawing/2014/main" id="{FA171F76-1E31-031D-BC9A-2CC20DF96ACC}"/>
                  </a:ext>
                </a:extLst>
              </p:cNvPr>
              <p:cNvPicPr>
                <a:picLocks noChangeAspect="1"/>
              </p:cNvPicPr>
              <p:nvPr/>
            </p:nvPicPr>
            <p:blipFill>
              <a:blip r:embed="rId4"/>
              <a:stretch>
                <a:fillRect/>
              </a:stretch>
            </p:blipFill>
            <p:spPr>
              <a:xfrm>
                <a:off x="1501332" y="1425996"/>
                <a:ext cx="1214573" cy="1388083"/>
              </a:xfrm>
              <a:prstGeom prst="rect">
                <a:avLst/>
              </a:prstGeom>
              <a:ln>
                <a:solidFill>
                  <a:srgbClr val="000000"/>
                </a:solidFill>
              </a:ln>
            </p:spPr>
          </p:pic>
          <p:sp>
            <p:nvSpPr>
              <p:cNvPr id="12" name="직사각형 11">
                <a:extLst>
                  <a:ext uri="{FF2B5EF4-FFF2-40B4-BE49-F238E27FC236}">
                    <a16:creationId xmlns:a16="http://schemas.microsoft.com/office/drawing/2014/main" id="{34FF105C-5EA8-F2D7-9818-D93B525591CB}"/>
                  </a:ext>
                </a:extLst>
              </p:cNvPr>
              <p:cNvSpPr/>
              <p:nvPr/>
            </p:nvSpPr>
            <p:spPr>
              <a:xfrm>
                <a:off x="2346919" y="2762384"/>
                <a:ext cx="241882" cy="45719"/>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grpSp>
    </p:spTree>
    <p:extLst>
      <p:ext uri="{BB962C8B-B14F-4D97-AF65-F5344CB8AC3E}">
        <p14:creationId xmlns:p14="http://schemas.microsoft.com/office/powerpoint/2010/main" val="2324677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34</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1167179"/>
          </a:xfrm>
          <a:prstGeom prst="rect">
            <a:avLst/>
          </a:prstGeom>
          <a:noFill/>
        </p:spPr>
        <p:txBody>
          <a:bodyPr wrap="square" rtlCol="0">
            <a:spAutoFit/>
          </a:bodyPr>
          <a:lstStyle/>
          <a:p>
            <a:pPr marL="485140">
              <a:lnSpc>
                <a:spcPts val="1675"/>
              </a:lnSpc>
            </a:pPr>
            <a:r>
              <a:rPr lang="en-US" altLang="ja-JP" sz="1100" b="1" spc="-5" dirty="0">
                <a:latin typeface="游ゴシック" panose="020B0400000000000000" pitchFamily="50" charset="-128"/>
                <a:ea typeface="游ゴシック" panose="020B0400000000000000" pitchFamily="50" charset="-128"/>
                <a:cs typeface="함초롬바탕" panose="02030604000101010101" pitchFamily="18" charset="-128"/>
              </a:rPr>
              <a:t>5</a:t>
            </a:r>
            <a:r>
              <a:rPr lang="ja-JP" altLang="ja-JP" sz="1100" b="1" spc="-5">
                <a:effectLst/>
                <a:latin typeface="游ゴシック" panose="020B0400000000000000" pitchFamily="50" charset="-128"/>
                <a:ea typeface="游ゴシック" panose="020B0400000000000000" pitchFamily="50" charset="-128"/>
                <a:cs typeface="함초롬바탕" panose="02030604000101010101" pitchFamily="18" charset="-128"/>
              </a:rPr>
              <a:t>．</a:t>
            </a:r>
            <a:r>
              <a:rPr lang="ja-JP" altLang="en-US" sz="1100" b="1" spc="-5">
                <a:effectLst/>
                <a:latin typeface="游ゴシック" panose="020B0400000000000000" pitchFamily="50" charset="-128"/>
                <a:ea typeface="游ゴシック" panose="020B0400000000000000" pitchFamily="50" charset="-128"/>
                <a:cs typeface="함초롬바탕" panose="02030604000101010101" pitchFamily="18" charset="-128"/>
              </a:rPr>
              <a:t>適用外にしたルールを復旧する方法</a:t>
            </a:r>
            <a:endParaRPr lang="en-US" altLang="ja-JP" sz="1100" b="1" spc="-5"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en-US"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システム管理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&gt; </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情報管理</a:t>
            </a:r>
            <a:r>
              <a:rPr lang="en-US" altLang="ja-JP"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a:effectLst/>
                <a:latin typeface="游ゴシック" panose="020B0400000000000000" pitchFamily="50" charset="-128"/>
                <a:ea typeface="游ゴシック" panose="020B0400000000000000" pitchFamily="50" charset="-128"/>
                <a:cs typeface="함초롬바탕" panose="02030604000101010101" pitchFamily="18" charset="-128"/>
              </a:rPr>
              <a:t>메뉴로 이동합니다</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p>
          <a:p>
            <a:pPr marL="485140">
              <a:lnSpc>
                <a:spcPts val="1675"/>
              </a:lnSpc>
            </a:pPr>
            <a:r>
              <a:rPr lang="ko-KR" altLang="en-US" sz="1100" spc="-50" dirty="0">
                <a:latin typeface="MS Mincho"/>
                <a:cs typeface="MS Mincho"/>
              </a:rPr>
              <a:t>① </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「適用外」リスト</a:t>
            </a:r>
            <a:r>
              <a:rPr lang="ko-KR"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 버튼을 클릭하여 </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情報管理 </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dirty="0" err="1">
                <a:effectLst/>
                <a:latin typeface="游ゴシック" panose="020B0400000000000000" pitchFamily="50" charset="-128"/>
                <a:ea typeface="游ゴシック" panose="020B0400000000000000" pitchFamily="50" charset="-128"/>
                <a:cs typeface="함초롬바탕" panose="02030604000101010101" pitchFamily="18" charset="-128"/>
              </a:rPr>
              <a:t>精密点検</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ルール 」</a:t>
            </a:r>
            <a:r>
              <a:rPr lang="ko-KR"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 팝업을 엽니다</a:t>
            </a:r>
            <a:r>
              <a:rPr lang="en-US" altLang="ko-KR" sz="1100" dirty="0">
                <a:effectLst/>
                <a:latin typeface="游ゴシック" panose="020B0400000000000000" pitchFamily="50" charset="-128"/>
                <a:ea typeface="游ゴシック" panose="020B0400000000000000" pitchFamily="50" charset="-128"/>
                <a:cs typeface="함초롬바탕" panose="02030604000101010101" pitchFamily="18" charset="-128"/>
              </a:rPr>
              <a:t>.</a:t>
            </a:r>
            <a:endPar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endParaRPr>
          </a:p>
          <a:p>
            <a:pPr marL="485140">
              <a:lnSpc>
                <a:spcPts val="1675"/>
              </a:lnSpc>
            </a:pP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6" name="テキスト ボックス 5">
            <a:extLst>
              <a:ext uri="{FF2B5EF4-FFF2-40B4-BE49-F238E27FC236}">
                <a16:creationId xmlns:a16="http://schemas.microsoft.com/office/drawing/2014/main" id="{382BFE87-8AF5-848A-6898-3E33E354E54B}"/>
              </a:ext>
            </a:extLst>
          </p:cNvPr>
          <p:cNvSpPr txBox="1"/>
          <p:nvPr/>
        </p:nvSpPr>
        <p:spPr>
          <a:xfrm>
            <a:off x="298130" y="4930556"/>
            <a:ext cx="6386513" cy="644087"/>
          </a:xfrm>
          <a:prstGeom prst="rect">
            <a:avLst/>
          </a:prstGeom>
          <a:noFill/>
        </p:spPr>
        <p:txBody>
          <a:bodyPr wrap="square">
            <a:spAutoFit/>
          </a:bodyPr>
          <a:lstStyle/>
          <a:p>
            <a:pPr marL="485140" marR="429260" algn="just">
              <a:lnSpc>
                <a:spcPct val="110000"/>
              </a:lnSpc>
              <a:spcAft>
                <a:spcPts val="0"/>
              </a:spcAft>
            </a:pP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② </a:t>
            </a:r>
            <a:r>
              <a:rPr lang="ko-KR" altLang="en-US" sz="1100" spc="-5" dirty="0" err="1">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したいルールを ワンクリックして</a:t>
            </a:r>
            <a:r>
              <a:rPr lang="ko-KR"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選択</a:t>
            </a:r>
            <a:r>
              <a:rPr lang="ja-JP"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pP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③ </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ko-KR"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適用</a:t>
            </a:r>
            <a:r>
              <a:rPr lang="ja-JP"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で</a:t>
            </a:r>
            <a:r>
              <a:rPr lang="ko-KR" altLang="en-US" sz="1100" spc="-5">
                <a:effectLst/>
                <a:latin typeface="游ゴシック" panose="020B0400000000000000" pitchFamily="50" charset="-128"/>
                <a:ea typeface="游ゴシック" panose="020B0400000000000000" pitchFamily="50" charset="-128"/>
                <a:cs typeface="ＭＳ Ｐゴシック" panose="020B0600070205080204" pitchFamily="50" charset="-128"/>
              </a:rPr>
              <a:t>復旧</a:t>
            </a:r>
            <a:r>
              <a:rPr lang="ja-JP" altLang="en-US" sz="1100">
                <a:effectLst/>
                <a:latin typeface="游ゴシック" panose="020B0400000000000000" pitchFamily="50" charset="-128"/>
                <a:ea typeface="游ゴシック" panose="020B0400000000000000" pitchFamily="50" charset="-128"/>
                <a:cs typeface="함초롬바탕" panose="02030604000101010101" pitchFamily="18" charset="-128"/>
              </a:rPr>
              <a:t> 」</a:t>
            </a:r>
            <a:r>
              <a:rPr lang="en-US" altLang="ko-KR"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a:solidFill>
                  <a:srgbClr val="000000"/>
                </a:solidFill>
                <a:effectLst/>
                <a:latin typeface="Helvetica" pitchFamily="2" charset="0"/>
              </a:rPr>
              <a:t>こちらを</a:t>
            </a:r>
            <a:r>
              <a:rPr lang="ko-KR" altLang="en-US" sz="1100">
                <a:solidFill>
                  <a:srgbClr val="000000"/>
                </a:solidFill>
                <a:effectLst/>
                <a:latin typeface="Helvetica" pitchFamily="2" charset="0"/>
              </a:rPr>
              <a:t>押</a:t>
            </a:r>
            <a:r>
              <a:rPr lang="ja-JP" altLang="en-US" sz="1100">
                <a:solidFill>
                  <a:srgbClr val="000000"/>
                </a:solidFill>
                <a:effectLst/>
                <a:latin typeface="Helvetica" pitchFamily="2" charset="0"/>
              </a:rPr>
              <a:t>して</a:t>
            </a:r>
            <a:r>
              <a:rPr lang="ko-KR" altLang="en-US" sz="1100">
                <a:solidFill>
                  <a:srgbClr val="000000"/>
                </a:solidFill>
                <a:effectLst/>
                <a:latin typeface="Helvetica" pitchFamily="2" charset="0"/>
              </a:rPr>
              <a:t>復旧</a:t>
            </a:r>
            <a:r>
              <a:rPr lang="ja-JP" altLang="en-US" sz="1100">
                <a:solidFill>
                  <a:srgbClr val="000000"/>
                </a:solidFill>
                <a:effectLst/>
                <a:latin typeface="Helvetica" pitchFamily="2" charset="0"/>
              </a:rPr>
              <a:t>してください</a:t>
            </a:r>
            <a:endPar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gn="just">
              <a:lnSpc>
                <a:spcPct val="110000"/>
              </a:lnSpc>
              <a:spcAft>
                <a:spcPts val="0"/>
              </a:spcAft>
            </a:pP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grpSp>
        <p:nvGrpSpPr>
          <p:cNvPr id="17" name="그룹 16">
            <a:extLst>
              <a:ext uri="{FF2B5EF4-FFF2-40B4-BE49-F238E27FC236}">
                <a16:creationId xmlns:a16="http://schemas.microsoft.com/office/drawing/2014/main" id="{2B6EEE08-E39D-C70E-5099-BC2840A55E05}"/>
              </a:ext>
            </a:extLst>
          </p:cNvPr>
          <p:cNvGrpSpPr/>
          <p:nvPr/>
        </p:nvGrpSpPr>
        <p:grpSpPr>
          <a:xfrm>
            <a:off x="766314" y="1780354"/>
            <a:ext cx="1631951" cy="2101850"/>
            <a:chOff x="2215263" y="1334238"/>
            <a:chExt cx="1631951" cy="2101850"/>
          </a:xfrm>
        </p:grpSpPr>
        <p:pic>
          <p:nvPicPr>
            <p:cNvPr id="13" name="그림 12">
              <a:extLst>
                <a:ext uri="{FF2B5EF4-FFF2-40B4-BE49-F238E27FC236}">
                  <a16:creationId xmlns:a16="http://schemas.microsoft.com/office/drawing/2014/main" id="{9FDA27FF-47D5-446D-5E71-E0530A778441}"/>
                </a:ext>
              </a:extLst>
            </p:cNvPr>
            <p:cNvPicPr>
              <a:picLocks noChangeAspect="1"/>
            </p:cNvPicPr>
            <p:nvPr/>
          </p:nvPicPr>
          <p:blipFill>
            <a:blip r:embed="rId2"/>
            <a:stretch>
              <a:fillRect/>
            </a:stretch>
          </p:blipFill>
          <p:spPr>
            <a:xfrm>
              <a:off x="2215264" y="1334238"/>
              <a:ext cx="1631950" cy="2101850"/>
            </a:xfrm>
            <a:prstGeom prst="rect">
              <a:avLst/>
            </a:prstGeom>
          </p:spPr>
        </p:pic>
        <p:sp>
          <p:nvSpPr>
            <p:cNvPr id="14" name="docshape153">
              <a:extLst>
                <a:ext uri="{FF2B5EF4-FFF2-40B4-BE49-F238E27FC236}">
                  <a16:creationId xmlns:a16="http://schemas.microsoft.com/office/drawing/2014/main" id="{A1A48C02-B4FB-2A38-ECE0-F9E8EDA43811}"/>
                </a:ext>
              </a:extLst>
            </p:cNvPr>
            <p:cNvSpPr>
              <a:spLocks/>
            </p:cNvSpPr>
            <p:nvPr/>
          </p:nvSpPr>
          <p:spPr bwMode="auto">
            <a:xfrm>
              <a:off x="2215263" y="1743740"/>
              <a:ext cx="1073742" cy="30480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grpSp>
        <p:nvGrpSpPr>
          <p:cNvPr id="20" name="그룹 19">
            <a:extLst>
              <a:ext uri="{FF2B5EF4-FFF2-40B4-BE49-F238E27FC236}">
                <a16:creationId xmlns:a16="http://schemas.microsoft.com/office/drawing/2014/main" id="{9930349C-3D40-6B04-A2F9-B8FD51F42533}"/>
              </a:ext>
            </a:extLst>
          </p:cNvPr>
          <p:cNvGrpSpPr/>
          <p:nvPr/>
        </p:nvGrpSpPr>
        <p:grpSpPr>
          <a:xfrm>
            <a:off x="2103711" y="1628781"/>
            <a:ext cx="4282802" cy="2840589"/>
            <a:chOff x="2103711" y="1373602"/>
            <a:chExt cx="4282802" cy="2840589"/>
          </a:xfrm>
        </p:grpSpPr>
        <p:pic>
          <p:nvPicPr>
            <p:cNvPr id="15" name="그림 14">
              <a:extLst>
                <a:ext uri="{FF2B5EF4-FFF2-40B4-BE49-F238E27FC236}">
                  <a16:creationId xmlns:a16="http://schemas.microsoft.com/office/drawing/2014/main" id="{481637CD-2465-2772-9C19-3B2CB56CA4BF}"/>
                </a:ext>
              </a:extLst>
            </p:cNvPr>
            <p:cNvPicPr>
              <a:picLocks noChangeAspect="1"/>
            </p:cNvPicPr>
            <p:nvPr/>
          </p:nvPicPr>
          <p:blipFill>
            <a:blip r:embed="rId3"/>
            <a:stretch>
              <a:fillRect/>
            </a:stretch>
          </p:blipFill>
          <p:spPr>
            <a:xfrm>
              <a:off x="2103711" y="1373602"/>
              <a:ext cx="4282802" cy="2840589"/>
            </a:xfrm>
            <a:prstGeom prst="rect">
              <a:avLst/>
            </a:prstGeom>
          </p:spPr>
        </p:pic>
        <p:sp>
          <p:nvSpPr>
            <p:cNvPr id="18" name="docshape153">
              <a:extLst>
                <a:ext uri="{FF2B5EF4-FFF2-40B4-BE49-F238E27FC236}">
                  <a16:creationId xmlns:a16="http://schemas.microsoft.com/office/drawing/2014/main" id="{C6CFFEA9-1FBE-55FF-053E-0D8F9058C73B}"/>
                </a:ext>
              </a:extLst>
            </p:cNvPr>
            <p:cNvSpPr>
              <a:spLocks/>
            </p:cNvSpPr>
            <p:nvPr/>
          </p:nvSpPr>
          <p:spPr bwMode="auto">
            <a:xfrm>
              <a:off x="5330455" y="1855771"/>
              <a:ext cx="768318"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9" name="object 10">
              <a:extLst>
                <a:ext uri="{FF2B5EF4-FFF2-40B4-BE49-F238E27FC236}">
                  <a16:creationId xmlns:a16="http://schemas.microsoft.com/office/drawing/2014/main" id="{EDA8D411-E0A3-DD9C-9264-97B2C6215FFD}"/>
                </a:ext>
              </a:extLst>
            </p:cNvPr>
            <p:cNvSpPr txBox="1"/>
            <p:nvPr/>
          </p:nvSpPr>
          <p:spPr>
            <a:xfrm>
              <a:off x="5135422" y="1619488"/>
              <a:ext cx="254000" cy="299720"/>
            </a:xfrm>
            <a:prstGeom prst="rect">
              <a:avLst/>
            </a:prstGeom>
          </p:spPr>
          <p:txBody>
            <a:bodyPr vert="horz" wrap="square" lIns="0" tIns="12700" rIns="0" bIns="0" rtlCol="0">
              <a:spAutoFit/>
            </a:bodyPr>
            <a:lstStyle/>
            <a:p>
              <a:pPr marL="12700" algn="l" rtl="0">
                <a:lnSpc>
                  <a:spcPct val="100000"/>
                </a:lnSpc>
                <a:spcBef>
                  <a:spcPts val="100"/>
                </a:spcBef>
              </a:pPr>
              <a:r>
                <a:rPr sz="1800" spc="-50" dirty="0">
                  <a:solidFill>
                    <a:srgbClr val="FF0000"/>
                  </a:solidFill>
                  <a:latin typeface="MS Mincho"/>
                  <a:cs typeface="MS Mincho"/>
                </a:rPr>
                <a:t>①</a:t>
              </a:r>
              <a:endParaRPr sz="1800" dirty="0">
                <a:latin typeface="MS Mincho"/>
                <a:cs typeface="MS Mincho"/>
              </a:endParaRPr>
            </a:p>
          </p:txBody>
        </p:sp>
      </p:grpSp>
      <p:grpSp>
        <p:nvGrpSpPr>
          <p:cNvPr id="27" name="그룹 26">
            <a:extLst>
              <a:ext uri="{FF2B5EF4-FFF2-40B4-BE49-F238E27FC236}">
                <a16:creationId xmlns:a16="http://schemas.microsoft.com/office/drawing/2014/main" id="{C92A781E-D1F0-CB3A-3F36-D5EEA4B574FC}"/>
              </a:ext>
            </a:extLst>
          </p:cNvPr>
          <p:cNvGrpSpPr/>
          <p:nvPr/>
        </p:nvGrpSpPr>
        <p:grpSpPr>
          <a:xfrm>
            <a:off x="850378" y="5729614"/>
            <a:ext cx="4985487" cy="3074250"/>
            <a:chOff x="850378" y="5913565"/>
            <a:chExt cx="4985487" cy="3074250"/>
          </a:xfrm>
        </p:grpSpPr>
        <p:pic>
          <p:nvPicPr>
            <p:cNvPr id="21" name="그림 20">
              <a:extLst>
                <a:ext uri="{FF2B5EF4-FFF2-40B4-BE49-F238E27FC236}">
                  <a16:creationId xmlns:a16="http://schemas.microsoft.com/office/drawing/2014/main" id="{5CB624BB-B797-F355-71BC-D0A6BFDC45E7}"/>
                </a:ext>
              </a:extLst>
            </p:cNvPr>
            <p:cNvPicPr>
              <a:picLocks noChangeAspect="1"/>
            </p:cNvPicPr>
            <p:nvPr/>
          </p:nvPicPr>
          <p:blipFill>
            <a:blip r:embed="rId4"/>
            <a:stretch>
              <a:fillRect/>
            </a:stretch>
          </p:blipFill>
          <p:spPr>
            <a:xfrm>
              <a:off x="1146907" y="5913565"/>
              <a:ext cx="4688958" cy="3074250"/>
            </a:xfrm>
            <a:prstGeom prst="rect">
              <a:avLst/>
            </a:prstGeom>
          </p:spPr>
        </p:pic>
        <p:sp>
          <p:nvSpPr>
            <p:cNvPr id="22" name="docshape153">
              <a:extLst>
                <a:ext uri="{FF2B5EF4-FFF2-40B4-BE49-F238E27FC236}">
                  <a16:creationId xmlns:a16="http://schemas.microsoft.com/office/drawing/2014/main" id="{6C307FE1-CDC5-13C8-E5DC-898409FC41E0}"/>
                </a:ext>
              </a:extLst>
            </p:cNvPr>
            <p:cNvSpPr>
              <a:spLocks/>
            </p:cNvSpPr>
            <p:nvPr/>
          </p:nvSpPr>
          <p:spPr bwMode="auto">
            <a:xfrm>
              <a:off x="1112071" y="7576246"/>
              <a:ext cx="2261994" cy="228209"/>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3" name="docshape153">
              <a:extLst>
                <a:ext uri="{FF2B5EF4-FFF2-40B4-BE49-F238E27FC236}">
                  <a16:creationId xmlns:a16="http://schemas.microsoft.com/office/drawing/2014/main" id="{F0F92154-F478-456A-872D-253DBEEF5ADB}"/>
                </a:ext>
              </a:extLst>
            </p:cNvPr>
            <p:cNvSpPr>
              <a:spLocks/>
            </p:cNvSpPr>
            <p:nvPr/>
          </p:nvSpPr>
          <p:spPr bwMode="auto">
            <a:xfrm>
              <a:off x="4381280" y="6592186"/>
              <a:ext cx="651463"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object 10">
              <a:extLst>
                <a:ext uri="{FF2B5EF4-FFF2-40B4-BE49-F238E27FC236}">
                  <a16:creationId xmlns:a16="http://schemas.microsoft.com/office/drawing/2014/main" id="{7C26F524-9F93-16D1-7D3B-BDCF413588AB}"/>
                </a:ext>
              </a:extLst>
            </p:cNvPr>
            <p:cNvSpPr txBox="1"/>
            <p:nvPr/>
          </p:nvSpPr>
          <p:spPr>
            <a:xfrm>
              <a:off x="850378" y="7424986"/>
              <a:ext cx="254000" cy="289823"/>
            </a:xfrm>
            <a:prstGeom prst="rect">
              <a:avLst/>
            </a:prstGeom>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②</a:t>
              </a:r>
              <a:endParaRPr sz="1800" dirty="0">
                <a:latin typeface="MS Mincho"/>
                <a:cs typeface="MS Mincho"/>
              </a:endParaRPr>
            </a:p>
          </p:txBody>
        </p:sp>
        <p:sp>
          <p:nvSpPr>
            <p:cNvPr id="25" name="object 10">
              <a:extLst>
                <a:ext uri="{FF2B5EF4-FFF2-40B4-BE49-F238E27FC236}">
                  <a16:creationId xmlns:a16="http://schemas.microsoft.com/office/drawing/2014/main" id="{8398673D-4FD6-109E-6A77-10A454C4CE15}"/>
                </a:ext>
              </a:extLst>
            </p:cNvPr>
            <p:cNvSpPr txBox="1"/>
            <p:nvPr/>
          </p:nvSpPr>
          <p:spPr>
            <a:xfrm>
              <a:off x="4086159" y="6351944"/>
              <a:ext cx="254000" cy="289823"/>
            </a:xfrm>
            <a:prstGeom prst="rect">
              <a:avLst/>
            </a:prstGeom>
            <a:solidFill>
              <a:schemeClr val="bg1"/>
            </a:solidFill>
          </p:spPr>
          <p:txBody>
            <a:bodyPr vert="horz" wrap="square" lIns="0" tIns="12700" rIns="0" bIns="0" rtlCol="0">
              <a:spAutoFit/>
            </a:bodyPr>
            <a:lstStyle/>
            <a:p>
              <a:pPr marL="12700" algn="l" rtl="0">
                <a:lnSpc>
                  <a:spcPct val="100000"/>
                </a:lnSpc>
                <a:spcBef>
                  <a:spcPts val="100"/>
                </a:spcBef>
              </a:pPr>
              <a:r>
                <a:rPr lang="ko-KR" altLang="en-US" sz="1800" spc="-50" dirty="0">
                  <a:solidFill>
                    <a:srgbClr val="FF0000"/>
                  </a:solidFill>
                  <a:latin typeface="MS Mincho"/>
                  <a:cs typeface="MS Mincho"/>
                </a:rPr>
                <a:t>③</a:t>
              </a:r>
              <a:endParaRPr sz="1800" dirty="0">
                <a:solidFill>
                  <a:srgbClr val="FF0000"/>
                </a:solidFill>
                <a:latin typeface="MS Mincho"/>
                <a:cs typeface="MS Mincho"/>
              </a:endParaRPr>
            </a:p>
          </p:txBody>
        </p:sp>
      </p:grpSp>
    </p:spTree>
    <p:extLst>
      <p:ext uri="{BB962C8B-B14F-4D97-AF65-F5344CB8AC3E}">
        <p14:creationId xmlns:p14="http://schemas.microsoft.com/office/powerpoint/2010/main" val="933003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35</a:t>
            </a:fld>
            <a:endParaRPr kumimoji="1" lang="ja-JP" altLang="en-US"/>
          </a:p>
        </p:txBody>
      </p:sp>
      <p:sp>
        <p:nvSpPr>
          <p:cNvPr id="2" name="テキスト ボックス 1">
            <a:extLst>
              <a:ext uri="{FF2B5EF4-FFF2-40B4-BE49-F238E27FC236}">
                <a16:creationId xmlns:a16="http://schemas.microsoft.com/office/drawing/2014/main" id="{06235DEB-AFF0-C203-7DA8-CC42526D3970}"/>
              </a:ext>
            </a:extLst>
          </p:cNvPr>
          <p:cNvSpPr txBox="1"/>
          <p:nvPr/>
        </p:nvSpPr>
        <p:spPr>
          <a:xfrm>
            <a:off x="180975" y="493978"/>
            <a:ext cx="6503668" cy="268279"/>
          </a:xfrm>
          <a:prstGeom prst="rect">
            <a:avLst/>
          </a:prstGeom>
          <a:noFill/>
        </p:spPr>
        <p:txBody>
          <a:bodyPr wrap="square" rtlCol="0">
            <a:spAutoFit/>
          </a:bodyPr>
          <a:lstStyle/>
          <a:p>
            <a:pPr marL="485140" marR="429260" algn="just">
              <a:lnSpc>
                <a:spcPct val="110000"/>
              </a:lnSpc>
              <a:spcAft>
                <a:spcPts val="0"/>
              </a:spcAft>
            </a:pPr>
            <a:r>
              <a:rPr lang="en-US"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④</a:t>
            </a:r>
            <a:r>
              <a:rPr lang="ko-KR" altLang="en-US"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100">
                <a:solidFill>
                  <a:srgbClr val="000000"/>
                </a:solidFill>
                <a:effectLst/>
                <a:latin typeface="Helvetica" pitchFamily="2" charset="0"/>
              </a:rPr>
              <a:t>その</a:t>
            </a:r>
            <a:r>
              <a:rPr lang="ko-KR" altLang="en-US" sz="1100">
                <a:solidFill>
                  <a:srgbClr val="000000"/>
                </a:solidFill>
                <a:effectLst/>
                <a:latin typeface="Helvetica" pitchFamily="2" charset="0"/>
              </a:rPr>
              <a:t>後、「連続処理」</a:t>
            </a:r>
            <a:r>
              <a:rPr lang="ja-JP" altLang="en-US" sz="1100">
                <a:solidFill>
                  <a:srgbClr val="000000"/>
                </a:solidFill>
                <a:effectLst/>
                <a:latin typeface="Helvetica" pitchFamily="2" charset="0"/>
              </a:rPr>
              <a:t>の</a:t>
            </a:r>
            <a:r>
              <a:rPr lang="ko-KR" altLang="en-US" sz="1100">
                <a:solidFill>
                  <a:srgbClr val="000000"/>
                </a:solidFill>
                <a:effectLst/>
                <a:latin typeface="Helvetica" pitchFamily="2" charset="0"/>
              </a:rPr>
              <a:t>実行</a:t>
            </a:r>
            <a:r>
              <a:rPr lang="ja-JP" altLang="en-US" sz="1100">
                <a:solidFill>
                  <a:srgbClr val="000000"/>
                </a:solidFill>
                <a:effectLst/>
                <a:latin typeface="Helvetica" pitchFamily="2" charset="0"/>
              </a:rPr>
              <a:t>を</a:t>
            </a:r>
            <a:r>
              <a:rPr lang="ko-KR" altLang="en-US" sz="1100">
                <a:solidFill>
                  <a:srgbClr val="000000"/>
                </a:solidFill>
                <a:effectLst/>
                <a:latin typeface="Helvetica" pitchFamily="2" charset="0"/>
              </a:rPr>
              <a:t> </a:t>
            </a:r>
            <a:r>
              <a:rPr lang="ja-JP" altLang="en-US" sz="1100">
                <a:solidFill>
                  <a:srgbClr val="000000"/>
                </a:solidFill>
                <a:effectLst/>
                <a:latin typeface="Helvetica" pitchFamily="2" charset="0"/>
              </a:rPr>
              <a:t>お</a:t>
            </a:r>
            <a:r>
              <a:rPr lang="ko-KR" altLang="en-US" sz="1100">
                <a:solidFill>
                  <a:srgbClr val="000000"/>
                </a:solidFill>
                <a:effectLst/>
                <a:latin typeface="Helvetica" pitchFamily="2" charset="0"/>
              </a:rPr>
              <a:t>願</a:t>
            </a:r>
            <a:r>
              <a:rPr lang="ja-JP" altLang="en-US" sz="1100">
                <a:solidFill>
                  <a:srgbClr val="000000"/>
                </a:solidFill>
                <a:effectLst/>
                <a:latin typeface="Helvetica" pitchFamily="2" charset="0"/>
              </a:rPr>
              <a:t>いいたします。</a:t>
            </a:r>
          </a:p>
        </p:txBody>
      </p:sp>
      <p:pic>
        <p:nvPicPr>
          <p:cNvPr id="3" name="그림 2">
            <a:extLst>
              <a:ext uri="{FF2B5EF4-FFF2-40B4-BE49-F238E27FC236}">
                <a16:creationId xmlns:a16="http://schemas.microsoft.com/office/drawing/2014/main" id="{32B3756D-17BD-702E-3FEC-F4EB81913DD8}"/>
              </a:ext>
            </a:extLst>
          </p:cNvPr>
          <p:cNvPicPr>
            <a:picLocks noChangeAspect="1"/>
          </p:cNvPicPr>
          <p:nvPr/>
        </p:nvPicPr>
        <p:blipFill>
          <a:blip r:embed="rId2"/>
          <a:stretch>
            <a:fillRect/>
          </a:stretch>
        </p:blipFill>
        <p:spPr>
          <a:xfrm>
            <a:off x="734947" y="1190846"/>
            <a:ext cx="5388106" cy="2782919"/>
          </a:xfrm>
          <a:prstGeom prst="rect">
            <a:avLst/>
          </a:prstGeom>
        </p:spPr>
      </p:pic>
      <p:sp>
        <p:nvSpPr>
          <p:cNvPr id="5" name="TextBox 4">
            <a:extLst>
              <a:ext uri="{FF2B5EF4-FFF2-40B4-BE49-F238E27FC236}">
                <a16:creationId xmlns:a16="http://schemas.microsoft.com/office/drawing/2014/main" id="{DCAAD7B5-2214-34AD-9255-B2F9D60D0EAC}"/>
              </a:ext>
            </a:extLst>
          </p:cNvPr>
          <p:cNvSpPr txBox="1"/>
          <p:nvPr/>
        </p:nvSpPr>
        <p:spPr>
          <a:xfrm>
            <a:off x="3572541" y="2205885"/>
            <a:ext cx="368596" cy="369332"/>
          </a:xfrm>
          <a:prstGeom prst="rect">
            <a:avLst/>
          </a:prstGeom>
          <a:solidFill>
            <a:schemeClr val="bg1"/>
          </a:solidFill>
        </p:spPr>
        <p:txBody>
          <a:bodyPr wrap="square">
            <a:spAutoFit/>
          </a:bodyPr>
          <a:lstStyle/>
          <a:p>
            <a:r>
              <a:rPr lang="en-US" altLang="ja-JP" sz="1800" spc="-5"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④</a:t>
            </a:r>
            <a:endParaRPr lang="ko-KR" altLang="en-US" dirty="0">
              <a:solidFill>
                <a:srgbClr val="FF0000"/>
              </a:solidFill>
            </a:endParaRPr>
          </a:p>
        </p:txBody>
      </p:sp>
      <p:sp>
        <p:nvSpPr>
          <p:cNvPr id="7" name="docshape153">
            <a:extLst>
              <a:ext uri="{FF2B5EF4-FFF2-40B4-BE49-F238E27FC236}">
                <a16:creationId xmlns:a16="http://schemas.microsoft.com/office/drawing/2014/main" id="{7AACED8F-3CDE-15D3-D842-AFC20542DCDC}"/>
              </a:ext>
            </a:extLst>
          </p:cNvPr>
          <p:cNvSpPr>
            <a:spLocks/>
          </p:cNvSpPr>
          <p:nvPr/>
        </p:nvSpPr>
        <p:spPr bwMode="auto">
          <a:xfrm>
            <a:off x="3899271" y="2546865"/>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8" name="docshape153">
            <a:extLst>
              <a:ext uri="{FF2B5EF4-FFF2-40B4-BE49-F238E27FC236}">
                <a16:creationId xmlns:a16="http://schemas.microsoft.com/office/drawing/2014/main" id="{B2ED6704-8B85-70D2-0293-9DB0DFDDDE22}"/>
              </a:ext>
            </a:extLst>
          </p:cNvPr>
          <p:cNvSpPr>
            <a:spLocks/>
          </p:cNvSpPr>
          <p:nvPr/>
        </p:nvSpPr>
        <p:spPr bwMode="auto">
          <a:xfrm>
            <a:off x="890257" y="1501330"/>
            <a:ext cx="573492" cy="199670"/>
          </a:xfrm>
          <a:custGeom>
            <a:avLst/>
            <a:gdLst>
              <a:gd name="T0" fmla="+- 0 6143 6143"/>
              <a:gd name="T1" fmla="*/ T0 w 1683"/>
              <a:gd name="T2" fmla="+- 0 1129 1003"/>
              <a:gd name="T3" fmla="*/ 1129 h 754"/>
              <a:gd name="T4" fmla="+- 0 6153 6143"/>
              <a:gd name="T5" fmla="*/ T4 w 1683"/>
              <a:gd name="T6" fmla="+- 0 1080 1003"/>
              <a:gd name="T7" fmla="*/ 1080 h 754"/>
              <a:gd name="T8" fmla="+- 0 6180 6143"/>
              <a:gd name="T9" fmla="*/ T8 w 1683"/>
              <a:gd name="T10" fmla="+- 0 1040 1003"/>
              <a:gd name="T11" fmla="*/ 1040 h 754"/>
              <a:gd name="T12" fmla="+- 0 6220 6143"/>
              <a:gd name="T13" fmla="*/ T12 w 1683"/>
              <a:gd name="T14" fmla="+- 0 1013 1003"/>
              <a:gd name="T15" fmla="*/ 1013 h 754"/>
              <a:gd name="T16" fmla="+- 0 6268 6143"/>
              <a:gd name="T17" fmla="*/ T16 w 1683"/>
              <a:gd name="T18" fmla="+- 0 1003 1003"/>
              <a:gd name="T19" fmla="*/ 1003 h 754"/>
              <a:gd name="T20" fmla="+- 0 7700 6143"/>
              <a:gd name="T21" fmla="*/ T20 w 1683"/>
              <a:gd name="T22" fmla="+- 0 1003 1003"/>
              <a:gd name="T23" fmla="*/ 1003 h 754"/>
              <a:gd name="T24" fmla="+- 0 7748 6143"/>
              <a:gd name="T25" fmla="*/ T24 w 1683"/>
              <a:gd name="T26" fmla="+- 0 1013 1003"/>
              <a:gd name="T27" fmla="*/ 1013 h 754"/>
              <a:gd name="T28" fmla="+- 0 7788 6143"/>
              <a:gd name="T29" fmla="*/ T28 w 1683"/>
              <a:gd name="T30" fmla="+- 0 1040 1003"/>
              <a:gd name="T31" fmla="*/ 1040 h 754"/>
              <a:gd name="T32" fmla="+- 0 7815 6143"/>
              <a:gd name="T33" fmla="*/ T32 w 1683"/>
              <a:gd name="T34" fmla="+- 0 1080 1003"/>
              <a:gd name="T35" fmla="*/ 1080 h 754"/>
              <a:gd name="T36" fmla="+- 0 7825 6143"/>
              <a:gd name="T37" fmla="*/ T36 w 1683"/>
              <a:gd name="T38" fmla="+- 0 1129 1003"/>
              <a:gd name="T39" fmla="*/ 1129 h 754"/>
              <a:gd name="T40" fmla="+- 0 7825 6143"/>
              <a:gd name="T41" fmla="*/ T40 w 1683"/>
              <a:gd name="T42" fmla="+- 0 1631 1003"/>
              <a:gd name="T43" fmla="*/ 1631 h 754"/>
              <a:gd name="T44" fmla="+- 0 7815 6143"/>
              <a:gd name="T45" fmla="*/ T44 w 1683"/>
              <a:gd name="T46" fmla="+- 0 1680 1003"/>
              <a:gd name="T47" fmla="*/ 1680 h 754"/>
              <a:gd name="T48" fmla="+- 0 7788 6143"/>
              <a:gd name="T49" fmla="*/ T48 w 1683"/>
              <a:gd name="T50" fmla="+- 0 1720 1003"/>
              <a:gd name="T51" fmla="*/ 1720 h 754"/>
              <a:gd name="T52" fmla="+- 0 7748 6143"/>
              <a:gd name="T53" fmla="*/ T52 w 1683"/>
              <a:gd name="T54" fmla="+- 0 1747 1003"/>
              <a:gd name="T55" fmla="*/ 1747 h 754"/>
              <a:gd name="T56" fmla="+- 0 7700 6143"/>
              <a:gd name="T57" fmla="*/ T56 w 1683"/>
              <a:gd name="T58" fmla="+- 0 1757 1003"/>
              <a:gd name="T59" fmla="*/ 1757 h 754"/>
              <a:gd name="T60" fmla="+- 0 6268 6143"/>
              <a:gd name="T61" fmla="*/ T60 w 1683"/>
              <a:gd name="T62" fmla="+- 0 1757 1003"/>
              <a:gd name="T63" fmla="*/ 1757 h 754"/>
              <a:gd name="T64" fmla="+- 0 6220 6143"/>
              <a:gd name="T65" fmla="*/ T64 w 1683"/>
              <a:gd name="T66" fmla="+- 0 1747 1003"/>
              <a:gd name="T67" fmla="*/ 1747 h 754"/>
              <a:gd name="T68" fmla="+- 0 6180 6143"/>
              <a:gd name="T69" fmla="*/ T68 w 1683"/>
              <a:gd name="T70" fmla="+- 0 1720 1003"/>
              <a:gd name="T71" fmla="*/ 1720 h 754"/>
              <a:gd name="T72" fmla="+- 0 6153 6143"/>
              <a:gd name="T73" fmla="*/ T72 w 1683"/>
              <a:gd name="T74" fmla="+- 0 1680 1003"/>
              <a:gd name="T75" fmla="*/ 1680 h 754"/>
              <a:gd name="T76" fmla="+- 0 6143 6143"/>
              <a:gd name="T77" fmla="*/ T76 w 1683"/>
              <a:gd name="T78" fmla="+- 0 1631 1003"/>
              <a:gd name="T79" fmla="*/ 1631 h 754"/>
              <a:gd name="T80" fmla="+- 0 6143 6143"/>
              <a:gd name="T81" fmla="*/ T80 w 1683"/>
              <a:gd name="T82" fmla="+- 0 1129 1003"/>
              <a:gd name="T83" fmla="*/ 1129 h 75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683" h="754">
                <a:moveTo>
                  <a:pt x="0" y="126"/>
                </a:moveTo>
                <a:lnTo>
                  <a:pt x="10" y="77"/>
                </a:lnTo>
                <a:lnTo>
                  <a:pt x="37" y="37"/>
                </a:lnTo>
                <a:lnTo>
                  <a:pt x="77" y="10"/>
                </a:lnTo>
                <a:lnTo>
                  <a:pt x="125" y="0"/>
                </a:lnTo>
                <a:lnTo>
                  <a:pt x="1557" y="0"/>
                </a:lnTo>
                <a:lnTo>
                  <a:pt x="1605" y="10"/>
                </a:lnTo>
                <a:lnTo>
                  <a:pt x="1645" y="37"/>
                </a:lnTo>
                <a:lnTo>
                  <a:pt x="1672" y="77"/>
                </a:lnTo>
                <a:lnTo>
                  <a:pt x="1682" y="126"/>
                </a:lnTo>
                <a:lnTo>
                  <a:pt x="1682" y="628"/>
                </a:lnTo>
                <a:lnTo>
                  <a:pt x="1672" y="677"/>
                </a:lnTo>
                <a:lnTo>
                  <a:pt x="1645" y="717"/>
                </a:lnTo>
                <a:lnTo>
                  <a:pt x="1605" y="744"/>
                </a:lnTo>
                <a:lnTo>
                  <a:pt x="1557" y="754"/>
                </a:lnTo>
                <a:lnTo>
                  <a:pt x="125" y="754"/>
                </a:lnTo>
                <a:lnTo>
                  <a:pt x="77" y="744"/>
                </a:lnTo>
                <a:lnTo>
                  <a:pt x="37" y="717"/>
                </a:lnTo>
                <a:lnTo>
                  <a:pt x="10" y="677"/>
                </a:lnTo>
                <a:lnTo>
                  <a:pt x="0" y="628"/>
                </a:lnTo>
                <a:lnTo>
                  <a:pt x="0" y="126"/>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10" name="직선 화살표 연결선 9">
            <a:extLst>
              <a:ext uri="{FF2B5EF4-FFF2-40B4-BE49-F238E27FC236}">
                <a16:creationId xmlns:a16="http://schemas.microsoft.com/office/drawing/2014/main" id="{E0A43088-BB7F-30CE-D3E9-4DD7070B9212}"/>
              </a:ext>
            </a:extLst>
          </p:cNvPr>
          <p:cNvCxnSpPr/>
          <p:nvPr/>
        </p:nvCxnSpPr>
        <p:spPr>
          <a:xfrm>
            <a:off x="1463749" y="1601165"/>
            <a:ext cx="492642"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24165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B3632D9-86A0-A94A-ABC9-55A8A7EA5B81}"/>
              </a:ext>
            </a:extLst>
          </p:cNvPr>
          <p:cNvSpPr>
            <a:spLocks noGrp="1"/>
          </p:cNvSpPr>
          <p:nvPr>
            <p:ph type="sldNum" sz="quarter" idx="12"/>
          </p:nvPr>
        </p:nvSpPr>
        <p:spPr/>
        <p:txBody>
          <a:bodyPr/>
          <a:lstStyle/>
          <a:p>
            <a:fld id="{AE8EA5A1-38AB-4AA0-89CC-DE1004BC27E5}" type="slidenum">
              <a:rPr kumimoji="1" lang="ja-JP" altLang="en-US" smtClean="0"/>
              <a:t>36</a:t>
            </a:fld>
            <a:endParaRPr kumimoji="1" lang="ja-JP" altLang="en-US"/>
          </a:p>
        </p:txBody>
      </p:sp>
      <p:sp>
        <p:nvSpPr>
          <p:cNvPr id="3" name="正方形/長方形 1">
            <a:extLst>
              <a:ext uri="{FF2B5EF4-FFF2-40B4-BE49-F238E27FC236}">
                <a16:creationId xmlns:a16="http://schemas.microsoft.com/office/drawing/2014/main" id="{6592C102-9DFA-E9E0-4ABA-B57BB95AC241}"/>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chemeClr val="tx1"/>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20" dirty="0">
                <a:solidFill>
                  <a:schemeClr val="tx1"/>
                </a:solidFill>
                <a:latin typeface="MS Gothic"/>
                <a:cs typeface="MS Gothic"/>
              </a:rPr>
              <a:t>クラウド</a:t>
            </a:r>
            <a:r>
              <a:rPr lang="en-US" altLang="ja-JP" sz="1400" spc="-10" dirty="0">
                <a:solidFill>
                  <a:schemeClr val="tx1"/>
                </a:solidFill>
                <a:latin typeface="Century"/>
                <a:cs typeface="Century"/>
              </a:rPr>
              <a:t>AI</a:t>
            </a:r>
            <a:r>
              <a:rPr lang="ja-JP" altLang="en-US" sz="1400" b="1" spc="-35" dirty="0">
                <a:solidFill>
                  <a:schemeClr val="tx1"/>
                </a:solidFill>
                <a:latin typeface="MS Gothic"/>
                <a:cs typeface="MS Gothic"/>
              </a:rPr>
              <a:t>学習</a:t>
            </a:r>
            <a:endParaRPr lang="ja-JP" altLang="en-US" sz="1400" dirty="0">
              <a:solidFill>
                <a:schemeClr val="tx1"/>
              </a:solidFill>
              <a:latin typeface="MS Gothic"/>
              <a:cs typeface="MS Gothic"/>
            </a:endParaRPr>
          </a:p>
        </p:txBody>
      </p:sp>
      <p:sp>
        <p:nvSpPr>
          <p:cNvPr id="6" name="TextBox 5">
            <a:extLst>
              <a:ext uri="{FF2B5EF4-FFF2-40B4-BE49-F238E27FC236}">
                <a16:creationId xmlns:a16="http://schemas.microsoft.com/office/drawing/2014/main" id="{BF1517DF-7FD5-1B24-FF65-B6E0B4AD4A47}"/>
              </a:ext>
            </a:extLst>
          </p:cNvPr>
          <p:cNvSpPr txBox="1"/>
          <p:nvPr/>
        </p:nvSpPr>
        <p:spPr>
          <a:xfrm>
            <a:off x="627016" y="1513225"/>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１．</a:t>
            </a:r>
            <a:r>
              <a:rPr lang="ja-JP" altLang="en-US" sz="1100" b="1" spc="-20" dirty="0">
                <a:solidFill>
                  <a:srgbClr val="001F5F"/>
                </a:solidFill>
                <a:latin typeface="MS Gothic"/>
                <a:cs typeface="MS Gothic"/>
              </a:rPr>
              <a:t>点検用レセプトのアップロー</a:t>
            </a:r>
            <a:r>
              <a:rPr lang="ja-JP" altLang="en-US" sz="1100" b="1" spc="-50" dirty="0">
                <a:solidFill>
                  <a:srgbClr val="001F5F"/>
                </a:solidFill>
                <a:latin typeface="MS Gothic"/>
                <a:cs typeface="MS Gothic"/>
              </a:rPr>
              <a:t>ド</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2 </a:t>
            </a:r>
            <a:r>
              <a:rPr lang="ja-JP" altLang="en-US" sz="1100" b="1" spc="-20" dirty="0">
                <a:solidFill>
                  <a:srgbClr val="0000FF"/>
                </a:solidFill>
                <a:latin typeface="MS Gothic"/>
                <a:cs typeface="MS Gothic"/>
              </a:rPr>
              <a:t>～ </a:t>
            </a:r>
            <a:r>
              <a:rPr lang="en-US" altLang="ja-JP" sz="1100" b="1" spc="-20" dirty="0">
                <a:solidFill>
                  <a:srgbClr val="0000FF"/>
                </a:solidFill>
                <a:latin typeface="MS Gothic"/>
                <a:cs typeface="MS Gothic"/>
              </a:rPr>
              <a:t>5</a:t>
            </a:r>
            <a:endParaRPr lang="ja-JP" altLang="en-US" sz="1100" b="1" dirty="0">
              <a:latin typeface="MS Gothic"/>
              <a:cs typeface="MS Gothic"/>
            </a:endParaRPr>
          </a:p>
        </p:txBody>
      </p:sp>
      <p:sp>
        <p:nvSpPr>
          <p:cNvPr id="7" name="object 3">
            <a:extLst>
              <a:ext uri="{FF2B5EF4-FFF2-40B4-BE49-F238E27FC236}">
                <a16:creationId xmlns:a16="http://schemas.microsoft.com/office/drawing/2014/main" id="{44829C3B-14EC-10A2-822A-D3EFF1D58876}"/>
              </a:ext>
            </a:extLst>
          </p:cNvPr>
          <p:cNvSpPr txBox="1"/>
          <p:nvPr/>
        </p:nvSpPr>
        <p:spPr>
          <a:xfrm>
            <a:off x="987415" y="1872279"/>
            <a:ext cx="4883170" cy="426527"/>
          </a:xfrm>
          <a:prstGeom prst="rect">
            <a:avLst/>
          </a:prstGeom>
        </p:spPr>
        <p:txBody>
          <a:bodyPr vert="horz" wrap="square" lIns="0" tIns="12700" rIns="0" bIns="0" rtlCol="0">
            <a:spAutoFit/>
          </a:bodyPr>
          <a:lstStyle/>
          <a:p>
            <a:pPr marL="12700" marR="5080">
              <a:lnSpc>
                <a:spcPct val="125000"/>
              </a:lnSpc>
              <a:spcBef>
                <a:spcPts val="100"/>
              </a:spcBef>
            </a:pPr>
            <a:r>
              <a:rPr sz="1100" spc="-25" dirty="0" err="1">
                <a:latin typeface="+mn-ea"/>
                <a:cs typeface="MS Mincho"/>
              </a:rPr>
              <a:t>点検用のレセプトをアップロードします</a:t>
            </a:r>
            <a:r>
              <a:rPr sz="1100" spc="-25" dirty="0">
                <a:latin typeface="+mn-ea"/>
                <a:cs typeface="MS Mincho"/>
              </a:rPr>
              <a:t>。</a:t>
            </a:r>
            <a:endParaRPr lang="en-US" sz="1100" spc="-25" dirty="0">
              <a:latin typeface="+mn-ea"/>
              <a:cs typeface="MS Mincho"/>
            </a:endParaRPr>
          </a:p>
          <a:p>
            <a:pPr marL="12700" marR="5080">
              <a:lnSpc>
                <a:spcPct val="125000"/>
              </a:lnSpc>
              <a:spcBef>
                <a:spcPts val="100"/>
              </a:spcBef>
            </a:pPr>
            <a:r>
              <a:rPr sz="1100" spc="-25" dirty="0" err="1">
                <a:latin typeface="+mn-ea"/>
                <a:cs typeface="MS Mincho"/>
              </a:rPr>
              <a:t>アップロードに続いて自動点検が実行されます</a:t>
            </a:r>
            <a:r>
              <a:rPr sz="1100" spc="-25" dirty="0">
                <a:latin typeface="+mn-ea"/>
                <a:cs typeface="MS Mincho"/>
              </a:rPr>
              <a:t>。</a:t>
            </a:r>
            <a:endParaRPr sz="1100" dirty="0">
              <a:latin typeface="+mn-ea"/>
              <a:cs typeface="MS Mincho"/>
            </a:endParaRPr>
          </a:p>
        </p:txBody>
      </p:sp>
      <p:sp>
        <p:nvSpPr>
          <p:cNvPr id="8" name="Google Shape;96;p1">
            <a:extLst>
              <a:ext uri="{FF2B5EF4-FFF2-40B4-BE49-F238E27FC236}">
                <a16:creationId xmlns:a16="http://schemas.microsoft.com/office/drawing/2014/main" id="{E2E2B4AF-4B86-EB94-E7BC-59F5E586C464}"/>
              </a:ext>
            </a:extLst>
          </p:cNvPr>
          <p:cNvSpPr txBox="1"/>
          <p:nvPr/>
        </p:nvSpPr>
        <p:spPr>
          <a:xfrm>
            <a:off x="1320775" y="1141387"/>
            <a:ext cx="4114463" cy="274394"/>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a:lnSpc>
                <a:spcPct val="100000"/>
              </a:lnSpc>
              <a:spcBef>
                <a:spcPts val="95"/>
              </a:spcBef>
            </a:pPr>
            <a:r>
              <a:rPr lang="ja" altLang="ko-KR" sz="1100" spc="-5" dirty="0">
                <a:solidFill>
                  <a:srgbClr val="FF0000"/>
                </a:solidFill>
                <a:latin typeface="游ゴシック"/>
                <a:cs typeface="游ゴシック"/>
              </a:rPr>
              <a:t>※ </a:t>
            </a:r>
            <a:r>
              <a:rPr lang="ja-JP" altLang="en-US" sz="1100" spc="-20" dirty="0">
                <a:latin typeface="MS Gothic"/>
                <a:cs typeface="MS Gothic"/>
              </a:rPr>
              <a:t>初期導入後、「クラウド</a:t>
            </a:r>
            <a:r>
              <a:rPr lang="en-US" altLang="ja-JP" sz="1100" spc="-10" dirty="0">
                <a:latin typeface="MS Gothic"/>
                <a:cs typeface="MS Gothic"/>
              </a:rPr>
              <a:t>AI</a:t>
            </a:r>
            <a:r>
              <a:rPr lang="ja-JP" altLang="en-US" sz="1100" spc="-25" dirty="0">
                <a:latin typeface="MS Gothic"/>
                <a:cs typeface="MS Gothic"/>
              </a:rPr>
              <a:t>学習」は自動的に行われます。</a:t>
            </a:r>
            <a:endParaRPr lang="ja-JP" altLang="en-US" sz="1100" dirty="0">
              <a:latin typeface="MS Gothic"/>
              <a:cs typeface="MS Gothic"/>
            </a:endParaRPr>
          </a:p>
        </p:txBody>
      </p:sp>
      <p:sp>
        <p:nvSpPr>
          <p:cNvPr id="13" name="object 5">
            <a:extLst>
              <a:ext uri="{FF2B5EF4-FFF2-40B4-BE49-F238E27FC236}">
                <a16:creationId xmlns:a16="http://schemas.microsoft.com/office/drawing/2014/main" id="{5AA5417D-C7DE-9E45-878A-F51D41566063}"/>
              </a:ext>
            </a:extLst>
          </p:cNvPr>
          <p:cNvSpPr txBox="1"/>
          <p:nvPr/>
        </p:nvSpPr>
        <p:spPr>
          <a:xfrm>
            <a:off x="1209088" y="5768264"/>
            <a:ext cx="4632960" cy="18146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n-ea"/>
                <a:cs typeface="MS Mincho"/>
              </a:rPr>
              <a:t>ナビゲーションウィンドウを開き、「レセ画面点検」をクリックします。</a:t>
            </a:r>
            <a:endParaRPr sz="1100">
              <a:latin typeface="+mn-ea"/>
              <a:cs typeface="MS Mincho"/>
            </a:endParaRPr>
          </a:p>
        </p:txBody>
      </p:sp>
      <p:sp>
        <p:nvSpPr>
          <p:cNvPr id="19" name="object 16">
            <a:extLst>
              <a:ext uri="{FF2B5EF4-FFF2-40B4-BE49-F238E27FC236}">
                <a16:creationId xmlns:a16="http://schemas.microsoft.com/office/drawing/2014/main" id="{6D1299B7-9DBB-C279-5851-2C68D4A840BF}"/>
              </a:ext>
            </a:extLst>
          </p:cNvPr>
          <p:cNvSpPr txBox="1"/>
          <p:nvPr/>
        </p:nvSpPr>
        <p:spPr>
          <a:xfrm>
            <a:off x="1393463" y="7801590"/>
            <a:ext cx="1700530" cy="181460"/>
          </a:xfrm>
          <a:prstGeom prst="rect">
            <a:avLst/>
          </a:prstGeom>
        </p:spPr>
        <p:txBody>
          <a:bodyPr vert="horz" wrap="square" lIns="0" tIns="12065" rIns="0" bIns="0" rtlCol="0">
            <a:spAutoFit/>
          </a:bodyPr>
          <a:lstStyle/>
          <a:p>
            <a:pPr marL="12700">
              <a:lnSpc>
                <a:spcPct val="100000"/>
              </a:lnSpc>
              <a:spcBef>
                <a:spcPts val="95"/>
              </a:spcBef>
            </a:pPr>
            <a:r>
              <a:rPr sz="1100" spc="-25" dirty="0">
                <a:solidFill>
                  <a:srgbClr val="FF0000"/>
                </a:solidFill>
                <a:latin typeface="+mn-ea"/>
                <a:cs typeface="MS Mincho"/>
              </a:rPr>
              <a:t>ナビゲーションウィンドウ</a:t>
            </a:r>
            <a:endParaRPr sz="1100" dirty="0">
              <a:latin typeface="+mn-ea"/>
              <a:cs typeface="MS Mincho"/>
            </a:endParaRPr>
          </a:p>
        </p:txBody>
      </p:sp>
      <p:pic>
        <p:nvPicPr>
          <p:cNvPr id="20" name="docshape49">
            <a:extLst>
              <a:ext uri="{FF2B5EF4-FFF2-40B4-BE49-F238E27FC236}">
                <a16:creationId xmlns:a16="http://schemas.microsoft.com/office/drawing/2014/main" id="{4EDCC9A7-3CE5-4C84-1423-987E621A3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477"/>
          <a:stretch/>
        </p:blipFill>
        <p:spPr bwMode="auto">
          <a:xfrm>
            <a:off x="1393463" y="6143620"/>
            <a:ext cx="4613473" cy="15721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object 15">
            <a:extLst>
              <a:ext uri="{FF2B5EF4-FFF2-40B4-BE49-F238E27FC236}">
                <a16:creationId xmlns:a16="http://schemas.microsoft.com/office/drawing/2014/main" id="{5B4D1622-8802-1541-D6EC-8FBAD2B28B8F}"/>
              </a:ext>
            </a:extLst>
          </p:cNvPr>
          <p:cNvSpPr/>
          <p:nvPr/>
        </p:nvSpPr>
        <p:spPr>
          <a:xfrm>
            <a:off x="1601179" y="6407315"/>
            <a:ext cx="736600" cy="159385"/>
          </a:xfrm>
          <a:custGeom>
            <a:avLst/>
            <a:gdLst/>
            <a:ahLst/>
            <a:cxnLst/>
            <a:rect l="l" t="t" r="r" b="b"/>
            <a:pathLst>
              <a:path w="736600" h="159384">
                <a:moveTo>
                  <a:pt x="0" y="0"/>
                </a:moveTo>
                <a:lnTo>
                  <a:pt x="736092" y="0"/>
                </a:lnTo>
                <a:lnTo>
                  <a:pt x="736092" y="159257"/>
                </a:lnTo>
                <a:lnTo>
                  <a:pt x="0" y="159257"/>
                </a:lnTo>
                <a:lnTo>
                  <a:pt x="0" y="0"/>
                </a:lnTo>
                <a:close/>
              </a:path>
            </a:pathLst>
          </a:custGeom>
          <a:ln w="19037">
            <a:solidFill>
              <a:srgbClr val="FF0000"/>
            </a:solidFill>
          </a:ln>
        </p:spPr>
        <p:txBody>
          <a:bodyPr wrap="square" lIns="0" tIns="0" rIns="0" bIns="0" rtlCol="0"/>
          <a:lstStyle/>
          <a:p>
            <a:endParaRPr dirty="0">
              <a:latin typeface="游ゴシック" panose="020B0400000000000000" pitchFamily="50" charset="-128"/>
            </a:endParaRPr>
          </a:p>
        </p:txBody>
      </p:sp>
      <p:grpSp>
        <p:nvGrpSpPr>
          <p:cNvPr id="5" name="그룹 4">
            <a:extLst>
              <a:ext uri="{FF2B5EF4-FFF2-40B4-BE49-F238E27FC236}">
                <a16:creationId xmlns:a16="http://schemas.microsoft.com/office/drawing/2014/main" id="{BAF40299-E3D2-E3C9-DFFA-76A7BAB9D3E5}"/>
              </a:ext>
            </a:extLst>
          </p:cNvPr>
          <p:cNvGrpSpPr/>
          <p:nvPr/>
        </p:nvGrpSpPr>
        <p:grpSpPr>
          <a:xfrm>
            <a:off x="1393463" y="2376629"/>
            <a:ext cx="4448585" cy="2865931"/>
            <a:chOff x="1393463" y="2376629"/>
            <a:chExt cx="4448585" cy="2865931"/>
          </a:xfrm>
        </p:grpSpPr>
        <p:pic>
          <p:nvPicPr>
            <p:cNvPr id="10" name="object 8">
              <a:extLst>
                <a:ext uri="{FF2B5EF4-FFF2-40B4-BE49-F238E27FC236}">
                  <a16:creationId xmlns:a16="http://schemas.microsoft.com/office/drawing/2014/main" id="{9D709BA3-3FB0-5974-1E5A-3F49AA407774}"/>
                </a:ext>
              </a:extLst>
            </p:cNvPr>
            <p:cNvPicPr/>
            <p:nvPr/>
          </p:nvPicPr>
          <p:blipFill>
            <a:blip r:embed="rId4" cstate="print"/>
            <a:srcRect l="2806" t="14482"/>
            <a:stretch/>
          </p:blipFill>
          <p:spPr>
            <a:xfrm>
              <a:off x="1393463" y="2376629"/>
              <a:ext cx="4448585" cy="2865931"/>
            </a:xfrm>
            <a:prstGeom prst="rect">
              <a:avLst/>
            </a:prstGeom>
            <a:ln>
              <a:solidFill>
                <a:srgbClr val="000000"/>
              </a:solidFill>
            </a:ln>
          </p:spPr>
        </p:pic>
        <p:pic>
          <p:nvPicPr>
            <p:cNvPr id="4" name="그림 3">
              <a:extLst>
                <a:ext uri="{FF2B5EF4-FFF2-40B4-BE49-F238E27FC236}">
                  <a16:creationId xmlns:a16="http://schemas.microsoft.com/office/drawing/2014/main" id="{8C49FA54-BD13-9C8D-4A4D-FF4A86EE7ABB}"/>
                </a:ext>
              </a:extLst>
            </p:cNvPr>
            <p:cNvPicPr>
              <a:picLocks noChangeAspect="1"/>
            </p:cNvPicPr>
            <p:nvPr/>
          </p:nvPicPr>
          <p:blipFill>
            <a:blip r:embed="rId5"/>
            <a:stretch>
              <a:fillRect/>
            </a:stretch>
          </p:blipFill>
          <p:spPr>
            <a:xfrm>
              <a:off x="1511559" y="3781673"/>
              <a:ext cx="3498980" cy="157688"/>
            </a:xfrm>
            <a:prstGeom prst="rect">
              <a:avLst/>
            </a:prstGeom>
          </p:spPr>
        </p:pic>
      </p:grpSp>
    </p:spTree>
    <p:extLst>
      <p:ext uri="{BB962C8B-B14F-4D97-AF65-F5344CB8AC3E}">
        <p14:creationId xmlns:p14="http://schemas.microsoft.com/office/powerpoint/2010/main" val="1353391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122A0-20BB-AFD4-4855-93249E0FBF5A}"/>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B5E058A0-2CA6-7BE8-23E9-86DBC121295C}"/>
              </a:ext>
            </a:extLst>
          </p:cNvPr>
          <p:cNvSpPr>
            <a:spLocks noGrp="1"/>
          </p:cNvSpPr>
          <p:nvPr>
            <p:ph type="sldNum" sz="quarter" idx="12"/>
          </p:nvPr>
        </p:nvSpPr>
        <p:spPr/>
        <p:txBody>
          <a:bodyPr/>
          <a:lstStyle/>
          <a:p>
            <a:fld id="{AE8EA5A1-38AB-4AA0-89CC-DE1004BC27E5}" type="slidenum">
              <a:rPr kumimoji="1" lang="ja-JP" altLang="en-US" smtClean="0"/>
              <a:t>37</a:t>
            </a:fld>
            <a:endParaRPr kumimoji="1" lang="ja-JP" altLang="en-US"/>
          </a:p>
        </p:txBody>
      </p:sp>
      <p:sp>
        <p:nvSpPr>
          <p:cNvPr id="4" name="object 2">
            <a:extLst>
              <a:ext uri="{FF2B5EF4-FFF2-40B4-BE49-F238E27FC236}">
                <a16:creationId xmlns:a16="http://schemas.microsoft.com/office/drawing/2014/main" id="{C8568D6E-87D7-2021-239E-4705B7B782D2}"/>
              </a:ext>
            </a:extLst>
          </p:cNvPr>
          <p:cNvSpPr txBox="1"/>
          <p:nvPr/>
        </p:nvSpPr>
        <p:spPr>
          <a:xfrm>
            <a:off x="863158" y="1378446"/>
            <a:ext cx="3794760" cy="193040"/>
          </a:xfrm>
          <a:prstGeom prst="rect">
            <a:avLst/>
          </a:prstGeom>
        </p:spPr>
        <p:txBody>
          <a:bodyPr vert="horz" wrap="square" lIns="0" tIns="12065" rIns="0" bIns="0" rtlCol="0">
            <a:spAutoFit/>
          </a:bodyPr>
          <a:lstStyle/>
          <a:p>
            <a:pPr marL="12700">
              <a:lnSpc>
                <a:spcPct val="100000"/>
              </a:lnSpc>
              <a:spcBef>
                <a:spcPts val="95"/>
              </a:spcBef>
            </a:pPr>
            <a:r>
              <a:rPr sz="1100" spc="-25" dirty="0">
                <a:latin typeface="MS Mincho"/>
                <a:cs typeface="MS Mincho"/>
              </a:rPr>
              <a:t>自動処理点検後、不合格レセプトのリストが表示されます。</a:t>
            </a:r>
            <a:endParaRPr sz="1100" dirty="0">
              <a:latin typeface="MS Mincho"/>
              <a:cs typeface="MS Mincho"/>
            </a:endParaRPr>
          </a:p>
        </p:txBody>
      </p:sp>
      <p:sp>
        <p:nvSpPr>
          <p:cNvPr id="5" name="object 3">
            <a:extLst>
              <a:ext uri="{FF2B5EF4-FFF2-40B4-BE49-F238E27FC236}">
                <a16:creationId xmlns:a16="http://schemas.microsoft.com/office/drawing/2014/main" id="{FBC21F2A-2EF4-446D-823F-41FF99E6BCEF}"/>
              </a:ext>
            </a:extLst>
          </p:cNvPr>
          <p:cNvSpPr txBox="1"/>
          <p:nvPr/>
        </p:nvSpPr>
        <p:spPr>
          <a:xfrm>
            <a:off x="1054844" y="4875337"/>
            <a:ext cx="5190490" cy="1072515"/>
          </a:xfrm>
          <a:prstGeom prst="rect">
            <a:avLst/>
          </a:prstGeom>
        </p:spPr>
        <p:txBody>
          <a:bodyPr vert="horz" wrap="square" lIns="0" tIns="54610" rIns="0" bIns="0" rtlCol="0">
            <a:spAutoFit/>
          </a:bodyPr>
          <a:lstStyle/>
          <a:p>
            <a:pPr marL="12700">
              <a:lnSpc>
                <a:spcPct val="100000"/>
              </a:lnSpc>
              <a:spcBef>
                <a:spcPts val="430"/>
              </a:spcBef>
            </a:pPr>
            <a:r>
              <a:rPr sz="1100" spc="-25" dirty="0">
                <a:latin typeface="MS Mincho"/>
                <a:cs typeface="MS Mincho"/>
              </a:rPr>
              <a:t>診療月、総レセプト件数、不合格レセプトの数を含む内容を表示します。</a:t>
            </a:r>
            <a:endParaRPr sz="1100" dirty="0">
              <a:latin typeface="MS Mincho"/>
              <a:cs typeface="MS Mincho"/>
            </a:endParaRPr>
          </a:p>
          <a:p>
            <a:pPr marL="12700" marR="5080">
              <a:lnSpc>
                <a:spcPct val="125000"/>
              </a:lnSpc>
            </a:pPr>
            <a:r>
              <a:rPr sz="1100" spc="-20" dirty="0" err="1">
                <a:latin typeface="MS Mincho"/>
                <a:cs typeface="MS Mincho"/>
              </a:rPr>
              <a:t>社保、国保（後期高齢者があれば、後期も）</a:t>
            </a:r>
            <a:r>
              <a:rPr sz="1100" spc="-25" dirty="0" err="1">
                <a:latin typeface="MS Mincho"/>
                <a:cs typeface="MS Mincho"/>
              </a:rPr>
              <a:t>の両方がアップロード</a:t>
            </a:r>
            <a:r>
              <a:rPr sz="1100" spc="-25" dirty="0">
                <a:latin typeface="MS Mincho"/>
                <a:cs typeface="MS Mincho"/>
              </a:rPr>
              <a:t>、</a:t>
            </a:r>
            <a:endParaRPr lang="en-US" sz="1100" spc="-25" dirty="0">
              <a:latin typeface="MS Mincho"/>
              <a:cs typeface="MS Mincho"/>
            </a:endParaRPr>
          </a:p>
          <a:p>
            <a:pPr marL="12700" marR="5080">
              <a:lnSpc>
                <a:spcPct val="125000"/>
              </a:lnSpc>
            </a:pPr>
            <a:r>
              <a:rPr sz="1100" spc="-25" dirty="0" err="1">
                <a:latin typeface="MS Mincho"/>
                <a:cs typeface="MS Mincho"/>
              </a:rPr>
              <a:t>自動点検が完了したときには、下記のように表示されます</a:t>
            </a:r>
            <a:r>
              <a:rPr sz="1100" spc="-25" dirty="0">
                <a:latin typeface="MS Mincho"/>
                <a:cs typeface="MS Mincho"/>
              </a:rPr>
              <a:t>。</a:t>
            </a:r>
            <a:endParaRPr sz="1100" dirty="0">
              <a:latin typeface="MS Mincho"/>
              <a:cs typeface="MS Mincho"/>
            </a:endParaRPr>
          </a:p>
          <a:p>
            <a:pPr marL="12700" marR="5080">
              <a:lnSpc>
                <a:spcPts val="1650"/>
              </a:lnSpc>
              <a:spcBef>
                <a:spcPts val="90"/>
              </a:spcBef>
            </a:pPr>
            <a:r>
              <a:rPr sz="1100" spc="-20" dirty="0">
                <a:latin typeface="MS Mincho"/>
                <a:cs typeface="MS Mincho"/>
              </a:rPr>
              <a:t>（</a:t>
            </a:r>
            <a:r>
              <a:rPr sz="1100" spc="-25" dirty="0">
                <a:latin typeface="MS Mincho"/>
                <a:cs typeface="MS Mincho"/>
              </a:rPr>
              <a:t>社保だけ、あるいは、国保だけアップロード、自動点検して画面点検に画面を切</a:t>
            </a:r>
            <a:r>
              <a:rPr sz="1100" spc="-20" dirty="0">
                <a:latin typeface="MS Mincho"/>
                <a:cs typeface="MS Mincho"/>
              </a:rPr>
              <a:t>り替えた場合には表示されません。</a:t>
            </a:r>
            <a:r>
              <a:rPr sz="1100" spc="-50" dirty="0">
                <a:latin typeface="MS Mincho"/>
                <a:cs typeface="MS Mincho"/>
              </a:rPr>
              <a:t>）</a:t>
            </a:r>
            <a:endParaRPr sz="1100" dirty="0">
              <a:latin typeface="MS Mincho"/>
              <a:cs typeface="MS Mincho"/>
            </a:endParaRPr>
          </a:p>
        </p:txBody>
      </p:sp>
      <p:grpSp>
        <p:nvGrpSpPr>
          <p:cNvPr id="6" name="object 5">
            <a:extLst>
              <a:ext uri="{FF2B5EF4-FFF2-40B4-BE49-F238E27FC236}">
                <a16:creationId xmlns:a16="http://schemas.microsoft.com/office/drawing/2014/main" id="{2B39EDCE-5D8C-D4F0-FA5A-4A1A1D4C9A81}"/>
              </a:ext>
            </a:extLst>
          </p:cNvPr>
          <p:cNvGrpSpPr/>
          <p:nvPr/>
        </p:nvGrpSpPr>
        <p:grpSpPr>
          <a:xfrm>
            <a:off x="1054844" y="6017631"/>
            <a:ext cx="4527350" cy="2917130"/>
            <a:chOff x="1581149" y="7121638"/>
            <a:chExt cx="4186428" cy="2786648"/>
          </a:xfrm>
        </p:grpSpPr>
        <p:pic>
          <p:nvPicPr>
            <p:cNvPr id="7" name="object 6">
              <a:extLst>
                <a:ext uri="{FF2B5EF4-FFF2-40B4-BE49-F238E27FC236}">
                  <a16:creationId xmlns:a16="http://schemas.microsoft.com/office/drawing/2014/main" id="{09D8564D-FA3F-3165-78E8-E520D532AA20}"/>
                </a:ext>
              </a:extLst>
            </p:cNvPr>
            <p:cNvPicPr/>
            <p:nvPr/>
          </p:nvPicPr>
          <p:blipFill>
            <a:blip r:embed="rId3" cstate="print"/>
            <a:srcRect l="2709" t="14033"/>
            <a:stretch/>
          </p:blipFill>
          <p:spPr>
            <a:xfrm>
              <a:off x="1581149" y="7121638"/>
              <a:ext cx="4186428" cy="2786648"/>
            </a:xfrm>
            <a:prstGeom prst="rect">
              <a:avLst/>
            </a:prstGeom>
            <a:ln>
              <a:solidFill>
                <a:srgbClr val="000000"/>
              </a:solidFill>
            </a:ln>
          </p:spPr>
        </p:pic>
        <p:pic>
          <p:nvPicPr>
            <p:cNvPr id="10" name="object 9">
              <a:extLst>
                <a:ext uri="{FF2B5EF4-FFF2-40B4-BE49-F238E27FC236}">
                  <a16:creationId xmlns:a16="http://schemas.microsoft.com/office/drawing/2014/main" id="{25F53852-7072-FD67-F103-FAF9C772D480}"/>
                </a:ext>
              </a:extLst>
            </p:cNvPr>
            <p:cNvPicPr/>
            <p:nvPr/>
          </p:nvPicPr>
          <p:blipFill>
            <a:blip r:embed="rId4" cstate="print"/>
            <a:stretch>
              <a:fillRect/>
            </a:stretch>
          </p:blipFill>
          <p:spPr>
            <a:xfrm>
              <a:off x="1679447" y="7184136"/>
              <a:ext cx="960119" cy="124967"/>
            </a:xfrm>
            <a:prstGeom prst="rect">
              <a:avLst/>
            </a:prstGeom>
            <a:ln>
              <a:solidFill>
                <a:srgbClr val="000000"/>
              </a:solidFill>
            </a:ln>
          </p:spPr>
        </p:pic>
      </p:grpSp>
      <p:grpSp>
        <p:nvGrpSpPr>
          <p:cNvPr id="11" name="object 10">
            <a:extLst>
              <a:ext uri="{FF2B5EF4-FFF2-40B4-BE49-F238E27FC236}">
                <a16:creationId xmlns:a16="http://schemas.microsoft.com/office/drawing/2014/main" id="{5DC12C69-1E4B-621C-FC62-13A81F9A7DA1}"/>
              </a:ext>
            </a:extLst>
          </p:cNvPr>
          <p:cNvGrpSpPr/>
          <p:nvPr/>
        </p:nvGrpSpPr>
        <p:grpSpPr>
          <a:xfrm>
            <a:off x="1060160" y="1644479"/>
            <a:ext cx="4522034" cy="3206980"/>
            <a:chOff x="1536953" y="2447114"/>
            <a:chExt cx="4187190" cy="2793158"/>
          </a:xfrm>
        </p:grpSpPr>
        <p:pic>
          <p:nvPicPr>
            <p:cNvPr id="12" name="object 11">
              <a:extLst>
                <a:ext uri="{FF2B5EF4-FFF2-40B4-BE49-F238E27FC236}">
                  <a16:creationId xmlns:a16="http://schemas.microsoft.com/office/drawing/2014/main" id="{9E9F7C64-F306-BDC8-73C6-363BFD022B40}"/>
                </a:ext>
              </a:extLst>
            </p:cNvPr>
            <p:cNvPicPr/>
            <p:nvPr/>
          </p:nvPicPr>
          <p:blipFill>
            <a:blip r:embed="rId5" cstate="print"/>
            <a:srcRect l="2778" t="13934"/>
            <a:stretch/>
          </p:blipFill>
          <p:spPr>
            <a:xfrm>
              <a:off x="1536953" y="2447114"/>
              <a:ext cx="4187190" cy="2793158"/>
            </a:xfrm>
            <a:prstGeom prst="rect">
              <a:avLst/>
            </a:prstGeom>
            <a:ln>
              <a:solidFill>
                <a:srgbClr val="000000"/>
              </a:solidFill>
            </a:ln>
          </p:spPr>
        </p:pic>
        <p:pic>
          <p:nvPicPr>
            <p:cNvPr id="15" name="object 14">
              <a:extLst>
                <a:ext uri="{FF2B5EF4-FFF2-40B4-BE49-F238E27FC236}">
                  <a16:creationId xmlns:a16="http://schemas.microsoft.com/office/drawing/2014/main" id="{B4A4EE81-BBFB-E47D-3C81-54792D32C0F1}"/>
                </a:ext>
              </a:extLst>
            </p:cNvPr>
            <p:cNvPicPr/>
            <p:nvPr/>
          </p:nvPicPr>
          <p:blipFill>
            <a:blip r:embed="rId6" cstate="print"/>
            <a:stretch>
              <a:fillRect/>
            </a:stretch>
          </p:blipFill>
          <p:spPr>
            <a:xfrm>
              <a:off x="1625345" y="2516123"/>
              <a:ext cx="1284731" cy="116585"/>
            </a:xfrm>
            <a:prstGeom prst="rect">
              <a:avLst/>
            </a:prstGeom>
            <a:ln>
              <a:solidFill>
                <a:srgbClr val="000000"/>
              </a:solidFill>
            </a:ln>
          </p:spPr>
        </p:pic>
      </p:grpSp>
      <p:sp>
        <p:nvSpPr>
          <p:cNvPr id="16" name="직사각형 15">
            <a:extLst>
              <a:ext uri="{FF2B5EF4-FFF2-40B4-BE49-F238E27FC236}">
                <a16:creationId xmlns:a16="http://schemas.microsoft.com/office/drawing/2014/main" id="{D787BF9B-5F13-89CF-01BB-8F06020B13FF}"/>
              </a:ext>
            </a:extLst>
          </p:cNvPr>
          <p:cNvSpPr/>
          <p:nvPr/>
        </p:nvSpPr>
        <p:spPr>
          <a:xfrm>
            <a:off x="1260332" y="173761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7BADA94C-020A-3E2E-E66F-FAFCBAE82729}"/>
              </a:ext>
            </a:extLst>
          </p:cNvPr>
          <p:cNvSpPr/>
          <p:nvPr/>
        </p:nvSpPr>
        <p:spPr>
          <a:xfrm>
            <a:off x="4096420" y="2289759"/>
            <a:ext cx="823921" cy="2202534"/>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8" name="직사각형 17">
            <a:extLst>
              <a:ext uri="{FF2B5EF4-FFF2-40B4-BE49-F238E27FC236}">
                <a16:creationId xmlns:a16="http://schemas.microsoft.com/office/drawing/2014/main" id="{451A8AD1-0606-E7E1-5B95-7A351ECD1025}"/>
              </a:ext>
            </a:extLst>
          </p:cNvPr>
          <p:cNvSpPr/>
          <p:nvPr/>
        </p:nvSpPr>
        <p:spPr>
          <a:xfrm>
            <a:off x="1192849" y="6073124"/>
            <a:ext cx="1006604" cy="130818"/>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9" name="TextBox 18">
            <a:extLst>
              <a:ext uri="{FF2B5EF4-FFF2-40B4-BE49-F238E27FC236}">
                <a16:creationId xmlns:a16="http://schemas.microsoft.com/office/drawing/2014/main" id="{C7BBD135-6476-9C1B-90FF-BD7A454E86BC}"/>
              </a:ext>
            </a:extLst>
          </p:cNvPr>
          <p:cNvSpPr txBox="1"/>
          <p:nvPr/>
        </p:nvSpPr>
        <p:spPr>
          <a:xfrm>
            <a:off x="678008" y="945631"/>
            <a:ext cx="3092803" cy="261610"/>
          </a:xfrm>
          <a:prstGeom prst="rect">
            <a:avLst/>
          </a:prstGeom>
          <a:noFill/>
        </p:spPr>
        <p:txBody>
          <a:bodyPr wrap="square">
            <a:spAutoFit/>
          </a:bodyPr>
          <a:lstStyle/>
          <a:p>
            <a:pPr marL="91440">
              <a:lnSpc>
                <a:spcPct val="100000"/>
              </a:lnSpc>
              <a:spcBef>
                <a:spcPts val="190"/>
              </a:spcBef>
              <a:tabLst>
                <a:tab pos="3289935" algn="l"/>
              </a:tabLst>
            </a:pPr>
            <a:r>
              <a:rPr lang="ja-JP" altLang="en-US" sz="1100" b="1" spc="-20" dirty="0">
                <a:solidFill>
                  <a:srgbClr val="001F5F"/>
                </a:solidFill>
                <a:latin typeface="MS Gothic"/>
                <a:cs typeface="MS Gothic"/>
              </a:rPr>
              <a:t>２． クラウド</a:t>
            </a:r>
            <a:r>
              <a:rPr lang="en-US" altLang="ja-JP" sz="1100" b="1" spc="-20" dirty="0">
                <a:solidFill>
                  <a:srgbClr val="001F5F"/>
                </a:solidFill>
                <a:latin typeface="Century"/>
                <a:cs typeface="Century"/>
              </a:rPr>
              <a:t>AI</a:t>
            </a:r>
            <a:r>
              <a:rPr lang="ja-JP" altLang="en-US" sz="1100" b="1" spc="-30" dirty="0">
                <a:solidFill>
                  <a:srgbClr val="001F5F"/>
                </a:solidFill>
                <a:latin typeface="MS Gothic"/>
                <a:cs typeface="MS Gothic"/>
              </a:rPr>
              <a:t>学習の実行</a:t>
            </a:r>
            <a:endParaRPr lang="ja-JP" altLang="en-US" sz="1100" b="1" dirty="0">
              <a:latin typeface="MS Gothic"/>
              <a:cs typeface="MS Gothic"/>
            </a:endParaRPr>
          </a:p>
        </p:txBody>
      </p:sp>
    </p:spTree>
    <p:extLst>
      <p:ext uri="{BB962C8B-B14F-4D97-AF65-F5344CB8AC3E}">
        <p14:creationId xmlns:p14="http://schemas.microsoft.com/office/powerpoint/2010/main" val="1131035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FCE7F-A450-B0BA-5162-8E78E4CE668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9D28B833-9B0E-45DF-4FCE-F93E3BB5D494}"/>
              </a:ext>
            </a:extLst>
          </p:cNvPr>
          <p:cNvSpPr>
            <a:spLocks noGrp="1"/>
          </p:cNvSpPr>
          <p:nvPr>
            <p:ph type="sldNum" sz="quarter" idx="12"/>
          </p:nvPr>
        </p:nvSpPr>
        <p:spPr/>
        <p:txBody>
          <a:bodyPr/>
          <a:lstStyle/>
          <a:p>
            <a:fld id="{AE8EA5A1-38AB-4AA0-89CC-DE1004BC27E5}" type="slidenum">
              <a:rPr kumimoji="1" lang="ja-JP" altLang="en-US" smtClean="0"/>
              <a:t>38</a:t>
            </a:fld>
            <a:endParaRPr kumimoji="1" lang="ja-JP" altLang="en-US"/>
          </a:p>
        </p:txBody>
      </p:sp>
      <p:sp>
        <p:nvSpPr>
          <p:cNvPr id="3" name="object 2">
            <a:extLst>
              <a:ext uri="{FF2B5EF4-FFF2-40B4-BE49-F238E27FC236}">
                <a16:creationId xmlns:a16="http://schemas.microsoft.com/office/drawing/2014/main" id="{D8B53452-2659-B769-45CA-76C8CA231F4D}"/>
              </a:ext>
            </a:extLst>
          </p:cNvPr>
          <p:cNvSpPr txBox="1"/>
          <p:nvPr/>
        </p:nvSpPr>
        <p:spPr>
          <a:xfrm>
            <a:off x="1230122" y="843706"/>
            <a:ext cx="3935095" cy="654050"/>
          </a:xfrm>
          <a:prstGeom prst="rect">
            <a:avLst/>
          </a:prstGeom>
        </p:spPr>
        <p:txBody>
          <a:bodyPr vert="horz" wrap="square" lIns="0" tIns="54610" rIns="0" bIns="0" rtlCol="0">
            <a:spAutoFit/>
          </a:bodyPr>
          <a:lstStyle/>
          <a:p>
            <a:pPr marL="12700">
              <a:lnSpc>
                <a:spcPct val="100000"/>
              </a:lnSpc>
              <a:spcBef>
                <a:spcPts val="430"/>
              </a:spcBef>
            </a:pPr>
            <a:r>
              <a:rPr sz="1100" spc="-20" dirty="0">
                <a:latin typeface="MS Mincho"/>
                <a:cs typeface="MS Mincho"/>
              </a:rPr>
              <a:t>［次へ］をクリックすると、クラウド</a:t>
            </a:r>
            <a:r>
              <a:rPr sz="1100" spc="-10" dirty="0">
                <a:latin typeface="MS Mincho"/>
                <a:cs typeface="MS Mincho"/>
              </a:rPr>
              <a:t>AI</a:t>
            </a:r>
            <a:r>
              <a:rPr sz="1100" spc="-25" dirty="0">
                <a:latin typeface="MS Mincho"/>
                <a:cs typeface="MS Mincho"/>
              </a:rPr>
              <a:t>学習が実行されます。</a:t>
            </a:r>
            <a:endParaRPr sz="1100" dirty="0">
              <a:latin typeface="MS Mincho"/>
              <a:cs typeface="MS Mincho"/>
            </a:endParaRPr>
          </a:p>
          <a:p>
            <a:pPr marL="12700">
              <a:lnSpc>
                <a:spcPct val="100000"/>
              </a:lnSpc>
              <a:spcBef>
                <a:spcPts val="330"/>
              </a:spcBef>
            </a:pPr>
            <a:r>
              <a:rPr sz="1100" spc="-20" dirty="0">
                <a:solidFill>
                  <a:srgbClr val="FF0000"/>
                </a:solidFill>
                <a:latin typeface="MS Mincho"/>
                <a:cs typeface="MS Mincho"/>
              </a:rPr>
              <a:t>①</a:t>
            </a:r>
            <a:r>
              <a:rPr lang="en-US" sz="1100" spc="-20" dirty="0">
                <a:solidFill>
                  <a:srgbClr val="FF0000"/>
                </a:solidFill>
                <a:latin typeface="MS Mincho"/>
                <a:cs typeface="MS Mincho"/>
              </a:rPr>
              <a:t> </a:t>
            </a: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学習が実行され、引き続き</a:t>
            </a:r>
            <a:endParaRPr sz="1100" dirty="0">
              <a:latin typeface="MS Mincho"/>
              <a:cs typeface="MS Mincho"/>
            </a:endParaRPr>
          </a:p>
          <a:p>
            <a:pPr marL="12700">
              <a:lnSpc>
                <a:spcPct val="100000"/>
              </a:lnSpc>
              <a:spcBef>
                <a:spcPts val="330"/>
              </a:spcBef>
            </a:pPr>
            <a:r>
              <a:rPr sz="1100" spc="-25" dirty="0">
                <a:solidFill>
                  <a:srgbClr val="FF0000"/>
                </a:solidFill>
                <a:latin typeface="MS Mincho"/>
                <a:cs typeface="MS Mincho"/>
              </a:rPr>
              <a:t>②</a:t>
            </a:r>
            <a:r>
              <a:rPr lang="en-US" sz="1100" spc="-25" dirty="0">
                <a:solidFill>
                  <a:srgbClr val="FF0000"/>
                </a:solidFill>
                <a:latin typeface="MS Mincho"/>
                <a:cs typeface="MS Mincho"/>
              </a:rPr>
              <a:t> </a:t>
            </a:r>
            <a:r>
              <a:rPr sz="1100" spc="-25" dirty="0" err="1">
                <a:latin typeface="MS Mincho"/>
                <a:cs typeface="MS Mincho"/>
              </a:rPr>
              <a:t>不合格レセプトの</a:t>
            </a:r>
            <a:r>
              <a:rPr sz="1100" spc="-20" dirty="0" err="1">
                <a:solidFill>
                  <a:srgbClr val="FF0000"/>
                </a:solidFill>
                <a:latin typeface="MS Mincho"/>
                <a:cs typeface="MS Mincho"/>
              </a:rPr>
              <a:t>自動再点検</a:t>
            </a:r>
            <a:r>
              <a:rPr sz="1100" spc="-25" dirty="0" err="1">
                <a:latin typeface="MS Mincho"/>
                <a:cs typeface="MS Mincho"/>
              </a:rPr>
              <a:t>が行われます</a:t>
            </a:r>
            <a:r>
              <a:rPr sz="1100" spc="-25" dirty="0">
                <a:latin typeface="MS Mincho"/>
                <a:cs typeface="MS Mincho"/>
              </a:rPr>
              <a:t>。</a:t>
            </a:r>
            <a:endParaRPr sz="1100" dirty="0">
              <a:latin typeface="MS Mincho"/>
              <a:cs typeface="MS Mincho"/>
            </a:endParaRPr>
          </a:p>
        </p:txBody>
      </p:sp>
      <p:pic>
        <p:nvPicPr>
          <p:cNvPr id="5" name="object 5">
            <a:extLst>
              <a:ext uri="{FF2B5EF4-FFF2-40B4-BE49-F238E27FC236}">
                <a16:creationId xmlns:a16="http://schemas.microsoft.com/office/drawing/2014/main" id="{BD49554B-F647-0452-2CC3-4750FB2EA8ED}"/>
              </a:ext>
            </a:extLst>
          </p:cNvPr>
          <p:cNvPicPr/>
          <p:nvPr/>
        </p:nvPicPr>
        <p:blipFill>
          <a:blip r:embed="rId2" cstate="print"/>
          <a:srcRect l="3979" t="13403"/>
          <a:stretch/>
        </p:blipFill>
        <p:spPr>
          <a:xfrm>
            <a:off x="1428206" y="1567541"/>
            <a:ext cx="4472721" cy="3078260"/>
          </a:xfrm>
          <a:prstGeom prst="rect">
            <a:avLst/>
          </a:prstGeom>
          <a:ln>
            <a:solidFill>
              <a:srgbClr val="000000"/>
            </a:solidFill>
          </a:ln>
        </p:spPr>
      </p:pic>
      <p:sp>
        <p:nvSpPr>
          <p:cNvPr id="9" name="object 9">
            <a:extLst>
              <a:ext uri="{FF2B5EF4-FFF2-40B4-BE49-F238E27FC236}">
                <a16:creationId xmlns:a16="http://schemas.microsoft.com/office/drawing/2014/main" id="{6435C22E-E714-A609-00F9-966ADC26723F}"/>
              </a:ext>
            </a:extLst>
          </p:cNvPr>
          <p:cNvSpPr/>
          <p:nvPr/>
        </p:nvSpPr>
        <p:spPr>
          <a:xfrm>
            <a:off x="1204722" y="3383168"/>
            <a:ext cx="658495" cy="228600"/>
          </a:xfrm>
          <a:custGeom>
            <a:avLst/>
            <a:gdLst/>
            <a:ahLst/>
            <a:cxnLst/>
            <a:rect l="l" t="t" r="r" b="b"/>
            <a:pathLst>
              <a:path w="658494" h="228600">
                <a:moveTo>
                  <a:pt x="432053" y="0"/>
                </a:moveTo>
                <a:lnTo>
                  <a:pt x="430529" y="76216"/>
                </a:lnTo>
                <a:lnTo>
                  <a:pt x="468629" y="76962"/>
                </a:lnTo>
                <a:lnTo>
                  <a:pt x="467120" y="152416"/>
                </a:lnTo>
                <a:lnTo>
                  <a:pt x="467105" y="153162"/>
                </a:lnTo>
                <a:lnTo>
                  <a:pt x="428990" y="153162"/>
                </a:lnTo>
                <a:lnTo>
                  <a:pt x="427481" y="228600"/>
                </a:lnTo>
                <a:lnTo>
                  <a:pt x="586216" y="153162"/>
                </a:lnTo>
                <a:lnTo>
                  <a:pt x="467105" y="153162"/>
                </a:lnTo>
                <a:lnTo>
                  <a:pt x="429005" y="152416"/>
                </a:lnTo>
                <a:lnTo>
                  <a:pt x="587785" y="152416"/>
                </a:lnTo>
                <a:lnTo>
                  <a:pt x="658367" y="118872"/>
                </a:lnTo>
                <a:lnTo>
                  <a:pt x="432053" y="0"/>
                </a:lnTo>
                <a:close/>
              </a:path>
              <a:path w="658494" h="228600">
                <a:moveTo>
                  <a:pt x="430529" y="76216"/>
                </a:moveTo>
                <a:lnTo>
                  <a:pt x="429005" y="152416"/>
                </a:lnTo>
                <a:lnTo>
                  <a:pt x="467105" y="153162"/>
                </a:lnTo>
                <a:lnTo>
                  <a:pt x="468629" y="76962"/>
                </a:lnTo>
                <a:lnTo>
                  <a:pt x="430529" y="76216"/>
                </a:lnTo>
                <a:close/>
              </a:path>
              <a:path w="658494" h="228600">
                <a:moveTo>
                  <a:pt x="1523" y="67818"/>
                </a:moveTo>
                <a:lnTo>
                  <a:pt x="0" y="144018"/>
                </a:lnTo>
                <a:lnTo>
                  <a:pt x="429005" y="152416"/>
                </a:lnTo>
                <a:lnTo>
                  <a:pt x="430514" y="76962"/>
                </a:lnTo>
                <a:lnTo>
                  <a:pt x="430529" y="76216"/>
                </a:lnTo>
                <a:lnTo>
                  <a:pt x="1523" y="67818"/>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sp>
        <p:nvSpPr>
          <p:cNvPr id="10" name="object 10">
            <a:extLst>
              <a:ext uri="{FF2B5EF4-FFF2-40B4-BE49-F238E27FC236}">
                <a16:creationId xmlns:a16="http://schemas.microsoft.com/office/drawing/2014/main" id="{4A112CAD-CB62-4A73-4939-C61B0063FEBA}"/>
              </a:ext>
            </a:extLst>
          </p:cNvPr>
          <p:cNvSpPr txBox="1"/>
          <p:nvPr/>
        </p:nvSpPr>
        <p:spPr>
          <a:xfrm>
            <a:off x="868933" y="3335412"/>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①</a:t>
            </a:r>
            <a:endParaRPr sz="1800">
              <a:latin typeface="MS Mincho"/>
              <a:cs typeface="MS Mincho"/>
            </a:endParaRPr>
          </a:p>
        </p:txBody>
      </p:sp>
      <p:sp>
        <p:nvSpPr>
          <p:cNvPr id="11" name="object 11">
            <a:extLst>
              <a:ext uri="{FF2B5EF4-FFF2-40B4-BE49-F238E27FC236}">
                <a16:creationId xmlns:a16="http://schemas.microsoft.com/office/drawing/2014/main" id="{D73FD40B-C05C-8E74-E893-F5CD09AD57C3}"/>
              </a:ext>
            </a:extLst>
          </p:cNvPr>
          <p:cNvSpPr txBox="1"/>
          <p:nvPr/>
        </p:nvSpPr>
        <p:spPr>
          <a:xfrm>
            <a:off x="2658872" y="3877948"/>
            <a:ext cx="254000" cy="299720"/>
          </a:xfrm>
          <a:prstGeom prst="rect">
            <a:avLst/>
          </a:prstGeom>
        </p:spPr>
        <p:txBody>
          <a:bodyPr vert="horz" wrap="square" lIns="0" tIns="12700" rIns="0" bIns="0" rtlCol="0">
            <a:spAutoFit/>
          </a:bodyPr>
          <a:lstStyle/>
          <a:p>
            <a:pPr marL="12700">
              <a:lnSpc>
                <a:spcPct val="100000"/>
              </a:lnSpc>
              <a:spcBef>
                <a:spcPts val="100"/>
              </a:spcBef>
            </a:pPr>
            <a:r>
              <a:rPr sz="1800" spc="-50" dirty="0">
                <a:solidFill>
                  <a:srgbClr val="FF0000"/>
                </a:solidFill>
                <a:latin typeface="MS Mincho"/>
                <a:cs typeface="MS Mincho"/>
              </a:rPr>
              <a:t>②</a:t>
            </a:r>
            <a:endParaRPr sz="1800">
              <a:latin typeface="MS Mincho"/>
              <a:cs typeface="MS Mincho"/>
            </a:endParaRPr>
          </a:p>
        </p:txBody>
      </p:sp>
      <p:grpSp>
        <p:nvGrpSpPr>
          <p:cNvPr id="12" name="object 12">
            <a:extLst>
              <a:ext uri="{FF2B5EF4-FFF2-40B4-BE49-F238E27FC236}">
                <a16:creationId xmlns:a16="http://schemas.microsoft.com/office/drawing/2014/main" id="{6C639BD9-E9E3-079B-7341-7ADF24593900}"/>
              </a:ext>
            </a:extLst>
          </p:cNvPr>
          <p:cNvGrpSpPr/>
          <p:nvPr/>
        </p:nvGrpSpPr>
        <p:grpSpPr>
          <a:xfrm>
            <a:off x="1841754" y="1935367"/>
            <a:ext cx="1649730" cy="2043430"/>
            <a:chOff x="1841754" y="2100833"/>
            <a:chExt cx="1649730" cy="2043430"/>
          </a:xfrm>
        </p:grpSpPr>
        <p:sp>
          <p:nvSpPr>
            <p:cNvPr id="13" name="object 13">
              <a:extLst>
                <a:ext uri="{FF2B5EF4-FFF2-40B4-BE49-F238E27FC236}">
                  <a16:creationId xmlns:a16="http://schemas.microsoft.com/office/drawing/2014/main" id="{A3FA952E-91FA-5D5D-537F-BD1989C11B9D}"/>
                </a:ext>
              </a:extLst>
            </p:cNvPr>
            <p:cNvSpPr/>
            <p:nvPr/>
          </p:nvSpPr>
          <p:spPr>
            <a:xfrm>
              <a:off x="2886456" y="3726941"/>
              <a:ext cx="605155" cy="417195"/>
            </a:xfrm>
            <a:custGeom>
              <a:avLst/>
              <a:gdLst/>
              <a:ahLst/>
              <a:cxnLst/>
              <a:rect l="l" t="t" r="r" b="b"/>
              <a:pathLst>
                <a:path w="605154" h="417195">
                  <a:moveTo>
                    <a:pt x="393293" y="94134"/>
                  </a:moveTo>
                  <a:lnTo>
                    <a:pt x="0" y="352806"/>
                  </a:lnTo>
                  <a:lnTo>
                    <a:pt x="41910" y="416814"/>
                  </a:lnTo>
                  <a:lnTo>
                    <a:pt x="435113" y="157497"/>
                  </a:lnTo>
                  <a:lnTo>
                    <a:pt x="393293" y="94134"/>
                  </a:lnTo>
                  <a:close/>
                </a:path>
                <a:path w="605154" h="417195">
                  <a:moveTo>
                    <a:pt x="562650" y="73152"/>
                  </a:moveTo>
                  <a:lnTo>
                    <a:pt x="425196" y="73152"/>
                  </a:lnTo>
                  <a:lnTo>
                    <a:pt x="467106" y="136398"/>
                  </a:lnTo>
                  <a:lnTo>
                    <a:pt x="435113" y="157497"/>
                  </a:lnTo>
                  <a:lnTo>
                    <a:pt x="477012" y="220980"/>
                  </a:lnTo>
                  <a:lnTo>
                    <a:pt x="562650" y="73152"/>
                  </a:lnTo>
                  <a:close/>
                </a:path>
                <a:path w="605154" h="417195">
                  <a:moveTo>
                    <a:pt x="425196" y="73152"/>
                  </a:moveTo>
                  <a:lnTo>
                    <a:pt x="393293" y="94134"/>
                  </a:lnTo>
                  <a:lnTo>
                    <a:pt x="435113" y="157497"/>
                  </a:lnTo>
                  <a:lnTo>
                    <a:pt x="467106" y="136398"/>
                  </a:lnTo>
                  <a:lnTo>
                    <a:pt x="425196" y="73152"/>
                  </a:lnTo>
                  <a:close/>
                </a:path>
                <a:path w="605154" h="417195">
                  <a:moveTo>
                    <a:pt x="605028" y="0"/>
                  </a:moveTo>
                  <a:lnTo>
                    <a:pt x="351282" y="30480"/>
                  </a:lnTo>
                  <a:lnTo>
                    <a:pt x="393293" y="94134"/>
                  </a:lnTo>
                  <a:lnTo>
                    <a:pt x="425196" y="73152"/>
                  </a:lnTo>
                  <a:lnTo>
                    <a:pt x="562650" y="73152"/>
                  </a:lnTo>
                  <a:lnTo>
                    <a:pt x="605028" y="0"/>
                  </a:lnTo>
                  <a:close/>
                </a:path>
              </a:pathLst>
            </a:custGeom>
            <a:solidFill>
              <a:srgbClr val="FF0000"/>
            </a:solidFill>
          </p:spPr>
          <p:txBody>
            <a:bodyPr wrap="square" lIns="0" tIns="0" rIns="0" bIns="0" rtlCol="0"/>
            <a:lstStyle/>
            <a:p>
              <a:endParaRPr dirty="0">
                <a:latin typeface="游ゴシック" panose="020B0400000000000000" pitchFamily="50" charset="-128"/>
              </a:endParaRPr>
            </a:p>
          </p:txBody>
        </p:sp>
        <p:pic>
          <p:nvPicPr>
            <p:cNvPr id="14" name="object 14">
              <a:extLst>
                <a:ext uri="{FF2B5EF4-FFF2-40B4-BE49-F238E27FC236}">
                  <a16:creationId xmlns:a16="http://schemas.microsoft.com/office/drawing/2014/main" id="{766A6014-0E38-64BD-6780-A3E1A3E8BA66}"/>
                </a:ext>
              </a:extLst>
            </p:cNvPr>
            <p:cNvPicPr/>
            <p:nvPr/>
          </p:nvPicPr>
          <p:blipFill>
            <a:blip r:embed="rId3" cstate="print"/>
            <a:stretch>
              <a:fillRect/>
            </a:stretch>
          </p:blipFill>
          <p:spPr>
            <a:xfrm>
              <a:off x="1841754" y="2100833"/>
              <a:ext cx="960119" cy="124968"/>
            </a:xfrm>
            <a:prstGeom prst="rect">
              <a:avLst/>
            </a:prstGeom>
          </p:spPr>
        </p:pic>
      </p:grpSp>
      <p:pic>
        <p:nvPicPr>
          <p:cNvPr id="16" name="object 16">
            <a:extLst>
              <a:ext uri="{FF2B5EF4-FFF2-40B4-BE49-F238E27FC236}">
                <a16:creationId xmlns:a16="http://schemas.microsoft.com/office/drawing/2014/main" id="{678F6322-3D83-28B9-93E2-4E75ECD45F8D}"/>
              </a:ext>
            </a:extLst>
          </p:cNvPr>
          <p:cNvPicPr/>
          <p:nvPr/>
        </p:nvPicPr>
        <p:blipFill>
          <a:blip r:embed="rId4" cstate="print"/>
          <a:srcRect l="2769" t="14082"/>
          <a:stretch/>
        </p:blipFill>
        <p:spPr>
          <a:xfrm>
            <a:off x="1564113" y="6096436"/>
            <a:ext cx="4336814" cy="2899518"/>
          </a:xfrm>
          <a:prstGeom prst="rect">
            <a:avLst/>
          </a:prstGeom>
          <a:ln>
            <a:solidFill>
              <a:srgbClr val="000000"/>
            </a:solidFill>
          </a:ln>
        </p:spPr>
      </p:pic>
      <p:sp>
        <p:nvSpPr>
          <p:cNvPr id="21" name="직사각형 20">
            <a:extLst>
              <a:ext uri="{FF2B5EF4-FFF2-40B4-BE49-F238E27FC236}">
                <a16:creationId xmlns:a16="http://schemas.microsoft.com/office/drawing/2014/main" id="{0159D66F-5980-51F6-97A0-E4CB1E2022F6}"/>
              </a:ext>
            </a:extLst>
          </p:cNvPr>
          <p:cNvSpPr/>
          <p:nvPr/>
        </p:nvSpPr>
        <p:spPr>
          <a:xfrm>
            <a:off x="1574730" y="1672306"/>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2" name="직사각형 21">
            <a:extLst>
              <a:ext uri="{FF2B5EF4-FFF2-40B4-BE49-F238E27FC236}">
                <a16:creationId xmlns:a16="http://schemas.microsoft.com/office/drawing/2014/main" id="{10D266D5-8F36-B356-FE0E-E35A15D381C7}"/>
              </a:ext>
            </a:extLst>
          </p:cNvPr>
          <p:cNvSpPr/>
          <p:nvPr/>
        </p:nvSpPr>
        <p:spPr>
          <a:xfrm>
            <a:off x="4388540" y="2190321"/>
            <a:ext cx="888855"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3" name="object 3">
            <a:extLst>
              <a:ext uri="{FF2B5EF4-FFF2-40B4-BE49-F238E27FC236}">
                <a16:creationId xmlns:a16="http://schemas.microsoft.com/office/drawing/2014/main" id="{C33E9E75-6711-C50D-4F66-22F0F82DE9AD}"/>
              </a:ext>
            </a:extLst>
          </p:cNvPr>
          <p:cNvSpPr txBox="1"/>
          <p:nvPr/>
        </p:nvSpPr>
        <p:spPr>
          <a:xfrm>
            <a:off x="1196023" y="4725980"/>
            <a:ext cx="5190490" cy="1325880"/>
          </a:xfrm>
          <a:prstGeom prst="rect">
            <a:avLst/>
          </a:prstGeom>
        </p:spPr>
        <p:txBody>
          <a:bodyPr vert="horz" wrap="square" lIns="0" tIns="12700" rIns="0" bIns="0" rtlCol="0">
            <a:spAutoFit/>
          </a:bodyPr>
          <a:lstStyle/>
          <a:p>
            <a:pPr marL="196215" marR="30480" indent="-139700">
              <a:lnSpc>
                <a:spcPct val="125000"/>
              </a:lnSpc>
              <a:spcBef>
                <a:spcPts val="100"/>
              </a:spcBef>
            </a:pPr>
            <a:r>
              <a:rPr sz="1100" spc="-25" dirty="0">
                <a:solidFill>
                  <a:srgbClr val="C00000"/>
                </a:solidFill>
                <a:latin typeface="MS Mincho"/>
                <a:cs typeface="MS Mincho"/>
              </a:rPr>
              <a:t>※自動点検が</a:t>
            </a:r>
            <a:r>
              <a:rPr sz="1100" spc="-20" dirty="0">
                <a:solidFill>
                  <a:srgbClr val="C00000"/>
                </a:solidFill>
                <a:latin typeface="MS Mincho"/>
                <a:cs typeface="MS Mincho"/>
              </a:rPr>
              <a:t>0％</a:t>
            </a:r>
            <a:r>
              <a:rPr sz="1100" spc="-30" dirty="0">
                <a:solidFill>
                  <a:srgbClr val="C00000"/>
                </a:solidFill>
                <a:latin typeface="MS Mincho"/>
                <a:cs typeface="MS Mincho"/>
              </a:rPr>
              <a:t>から進まない場合は、一度終了し、再度起動して「受付・点検」</a:t>
            </a:r>
            <a:r>
              <a:rPr sz="1100" spc="-20" dirty="0">
                <a:solidFill>
                  <a:srgbClr val="C00000"/>
                </a:solidFill>
                <a:latin typeface="MS Mincho"/>
                <a:cs typeface="MS Mincho"/>
              </a:rPr>
              <a:t>画面の［連続処理］</a:t>
            </a:r>
            <a:r>
              <a:rPr sz="1100" spc="-25" dirty="0">
                <a:solidFill>
                  <a:srgbClr val="C00000"/>
                </a:solidFill>
                <a:latin typeface="MS Mincho"/>
                <a:cs typeface="MS Mincho"/>
              </a:rPr>
              <a:t>をクリックしてください。自動点検が実行されます。</a:t>
            </a:r>
            <a:endParaRPr sz="110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0" dirty="0" err="1">
                <a:latin typeface="MS Mincho"/>
                <a:cs typeface="MS Mincho"/>
              </a:rPr>
              <a:t>学習前の不合格レセプトの数と</a:t>
            </a:r>
            <a:r>
              <a:rPr sz="1100" spc="-20" dirty="0">
                <a:latin typeface="MS Mincho"/>
                <a:cs typeface="MS Mincho"/>
              </a:rPr>
              <a:t>、</a:t>
            </a:r>
            <a:endParaRPr lang="en-US" sz="1100" spc="-20" dirty="0">
              <a:latin typeface="MS Mincho"/>
              <a:cs typeface="MS Mincho"/>
            </a:endParaRPr>
          </a:p>
          <a:p>
            <a:pPr marL="12700" marR="5080">
              <a:lnSpc>
                <a:spcPct val="125000"/>
              </a:lnSpc>
              <a:spcBef>
                <a:spcPts val="340"/>
              </a:spcBef>
            </a:pPr>
            <a:r>
              <a:rPr sz="1100" spc="-20" dirty="0" err="1">
                <a:latin typeface="MS Mincho"/>
                <a:cs typeface="MS Mincho"/>
              </a:rPr>
              <a:t>クラウド</a:t>
            </a:r>
            <a:r>
              <a:rPr sz="1100" spc="-10" dirty="0" err="1">
                <a:latin typeface="MS Mincho"/>
                <a:cs typeface="MS Mincho"/>
              </a:rPr>
              <a:t>AI</a:t>
            </a:r>
            <a:r>
              <a:rPr sz="1100" spc="-25" dirty="0" err="1">
                <a:latin typeface="MS Mincho"/>
                <a:cs typeface="MS Mincho"/>
              </a:rPr>
              <a:t>学習後の不合格レセプトの数を含む内容を表示します</a:t>
            </a:r>
            <a:r>
              <a:rPr sz="1100" spc="-25" dirty="0">
                <a:latin typeface="MS Mincho"/>
                <a:cs typeface="MS Mincho"/>
              </a:rPr>
              <a:t>。</a:t>
            </a:r>
            <a:endParaRPr sz="1100" dirty="0">
              <a:latin typeface="MS Mincho"/>
              <a:cs typeface="MS Mincho"/>
            </a:endParaRPr>
          </a:p>
          <a:p>
            <a:pPr marL="12700" marR="5080">
              <a:lnSpc>
                <a:spcPct val="124500"/>
              </a:lnSpc>
              <a:spcBef>
                <a:spcPts val="5"/>
              </a:spcBef>
            </a:pPr>
            <a:r>
              <a:rPr sz="1100" spc="-20" dirty="0">
                <a:latin typeface="MS Mincho"/>
                <a:cs typeface="MS Mincho"/>
              </a:rPr>
              <a:t>［次へ］</a:t>
            </a:r>
            <a:r>
              <a:rPr sz="1100" spc="-25" dirty="0">
                <a:latin typeface="MS Mincho"/>
                <a:cs typeface="MS Mincho"/>
              </a:rPr>
              <a:t>をクリックすると、「</a:t>
            </a:r>
            <a:r>
              <a:rPr sz="1100" spc="-25" dirty="0" err="1">
                <a:latin typeface="MS Mincho"/>
                <a:cs typeface="MS Mincho"/>
              </a:rPr>
              <a:t>学習データ変更履歴」の画面切替し</a:t>
            </a:r>
            <a:r>
              <a:rPr sz="1100" spc="-25" dirty="0">
                <a:latin typeface="MS Mincho"/>
                <a:cs typeface="MS Mincho"/>
              </a:rPr>
              <a:t>、</a:t>
            </a:r>
            <a:endParaRPr lang="en-US" sz="1100" spc="-25" dirty="0">
              <a:latin typeface="MS Mincho"/>
              <a:cs typeface="MS Mincho"/>
            </a:endParaRPr>
          </a:p>
          <a:p>
            <a:pPr marL="12700" marR="5080">
              <a:lnSpc>
                <a:spcPct val="124500"/>
              </a:lnSpc>
              <a:spcBef>
                <a:spcPts val="5"/>
              </a:spcBef>
            </a:pPr>
            <a:r>
              <a:rPr sz="1100" spc="-25" dirty="0" err="1">
                <a:latin typeface="MS Mincho"/>
                <a:cs typeface="MS Mincho"/>
              </a:rPr>
              <a:t>メッセージを表示します</a:t>
            </a:r>
            <a:r>
              <a:rPr sz="1100" spc="-25" dirty="0">
                <a:latin typeface="MS Mincho"/>
                <a:cs typeface="MS Mincho"/>
              </a:rPr>
              <a:t>。</a:t>
            </a:r>
            <a:endParaRPr sz="1100" dirty="0">
              <a:latin typeface="MS Mincho"/>
              <a:cs typeface="MS Mincho"/>
            </a:endParaRPr>
          </a:p>
        </p:txBody>
      </p:sp>
      <p:sp>
        <p:nvSpPr>
          <p:cNvPr id="24" name="직사각형 23">
            <a:extLst>
              <a:ext uri="{FF2B5EF4-FFF2-40B4-BE49-F238E27FC236}">
                <a16:creationId xmlns:a16="http://schemas.microsoft.com/office/drawing/2014/main" id="{4553E269-C742-7618-20D8-1AC9A1470A08}"/>
              </a:ext>
            </a:extLst>
          </p:cNvPr>
          <p:cNvSpPr/>
          <p:nvPr/>
        </p:nvSpPr>
        <p:spPr>
          <a:xfrm>
            <a:off x="1780170" y="617113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25" name="직사각형 24">
            <a:extLst>
              <a:ext uri="{FF2B5EF4-FFF2-40B4-BE49-F238E27FC236}">
                <a16:creationId xmlns:a16="http://schemas.microsoft.com/office/drawing/2014/main" id="{CA6E0807-DFCD-95EE-F681-6918268689FB}"/>
              </a:ext>
            </a:extLst>
          </p:cNvPr>
          <p:cNvSpPr/>
          <p:nvPr/>
        </p:nvSpPr>
        <p:spPr>
          <a:xfrm>
            <a:off x="4624250" y="6655469"/>
            <a:ext cx="618310" cy="2120419"/>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845231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1880E-B4E1-2ECB-C895-B1F43C4E5396}"/>
            </a:ext>
          </a:extLst>
        </p:cNvPr>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08E03B-BEFA-C828-5513-46330A84C6AD}"/>
              </a:ext>
            </a:extLst>
          </p:cNvPr>
          <p:cNvSpPr>
            <a:spLocks noGrp="1"/>
          </p:cNvSpPr>
          <p:nvPr>
            <p:ph type="sldNum" sz="quarter" idx="12"/>
          </p:nvPr>
        </p:nvSpPr>
        <p:spPr/>
        <p:txBody>
          <a:bodyPr/>
          <a:lstStyle/>
          <a:p>
            <a:fld id="{AE8EA5A1-38AB-4AA0-89CC-DE1004BC27E5}" type="slidenum">
              <a:rPr kumimoji="1" lang="ja-JP" altLang="en-US" smtClean="0"/>
              <a:t>39</a:t>
            </a:fld>
            <a:endParaRPr kumimoji="1" lang="ja-JP" altLang="en-US"/>
          </a:p>
        </p:txBody>
      </p:sp>
      <p:sp>
        <p:nvSpPr>
          <p:cNvPr id="4" name="object 2">
            <a:extLst>
              <a:ext uri="{FF2B5EF4-FFF2-40B4-BE49-F238E27FC236}">
                <a16:creationId xmlns:a16="http://schemas.microsoft.com/office/drawing/2014/main" id="{DD740FED-3D4E-0FF4-5B71-8362BFFB047E}"/>
              </a:ext>
            </a:extLst>
          </p:cNvPr>
          <p:cNvSpPr txBox="1"/>
          <p:nvPr/>
        </p:nvSpPr>
        <p:spPr>
          <a:xfrm>
            <a:off x="1055949" y="717220"/>
            <a:ext cx="5435003"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Mincho"/>
                <a:cs typeface="MS Mincho"/>
              </a:rPr>
              <a:t>メニューナビゲーション「システム管理」 &gt; 「学習データ変更履歴」画面が表示</a:t>
            </a:r>
            <a:r>
              <a:rPr sz="1100" spc="-25" dirty="0">
                <a:latin typeface="MS Mincho"/>
                <a:cs typeface="MS Mincho"/>
              </a:rPr>
              <a:t>され、メニューナナビゲーションウィンドウを開いた状態でメッセージが表示され</a:t>
            </a:r>
            <a:r>
              <a:rPr sz="1100" spc="-35" dirty="0">
                <a:latin typeface="MS Mincho"/>
                <a:cs typeface="MS Mincho"/>
              </a:rPr>
              <a:t>ます。</a:t>
            </a:r>
            <a:endParaRPr sz="1100" dirty="0">
              <a:latin typeface="MS Mincho"/>
              <a:cs typeface="MS Mincho"/>
            </a:endParaRPr>
          </a:p>
        </p:txBody>
      </p:sp>
      <p:grpSp>
        <p:nvGrpSpPr>
          <p:cNvPr id="5" name="object 3">
            <a:extLst>
              <a:ext uri="{FF2B5EF4-FFF2-40B4-BE49-F238E27FC236}">
                <a16:creationId xmlns:a16="http://schemas.microsoft.com/office/drawing/2014/main" id="{54A73C3A-804E-7417-CFA9-F2911661A346}"/>
              </a:ext>
            </a:extLst>
          </p:cNvPr>
          <p:cNvGrpSpPr/>
          <p:nvPr/>
        </p:nvGrpSpPr>
        <p:grpSpPr>
          <a:xfrm>
            <a:off x="1174060" y="1475289"/>
            <a:ext cx="4632960" cy="3199573"/>
            <a:chOff x="1599438" y="2188463"/>
            <a:chExt cx="4296918" cy="2772156"/>
          </a:xfrm>
        </p:grpSpPr>
        <p:pic>
          <p:nvPicPr>
            <p:cNvPr id="6" name="object 4">
              <a:extLst>
                <a:ext uri="{FF2B5EF4-FFF2-40B4-BE49-F238E27FC236}">
                  <a16:creationId xmlns:a16="http://schemas.microsoft.com/office/drawing/2014/main" id="{878EA14D-5467-06D2-C6F3-7BC1BF4BDD63}"/>
                </a:ext>
              </a:extLst>
            </p:cNvPr>
            <p:cNvPicPr/>
            <p:nvPr/>
          </p:nvPicPr>
          <p:blipFill>
            <a:blip r:embed="rId2" cstate="print"/>
            <a:srcRect t="14400"/>
            <a:stretch/>
          </p:blipFill>
          <p:spPr>
            <a:xfrm>
              <a:off x="1599438" y="2188463"/>
              <a:ext cx="4296918" cy="2772156"/>
            </a:xfrm>
            <a:prstGeom prst="rect">
              <a:avLst/>
            </a:prstGeom>
            <a:ln>
              <a:solidFill>
                <a:srgbClr val="000000"/>
              </a:solidFill>
            </a:ln>
          </p:spPr>
        </p:pic>
        <p:pic>
          <p:nvPicPr>
            <p:cNvPr id="8" name="object 6">
              <a:extLst>
                <a:ext uri="{FF2B5EF4-FFF2-40B4-BE49-F238E27FC236}">
                  <a16:creationId xmlns:a16="http://schemas.microsoft.com/office/drawing/2014/main" id="{877E65ED-D2C2-FC15-D609-0D97B1CCA5E1}"/>
                </a:ext>
              </a:extLst>
            </p:cNvPr>
            <p:cNvPicPr/>
            <p:nvPr/>
          </p:nvPicPr>
          <p:blipFill>
            <a:blip r:embed="rId3" cstate="print"/>
            <a:stretch>
              <a:fillRect/>
            </a:stretch>
          </p:blipFill>
          <p:spPr>
            <a:xfrm>
              <a:off x="1633728" y="2188463"/>
              <a:ext cx="1093470" cy="149351"/>
            </a:xfrm>
            <a:prstGeom prst="rect">
              <a:avLst/>
            </a:prstGeom>
            <a:ln>
              <a:solidFill>
                <a:srgbClr val="000000"/>
              </a:solidFill>
            </a:ln>
          </p:spPr>
        </p:pic>
      </p:grpSp>
      <p:sp>
        <p:nvSpPr>
          <p:cNvPr id="9" name="object 7">
            <a:extLst>
              <a:ext uri="{FF2B5EF4-FFF2-40B4-BE49-F238E27FC236}">
                <a16:creationId xmlns:a16="http://schemas.microsoft.com/office/drawing/2014/main" id="{E6533F3E-EB6F-89BE-B8AE-56CE067CA8DB}"/>
              </a:ext>
            </a:extLst>
          </p:cNvPr>
          <p:cNvSpPr txBox="1"/>
          <p:nvPr/>
        </p:nvSpPr>
        <p:spPr>
          <a:xfrm>
            <a:off x="1174060" y="5091400"/>
            <a:ext cx="4632960" cy="193040"/>
          </a:xfrm>
          <a:prstGeom prst="rect">
            <a:avLst/>
          </a:prstGeom>
        </p:spPr>
        <p:txBody>
          <a:bodyPr vert="horz" wrap="square" lIns="0" tIns="12065" rIns="0" bIns="0" rtlCol="0">
            <a:spAutoFit/>
          </a:bodyPr>
          <a:lstStyle/>
          <a:p>
            <a:pPr marL="12700">
              <a:lnSpc>
                <a:spcPct val="100000"/>
              </a:lnSpc>
              <a:spcBef>
                <a:spcPts val="95"/>
              </a:spcBef>
            </a:pPr>
            <a:r>
              <a:rPr sz="1100" spc="-20" dirty="0">
                <a:latin typeface="MS Mincho"/>
                <a:cs typeface="MS Mincho"/>
              </a:rPr>
              <a:t>［次へ］</a:t>
            </a:r>
            <a:r>
              <a:rPr sz="1100" spc="-25" dirty="0">
                <a:latin typeface="MS Mincho"/>
                <a:cs typeface="MS Mincho"/>
              </a:rPr>
              <a:t>をクリックすると、手動学習を促すメッセージが表示されます。</a:t>
            </a:r>
            <a:endParaRPr sz="1100">
              <a:latin typeface="MS Mincho"/>
              <a:cs typeface="MS Mincho"/>
            </a:endParaRPr>
          </a:p>
        </p:txBody>
      </p:sp>
      <p:grpSp>
        <p:nvGrpSpPr>
          <p:cNvPr id="10" name="object 8">
            <a:extLst>
              <a:ext uri="{FF2B5EF4-FFF2-40B4-BE49-F238E27FC236}">
                <a16:creationId xmlns:a16="http://schemas.microsoft.com/office/drawing/2014/main" id="{C69C244D-F56A-12DE-F6EF-834196B2337B}"/>
              </a:ext>
            </a:extLst>
          </p:cNvPr>
          <p:cNvGrpSpPr/>
          <p:nvPr/>
        </p:nvGrpSpPr>
        <p:grpSpPr>
          <a:xfrm>
            <a:off x="1174059" y="5404993"/>
            <a:ext cx="4632959" cy="3199573"/>
            <a:chOff x="1592580" y="5971793"/>
            <a:chExt cx="4298442" cy="2808732"/>
          </a:xfrm>
        </p:grpSpPr>
        <p:pic>
          <p:nvPicPr>
            <p:cNvPr id="11" name="object 9">
              <a:extLst>
                <a:ext uri="{FF2B5EF4-FFF2-40B4-BE49-F238E27FC236}">
                  <a16:creationId xmlns:a16="http://schemas.microsoft.com/office/drawing/2014/main" id="{5DF35E56-1D74-0099-49C6-5A2B9C29DBD3}"/>
                </a:ext>
              </a:extLst>
            </p:cNvPr>
            <p:cNvPicPr/>
            <p:nvPr/>
          </p:nvPicPr>
          <p:blipFill>
            <a:blip r:embed="rId4" cstate="print"/>
            <a:srcRect t="13838"/>
            <a:stretch/>
          </p:blipFill>
          <p:spPr>
            <a:xfrm>
              <a:off x="1594866" y="5971793"/>
              <a:ext cx="4296156" cy="2808732"/>
            </a:xfrm>
            <a:prstGeom prst="rect">
              <a:avLst/>
            </a:prstGeom>
            <a:ln>
              <a:solidFill>
                <a:srgbClr val="000000"/>
              </a:solidFill>
            </a:ln>
          </p:spPr>
        </p:pic>
        <p:pic>
          <p:nvPicPr>
            <p:cNvPr id="13" name="object 11">
              <a:extLst>
                <a:ext uri="{FF2B5EF4-FFF2-40B4-BE49-F238E27FC236}">
                  <a16:creationId xmlns:a16="http://schemas.microsoft.com/office/drawing/2014/main" id="{5832E199-4797-9807-351F-BE74E8F12A5D}"/>
                </a:ext>
              </a:extLst>
            </p:cNvPr>
            <p:cNvPicPr/>
            <p:nvPr/>
          </p:nvPicPr>
          <p:blipFill>
            <a:blip r:embed="rId5" cstate="print"/>
            <a:stretch>
              <a:fillRect/>
            </a:stretch>
          </p:blipFill>
          <p:spPr>
            <a:xfrm>
              <a:off x="1592580" y="5987033"/>
              <a:ext cx="1092708" cy="149351"/>
            </a:xfrm>
            <a:prstGeom prst="rect">
              <a:avLst/>
            </a:prstGeom>
            <a:ln>
              <a:solidFill>
                <a:srgbClr val="000000"/>
              </a:solidFill>
            </a:ln>
          </p:spPr>
        </p:pic>
      </p:grpSp>
      <p:sp>
        <p:nvSpPr>
          <p:cNvPr id="14" name="직사각형 13">
            <a:extLst>
              <a:ext uri="{FF2B5EF4-FFF2-40B4-BE49-F238E27FC236}">
                <a16:creationId xmlns:a16="http://schemas.microsoft.com/office/drawing/2014/main" id="{1C48B4BD-E74E-98AB-CC7C-885F1AC0B795}"/>
              </a:ext>
            </a:extLst>
          </p:cNvPr>
          <p:cNvSpPr/>
          <p:nvPr/>
        </p:nvSpPr>
        <p:spPr>
          <a:xfrm>
            <a:off x="1237158" y="1501415"/>
            <a:ext cx="1014010" cy="146252"/>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10F1E499-CDCD-DACA-A3D8-2DE816B8CB53}"/>
              </a:ext>
            </a:extLst>
          </p:cNvPr>
          <p:cNvSpPr/>
          <p:nvPr/>
        </p:nvSpPr>
        <p:spPr>
          <a:xfrm>
            <a:off x="1415684" y="1714779"/>
            <a:ext cx="791939" cy="89786"/>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B4015D99-1EE9-4175-C8AE-1FA66C25C687}"/>
              </a:ext>
            </a:extLst>
          </p:cNvPr>
          <p:cNvSpPr/>
          <p:nvPr/>
        </p:nvSpPr>
        <p:spPr>
          <a:xfrm>
            <a:off x="1211031" y="5458168"/>
            <a:ext cx="1014010"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직사각형 16">
            <a:extLst>
              <a:ext uri="{FF2B5EF4-FFF2-40B4-BE49-F238E27FC236}">
                <a16:creationId xmlns:a16="http://schemas.microsoft.com/office/drawing/2014/main" id="{C77BBA6D-3E49-79E9-DF20-A0E0CF274AB9}"/>
              </a:ext>
            </a:extLst>
          </p:cNvPr>
          <p:cNvSpPr/>
          <p:nvPr/>
        </p:nvSpPr>
        <p:spPr>
          <a:xfrm>
            <a:off x="1384803" y="5654113"/>
            <a:ext cx="692583" cy="116901"/>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62937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89A3126-9A0A-5A2A-2397-25B4FC49DDD2}"/>
              </a:ext>
            </a:extLst>
          </p:cNvPr>
          <p:cNvSpPr>
            <a:spLocks noGrp="1"/>
          </p:cNvSpPr>
          <p:nvPr>
            <p:ph type="sldNum" sz="quarter" idx="12"/>
          </p:nvPr>
        </p:nvSpPr>
        <p:spPr/>
        <p:txBody>
          <a:bodyPr/>
          <a:lstStyle/>
          <a:p>
            <a:fld id="{AE8EA5A1-38AB-4AA0-89CC-DE1004BC27E5}" type="slidenum">
              <a:rPr kumimoji="1" lang="ja-JP" altLang="en-US" smtClean="0"/>
              <a:t>40</a:t>
            </a:fld>
            <a:endParaRPr kumimoji="1" lang="ja-JP" altLang="en-US"/>
          </a:p>
        </p:txBody>
      </p:sp>
      <p:pic>
        <p:nvPicPr>
          <p:cNvPr id="3" name="object 3"/>
          <p:cNvPicPr/>
          <p:nvPr/>
        </p:nvPicPr>
        <p:blipFill>
          <a:blip r:embed="rId2" cstate="print"/>
          <a:srcRect l="2806" t="14270"/>
          <a:stretch/>
        </p:blipFill>
        <p:spPr>
          <a:xfrm>
            <a:off x="1311722" y="4953000"/>
            <a:ext cx="4287888" cy="3085011"/>
          </a:xfrm>
          <a:prstGeom prst="rect">
            <a:avLst/>
          </a:prstGeom>
          <a:ln>
            <a:solidFill>
              <a:srgbClr val="000000"/>
            </a:solidFill>
          </a:ln>
        </p:spPr>
      </p:pic>
      <p:sp>
        <p:nvSpPr>
          <p:cNvPr id="7" name="object 7"/>
          <p:cNvSpPr txBox="1"/>
          <p:nvPr/>
        </p:nvSpPr>
        <p:spPr>
          <a:xfrm>
            <a:off x="1059012" y="4407542"/>
            <a:ext cx="4647304" cy="369237"/>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表示された内容画面の「閉じる」を選択すると、メニューナビゲーション ウィンドウを閉じた画面で、「学習データ変更履歴」が表示されます。</a:t>
            </a:r>
            <a:endParaRPr sz="998">
              <a:latin typeface="MS Mincho"/>
              <a:cs typeface="MS Mincho"/>
            </a:endParaRPr>
          </a:p>
        </p:txBody>
      </p:sp>
      <p:pic>
        <p:nvPicPr>
          <p:cNvPr id="8" name="object 8"/>
          <p:cNvPicPr/>
          <p:nvPr/>
        </p:nvPicPr>
        <p:blipFill>
          <a:blip r:embed="rId3" cstate="print"/>
          <a:srcRect l="2648" t="14721"/>
          <a:stretch/>
        </p:blipFill>
        <p:spPr>
          <a:xfrm>
            <a:off x="1272821" y="1207578"/>
            <a:ext cx="4326789" cy="3065799"/>
          </a:xfrm>
          <a:prstGeom prst="rect">
            <a:avLst/>
          </a:prstGeom>
          <a:ln>
            <a:solidFill>
              <a:srgbClr val="000000"/>
            </a:solidFill>
          </a:ln>
        </p:spPr>
      </p:pic>
      <p:sp>
        <p:nvSpPr>
          <p:cNvPr id="9" name="object 9"/>
          <p:cNvSpPr txBox="1"/>
          <p:nvPr/>
        </p:nvSpPr>
        <p:spPr>
          <a:xfrm>
            <a:off x="1059013" y="692466"/>
            <a:ext cx="4710697" cy="382061"/>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MS Mincho"/>
                <a:cs typeface="MS Mincho"/>
              </a:rPr>
              <a:t>［</a:t>
            </a:r>
            <a:r>
              <a:rPr sz="998" spc="-18" dirty="0" err="1">
                <a:latin typeface="MS Mincho"/>
                <a:cs typeface="MS Mincho"/>
              </a:rPr>
              <a:t>完了］をクリックすると、メッセージが閉じ</a:t>
            </a:r>
            <a:r>
              <a:rPr sz="998" spc="-18" dirty="0">
                <a:latin typeface="MS Mincho"/>
                <a:cs typeface="MS Mincho"/>
              </a:rPr>
              <a:t>、</a:t>
            </a:r>
            <a:endParaRPr lang="en-US" sz="998" spc="-18" dirty="0">
              <a:latin typeface="MS Mincho"/>
              <a:cs typeface="MS Mincho"/>
            </a:endParaRPr>
          </a:p>
          <a:p>
            <a:pPr marL="11527" marR="4611">
              <a:lnSpc>
                <a:spcPct val="125000"/>
              </a:lnSpc>
              <a:spcBef>
                <a:spcPts val="91"/>
              </a:spcBef>
            </a:pPr>
            <a:r>
              <a:rPr sz="998" spc="-18" dirty="0" err="1">
                <a:latin typeface="MS Mincho"/>
                <a:cs typeface="MS Mincho"/>
              </a:rPr>
              <a:t>別ウィンドウで「クラウド</a:t>
            </a:r>
            <a:r>
              <a:rPr sz="998" spc="-9" dirty="0" err="1">
                <a:latin typeface="MS Mincho"/>
                <a:cs typeface="MS Mincho"/>
              </a:rPr>
              <a:t>AI</a:t>
            </a:r>
            <a:r>
              <a:rPr sz="998" spc="-32" dirty="0" err="1">
                <a:latin typeface="MS Mincho"/>
                <a:cs typeface="MS Mincho"/>
              </a:rPr>
              <a:t>学習</a:t>
            </a:r>
            <a:r>
              <a:rPr sz="998" spc="-23" dirty="0" err="1">
                <a:latin typeface="MS Mincho"/>
                <a:cs typeface="MS Mincho"/>
              </a:rPr>
              <a:t>後操作手順」が表示されます</a:t>
            </a:r>
            <a:r>
              <a:rPr sz="998" spc="-23" dirty="0">
                <a:latin typeface="MS Mincho"/>
                <a:cs typeface="MS Mincho"/>
              </a:rPr>
              <a:t>。</a:t>
            </a:r>
            <a:endParaRPr sz="998" dirty="0">
              <a:latin typeface="MS Mincho"/>
              <a:cs typeface="MS Mincho"/>
            </a:endParaRPr>
          </a:p>
        </p:txBody>
      </p:sp>
      <p:sp>
        <p:nvSpPr>
          <p:cNvPr id="11" name="직사각형 10">
            <a:extLst>
              <a:ext uri="{FF2B5EF4-FFF2-40B4-BE49-F238E27FC236}">
                <a16:creationId xmlns:a16="http://schemas.microsoft.com/office/drawing/2014/main" id="{77DC4FDA-0C85-32A8-8B3F-7E30DF2E580D}"/>
              </a:ext>
            </a:extLst>
          </p:cNvPr>
          <p:cNvSpPr/>
          <p:nvPr/>
        </p:nvSpPr>
        <p:spPr>
          <a:xfrm>
            <a:off x="2469126" y="511618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2" name="직사각형 11">
            <a:extLst>
              <a:ext uri="{FF2B5EF4-FFF2-40B4-BE49-F238E27FC236}">
                <a16:creationId xmlns:a16="http://schemas.microsoft.com/office/drawing/2014/main" id="{8177B02C-56B1-DCEA-EFC0-55A53948D847}"/>
              </a:ext>
            </a:extLst>
          </p:cNvPr>
          <p:cNvSpPr/>
          <p:nvPr/>
        </p:nvSpPr>
        <p:spPr>
          <a:xfrm>
            <a:off x="2299304" y="1323602"/>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2290232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00A90F2D-1971-2B06-92C8-9537B2BC2074}"/>
              </a:ext>
            </a:extLst>
          </p:cNvPr>
          <p:cNvPicPr>
            <a:picLocks noChangeAspect="1"/>
          </p:cNvPicPr>
          <p:nvPr/>
        </p:nvPicPr>
        <p:blipFill>
          <a:blip r:embed="rId2"/>
          <a:stretch>
            <a:fillRect/>
          </a:stretch>
        </p:blipFill>
        <p:spPr>
          <a:xfrm>
            <a:off x="967780" y="1732800"/>
            <a:ext cx="5219663" cy="2352209"/>
          </a:xfrm>
          <a:prstGeom prst="rect">
            <a:avLst/>
          </a:prstGeom>
          <a:ln>
            <a:solidFill>
              <a:srgbClr val="000000"/>
            </a:solidFill>
          </a:ln>
        </p:spPr>
      </p:pic>
      <p:sp>
        <p:nvSpPr>
          <p:cNvPr id="38" name="Rectangle 24">
            <a:extLst>
              <a:ext uri="{FF2B5EF4-FFF2-40B4-BE49-F238E27FC236}">
                <a16:creationId xmlns:a16="http://schemas.microsoft.com/office/drawing/2014/main" id="{4C017DB3-91A4-19C4-FBAA-833E9DD64381}"/>
              </a:ext>
            </a:extLst>
          </p:cNvPr>
          <p:cNvSpPr>
            <a:spLocks noChangeArrowheads="1"/>
          </p:cNvSpPr>
          <p:nvPr/>
        </p:nvSpPr>
        <p:spPr bwMode="auto">
          <a:xfrm>
            <a:off x="219669" y="823158"/>
            <a:ext cx="6781206" cy="104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レセプトファイルが正しく取込まれていることを確認したら、</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a:t>
            </a:r>
            <a:r>
              <a:rPr lang="en-US" altLang="ja-JP" sz="1100" spc="-80" dirty="0">
                <a:effectLs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を</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注：レセプトファイルは暗号化して送信され、サーバ上では個人情報は暗号化して</a:t>
            </a:r>
            <a:endParaRPr lang="en-US"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765810" marR="429260" indent="-280670">
              <a:lnSpc>
                <a:spcPct val="116000"/>
              </a:lnSpc>
              <a:spcBef>
                <a:spcPts val="5"/>
              </a:spcBef>
              <a:spcAft>
                <a:spcPts val="0"/>
              </a:spcAft>
            </a:pPr>
            <a:r>
              <a:rPr lang="ja-JP" altLang="en-US" sz="1100" spc="-10" dirty="0">
                <a:solidFill>
                  <a:srgbClr val="FF0000"/>
                </a:solidFill>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ja-JP" sz="1100" spc="-10" dirty="0">
                <a:solidFill>
                  <a:srgbClr val="FF0000"/>
                </a:solidFill>
                <a:effectLst/>
                <a:latin typeface="游ゴシック" panose="020B0400000000000000" pitchFamily="50" charset="-128"/>
                <a:ea typeface="游ゴシック" panose="020B0400000000000000" pitchFamily="50" charset="-128"/>
                <a:cs typeface="ＭＳ Ｐゴシック" panose="020B0600070205080204" pitchFamily="50" charset="-128"/>
              </a:rPr>
              <a:t>保存されます。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tab pos="790575" algn="l"/>
              </a:tabLst>
            </a:pP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4" name="docshape36">
            <a:extLst>
              <a:ext uri="{FF2B5EF4-FFF2-40B4-BE49-F238E27FC236}">
                <a16:creationId xmlns:a16="http://schemas.microsoft.com/office/drawing/2014/main" id="{938FAD0D-36E5-9289-1B1C-3F92DB42487A}"/>
              </a:ext>
            </a:extLst>
          </p:cNvPr>
          <p:cNvSpPr>
            <a:spLocks/>
          </p:cNvSpPr>
          <p:nvPr/>
        </p:nvSpPr>
        <p:spPr bwMode="auto">
          <a:xfrm>
            <a:off x="3369052" y="3629971"/>
            <a:ext cx="764798" cy="256230"/>
          </a:xfrm>
          <a:custGeom>
            <a:avLst/>
            <a:gdLst>
              <a:gd name="T0" fmla="+- 0 4439 4439"/>
              <a:gd name="T1" fmla="*/ T0 w 761"/>
              <a:gd name="T2" fmla="+- 0 2861 2790"/>
              <a:gd name="T3" fmla="*/ 2861 h 423"/>
              <a:gd name="T4" fmla="+- 0 4444 4439"/>
              <a:gd name="T5" fmla="*/ T4 w 761"/>
              <a:gd name="T6" fmla="+- 0 2833 2790"/>
              <a:gd name="T7" fmla="*/ 2833 h 423"/>
              <a:gd name="T8" fmla="+- 0 4459 4439"/>
              <a:gd name="T9" fmla="*/ T8 w 761"/>
              <a:gd name="T10" fmla="+- 0 2811 2790"/>
              <a:gd name="T11" fmla="*/ 2811 h 423"/>
              <a:gd name="T12" fmla="+- 0 4482 4439"/>
              <a:gd name="T13" fmla="*/ T12 w 761"/>
              <a:gd name="T14" fmla="+- 0 2796 2790"/>
              <a:gd name="T15" fmla="*/ 2796 h 423"/>
              <a:gd name="T16" fmla="+- 0 4509 4439"/>
              <a:gd name="T17" fmla="*/ T16 w 761"/>
              <a:gd name="T18" fmla="+- 0 2790 2790"/>
              <a:gd name="T19" fmla="*/ 2790 h 423"/>
              <a:gd name="T20" fmla="+- 0 5129 4439"/>
              <a:gd name="T21" fmla="*/ T20 w 761"/>
              <a:gd name="T22" fmla="+- 0 2790 2790"/>
              <a:gd name="T23" fmla="*/ 2790 h 423"/>
              <a:gd name="T24" fmla="+- 0 5157 4439"/>
              <a:gd name="T25" fmla="*/ T24 w 761"/>
              <a:gd name="T26" fmla="+- 0 2796 2790"/>
              <a:gd name="T27" fmla="*/ 2796 h 423"/>
              <a:gd name="T28" fmla="+- 0 5179 4439"/>
              <a:gd name="T29" fmla="*/ T28 w 761"/>
              <a:gd name="T30" fmla="+- 0 2811 2790"/>
              <a:gd name="T31" fmla="*/ 2811 h 423"/>
              <a:gd name="T32" fmla="+- 0 5194 4439"/>
              <a:gd name="T33" fmla="*/ T32 w 761"/>
              <a:gd name="T34" fmla="+- 0 2833 2790"/>
              <a:gd name="T35" fmla="*/ 2833 h 423"/>
              <a:gd name="T36" fmla="+- 0 5200 4439"/>
              <a:gd name="T37" fmla="*/ T36 w 761"/>
              <a:gd name="T38" fmla="+- 0 2861 2790"/>
              <a:gd name="T39" fmla="*/ 2861 h 423"/>
              <a:gd name="T40" fmla="+- 0 5200 4439"/>
              <a:gd name="T41" fmla="*/ T40 w 761"/>
              <a:gd name="T42" fmla="+- 0 3142 2790"/>
              <a:gd name="T43" fmla="*/ 3142 h 423"/>
              <a:gd name="T44" fmla="+- 0 5194 4439"/>
              <a:gd name="T45" fmla="*/ T44 w 761"/>
              <a:gd name="T46" fmla="+- 0 3170 2790"/>
              <a:gd name="T47" fmla="*/ 3170 h 423"/>
              <a:gd name="T48" fmla="+- 0 5179 4439"/>
              <a:gd name="T49" fmla="*/ T48 w 761"/>
              <a:gd name="T50" fmla="+- 0 3192 2790"/>
              <a:gd name="T51" fmla="*/ 3192 h 423"/>
              <a:gd name="T52" fmla="+- 0 5157 4439"/>
              <a:gd name="T53" fmla="*/ T52 w 761"/>
              <a:gd name="T54" fmla="+- 0 3207 2790"/>
              <a:gd name="T55" fmla="*/ 3207 h 423"/>
              <a:gd name="T56" fmla="+- 0 5129 4439"/>
              <a:gd name="T57" fmla="*/ T56 w 761"/>
              <a:gd name="T58" fmla="+- 0 3213 2790"/>
              <a:gd name="T59" fmla="*/ 3213 h 423"/>
              <a:gd name="T60" fmla="+- 0 4509 4439"/>
              <a:gd name="T61" fmla="*/ T60 w 761"/>
              <a:gd name="T62" fmla="+- 0 3213 2790"/>
              <a:gd name="T63" fmla="*/ 3213 h 423"/>
              <a:gd name="T64" fmla="+- 0 4482 4439"/>
              <a:gd name="T65" fmla="*/ T64 w 761"/>
              <a:gd name="T66" fmla="+- 0 3207 2790"/>
              <a:gd name="T67" fmla="*/ 3207 h 423"/>
              <a:gd name="T68" fmla="+- 0 4459 4439"/>
              <a:gd name="T69" fmla="*/ T68 w 761"/>
              <a:gd name="T70" fmla="+- 0 3192 2790"/>
              <a:gd name="T71" fmla="*/ 3192 h 423"/>
              <a:gd name="T72" fmla="+- 0 4444 4439"/>
              <a:gd name="T73" fmla="*/ T72 w 761"/>
              <a:gd name="T74" fmla="+- 0 3170 2790"/>
              <a:gd name="T75" fmla="*/ 3170 h 423"/>
              <a:gd name="T76" fmla="+- 0 4439 4439"/>
              <a:gd name="T77" fmla="*/ T76 w 761"/>
              <a:gd name="T78" fmla="+- 0 3142 2790"/>
              <a:gd name="T79" fmla="*/ 3142 h 423"/>
              <a:gd name="T80" fmla="+- 0 4439 4439"/>
              <a:gd name="T81" fmla="*/ T80 w 761"/>
              <a:gd name="T82" fmla="+- 0 2861 2790"/>
              <a:gd name="T83" fmla="*/ 2861 h 42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761" h="423">
                <a:moveTo>
                  <a:pt x="0" y="71"/>
                </a:moveTo>
                <a:lnTo>
                  <a:pt x="5" y="43"/>
                </a:lnTo>
                <a:lnTo>
                  <a:pt x="20" y="21"/>
                </a:lnTo>
                <a:lnTo>
                  <a:pt x="43" y="6"/>
                </a:lnTo>
                <a:lnTo>
                  <a:pt x="70" y="0"/>
                </a:lnTo>
                <a:lnTo>
                  <a:pt x="690" y="0"/>
                </a:lnTo>
                <a:lnTo>
                  <a:pt x="718" y="6"/>
                </a:lnTo>
                <a:lnTo>
                  <a:pt x="740" y="21"/>
                </a:lnTo>
                <a:lnTo>
                  <a:pt x="755" y="43"/>
                </a:lnTo>
                <a:lnTo>
                  <a:pt x="761" y="71"/>
                </a:lnTo>
                <a:lnTo>
                  <a:pt x="761" y="352"/>
                </a:lnTo>
                <a:lnTo>
                  <a:pt x="755" y="380"/>
                </a:lnTo>
                <a:lnTo>
                  <a:pt x="740" y="402"/>
                </a:lnTo>
                <a:lnTo>
                  <a:pt x="718" y="417"/>
                </a:lnTo>
                <a:lnTo>
                  <a:pt x="690" y="423"/>
                </a:lnTo>
                <a:lnTo>
                  <a:pt x="70" y="423"/>
                </a:lnTo>
                <a:lnTo>
                  <a:pt x="43" y="417"/>
                </a:lnTo>
                <a:lnTo>
                  <a:pt x="20" y="402"/>
                </a:lnTo>
                <a:lnTo>
                  <a:pt x="5" y="380"/>
                </a:lnTo>
                <a:lnTo>
                  <a:pt x="0" y="352"/>
                </a:lnTo>
                <a:lnTo>
                  <a:pt x="0" y="71"/>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3" name="Rectangle 24">
            <a:extLst>
              <a:ext uri="{FF2B5EF4-FFF2-40B4-BE49-F238E27FC236}">
                <a16:creationId xmlns:a16="http://schemas.microsoft.com/office/drawing/2014/main" id="{CE92147D-CBFA-0B15-C314-0866C4602AFD}"/>
              </a:ext>
            </a:extLst>
          </p:cNvPr>
          <p:cNvSpPr>
            <a:spLocks noChangeArrowheads="1"/>
          </p:cNvSpPr>
          <p:nvPr/>
        </p:nvSpPr>
        <p:spPr bwMode="auto">
          <a:xfrm>
            <a:off x="368282" y="4167403"/>
            <a:ext cx="6418661" cy="279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99110">
              <a:lnSpc>
                <a:spcPct val="116000"/>
              </a:lnSpc>
              <a:spcBef>
                <a:spcPts val="205"/>
              </a:spcBef>
              <a:spcAft>
                <a:spcPts val="0"/>
              </a:spcAft>
            </a:pP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アップロードに続いて、レセプト取込、自動点検が実行されます</a:t>
            </a:r>
            <a:endParaRPr kumimoji="0" lang="ja-JP" altLang="en-US" sz="11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grpSp>
        <p:nvGrpSpPr>
          <p:cNvPr id="14" name="docshapegroup37">
            <a:extLst>
              <a:ext uri="{FF2B5EF4-FFF2-40B4-BE49-F238E27FC236}">
                <a16:creationId xmlns:a16="http://schemas.microsoft.com/office/drawing/2014/main" id="{94300BA7-4AFB-142C-EC0B-8B10533DC7EB}"/>
              </a:ext>
            </a:extLst>
          </p:cNvPr>
          <p:cNvGrpSpPr>
            <a:grpSpLocks/>
          </p:cNvGrpSpPr>
          <p:nvPr/>
        </p:nvGrpSpPr>
        <p:grpSpPr bwMode="auto">
          <a:xfrm>
            <a:off x="908080" y="4695083"/>
            <a:ext cx="5232370" cy="2885363"/>
            <a:chOff x="2746" y="939"/>
            <a:chExt cx="6609" cy="4425"/>
          </a:xfrm>
        </p:grpSpPr>
        <p:pic>
          <p:nvPicPr>
            <p:cNvPr id="4102" name="docshape38">
              <a:extLst>
                <a:ext uri="{FF2B5EF4-FFF2-40B4-BE49-F238E27FC236}">
                  <a16:creationId xmlns:a16="http://schemas.microsoft.com/office/drawing/2014/main" id="{E0C376E4-4FB8-E1CA-02FB-389C6B977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4" t="13640"/>
            <a:stretch/>
          </p:blipFill>
          <p:spPr bwMode="auto">
            <a:xfrm>
              <a:off x="2746" y="939"/>
              <a:ext cx="6609" cy="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Line 7">
              <a:extLst>
                <a:ext uri="{FF2B5EF4-FFF2-40B4-BE49-F238E27FC236}">
                  <a16:creationId xmlns:a16="http://schemas.microsoft.com/office/drawing/2014/main" id="{5C5D2A45-32DE-D050-E1B5-DE85E68ADE20}"/>
                </a:ext>
              </a:extLst>
            </p:cNvPr>
            <p:cNvSpPr>
              <a:spLocks noChangeShapeType="1"/>
            </p:cNvSpPr>
            <p:nvPr/>
          </p:nvSpPr>
          <p:spPr bwMode="auto">
            <a:xfrm flipH="1">
              <a:off x="7094" y="2417"/>
              <a:ext cx="372" cy="28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6" name="Line 8">
              <a:extLst>
                <a:ext uri="{FF2B5EF4-FFF2-40B4-BE49-F238E27FC236}">
                  <a16:creationId xmlns:a16="http://schemas.microsoft.com/office/drawing/2014/main" id="{2616F938-F655-C622-298B-BB61E1FD5FBE}"/>
                </a:ext>
              </a:extLst>
            </p:cNvPr>
            <p:cNvSpPr>
              <a:spLocks noChangeShapeType="1"/>
            </p:cNvSpPr>
            <p:nvPr/>
          </p:nvSpPr>
          <p:spPr bwMode="auto">
            <a:xfrm>
              <a:off x="7094" y="3695"/>
              <a:ext cx="0"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17" name="docshape39">
              <a:extLst>
                <a:ext uri="{FF2B5EF4-FFF2-40B4-BE49-F238E27FC236}">
                  <a16:creationId xmlns:a16="http://schemas.microsoft.com/office/drawing/2014/main" id="{251869BF-6AAD-53E2-7F3C-A0AE851B46AF}"/>
                </a:ext>
              </a:extLst>
            </p:cNvPr>
            <p:cNvSpPr txBox="1">
              <a:spLocks noChangeArrowheads="1"/>
            </p:cNvSpPr>
            <p:nvPr/>
          </p:nvSpPr>
          <p:spPr bwMode="auto">
            <a:xfrm>
              <a:off x="7522" y="3627"/>
              <a:ext cx="965" cy="348"/>
            </a:xfrm>
            <a:prstGeom prst="rect">
              <a:avLst/>
            </a:prstGeom>
            <a:solidFill>
              <a:srgbClr val="FFFFFF"/>
            </a:solid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50"/>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自動点検</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8" name="docshape40">
              <a:extLst>
                <a:ext uri="{FF2B5EF4-FFF2-40B4-BE49-F238E27FC236}">
                  <a16:creationId xmlns:a16="http://schemas.microsoft.com/office/drawing/2014/main" id="{41EE5162-9F35-9C74-188B-C45EA700A78D}"/>
                </a:ext>
              </a:extLst>
            </p:cNvPr>
            <p:cNvSpPr txBox="1">
              <a:spLocks noChangeArrowheads="1"/>
            </p:cNvSpPr>
            <p:nvPr/>
          </p:nvSpPr>
          <p:spPr bwMode="auto">
            <a:xfrm>
              <a:off x="7522" y="2302"/>
              <a:ext cx="1375" cy="285"/>
            </a:xfrm>
            <a:prstGeom prst="rect">
              <a:avLst/>
            </a:prstGeom>
            <a:noFill/>
            <a:ln w="9525">
              <a:solidFill>
                <a:srgbClr val="000000"/>
              </a:solid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ts val="338"/>
                </a:spcBef>
                <a:spcAft>
                  <a:spcPts val="800"/>
                </a:spcAft>
                <a:buClrTx/>
                <a:buSzTx/>
                <a:buFontTx/>
                <a:buNone/>
                <a:tabLst/>
              </a:pPr>
              <a:r>
                <a:rPr kumimoji="0" lang="ja-JP" altLang="en-US" sz="1100" b="0" i="0" u="none" strike="noStrike" cap="none" normalizeH="0" baseline="0" dirty="0">
                  <a:ln>
                    <a:noFill/>
                  </a:ln>
                  <a:solidFill>
                    <a:srgbClr val="FF0000"/>
                  </a:solidFill>
                  <a:effectLst/>
                  <a:latin typeface="游ゴシック" panose="020B0400000000000000" pitchFamily="50" charset="-128"/>
                  <a:ea typeface="游ゴシック" panose="020B0400000000000000" pitchFamily="50" charset="-128"/>
                </a:rPr>
                <a:t>レセプト取込</a:t>
              </a:r>
              <a:endParaRPr kumimoji="0" lang="ja-JP" altLang="ja-JP" sz="1800" b="0" i="0" u="none" strike="noStrike" cap="none" normalizeH="0" baseline="0" dirty="0">
                <a:ln>
                  <a:noFill/>
                </a:ln>
                <a:solidFill>
                  <a:schemeClr val="tx1"/>
                </a:solidFill>
                <a:effectLst/>
                <a:latin typeface="游ゴシック" panose="020B0400000000000000" pitchFamily="50" charset="-128"/>
                <a:ea typeface="游ゴシック" panose="020B0400000000000000" pitchFamily="50" charset="-128"/>
              </a:endParaRPr>
            </a:p>
          </p:txBody>
        </p:sp>
        <p:sp>
          <p:nvSpPr>
            <p:cNvPr id="19" name="Line 7">
              <a:extLst>
                <a:ext uri="{FF2B5EF4-FFF2-40B4-BE49-F238E27FC236}">
                  <a16:creationId xmlns:a16="http://schemas.microsoft.com/office/drawing/2014/main" id="{35B112EB-9ECD-CB4D-EF1B-07BC6C962B82}"/>
                </a:ext>
              </a:extLst>
            </p:cNvPr>
            <p:cNvSpPr>
              <a:spLocks noChangeShapeType="1"/>
            </p:cNvSpPr>
            <p:nvPr/>
          </p:nvSpPr>
          <p:spPr bwMode="auto">
            <a:xfrm flipH="1" flipV="1">
              <a:off x="7094" y="3350"/>
              <a:ext cx="408" cy="348"/>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0" name="Rectangle 24">
            <a:extLst>
              <a:ext uri="{FF2B5EF4-FFF2-40B4-BE49-F238E27FC236}">
                <a16:creationId xmlns:a16="http://schemas.microsoft.com/office/drawing/2014/main" id="{1041D136-AEA1-89F7-D774-0C9337B1BEE4}"/>
              </a:ext>
            </a:extLst>
          </p:cNvPr>
          <p:cNvSpPr>
            <a:spLocks noChangeArrowheads="1"/>
          </p:cNvSpPr>
          <p:nvPr/>
        </p:nvSpPr>
        <p:spPr bwMode="auto">
          <a:xfrm>
            <a:off x="439339" y="7875664"/>
            <a:ext cx="6418661" cy="849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790575" algn="l"/>
              </a:tabLst>
              <a:defRPr>
                <a:solidFill>
                  <a:schemeClr val="tx1"/>
                </a:solidFill>
                <a:latin typeface="Arial" panose="020B0604020202020204" pitchFamily="34" charset="0"/>
              </a:defRPr>
            </a:lvl1pPr>
            <a:lvl2pPr eaLnBrk="0" fontAlgn="base" hangingPunct="0">
              <a:spcBef>
                <a:spcPct val="0"/>
              </a:spcBef>
              <a:spcAft>
                <a:spcPct val="0"/>
              </a:spcAft>
              <a:tabLst>
                <a:tab pos="790575" algn="l"/>
              </a:tabLst>
              <a:defRPr>
                <a:solidFill>
                  <a:schemeClr val="tx1"/>
                </a:solidFill>
                <a:latin typeface="Arial" panose="020B0604020202020204" pitchFamily="34" charset="0"/>
              </a:defRPr>
            </a:lvl2pPr>
            <a:lvl3pPr eaLnBrk="0" fontAlgn="base" hangingPunct="0">
              <a:spcBef>
                <a:spcPct val="0"/>
              </a:spcBef>
              <a:spcAft>
                <a:spcPct val="0"/>
              </a:spcAft>
              <a:tabLst>
                <a:tab pos="790575" algn="l"/>
              </a:tabLst>
              <a:defRPr>
                <a:solidFill>
                  <a:schemeClr val="tx1"/>
                </a:solidFill>
                <a:latin typeface="Arial" panose="020B0604020202020204" pitchFamily="34" charset="0"/>
              </a:defRPr>
            </a:lvl3pPr>
            <a:lvl4pPr eaLnBrk="0" fontAlgn="base" hangingPunct="0">
              <a:spcBef>
                <a:spcPct val="0"/>
              </a:spcBef>
              <a:spcAft>
                <a:spcPct val="0"/>
              </a:spcAft>
              <a:tabLst>
                <a:tab pos="790575" algn="l"/>
              </a:tabLst>
              <a:defRPr>
                <a:solidFill>
                  <a:schemeClr val="tx1"/>
                </a:solidFill>
                <a:latin typeface="Arial" panose="020B0604020202020204" pitchFamily="34" charset="0"/>
              </a:defRPr>
            </a:lvl4pPr>
            <a:lvl5pPr eaLnBrk="0" fontAlgn="base" hangingPunct="0">
              <a:spcBef>
                <a:spcPct val="0"/>
              </a:spcBef>
              <a:spcAft>
                <a:spcPct val="0"/>
              </a:spcAft>
              <a:tabLst>
                <a:tab pos="790575" algn="l"/>
              </a:tabLst>
              <a:defRPr>
                <a:solidFill>
                  <a:schemeClr val="tx1"/>
                </a:solidFill>
                <a:latin typeface="Arial" panose="020B0604020202020204" pitchFamily="34" charset="0"/>
              </a:defRPr>
            </a:lvl5pPr>
            <a:lvl6pPr eaLnBrk="0" fontAlgn="base" hangingPunct="0">
              <a:spcBef>
                <a:spcPct val="0"/>
              </a:spcBef>
              <a:spcAft>
                <a:spcPct val="0"/>
              </a:spcAft>
              <a:tabLst>
                <a:tab pos="790575" algn="l"/>
              </a:tabLst>
              <a:defRPr>
                <a:solidFill>
                  <a:schemeClr val="tx1"/>
                </a:solidFill>
                <a:latin typeface="Arial" panose="020B0604020202020204" pitchFamily="34" charset="0"/>
              </a:defRPr>
            </a:lvl6pPr>
            <a:lvl7pPr eaLnBrk="0" fontAlgn="base" hangingPunct="0">
              <a:spcBef>
                <a:spcPct val="0"/>
              </a:spcBef>
              <a:spcAft>
                <a:spcPct val="0"/>
              </a:spcAft>
              <a:tabLst>
                <a:tab pos="790575" algn="l"/>
              </a:tabLst>
              <a:defRPr>
                <a:solidFill>
                  <a:schemeClr val="tx1"/>
                </a:solidFill>
                <a:latin typeface="Arial" panose="020B0604020202020204" pitchFamily="34" charset="0"/>
              </a:defRPr>
            </a:lvl7pPr>
            <a:lvl8pPr eaLnBrk="0" fontAlgn="base" hangingPunct="0">
              <a:spcBef>
                <a:spcPct val="0"/>
              </a:spcBef>
              <a:spcAft>
                <a:spcPct val="0"/>
              </a:spcAft>
              <a:tabLst>
                <a:tab pos="790575" algn="l"/>
              </a:tabLst>
              <a:defRPr>
                <a:solidFill>
                  <a:schemeClr val="tx1"/>
                </a:solidFill>
                <a:latin typeface="Arial" panose="020B0604020202020204" pitchFamily="34" charset="0"/>
              </a:defRPr>
            </a:lvl8pPr>
            <a:lvl9pPr eaLnBrk="0" fontAlgn="base" hangingPunct="0">
              <a:spcBef>
                <a:spcPct val="0"/>
              </a:spcBef>
              <a:spcAft>
                <a:spcPct val="0"/>
              </a:spcAft>
              <a:tabLst>
                <a:tab pos="790575" algn="l"/>
              </a:tabLst>
              <a:defRPr>
                <a:solidFill>
                  <a:schemeClr val="tx1"/>
                </a:solidFill>
                <a:latin typeface="Arial" panose="020B0604020202020204" pitchFamily="34" charset="0"/>
              </a:defRPr>
            </a:lvl9pPr>
          </a:lstStyle>
          <a:p>
            <a:pPr marL="485140" marR="429260">
              <a:lnSpc>
                <a:spcPct val="116000"/>
              </a:lnSpc>
              <a:spcBef>
                <a:spcPts val="5"/>
              </a:spcBef>
              <a:spcAft>
                <a:spcPts val="0"/>
              </a:spcAft>
            </a:pP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レセプト取込は、アッ</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プ</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ロードしたレセプトを</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デ</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ータベースに登録する</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endPar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marR="429260">
              <a:lnSpc>
                <a:spcPct val="116000"/>
              </a:lnSpc>
              <a:spcBef>
                <a:spcPts val="5"/>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自動点検は病名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点検、</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精</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密点検を連続して行う</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作</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業です。</a:t>
            </a:r>
          </a:p>
          <a:p>
            <a:pPr marL="485140"/>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自動点検が終わると結果が表示されます。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pPr marL="485140">
              <a:spcBef>
                <a:spcPts val="24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引き続き、社保のレセプトを同様に処理します。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 name="슬라이드 번호 개체 틀 1">
            <a:extLst>
              <a:ext uri="{FF2B5EF4-FFF2-40B4-BE49-F238E27FC236}">
                <a16:creationId xmlns:a16="http://schemas.microsoft.com/office/drawing/2014/main" id="{3FE5B446-1890-BE5F-0CDF-C072234BADF3}"/>
              </a:ext>
            </a:extLst>
          </p:cNvPr>
          <p:cNvSpPr>
            <a:spLocks noGrp="1"/>
          </p:cNvSpPr>
          <p:nvPr>
            <p:ph type="sldNum" sz="quarter" idx="12"/>
          </p:nvPr>
        </p:nvSpPr>
        <p:spPr/>
        <p:txBody>
          <a:bodyPr/>
          <a:lstStyle/>
          <a:p>
            <a:fld id="{ACCBB1DD-0049-4A9D-B316-2DE63D63DFAC}" type="slidenum">
              <a:rPr kumimoji="1" lang="ja-JP" altLang="en-US" smtClean="0"/>
              <a:pPr/>
              <a:t>5</a:t>
            </a:fld>
            <a:endParaRPr kumimoji="1" lang="ja-JP" altLang="en-US" dirty="0"/>
          </a:p>
        </p:txBody>
      </p:sp>
    </p:spTree>
    <p:extLst>
      <p:ext uri="{BB962C8B-B14F-4D97-AF65-F5344CB8AC3E}">
        <p14:creationId xmlns:p14="http://schemas.microsoft.com/office/powerpoint/2010/main" val="12951260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77C7AF3-2D37-42FB-419E-B295F9974B9A}"/>
              </a:ext>
            </a:extLst>
          </p:cNvPr>
          <p:cNvSpPr>
            <a:spLocks noGrp="1"/>
          </p:cNvSpPr>
          <p:nvPr>
            <p:ph type="sldNum" sz="quarter" idx="12"/>
          </p:nvPr>
        </p:nvSpPr>
        <p:spPr/>
        <p:txBody>
          <a:bodyPr/>
          <a:lstStyle/>
          <a:p>
            <a:fld id="{AE8EA5A1-38AB-4AA0-89CC-DE1004BC27E5}" type="slidenum">
              <a:rPr kumimoji="1" lang="ja-JP" altLang="en-US" smtClean="0"/>
              <a:t>41</a:t>
            </a:fld>
            <a:endParaRPr kumimoji="1" lang="ja-JP" altLang="en-US"/>
          </a:p>
        </p:txBody>
      </p:sp>
      <p:sp>
        <p:nvSpPr>
          <p:cNvPr id="3" name="object 2"/>
          <p:cNvSpPr txBox="1"/>
          <p:nvPr/>
        </p:nvSpPr>
        <p:spPr>
          <a:xfrm>
            <a:off x="1051405" y="1224968"/>
            <a:ext cx="4837369" cy="587630"/>
          </a:xfrm>
          <a:prstGeom prst="rect">
            <a:avLst/>
          </a:prstGeom>
        </p:spPr>
        <p:txBody>
          <a:bodyPr vert="horz" wrap="square" lIns="0" tIns="11526" rIns="0" bIns="0" rtlCol="0">
            <a:spAutoFit/>
          </a:bodyPr>
          <a:lstStyle/>
          <a:p>
            <a:pPr marL="11527" marR="4611">
              <a:lnSpc>
                <a:spcPct val="125000"/>
              </a:lnSpc>
              <a:spcBef>
                <a:spcPts val="91"/>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」が病名漏れで不合格判定されていますが、「</a:t>
            </a:r>
            <a:r>
              <a:rPr sz="998" spc="-23" dirty="0" err="1">
                <a:latin typeface="ＭＳ 明朝" panose="02020609040205080304" pitchFamily="17" charset="-128"/>
                <a:ea typeface="ＭＳ 明朝" panose="02020609040205080304" pitchFamily="17" charset="-128"/>
                <a:cs typeface="MS Mincho"/>
              </a:rPr>
              <a:t>右踵部痛」の病名があり、実際は</a:t>
            </a:r>
            <a:r>
              <a:rPr lang="ja-JP" altLang="en-US" sz="998" spc="-23" dirty="0">
                <a:latin typeface="ＭＳ 明朝" panose="02020609040205080304" pitchFamily="17" charset="-128"/>
                <a:ea typeface="ＭＳ 明朝" panose="02020609040205080304" pitchFamily="17" charset="-128"/>
                <a:cs typeface="MS Mincho"/>
              </a:rPr>
              <a:t>合格の</a:t>
            </a:r>
            <a:r>
              <a:rPr sz="998" spc="-23" dirty="0" err="1">
                <a:latin typeface="ＭＳ 明朝" panose="02020609040205080304" pitchFamily="17" charset="-128"/>
                <a:ea typeface="ＭＳ 明朝" panose="02020609040205080304" pitchFamily="17" charset="-128"/>
                <a:cs typeface="MS Mincho"/>
              </a:rPr>
              <a:t>レセプトです</a:t>
            </a:r>
            <a:r>
              <a:rPr sz="998" spc="-23" dirty="0">
                <a:latin typeface="ＭＳ 明朝" panose="02020609040205080304" pitchFamily="17" charset="-128"/>
                <a:ea typeface="ＭＳ 明朝" panose="02020609040205080304" pitchFamily="17" charset="-128"/>
                <a:cs typeface="MS Mincho"/>
              </a:rPr>
              <a:t>。</a:t>
            </a:r>
            <a:endParaRPr sz="998" dirty="0">
              <a:latin typeface="ＭＳ 明朝" panose="02020609040205080304" pitchFamily="17" charset="-128"/>
              <a:ea typeface="ＭＳ 明朝" panose="02020609040205080304" pitchFamily="17" charset="-128"/>
              <a:cs typeface="MS Mincho"/>
            </a:endParaRPr>
          </a:p>
          <a:p>
            <a:pPr marL="11527">
              <a:spcBef>
                <a:spcPts val="300"/>
              </a:spcBef>
            </a:pPr>
            <a:r>
              <a:rPr sz="998" spc="-18" dirty="0">
                <a:latin typeface="ＭＳ 明朝" panose="02020609040205080304" pitchFamily="17" charset="-128"/>
                <a:ea typeface="ＭＳ 明朝" panose="02020609040205080304" pitchFamily="17" charset="-128"/>
                <a:cs typeface="MS Mincho"/>
              </a:rPr>
              <a:t>「ロキソプロフェン</a:t>
            </a:r>
            <a:r>
              <a:rPr sz="998" spc="-18" dirty="0">
                <a:latin typeface="ＭＳ 明朝" panose="02020609040205080304" pitchFamily="17" charset="-128"/>
                <a:ea typeface="ＭＳ 明朝" panose="02020609040205080304" pitchFamily="17" charset="-128"/>
                <a:cs typeface="Century"/>
              </a:rPr>
              <a:t>Na</a:t>
            </a:r>
            <a:r>
              <a:rPr sz="998" spc="-18" dirty="0">
                <a:latin typeface="ＭＳ 明朝" panose="02020609040205080304" pitchFamily="17" charset="-128"/>
                <a:ea typeface="ＭＳ 明朝" panose="02020609040205080304" pitchFamily="17" charset="-128"/>
                <a:cs typeface="MS Mincho"/>
              </a:rPr>
              <a:t>テープ１００</a:t>
            </a:r>
            <a:r>
              <a:rPr sz="998" spc="-9" dirty="0">
                <a:latin typeface="ＭＳ 明朝" panose="02020609040205080304" pitchFamily="17" charset="-128"/>
                <a:ea typeface="ＭＳ 明朝" panose="02020609040205080304" pitchFamily="17" charset="-128"/>
                <a:cs typeface="MS Mincho"/>
              </a:rPr>
              <a:t>ｍｇ</a:t>
            </a:r>
            <a:r>
              <a:rPr sz="998" spc="-23" dirty="0">
                <a:latin typeface="ＭＳ 明朝" panose="02020609040205080304" pitchFamily="17" charset="-128"/>
                <a:ea typeface="ＭＳ 明朝" panose="02020609040205080304" pitchFamily="17" charset="-128"/>
                <a:cs typeface="MS Mincho"/>
              </a:rPr>
              <a:t>」をダブルクリックます。</a:t>
            </a:r>
            <a:endParaRPr sz="998" dirty="0">
              <a:latin typeface="ＭＳ 明朝" panose="02020609040205080304" pitchFamily="17" charset="-128"/>
              <a:ea typeface="ＭＳ 明朝" panose="02020609040205080304" pitchFamily="17" charset="-128"/>
              <a:cs typeface="MS Mincho"/>
            </a:endParaRPr>
          </a:p>
        </p:txBody>
      </p:sp>
      <p:grpSp>
        <p:nvGrpSpPr>
          <p:cNvPr id="4" name="object 4"/>
          <p:cNvGrpSpPr/>
          <p:nvPr/>
        </p:nvGrpSpPr>
        <p:grpSpPr>
          <a:xfrm>
            <a:off x="1330234" y="1964463"/>
            <a:ext cx="4117784" cy="2885309"/>
            <a:chOff x="1619250" y="2310056"/>
            <a:chExt cx="4318254" cy="3012515"/>
          </a:xfrm>
        </p:grpSpPr>
        <p:pic>
          <p:nvPicPr>
            <p:cNvPr id="5" name="object 5"/>
            <p:cNvPicPr/>
            <p:nvPr/>
          </p:nvPicPr>
          <p:blipFill>
            <a:blip r:embed="rId2" cstate="print"/>
            <a:srcRect t="7392"/>
            <a:stretch/>
          </p:blipFill>
          <p:spPr>
            <a:xfrm>
              <a:off x="1619250" y="2310056"/>
              <a:ext cx="4318254" cy="3012515"/>
            </a:xfrm>
            <a:prstGeom prst="rect">
              <a:avLst/>
            </a:prstGeom>
          </p:spPr>
        </p:pic>
        <p:sp>
          <p:nvSpPr>
            <p:cNvPr id="6" name="object 6"/>
            <p:cNvSpPr/>
            <p:nvPr/>
          </p:nvSpPr>
          <p:spPr>
            <a:xfrm>
              <a:off x="3459479" y="3140964"/>
              <a:ext cx="1907539" cy="155575"/>
            </a:xfrm>
            <a:custGeom>
              <a:avLst/>
              <a:gdLst/>
              <a:ahLst/>
              <a:cxnLst/>
              <a:rect l="l" t="t" r="r" b="b"/>
              <a:pathLst>
                <a:path w="1907539" h="155575">
                  <a:moveTo>
                    <a:pt x="0" y="0"/>
                  </a:moveTo>
                  <a:lnTo>
                    <a:pt x="1907286" y="0"/>
                  </a:lnTo>
                  <a:lnTo>
                    <a:pt x="1907286" y="155448"/>
                  </a:lnTo>
                  <a:lnTo>
                    <a:pt x="0" y="155448"/>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grpSp>
      <p:sp>
        <p:nvSpPr>
          <p:cNvPr id="7" name="object 7"/>
          <p:cNvSpPr txBox="1"/>
          <p:nvPr/>
        </p:nvSpPr>
        <p:spPr>
          <a:xfrm>
            <a:off x="1050715" y="5056228"/>
            <a:ext cx="4838060" cy="395653"/>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「適応症修正」画面が開きます。</a:t>
            </a:r>
            <a:endParaRPr sz="998">
              <a:latin typeface="MS Mincho"/>
              <a:cs typeface="MS Mincho"/>
            </a:endParaRPr>
          </a:p>
          <a:p>
            <a:pPr marL="11527">
              <a:spcBef>
                <a:spcPts val="300"/>
              </a:spcBef>
            </a:pPr>
            <a:r>
              <a:rPr sz="998" spc="-23" dirty="0">
                <a:latin typeface="MS Mincho"/>
                <a:cs typeface="MS Mincho"/>
              </a:rPr>
              <a:t>「右踵部痛」をダブルクリックすると「踵部痛」がチェックデータに追加されます。</a:t>
            </a:r>
            <a:endParaRPr sz="998">
              <a:latin typeface="MS Mincho"/>
              <a:cs typeface="MS Mincho"/>
            </a:endParaRPr>
          </a:p>
        </p:txBody>
      </p:sp>
      <p:sp>
        <p:nvSpPr>
          <p:cNvPr id="11" name="object 11"/>
          <p:cNvSpPr txBox="1"/>
          <p:nvPr/>
        </p:nvSpPr>
        <p:spPr>
          <a:xfrm>
            <a:off x="1263543" y="8729224"/>
            <a:ext cx="433091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p:txBody>
      </p:sp>
      <p:sp>
        <p:nvSpPr>
          <p:cNvPr id="15" name="TextBox 14">
            <a:extLst>
              <a:ext uri="{FF2B5EF4-FFF2-40B4-BE49-F238E27FC236}">
                <a16:creationId xmlns:a16="http://schemas.microsoft.com/office/drawing/2014/main" id="{79934103-AC97-2240-E32C-4A3CB703C83E}"/>
              </a:ext>
            </a:extLst>
          </p:cNvPr>
          <p:cNvSpPr txBox="1"/>
          <p:nvPr/>
        </p:nvSpPr>
        <p:spPr>
          <a:xfrm>
            <a:off x="844730" y="875980"/>
            <a:ext cx="5501983" cy="261610"/>
          </a:xfrm>
          <a:prstGeom prst="rect">
            <a:avLst/>
          </a:prstGeom>
          <a:noFill/>
        </p:spPr>
        <p:txBody>
          <a:bodyPr wrap="square">
            <a:spAutoFit/>
          </a:bodyPr>
          <a:lstStyle/>
          <a:p>
            <a:pPr marL="91440">
              <a:lnSpc>
                <a:spcPct val="100000"/>
              </a:lnSpc>
              <a:spcBef>
                <a:spcPts val="190"/>
              </a:spcBef>
              <a:tabLst>
                <a:tab pos="3289935" algn="l"/>
              </a:tabLst>
            </a:pPr>
            <a:r>
              <a:rPr lang="ko-KR" altLang="en-US" sz="1100" b="1" spc="-20" dirty="0">
                <a:solidFill>
                  <a:srgbClr val="001F5F"/>
                </a:solidFill>
                <a:latin typeface="MS Gothic"/>
              </a:rPr>
              <a:t>３．</a:t>
            </a:r>
            <a:r>
              <a:rPr lang="ko-KR" altLang="en-US" sz="1100" b="1" spc="-18" dirty="0">
                <a:solidFill>
                  <a:srgbClr val="001F5F"/>
                </a:solidFill>
                <a:latin typeface="MS Gothic"/>
                <a:cs typeface="MS Gothic"/>
              </a:rPr>
              <a:t>手動学</a:t>
            </a:r>
            <a:r>
              <a:rPr lang="ko-KR" altLang="en-US" sz="1100" b="1" spc="-45" dirty="0">
                <a:solidFill>
                  <a:srgbClr val="001F5F"/>
                </a:solidFill>
                <a:latin typeface="MS Gothic"/>
                <a:cs typeface="MS Gothic"/>
              </a:rPr>
              <a:t>習 </a:t>
            </a:r>
            <a:r>
              <a:rPr lang="ja-JP" altLang="en-US" sz="1100" b="1" dirty="0">
                <a:solidFill>
                  <a:srgbClr val="001F5F"/>
                </a:solidFill>
                <a:latin typeface="MS Gothic"/>
                <a:cs typeface="MS Gothic"/>
              </a:rPr>
              <a:t>	</a:t>
            </a:r>
            <a:r>
              <a:rPr lang="ko-KR" altLang="en-US" sz="1100" b="1" i="0" dirty="0">
                <a:solidFill>
                  <a:srgbClr val="000000"/>
                </a:solidFill>
                <a:effectLst/>
                <a:latin typeface="noto"/>
              </a:rPr>
              <a:t> 参照</a:t>
            </a:r>
            <a:r>
              <a:rPr lang="en-US" altLang="ko-KR" sz="1100" b="1" spc="-20" dirty="0">
                <a:solidFill>
                  <a:srgbClr val="001F5F"/>
                </a:solidFill>
                <a:latin typeface="MS Gothic"/>
              </a:rPr>
              <a:t>) </a:t>
            </a:r>
            <a:r>
              <a:rPr lang="ja-JP" altLang="en-US" sz="1100" b="1" spc="-20" dirty="0">
                <a:solidFill>
                  <a:srgbClr val="0000FF"/>
                </a:solidFill>
                <a:latin typeface="MS Gothic"/>
                <a:cs typeface="MS Gothic"/>
              </a:rPr>
              <a:t>本</a:t>
            </a:r>
            <a:r>
              <a:rPr lang="ja-JP" altLang="en-US" sz="1100" b="1" dirty="0">
                <a:solidFill>
                  <a:srgbClr val="0000FF"/>
                </a:solidFill>
                <a:latin typeface="MS Gothic"/>
                <a:cs typeface="MS Gothic"/>
              </a:rPr>
              <a:t>編</a:t>
            </a:r>
            <a:r>
              <a:rPr lang="ja-JP" altLang="en-US" sz="1100" b="1" spc="-10" dirty="0">
                <a:solidFill>
                  <a:srgbClr val="0000FF"/>
                </a:solidFill>
                <a:latin typeface="MS Gothic"/>
                <a:cs typeface="MS Gothic"/>
              </a:rPr>
              <a:t> </a:t>
            </a:r>
            <a:r>
              <a:rPr lang="en-US" altLang="ja-JP" sz="1100" b="1" spc="-20" dirty="0">
                <a:solidFill>
                  <a:srgbClr val="0000FF"/>
                </a:solidFill>
                <a:latin typeface="MS Gothic"/>
                <a:cs typeface="MS Gothic"/>
              </a:rPr>
              <a:t>P 17 </a:t>
            </a:r>
            <a:r>
              <a:rPr lang="ja-JP" altLang="en-US" sz="1100" b="1" spc="-20" dirty="0">
                <a:solidFill>
                  <a:srgbClr val="0000FF"/>
                </a:solidFill>
                <a:latin typeface="MS Gothic"/>
                <a:cs typeface="MS Gothic"/>
              </a:rPr>
              <a:t>～ </a:t>
            </a:r>
            <a:endParaRPr lang="ja-JP" altLang="en-US" sz="1100" b="1" dirty="0">
              <a:latin typeface="MS Gothic"/>
              <a:cs typeface="MS Gothic"/>
            </a:endParaRPr>
          </a:p>
        </p:txBody>
      </p:sp>
      <p:sp>
        <p:nvSpPr>
          <p:cNvPr id="16" name="직사각형 15">
            <a:extLst>
              <a:ext uri="{FF2B5EF4-FFF2-40B4-BE49-F238E27FC236}">
                <a16:creationId xmlns:a16="http://schemas.microsoft.com/office/drawing/2014/main" id="{6B7EEA01-FE80-D9A2-80E7-BCEF1C14A7C2}"/>
              </a:ext>
            </a:extLst>
          </p:cNvPr>
          <p:cNvSpPr/>
          <p:nvPr/>
        </p:nvSpPr>
        <p:spPr>
          <a:xfrm>
            <a:off x="1707444" y="2206770"/>
            <a:ext cx="990664"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4" name="그룹 13">
            <a:extLst>
              <a:ext uri="{FF2B5EF4-FFF2-40B4-BE49-F238E27FC236}">
                <a16:creationId xmlns:a16="http://schemas.microsoft.com/office/drawing/2014/main" id="{6123A4A1-21FE-7915-BC36-1E3336583EB6}"/>
              </a:ext>
            </a:extLst>
          </p:cNvPr>
          <p:cNvGrpSpPr/>
          <p:nvPr/>
        </p:nvGrpSpPr>
        <p:grpSpPr>
          <a:xfrm>
            <a:off x="1323017" y="5609639"/>
            <a:ext cx="4125001" cy="2916052"/>
            <a:chOff x="1323017" y="5609639"/>
            <a:chExt cx="4125001" cy="2916052"/>
          </a:xfrm>
        </p:grpSpPr>
        <p:pic>
          <p:nvPicPr>
            <p:cNvPr id="9" name="object 9"/>
            <p:cNvPicPr/>
            <p:nvPr/>
          </p:nvPicPr>
          <p:blipFill>
            <a:blip r:embed="rId3" cstate="print"/>
            <a:srcRect t="6931"/>
            <a:stretch/>
          </p:blipFill>
          <p:spPr>
            <a:xfrm>
              <a:off x="1323017" y="5609639"/>
              <a:ext cx="4125001" cy="2916052"/>
            </a:xfrm>
            <a:prstGeom prst="rect">
              <a:avLst/>
            </a:prstGeom>
          </p:spPr>
        </p:pic>
        <p:pic>
          <p:nvPicPr>
            <p:cNvPr id="12" name="그림 11">
              <a:extLst>
                <a:ext uri="{FF2B5EF4-FFF2-40B4-BE49-F238E27FC236}">
                  <a16:creationId xmlns:a16="http://schemas.microsoft.com/office/drawing/2014/main" id="{E21B0E49-31C4-539D-2337-1E7FA36421A5}"/>
                </a:ext>
              </a:extLst>
            </p:cNvPr>
            <p:cNvPicPr>
              <a:picLocks noChangeAspect="1"/>
            </p:cNvPicPr>
            <p:nvPr/>
          </p:nvPicPr>
          <p:blipFill>
            <a:blip r:embed="rId4"/>
            <a:stretch>
              <a:fillRect/>
            </a:stretch>
          </p:blipFill>
          <p:spPr>
            <a:xfrm>
              <a:off x="2202713" y="5727043"/>
              <a:ext cx="635597" cy="171923"/>
            </a:xfrm>
            <a:prstGeom prst="rect">
              <a:avLst/>
            </a:prstGeom>
          </p:spPr>
        </p:pic>
        <p:pic>
          <p:nvPicPr>
            <p:cNvPr id="13" name="그림 12">
              <a:extLst>
                <a:ext uri="{FF2B5EF4-FFF2-40B4-BE49-F238E27FC236}">
                  <a16:creationId xmlns:a16="http://schemas.microsoft.com/office/drawing/2014/main" id="{8C734143-4319-BC8A-DFA6-6F4827A43F6E}"/>
                </a:ext>
              </a:extLst>
            </p:cNvPr>
            <p:cNvPicPr>
              <a:picLocks noChangeAspect="1"/>
            </p:cNvPicPr>
            <p:nvPr/>
          </p:nvPicPr>
          <p:blipFill>
            <a:blip r:embed="rId5"/>
            <a:stretch>
              <a:fillRect/>
            </a:stretch>
          </p:blipFill>
          <p:spPr>
            <a:xfrm>
              <a:off x="2819459" y="5756456"/>
              <a:ext cx="534919" cy="128296"/>
            </a:xfrm>
            <a:prstGeom prst="rect">
              <a:avLst/>
            </a:prstGeom>
          </p:spPr>
        </p:pic>
      </p:grpSp>
    </p:spTree>
    <p:extLst>
      <p:ext uri="{BB962C8B-B14F-4D97-AF65-F5344CB8AC3E}">
        <p14:creationId xmlns:p14="http://schemas.microsoft.com/office/powerpoint/2010/main" val="1128807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6A53268-C2C9-DC81-38BE-FC942FF32137}"/>
              </a:ext>
            </a:extLst>
          </p:cNvPr>
          <p:cNvSpPr>
            <a:spLocks noGrp="1"/>
          </p:cNvSpPr>
          <p:nvPr>
            <p:ph type="sldNum" sz="quarter" idx="12"/>
          </p:nvPr>
        </p:nvSpPr>
        <p:spPr/>
        <p:txBody>
          <a:bodyPr/>
          <a:lstStyle/>
          <a:p>
            <a:fld id="{AE8EA5A1-38AB-4AA0-89CC-DE1004BC27E5}" type="slidenum">
              <a:rPr kumimoji="1" lang="ja-JP" altLang="en-US" smtClean="0"/>
              <a:t>42</a:t>
            </a:fld>
            <a:endParaRPr kumimoji="1" lang="ja-JP" altLang="en-US"/>
          </a:p>
        </p:txBody>
      </p:sp>
      <p:sp>
        <p:nvSpPr>
          <p:cNvPr id="3" name="object 2"/>
          <p:cNvSpPr txBox="1"/>
          <p:nvPr/>
        </p:nvSpPr>
        <p:spPr>
          <a:xfrm>
            <a:off x="1051406" y="626767"/>
            <a:ext cx="4710697" cy="600454"/>
          </a:xfrm>
          <a:prstGeom prst="rect">
            <a:avLst/>
          </a:prstGeom>
        </p:spPr>
        <p:txBody>
          <a:bodyPr vert="horz" wrap="square" lIns="0" tIns="11526" rIns="0" bIns="0" rtlCol="0">
            <a:spAutoFit/>
          </a:bodyPr>
          <a:lstStyle/>
          <a:p>
            <a:pPr marL="11527" marR="4611">
              <a:lnSpc>
                <a:spcPct val="125000"/>
              </a:lnSpc>
              <a:spcBef>
                <a:spcPts val="91"/>
              </a:spcBef>
            </a:pPr>
            <a:r>
              <a:rPr sz="998" spc="-23" dirty="0">
                <a:latin typeface="MS Mincho"/>
                <a:cs typeface="MS Mincho"/>
              </a:rPr>
              <a:t>「ソファルコン細粒２０％」</a:t>
            </a:r>
            <a:r>
              <a:rPr sz="998" spc="-23" dirty="0" err="1">
                <a:latin typeface="MS Mincho"/>
                <a:cs typeface="MS Mincho"/>
              </a:rPr>
              <a:t>が病名漏れで不合格判定されていますが</a:t>
            </a:r>
            <a:r>
              <a:rPr sz="998" spc="-23" dirty="0">
                <a:latin typeface="MS Mincho"/>
                <a:cs typeface="MS Mincho"/>
              </a:rPr>
              <a:t>、</a:t>
            </a:r>
            <a:endParaRPr lang="en-US" sz="998" spc="-23" dirty="0">
              <a:latin typeface="MS Mincho"/>
              <a:cs typeface="MS Mincho"/>
            </a:endParaRPr>
          </a:p>
          <a:p>
            <a:pPr marL="11527" marR="4611">
              <a:lnSpc>
                <a:spcPct val="125000"/>
              </a:lnSpc>
              <a:spcBef>
                <a:spcPts val="91"/>
              </a:spcBef>
            </a:pPr>
            <a:r>
              <a:rPr sz="998" spc="-23" dirty="0" err="1">
                <a:latin typeface="MS Mincho"/>
                <a:cs typeface="MS Mincho"/>
              </a:rPr>
              <a:t>胃粘膜保護剤としての使用で特に病名はつけていません</a:t>
            </a:r>
            <a:r>
              <a:rPr sz="998" spc="-23" dirty="0">
                <a:latin typeface="MS Mincho"/>
                <a:cs typeface="MS Mincho"/>
              </a:rPr>
              <a:t>。</a:t>
            </a:r>
            <a:endParaRPr sz="998" dirty="0">
              <a:latin typeface="MS Mincho"/>
              <a:cs typeface="MS Mincho"/>
            </a:endParaRPr>
          </a:p>
          <a:p>
            <a:pPr marL="11527">
              <a:spcBef>
                <a:spcPts val="300"/>
              </a:spcBef>
            </a:pPr>
            <a:r>
              <a:rPr sz="998" spc="-23" dirty="0">
                <a:latin typeface="MS Mincho"/>
                <a:cs typeface="MS Mincho"/>
              </a:rPr>
              <a:t>「ソファルコン細粒２０％」をダブルクリックします。</a:t>
            </a:r>
            <a:endParaRPr sz="998" dirty="0">
              <a:latin typeface="MS Mincho"/>
              <a:cs typeface="MS Mincho"/>
            </a:endParaRPr>
          </a:p>
        </p:txBody>
      </p:sp>
      <p:pic>
        <p:nvPicPr>
          <p:cNvPr id="4" name="object 3"/>
          <p:cNvPicPr/>
          <p:nvPr/>
        </p:nvPicPr>
        <p:blipFill>
          <a:blip r:embed="rId2" cstate="print"/>
          <a:srcRect t="7310"/>
          <a:stretch/>
        </p:blipFill>
        <p:spPr>
          <a:xfrm>
            <a:off x="1314430" y="1276507"/>
            <a:ext cx="4293889" cy="2938441"/>
          </a:xfrm>
          <a:prstGeom prst="rect">
            <a:avLst/>
          </a:prstGeom>
        </p:spPr>
      </p:pic>
      <p:sp>
        <p:nvSpPr>
          <p:cNvPr id="5" name="object 4"/>
          <p:cNvSpPr txBox="1"/>
          <p:nvPr/>
        </p:nvSpPr>
        <p:spPr>
          <a:xfrm>
            <a:off x="1167318" y="4419755"/>
            <a:ext cx="4457700" cy="380586"/>
          </a:xfrm>
          <a:prstGeom prst="rect">
            <a:avLst/>
          </a:prstGeom>
        </p:spPr>
        <p:txBody>
          <a:bodyPr vert="horz" wrap="square" lIns="0" tIns="11526" rIns="0" bIns="0" rtlCol="0">
            <a:spAutoFit/>
          </a:bodyPr>
          <a:lstStyle/>
          <a:p>
            <a:pPr marL="391902" marR="4611" indent="-380375">
              <a:lnSpc>
                <a:spcPct val="125000"/>
              </a:lnSpc>
              <a:spcBef>
                <a:spcPts val="91"/>
              </a:spcBef>
              <a:tabLst>
                <a:tab pos="1025284" algn="l"/>
              </a:tabLst>
            </a:pPr>
            <a:r>
              <a:rPr sz="998" spc="-18" dirty="0" err="1">
                <a:latin typeface="MS Mincho"/>
                <a:cs typeface="MS Mincho"/>
              </a:rPr>
              <a:t>胃</a:t>
            </a:r>
            <a:r>
              <a:rPr sz="998" spc="-9" dirty="0" err="1">
                <a:latin typeface="MS Mincho"/>
                <a:cs typeface="MS Mincho"/>
              </a:rPr>
              <a:t>薬</a:t>
            </a:r>
            <a:r>
              <a:rPr sz="998" spc="-18" dirty="0" err="1">
                <a:latin typeface="MS Mincho"/>
                <a:cs typeface="MS Mincho"/>
              </a:rPr>
              <a:t>や睡眠薬</a:t>
            </a:r>
            <a:r>
              <a:rPr sz="998" spc="-9" dirty="0" err="1">
                <a:latin typeface="MS Mincho"/>
                <a:cs typeface="MS Mincho"/>
              </a:rPr>
              <a:t>な</a:t>
            </a:r>
            <a:r>
              <a:rPr sz="998" spc="-18" dirty="0" err="1">
                <a:latin typeface="MS Mincho"/>
                <a:cs typeface="MS Mincho"/>
              </a:rPr>
              <a:t>ど、特に</a:t>
            </a:r>
            <a:r>
              <a:rPr sz="998" spc="-9" dirty="0" err="1">
                <a:latin typeface="MS Mincho"/>
                <a:cs typeface="MS Mincho"/>
              </a:rPr>
              <a:t>病</a:t>
            </a:r>
            <a:r>
              <a:rPr sz="998" spc="-18" dirty="0" err="1">
                <a:latin typeface="MS Mincho"/>
                <a:cs typeface="MS Mincho"/>
              </a:rPr>
              <a:t>名が必要</a:t>
            </a:r>
            <a:r>
              <a:rPr sz="998" spc="-9" dirty="0" err="1">
                <a:latin typeface="MS Mincho"/>
                <a:cs typeface="MS Mincho"/>
              </a:rPr>
              <a:t>で</a:t>
            </a:r>
            <a:r>
              <a:rPr sz="998" spc="-18" dirty="0" err="1">
                <a:latin typeface="MS Mincho"/>
                <a:cs typeface="MS Mincho"/>
              </a:rPr>
              <a:t>ない場合</a:t>
            </a:r>
            <a:r>
              <a:rPr sz="998" spc="-9" dirty="0" err="1">
                <a:latin typeface="MS Mincho"/>
                <a:cs typeface="MS Mincho"/>
              </a:rPr>
              <a:t>に</a:t>
            </a:r>
            <a:r>
              <a:rPr sz="998" spc="-18" dirty="0" err="1">
                <a:latin typeface="MS Mincho"/>
                <a:cs typeface="MS Mincho"/>
              </a:rPr>
              <a:t>は、審査</a:t>
            </a:r>
            <a:r>
              <a:rPr sz="998" spc="-9" dirty="0" err="1">
                <a:latin typeface="MS Mincho"/>
                <a:cs typeface="MS Mincho"/>
              </a:rPr>
              <a:t>対</a:t>
            </a:r>
            <a:r>
              <a:rPr sz="998" spc="-18" dirty="0" err="1">
                <a:latin typeface="MS Mincho"/>
                <a:cs typeface="MS Mincho"/>
              </a:rPr>
              <a:t>象を変更</a:t>
            </a:r>
            <a:r>
              <a:rPr sz="998" spc="-9" dirty="0" err="1">
                <a:latin typeface="MS Mincho"/>
                <a:cs typeface="MS Mincho"/>
              </a:rPr>
              <a:t>し</a:t>
            </a:r>
            <a:r>
              <a:rPr sz="998" spc="-18" dirty="0" err="1">
                <a:latin typeface="MS Mincho"/>
                <a:cs typeface="MS Mincho"/>
              </a:rPr>
              <a:t>ま</a:t>
            </a:r>
            <a:r>
              <a:rPr lang="ja-JP" altLang="en-US" sz="998" spc="-18" dirty="0">
                <a:latin typeface="MS Mincho"/>
                <a:cs typeface="MS Mincho"/>
              </a:rPr>
              <a:t>す</a:t>
            </a:r>
            <a:r>
              <a:rPr lang="ja-JP" altLang="en-US" sz="998" spc="-45" dirty="0">
                <a:latin typeface="MS Mincho"/>
                <a:cs typeface="MS Mincho"/>
              </a:rPr>
              <a:t>。</a:t>
            </a:r>
            <a:endParaRPr lang="en-US" altLang="ja-JP" sz="998" spc="-45" dirty="0">
              <a:latin typeface="MS Mincho"/>
              <a:cs typeface="MS Mincho"/>
            </a:endParaRPr>
          </a:p>
          <a:p>
            <a:pPr marL="391902" marR="4611" indent="-380375">
              <a:lnSpc>
                <a:spcPct val="125000"/>
              </a:lnSpc>
              <a:spcBef>
                <a:spcPts val="91"/>
              </a:spcBef>
              <a:tabLst>
                <a:tab pos="1025284" algn="l"/>
              </a:tabLst>
            </a:pPr>
            <a:r>
              <a:rPr lang="en-US" altLang="ja-JP" sz="998" spc="-45" dirty="0" err="1">
                <a:latin typeface="MS Mincho"/>
                <a:cs typeface="MS Mincho"/>
              </a:rPr>
              <a:t>on</a:t>
            </a:r>
            <a:r>
              <a:rPr sz="998" spc="-18" dirty="0" err="1">
                <a:latin typeface="MS Mincho"/>
                <a:cs typeface="MS Mincho"/>
              </a:rPr>
              <a:t>か</a:t>
            </a:r>
            <a:r>
              <a:rPr sz="998" spc="-45" dirty="0" err="1">
                <a:latin typeface="MS Mincho"/>
                <a:cs typeface="MS Mincho"/>
              </a:rPr>
              <a:t>ら</a:t>
            </a:r>
            <a:r>
              <a:rPr lang="en-US" altLang="ja-JP" sz="998" spc="-45" dirty="0" err="1">
                <a:latin typeface="MS Mincho"/>
                <a:cs typeface="MS Mincho"/>
              </a:rPr>
              <a:t>off</a:t>
            </a:r>
            <a:r>
              <a:rPr sz="998" spc="-18" dirty="0" err="1">
                <a:latin typeface="MS Mincho"/>
                <a:cs typeface="MS Mincho"/>
              </a:rPr>
              <a:t>に変更</a:t>
            </a:r>
            <a:r>
              <a:rPr sz="998" spc="-9" dirty="0" err="1">
                <a:latin typeface="MS Mincho"/>
                <a:cs typeface="MS Mincho"/>
              </a:rPr>
              <a:t>す</a:t>
            </a:r>
            <a:r>
              <a:rPr sz="998" spc="-18" dirty="0" err="1">
                <a:latin typeface="MS Mincho"/>
                <a:cs typeface="MS Mincho"/>
              </a:rPr>
              <a:t>ると審査</a:t>
            </a:r>
            <a:r>
              <a:rPr sz="998" spc="-9" dirty="0" err="1">
                <a:latin typeface="MS Mincho"/>
                <a:cs typeface="MS Mincho"/>
              </a:rPr>
              <a:t>の</a:t>
            </a:r>
            <a:r>
              <a:rPr sz="998" spc="-18" dirty="0" err="1">
                <a:latin typeface="MS Mincho"/>
                <a:cs typeface="MS Mincho"/>
              </a:rPr>
              <a:t>対象外と</a:t>
            </a:r>
            <a:r>
              <a:rPr sz="998" spc="-9" dirty="0" err="1">
                <a:latin typeface="MS Mincho"/>
                <a:cs typeface="MS Mincho"/>
              </a:rPr>
              <a:t>な</a:t>
            </a:r>
            <a:r>
              <a:rPr sz="998" spc="-18" dirty="0" err="1">
                <a:latin typeface="MS Mincho"/>
                <a:cs typeface="MS Mincho"/>
              </a:rPr>
              <a:t>ります</a:t>
            </a:r>
            <a:r>
              <a:rPr sz="998" spc="-45" dirty="0">
                <a:latin typeface="MS Mincho"/>
                <a:cs typeface="MS Mincho"/>
              </a:rPr>
              <a:t>。</a:t>
            </a:r>
            <a:endParaRPr sz="998" dirty="0">
              <a:latin typeface="MS Mincho"/>
              <a:cs typeface="MS Mincho"/>
            </a:endParaRPr>
          </a:p>
        </p:txBody>
      </p:sp>
      <p:sp>
        <p:nvSpPr>
          <p:cNvPr id="10" name="object 10"/>
          <p:cNvSpPr txBox="1"/>
          <p:nvPr/>
        </p:nvSpPr>
        <p:spPr>
          <a:xfrm>
            <a:off x="1051405" y="8046515"/>
            <a:ext cx="4859997" cy="906238"/>
          </a:xfrm>
          <a:prstGeom prst="rect">
            <a:avLst/>
          </a:prstGeom>
        </p:spPr>
        <p:txBody>
          <a:bodyPr vert="horz" wrap="square" lIns="0" tIns="10950" rIns="0" bIns="0" rtlCol="0">
            <a:spAutoFit/>
          </a:bodyPr>
          <a:lstStyle/>
          <a:p>
            <a:pPr marL="76651">
              <a:spcBef>
                <a:spcPts val="86"/>
              </a:spcBef>
            </a:pPr>
            <a:r>
              <a:rPr sz="998" spc="-18" dirty="0">
                <a:latin typeface="MS Mincho"/>
                <a:cs typeface="MS Mincho"/>
              </a:rPr>
              <a:t>［閉じる］で「詳細」画面に戻り、</a:t>
            </a:r>
            <a:r>
              <a:rPr sz="998" spc="-9" dirty="0">
                <a:latin typeface="MS Mincho"/>
                <a:cs typeface="MS Mincho"/>
              </a:rPr>
              <a:t>［</a:t>
            </a:r>
            <a:r>
              <a:rPr sz="998" spc="-18" dirty="0">
                <a:latin typeface="MS Mincho"/>
                <a:cs typeface="MS Mincho"/>
              </a:rPr>
              <a:t>次へ］</a:t>
            </a:r>
            <a:r>
              <a:rPr sz="998" spc="-23" dirty="0">
                <a:latin typeface="MS Mincho"/>
                <a:cs typeface="MS Mincho"/>
              </a:rPr>
              <a:t>で次のレセプトに移動します。</a:t>
            </a:r>
            <a:endParaRPr sz="998" dirty="0">
              <a:latin typeface="MS Mincho"/>
              <a:cs typeface="MS Mincho"/>
            </a:endParaRPr>
          </a:p>
          <a:p>
            <a:pPr>
              <a:spcBef>
                <a:spcPts val="327"/>
              </a:spcBef>
            </a:pPr>
            <a:endParaRPr sz="998" dirty="0">
              <a:latin typeface="MS Mincho"/>
              <a:cs typeface="MS Mincho"/>
            </a:endParaRPr>
          </a:p>
          <a:p>
            <a:pPr marL="137742" marR="4611" indent="-126792">
              <a:lnSpc>
                <a:spcPct val="125000"/>
              </a:lnSpc>
            </a:pPr>
            <a:r>
              <a:rPr sz="998" spc="-9" dirty="0">
                <a:solidFill>
                  <a:srgbClr val="C00000"/>
                </a:solidFill>
                <a:latin typeface="MS Mincho"/>
                <a:cs typeface="MS Mincho"/>
              </a:rPr>
              <a:t>※［</a:t>
            </a:r>
            <a:r>
              <a:rPr sz="998" spc="-18" dirty="0">
                <a:solidFill>
                  <a:srgbClr val="C00000"/>
                </a:solidFill>
                <a:latin typeface="MS Mincho"/>
                <a:cs typeface="MS Mincho"/>
              </a:rPr>
              <a:t>次へ］</a:t>
            </a:r>
            <a:r>
              <a:rPr sz="998" spc="-23" dirty="0">
                <a:solidFill>
                  <a:srgbClr val="C00000"/>
                </a:solidFill>
                <a:latin typeface="MS Mincho"/>
                <a:cs typeface="MS Mincho"/>
              </a:rPr>
              <a:t>で移動すると残りの不合格レセプトに対して自動再点検が実行されます。自動再点検が実行されず、同じ不合格が繰り返し表示される場合には、</a:t>
            </a:r>
            <a:endParaRPr lang="en-US" sz="998" spc="-23" dirty="0">
              <a:solidFill>
                <a:srgbClr val="C00000"/>
              </a:solidFill>
              <a:latin typeface="MS Mincho"/>
              <a:cs typeface="MS Mincho"/>
            </a:endParaRPr>
          </a:p>
          <a:p>
            <a:pPr marL="137742" marR="4611" indent="-126792">
              <a:lnSpc>
                <a:spcPct val="125000"/>
              </a:lnSpc>
            </a:pPr>
            <a:r>
              <a:rPr sz="998" spc="-23" dirty="0" err="1">
                <a:solidFill>
                  <a:srgbClr val="C00000"/>
                </a:solidFill>
                <a:latin typeface="MS Mincho"/>
                <a:cs typeface="MS Mincho"/>
              </a:rPr>
              <a:t>一度</a:t>
            </a:r>
            <a:r>
              <a:rPr sz="998" spc="-18" dirty="0" err="1">
                <a:solidFill>
                  <a:srgbClr val="C00000"/>
                </a:solidFill>
                <a:latin typeface="MS Mincho"/>
                <a:cs typeface="MS Mincho"/>
              </a:rPr>
              <a:t>［閉じる］</a:t>
            </a:r>
            <a:r>
              <a:rPr sz="998" spc="-23" dirty="0" err="1">
                <a:solidFill>
                  <a:srgbClr val="C00000"/>
                </a:solidFill>
                <a:latin typeface="MS Mincho"/>
                <a:cs typeface="MS Mincho"/>
              </a:rPr>
              <a:t>で「レセ画面点検」の画面に戻ると自動再点検が実行されます</a:t>
            </a:r>
            <a:r>
              <a:rPr sz="998" spc="-23" dirty="0">
                <a:solidFill>
                  <a:srgbClr val="C00000"/>
                </a:solidFill>
                <a:latin typeface="MS Mincho"/>
                <a:cs typeface="MS Mincho"/>
              </a:rPr>
              <a:t>。</a:t>
            </a:r>
            <a:endParaRPr sz="998" dirty="0">
              <a:latin typeface="MS Mincho"/>
              <a:cs typeface="MS Mincho"/>
            </a:endParaRPr>
          </a:p>
        </p:txBody>
      </p:sp>
      <p:sp>
        <p:nvSpPr>
          <p:cNvPr id="14" name="직사각형 13">
            <a:extLst>
              <a:ext uri="{FF2B5EF4-FFF2-40B4-BE49-F238E27FC236}">
                <a16:creationId xmlns:a16="http://schemas.microsoft.com/office/drawing/2014/main" id="{D787F576-7A60-6546-CD98-2225AC165C93}"/>
              </a:ext>
            </a:extLst>
          </p:cNvPr>
          <p:cNvSpPr/>
          <p:nvPr/>
        </p:nvSpPr>
        <p:spPr>
          <a:xfrm>
            <a:off x="1705837" y="1512800"/>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13" name="그룹 12">
            <a:extLst>
              <a:ext uri="{FF2B5EF4-FFF2-40B4-BE49-F238E27FC236}">
                <a16:creationId xmlns:a16="http://schemas.microsoft.com/office/drawing/2014/main" id="{429904E5-B923-103B-5315-7B2699BC4A2E}"/>
              </a:ext>
            </a:extLst>
          </p:cNvPr>
          <p:cNvGrpSpPr/>
          <p:nvPr/>
        </p:nvGrpSpPr>
        <p:grpSpPr>
          <a:xfrm>
            <a:off x="1331661" y="4891921"/>
            <a:ext cx="4194677" cy="3102429"/>
            <a:chOff x="1331661" y="4891921"/>
            <a:chExt cx="4194677" cy="3102429"/>
          </a:xfrm>
        </p:grpSpPr>
        <p:grpSp>
          <p:nvGrpSpPr>
            <p:cNvPr id="6" name="object 5"/>
            <p:cNvGrpSpPr/>
            <p:nvPr/>
          </p:nvGrpSpPr>
          <p:grpSpPr>
            <a:xfrm>
              <a:off x="1331661" y="4891921"/>
              <a:ext cx="4194677" cy="3102429"/>
              <a:chOff x="1620011" y="5691204"/>
              <a:chExt cx="4316730" cy="2984164"/>
            </a:xfrm>
          </p:grpSpPr>
          <p:pic>
            <p:nvPicPr>
              <p:cNvPr id="7" name="object 6"/>
              <p:cNvPicPr/>
              <p:nvPr/>
            </p:nvPicPr>
            <p:blipFill>
              <a:blip r:embed="rId3" cstate="print"/>
              <a:srcRect t="8220"/>
              <a:stretch/>
            </p:blipFill>
            <p:spPr>
              <a:xfrm>
                <a:off x="1620011" y="5691204"/>
                <a:ext cx="4316730" cy="2984164"/>
              </a:xfrm>
              <a:prstGeom prst="rect">
                <a:avLst/>
              </a:prstGeom>
            </p:spPr>
          </p:pic>
          <p:sp>
            <p:nvSpPr>
              <p:cNvPr id="8" name="object 7"/>
              <p:cNvSpPr/>
              <p:nvPr/>
            </p:nvSpPr>
            <p:spPr>
              <a:xfrm>
                <a:off x="3566922" y="7121651"/>
                <a:ext cx="2199640" cy="556260"/>
              </a:xfrm>
              <a:custGeom>
                <a:avLst/>
                <a:gdLst/>
                <a:ahLst/>
                <a:cxnLst/>
                <a:rect l="l" t="t" r="r" b="b"/>
                <a:pathLst>
                  <a:path w="2199640" h="556259">
                    <a:moveTo>
                      <a:pt x="0" y="0"/>
                    </a:moveTo>
                    <a:lnTo>
                      <a:pt x="2199131" y="0"/>
                    </a:lnTo>
                    <a:lnTo>
                      <a:pt x="2199131" y="556260"/>
                    </a:lnTo>
                    <a:lnTo>
                      <a:pt x="0" y="556260"/>
                    </a:lnTo>
                    <a:lnTo>
                      <a:pt x="0"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sp>
            <p:nvSpPr>
              <p:cNvPr id="9" name="object 8"/>
              <p:cNvSpPr/>
              <p:nvPr/>
            </p:nvSpPr>
            <p:spPr>
              <a:xfrm>
                <a:off x="4481322" y="7392923"/>
                <a:ext cx="288290" cy="76200"/>
              </a:xfrm>
              <a:custGeom>
                <a:avLst/>
                <a:gdLst/>
                <a:ahLst/>
                <a:cxnLst/>
                <a:rect l="l" t="t" r="r" b="b"/>
                <a:pathLst>
                  <a:path w="288289" h="76200">
                    <a:moveTo>
                      <a:pt x="212598" y="0"/>
                    </a:moveTo>
                    <a:lnTo>
                      <a:pt x="212598" y="76200"/>
                    </a:lnTo>
                    <a:lnTo>
                      <a:pt x="269930" y="47243"/>
                    </a:lnTo>
                    <a:lnTo>
                      <a:pt x="224789" y="47243"/>
                    </a:lnTo>
                    <a:lnTo>
                      <a:pt x="224789" y="28193"/>
                    </a:lnTo>
                    <a:lnTo>
                      <a:pt x="268422" y="28193"/>
                    </a:lnTo>
                    <a:lnTo>
                      <a:pt x="212598" y="0"/>
                    </a:lnTo>
                    <a:close/>
                  </a:path>
                  <a:path w="288289" h="76200">
                    <a:moveTo>
                      <a:pt x="212598" y="28193"/>
                    </a:moveTo>
                    <a:lnTo>
                      <a:pt x="0" y="28193"/>
                    </a:lnTo>
                    <a:lnTo>
                      <a:pt x="0" y="47243"/>
                    </a:lnTo>
                    <a:lnTo>
                      <a:pt x="212598" y="47243"/>
                    </a:lnTo>
                    <a:lnTo>
                      <a:pt x="212598" y="28193"/>
                    </a:lnTo>
                    <a:close/>
                  </a:path>
                  <a:path w="288289" h="76200">
                    <a:moveTo>
                      <a:pt x="268422" y="28193"/>
                    </a:moveTo>
                    <a:lnTo>
                      <a:pt x="224789" y="28193"/>
                    </a:lnTo>
                    <a:lnTo>
                      <a:pt x="224789" y="47243"/>
                    </a:lnTo>
                    <a:lnTo>
                      <a:pt x="269930" y="47243"/>
                    </a:lnTo>
                    <a:lnTo>
                      <a:pt x="288036" y="38100"/>
                    </a:lnTo>
                    <a:lnTo>
                      <a:pt x="268422" y="28193"/>
                    </a:lnTo>
                    <a:close/>
                  </a:path>
                </a:pathLst>
              </a:custGeom>
              <a:solidFill>
                <a:srgbClr val="FF0000"/>
              </a:solidFill>
            </p:spPr>
            <p:txBody>
              <a:bodyPr wrap="square" lIns="0" tIns="0" rIns="0" bIns="0" rtlCol="0"/>
              <a:lstStyle/>
              <a:p>
                <a:endParaRPr sz="1634" dirty="0">
                  <a:latin typeface="游ゴシック" panose="020B0400000000000000" pitchFamily="50" charset="-128"/>
                </a:endParaRPr>
              </a:p>
            </p:txBody>
          </p:sp>
        </p:grpSp>
        <p:pic>
          <p:nvPicPr>
            <p:cNvPr id="11" name="그림 10">
              <a:extLst>
                <a:ext uri="{FF2B5EF4-FFF2-40B4-BE49-F238E27FC236}">
                  <a16:creationId xmlns:a16="http://schemas.microsoft.com/office/drawing/2014/main" id="{93105F99-3C5D-E62E-3918-ABD911B5014B}"/>
                </a:ext>
              </a:extLst>
            </p:cNvPr>
            <p:cNvPicPr>
              <a:picLocks noChangeAspect="1"/>
            </p:cNvPicPr>
            <p:nvPr/>
          </p:nvPicPr>
          <p:blipFill>
            <a:blip r:embed="rId4"/>
            <a:stretch>
              <a:fillRect/>
            </a:stretch>
          </p:blipFill>
          <p:spPr>
            <a:xfrm>
              <a:off x="2217302" y="4975018"/>
              <a:ext cx="635597" cy="171923"/>
            </a:xfrm>
            <a:prstGeom prst="rect">
              <a:avLst/>
            </a:prstGeom>
          </p:spPr>
        </p:pic>
        <p:pic>
          <p:nvPicPr>
            <p:cNvPr id="12" name="그림 11">
              <a:extLst>
                <a:ext uri="{FF2B5EF4-FFF2-40B4-BE49-F238E27FC236}">
                  <a16:creationId xmlns:a16="http://schemas.microsoft.com/office/drawing/2014/main" id="{9DC1B5E9-47FD-4DF8-E5EC-818C813F3490}"/>
                </a:ext>
              </a:extLst>
            </p:cNvPr>
            <p:cNvPicPr>
              <a:picLocks noChangeAspect="1"/>
            </p:cNvPicPr>
            <p:nvPr/>
          </p:nvPicPr>
          <p:blipFill>
            <a:blip r:embed="rId5"/>
            <a:stretch>
              <a:fillRect/>
            </a:stretch>
          </p:blipFill>
          <p:spPr>
            <a:xfrm>
              <a:off x="2834049" y="5005147"/>
              <a:ext cx="531144" cy="136477"/>
            </a:xfrm>
            <a:prstGeom prst="rect">
              <a:avLst/>
            </a:prstGeom>
          </p:spPr>
        </p:pic>
      </p:grpSp>
    </p:spTree>
    <p:extLst>
      <p:ext uri="{BB962C8B-B14F-4D97-AF65-F5344CB8AC3E}">
        <p14:creationId xmlns:p14="http://schemas.microsoft.com/office/powerpoint/2010/main" val="1341886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17CDA478-E65A-337F-AC8F-E0BC5F69C12B}"/>
              </a:ext>
            </a:extLst>
          </p:cNvPr>
          <p:cNvSpPr>
            <a:spLocks noGrp="1"/>
          </p:cNvSpPr>
          <p:nvPr>
            <p:ph type="sldNum" sz="quarter" idx="12"/>
          </p:nvPr>
        </p:nvSpPr>
        <p:spPr/>
        <p:txBody>
          <a:bodyPr/>
          <a:lstStyle/>
          <a:p>
            <a:fld id="{AE8EA5A1-38AB-4AA0-89CC-DE1004BC27E5}" type="slidenum">
              <a:rPr kumimoji="1" lang="ja-JP" altLang="en-US" smtClean="0"/>
              <a:t>43</a:t>
            </a:fld>
            <a:endParaRPr kumimoji="1" lang="ja-JP" altLang="en-US"/>
          </a:p>
        </p:txBody>
      </p:sp>
      <p:sp>
        <p:nvSpPr>
          <p:cNvPr id="3" name="object 2"/>
          <p:cNvSpPr txBox="1"/>
          <p:nvPr/>
        </p:nvSpPr>
        <p:spPr>
          <a:xfrm>
            <a:off x="1051406" y="778508"/>
            <a:ext cx="4204703"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病名漏れのレセプトは、そのまま［</a:t>
            </a:r>
            <a:r>
              <a:rPr sz="998" spc="-14" dirty="0">
                <a:latin typeface="MS Mincho"/>
                <a:cs typeface="MS Mincho"/>
              </a:rPr>
              <a:t>次へ</a:t>
            </a:r>
            <a:r>
              <a:rPr sz="998" spc="-18" dirty="0">
                <a:latin typeface="MS Mincho"/>
                <a:cs typeface="MS Mincho"/>
              </a:rPr>
              <a:t>］</a:t>
            </a:r>
            <a:r>
              <a:rPr sz="998" spc="-23" dirty="0">
                <a:latin typeface="MS Mincho"/>
                <a:cs typeface="MS Mincho"/>
              </a:rPr>
              <a:t>で次のレセプトに移動します。</a:t>
            </a:r>
            <a:endParaRPr sz="998" dirty="0">
              <a:latin typeface="MS Mincho"/>
              <a:cs typeface="MS Mincho"/>
            </a:endParaRPr>
          </a:p>
        </p:txBody>
      </p:sp>
      <p:pic>
        <p:nvPicPr>
          <p:cNvPr id="4" name="object 3"/>
          <p:cNvPicPr/>
          <p:nvPr/>
        </p:nvPicPr>
        <p:blipFill>
          <a:blip r:embed="rId2" cstate="print"/>
          <a:srcRect t="6216"/>
          <a:stretch/>
        </p:blipFill>
        <p:spPr>
          <a:xfrm>
            <a:off x="1288869" y="1062497"/>
            <a:ext cx="4099790" cy="2951591"/>
          </a:xfrm>
          <a:prstGeom prst="rect">
            <a:avLst/>
          </a:prstGeom>
        </p:spPr>
      </p:pic>
      <p:sp>
        <p:nvSpPr>
          <p:cNvPr id="5" name="object 4"/>
          <p:cNvSpPr txBox="1"/>
          <p:nvPr/>
        </p:nvSpPr>
        <p:spPr>
          <a:xfrm>
            <a:off x="1051406" y="4288248"/>
            <a:ext cx="3443984" cy="164625"/>
          </a:xfrm>
          <a:prstGeom prst="rect">
            <a:avLst/>
          </a:prstGeom>
        </p:spPr>
        <p:txBody>
          <a:bodyPr vert="horz" wrap="square" lIns="0" tIns="10950" rIns="0" bIns="0" rtlCol="0">
            <a:spAutoFit/>
          </a:bodyPr>
          <a:lstStyle/>
          <a:p>
            <a:pPr marL="11527">
              <a:spcBef>
                <a:spcPts val="86"/>
              </a:spcBef>
            </a:pPr>
            <a:r>
              <a:rPr sz="998" spc="-18" dirty="0">
                <a:latin typeface="MS Mincho"/>
                <a:cs typeface="MS Mincho"/>
              </a:rPr>
              <a:t>最後まできたら［閉じる</a:t>
            </a:r>
            <a:r>
              <a:rPr sz="998" spc="-9" dirty="0">
                <a:latin typeface="MS Mincho"/>
                <a:cs typeface="MS Mincho"/>
              </a:rPr>
              <a:t>］</a:t>
            </a:r>
            <a:r>
              <a:rPr sz="998" spc="-23" dirty="0">
                <a:latin typeface="MS Mincho"/>
                <a:cs typeface="MS Mincho"/>
              </a:rPr>
              <a:t>で「レセ画面点検」へ戻ります。</a:t>
            </a:r>
            <a:endParaRPr sz="998">
              <a:latin typeface="MS Mincho"/>
              <a:cs typeface="MS Mincho"/>
            </a:endParaRPr>
          </a:p>
        </p:txBody>
      </p:sp>
      <p:pic>
        <p:nvPicPr>
          <p:cNvPr id="6" name="object 6"/>
          <p:cNvPicPr/>
          <p:nvPr/>
        </p:nvPicPr>
        <p:blipFill>
          <a:blip r:embed="rId3" cstate="print"/>
          <a:srcRect l="2701" t="13492"/>
          <a:stretch/>
        </p:blipFill>
        <p:spPr>
          <a:xfrm>
            <a:off x="1288178" y="4645475"/>
            <a:ext cx="4099790" cy="2967580"/>
          </a:xfrm>
          <a:prstGeom prst="rect">
            <a:avLst/>
          </a:prstGeom>
          <a:ln>
            <a:solidFill>
              <a:srgbClr val="000000"/>
            </a:solidFill>
          </a:ln>
        </p:spPr>
      </p:pic>
      <p:sp>
        <p:nvSpPr>
          <p:cNvPr id="11" name="object 11"/>
          <p:cNvSpPr txBox="1"/>
          <p:nvPr/>
        </p:nvSpPr>
        <p:spPr>
          <a:xfrm>
            <a:off x="1736053" y="2489418"/>
            <a:ext cx="1267289" cy="513571"/>
          </a:xfrm>
          <a:prstGeom prst="rect">
            <a:avLst/>
          </a:prstGeom>
        </p:spPr>
        <p:txBody>
          <a:bodyPr vert="horz" wrap="square" lIns="0" tIns="11526" rIns="0" bIns="0" rtlCol="0">
            <a:spAutoFit/>
          </a:bodyPr>
          <a:lstStyle/>
          <a:p>
            <a:pPr marL="11527">
              <a:spcBef>
                <a:spcPts val="91"/>
              </a:spcBef>
            </a:pPr>
            <a:r>
              <a:rPr sz="1089" spc="-18" dirty="0" err="1">
                <a:solidFill>
                  <a:srgbClr val="0000FF"/>
                </a:solidFill>
                <a:latin typeface="MS Mincho"/>
                <a:cs typeface="MS Mincho"/>
              </a:rPr>
              <a:t>手動学習の例</a:t>
            </a:r>
            <a:endParaRPr sz="1089" dirty="0">
              <a:latin typeface="MS Mincho"/>
              <a:cs typeface="MS Mincho"/>
            </a:endParaRPr>
          </a:p>
          <a:p>
            <a:pPr marL="11527">
              <a:spcBef>
                <a:spcPts val="1348"/>
              </a:spcBef>
            </a:pPr>
            <a:r>
              <a:rPr sz="1089" spc="-14" dirty="0">
                <a:solidFill>
                  <a:srgbClr val="0000FF"/>
                </a:solidFill>
                <a:latin typeface="MS Gothic"/>
                <a:cs typeface="MS Gothic"/>
              </a:rPr>
              <a:t>病名漏れのレセプト</a:t>
            </a:r>
            <a:endParaRPr sz="1089" dirty="0">
              <a:latin typeface="MS Gothic"/>
              <a:cs typeface="MS Gothic"/>
            </a:endParaRPr>
          </a:p>
        </p:txBody>
      </p:sp>
      <p:sp>
        <p:nvSpPr>
          <p:cNvPr id="14" name="직사각형 13">
            <a:extLst>
              <a:ext uri="{FF2B5EF4-FFF2-40B4-BE49-F238E27FC236}">
                <a16:creationId xmlns:a16="http://schemas.microsoft.com/office/drawing/2014/main" id="{93DA41D2-FA1A-917E-02D2-85A5F3DB75A8}"/>
              </a:ext>
            </a:extLst>
          </p:cNvPr>
          <p:cNvSpPr/>
          <p:nvPr/>
        </p:nvSpPr>
        <p:spPr>
          <a:xfrm>
            <a:off x="1576071" y="1302475"/>
            <a:ext cx="1081700" cy="105335"/>
          </a:xfrm>
          <a:prstGeom prst="rect">
            <a:avLst/>
          </a:prstGeom>
          <a:solidFill>
            <a:schemeClr val="bg1">
              <a:lumMod val="9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5" name="직사각형 14">
            <a:extLst>
              <a:ext uri="{FF2B5EF4-FFF2-40B4-BE49-F238E27FC236}">
                <a16:creationId xmlns:a16="http://schemas.microsoft.com/office/drawing/2014/main" id="{2EDF2B08-0AB8-55E3-3169-8B796498D751}"/>
              </a:ext>
            </a:extLst>
          </p:cNvPr>
          <p:cNvSpPr/>
          <p:nvPr/>
        </p:nvSpPr>
        <p:spPr>
          <a:xfrm>
            <a:off x="4074203" y="5214892"/>
            <a:ext cx="750346" cy="645973"/>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6" name="직사각형 15">
            <a:extLst>
              <a:ext uri="{FF2B5EF4-FFF2-40B4-BE49-F238E27FC236}">
                <a16:creationId xmlns:a16="http://schemas.microsoft.com/office/drawing/2014/main" id="{A22742C9-304B-024B-716C-A9E24273A179}"/>
              </a:ext>
            </a:extLst>
          </p:cNvPr>
          <p:cNvSpPr/>
          <p:nvPr/>
        </p:nvSpPr>
        <p:spPr>
          <a:xfrm>
            <a:off x="1478741" y="4736553"/>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17" name="Google Shape;96;p1">
            <a:extLst>
              <a:ext uri="{FF2B5EF4-FFF2-40B4-BE49-F238E27FC236}">
                <a16:creationId xmlns:a16="http://schemas.microsoft.com/office/drawing/2014/main" id="{409335E5-EE84-F258-0D09-E4DA7198718F}"/>
              </a:ext>
            </a:extLst>
          </p:cNvPr>
          <p:cNvSpPr txBox="1"/>
          <p:nvPr/>
        </p:nvSpPr>
        <p:spPr>
          <a:xfrm>
            <a:off x="1174967" y="7742770"/>
            <a:ext cx="5211546" cy="1146427"/>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1527" marR="4611">
              <a:lnSpc>
                <a:spcPct val="125000"/>
              </a:lnSpc>
              <a:spcBef>
                <a:spcPts val="91"/>
              </a:spcBef>
            </a:pPr>
            <a:r>
              <a:rPr lang="ja" altLang="ko-KR" sz="1100" spc="-5" dirty="0">
                <a:solidFill>
                  <a:srgbClr val="FF0000"/>
                </a:solidFill>
                <a:latin typeface="游ゴシック"/>
                <a:cs typeface="游ゴシック"/>
              </a:rPr>
              <a:t>※ </a:t>
            </a:r>
            <a:r>
              <a:rPr lang="ja-JP" altLang="en-US" sz="1100" spc="-9" dirty="0">
                <a:latin typeface="MS Mincho"/>
                <a:cs typeface="MS Mincho"/>
              </a:rPr>
              <a:t>クラウド</a:t>
            </a:r>
            <a:r>
              <a:rPr lang="en-US" altLang="ja-JP" sz="1100" spc="-9" dirty="0">
                <a:latin typeface="Century"/>
                <a:cs typeface="Century"/>
              </a:rPr>
              <a:t>AI</a:t>
            </a:r>
            <a:r>
              <a:rPr lang="ja-JP" altLang="en-US" sz="1100" spc="-23" dirty="0">
                <a:latin typeface="MS Mincho"/>
                <a:cs typeface="MS Mincho"/>
              </a:rPr>
              <a:t>学習と手動学習により、</a:t>
            </a:r>
            <a:endParaRPr lang="en-US" altLang="ja-JP" sz="1100" spc="-23" dirty="0">
              <a:latin typeface="MS Mincho"/>
              <a:cs typeface="MS Mincho"/>
            </a:endParaRPr>
          </a:p>
          <a:p>
            <a:pPr marL="11527" marR="4611">
              <a:lnSpc>
                <a:spcPct val="125000"/>
              </a:lnSpc>
              <a:spcBef>
                <a:spcPts val="91"/>
              </a:spcBef>
            </a:pPr>
            <a:r>
              <a:rPr lang="ja-JP" altLang="en-US" sz="1100" spc="-23" dirty="0">
                <a:latin typeface="MS Mincho"/>
                <a:cs typeface="MS Mincho"/>
              </a:rPr>
              <a:t>本当に不合格のレセプトだけのリストとなりま</a:t>
            </a:r>
            <a:r>
              <a:rPr lang="ja-JP" altLang="en-US" sz="1100" spc="-32" dirty="0">
                <a:latin typeface="MS Mincho"/>
                <a:cs typeface="MS Mincho"/>
              </a:rPr>
              <a:t>した。</a:t>
            </a:r>
            <a:endParaRPr lang="ja-JP" altLang="en-US" sz="1100" dirty="0">
              <a:latin typeface="MS Mincho"/>
              <a:cs typeface="MS Mincho"/>
            </a:endParaRPr>
          </a:p>
          <a:p>
            <a:pPr marL="11527">
              <a:spcBef>
                <a:spcPts val="300"/>
              </a:spcBef>
            </a:pPr>
            <a:r>
              <a:rPr lang="ja-JP" altLang="en-US" sz="1100" spc="-23" dirty="0">
                <a:latin typeface="MS Mincho"/>
                <a:cs typeface="MS Mincho"/>
              </a:rPr>
              <a:t>これで初回の学習は終了です。</a:t>
            </a:r>
            <a:endParaRPr lang="ja-JP" altLang="en-US" sz="1100" dirty="0">
              <a:latin typeface="MS Mincho"/>
              <a:cs typeface="MS Mincho"/>
            </a:endParaRPr>
          </a:p>
          <a:p>
            <a:pPr marL="11527" marR="510625">
              <a:lnSpc>
                <a:spcPts val="1498"/>
              </a:lnSpc>
              <a:spcBef>
                <a:spcPts val="82"/>
              </a:spcBef>
            </a:pPr>
            <a:r>
              <a:rPr lang="ja-JP" altLang="en-US" sz="1100" spc="-23" dirty="0">
                <a:latin typeface="MS Mincho"/>
                <a:cs typeface="MS Mincho"/>
              </a:rPr>
              <a:t>次に点検用のレセプトをアップロードしてレセプトチェックを行います。次月よりは必要に応じてクラウド</a:t>
            </a:r>
            <a:r>
              <a:rPr lang="en-US" altLang="ja-JP" sz="1100" spc="-9" dirty="0">
                <a:latin typeface="Century"/>
                <a:cs typeface="Century"/>
              </a:rPr>
              <a:t>AI</a:t>
            </a:r>
            <a:r>
              <a:rPr lang="ja-JP" altLang="en-US" sz="1100" spc="-23" dirty="0">
                <a:latin typeface="MS Mincho"/>
                <a:cs typeface="MS Mincho"/>
              </a:rPr>
              <a:t>学習、手動学習を利用してください。</a:t>
            </a:r>
            <a:endParaRPr lang="ja-JP" altLang="en-US" sz="1100" dirty="0">
              <a:latin typeface="MS Mincho"/>
              <a:cs typeface="MS Mincho"/>
            </a:endParaRPr>
          </a:p>
        </p:txBody>
      </p:sp>
    </p:spTree>
    <p:extLst>
      <p:ext uri="{BB962C8B-B14F-4D97-AF65-F5344CB8AC3E}">
        <p14:creationId xmlns:p14="http://schemas.microsoft.com/office/powerpoint/2010/main" val="25445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F611DBE5-99BB-997B-754C-17EFB949596E}"/>
              </a:ext>
            </a:extLst>
          </p:cNvPr>
          <p:cNvSpPr>
            <a:spLocks noGrp="1"/>
          </p:cNvSpPr>
          <p:nvPr>
            <p:ph type="sldNum" sz="quarter" idx="12"/>
          </p:nvPr>
        </p:nvSpPr>
        <p:spPr/>
        <p:txBody>
          <a:bodyPr/>
          <a:lstStyle/>
          <a:p>
            <a:fld id="{AE8EA5A1-38AB-4AA0-89CC-DE1004BC27E5}" type="slidenum">
              <a:rPr kumimoji="1" lang="ja-JP" altLang="en-US" smtClean="0"/>
              <a:t>44</a:t>
            </a:fld>
            <a:endParaRPr kumimoji="1" lang="ja-JP" altLang="en-US"/>
          </a:p>
        </p:txBody>
      </p:sp>
      <p:sp>
        <p:nvSpPr>
          <p:cNvPr id="3" name="object 3"/>
          <p:cNvSpPr txBox="1"/>
          <p:nvPr/>
        </p:nvSpPr>
        <p:spPr>
          <a:xfrm>
            <a:off x="1051407" y="1306573"/>
            <a:ext cx="4729715" cy="561213"/>
          </a:xfrm>
          <a:prstGeom prst="rect">
            <a:avLst/>
          </a:prstGeom>
        </p:spPr>
        <p:txBody>
          <a:bodyPr vert="horz" wrap="square" lIns="0" tIns="11526" rIns="0" bIns="0" rtlCol="0">
            <a:spAutoFit/>
          </a:bodyPr>
          <a:lstStyle/>
          <a:p>
            <a:pPr marL="11527" marR="4611" algn="just">
              <a:lnSpc>
                <a:spcPct val="125000"/>
              </a:lnSpc>
              <a:spcBef>
                <a:spcPts val="91"/>
              </a:spcBef>
            </a:pPr>
            <a:r>
              <a:rPr sz="998" spc="-9" dirty="0">
                <a:latin typeface="MS Mincho"/>
                <a:cs typeface="MS Mincho"/>
              </a:rPr>
              <a:t>クラウド</a:t>
            </a:r>
            <a:r>
              <a:rPr sz="998" spc="-9" dirty="0">
                <a:latin typeface="Century"/>
                <a:cs typeface="Century"/>
              </a:rPr>
              <a:t>AI</a:t>
            </a:r>
            <a:r>
              <a:rPr sz="998" spc="-23" dirty="0">
                <a:latin typeface="MS Mincho"/>
                <a:cs typeface="MS Mincho"/>
              </a:rPr>
              <a:t>学習、学習の結果は「学習データ変更履歴」の画面から確認できます。ナビゲーションウィンドウの「システム管理」の「学習データ変更履歴」をクリッ</a:t>
            </a:r>
            <a:r>
              <a:rPr sz="998" spc="-27" dirty="0">
                <a:latin typeface="MS Mincho"/>
                <a:cs typeface="MS Mincho"/>
              </a:rPr>
              <a:t>クします。</a:t>
            </a:r>
            <a:endParaRPr sz="998" dirty="0">
              <a:latin typeface="MS Mincho"/>
              <a:cs typeface="MS Mincho"/>
            </a:endParaRPr>
          </a:p>
        </p:txBody>
      </p:sp>
      <p:sp>
        <p:nvSpPr>
          <p:cNvPr id="9" name="object 9"/>
          <p:cNvSpPr txBox="1"/>
          <p:nvPr/>
        </p:nvSpPr>
        <p:spPr>
          <a:xfrm>
            <a:off x="1051406" y="4373214"/>
            <a:ext cx="5538651" cy="587629"/>
          </a:xfrm>
          <a:prstGeom prst="rect">
            <a:avLst/>
          </a:prstGeom>
        </p:spPr>
        <p:txBody>
          <a:bodyPr vert="horz" wrap="square" lIns="0" tIns="49562" rIns="0" bIns="0" rtlCol="0">
            <a:spAutoFit/>
          </a:bodyPr>
          <a:lstStyle/>
          <a:p>
            <a:pPr marL="11527">
              <a:spcBef>
                <a:spcPts val="390"/>
              </a:spcBef>
            </a:pPr>
            <a:r>
              <a:rPr sz="998" spc="-23" dirty="0">
                <a:latin typeface="MS Mincho"/>
                <a:cs typeface="MS Mincho"/>
              </a:rPr>
              <a:t>「学習データ変更履歴」が表示されます。</a:t>
            </a:r>
            <a:endParaRPr sz="998" dirty="0">
              <a:latin typeface="MS Mincho"/>
              <a:cs typeface="MS Mincho"/>
            </a:endParaRPr>
          </a:p>
          <a:p>
            <a:pPr marL="11527" marR="112960">
              <a:lnSpc>
                <a:spcPct val="125000"/>
              </a:lnSpc>
            </a:pPr>
            <a:r>
              <a:rPr sz="998" spc="-9" dirty="0">
                <a:latin typeface="MS Mincho"/>
                <a:cs typeface="MS Mincho"/>
              </a:rPr>
              <a:t>クラウド</a:t>
            </a:r>
            <a:r>
              <a:rPr sz="998" spc="-9" dirty="0">
                <a:latin typeface="Century"/>
                <a:cs typeface="Century"/>
              </a:rPr>
              <a:t>AI</a:t>
            </a:r>
            <a:r>
              <a:rPr sz="998" spc="-23" dirty="0">
                <a:latin typeface="MS Mincho"/>
                <a:cs typeface="MS Mincho"/>
              </a:rPr>
              <a:t>学習では頻度は少ないものの、誤ったチェックデータが追加されることがあります。</a:t>
            </a:r>
            <a:endParaRPr sz="998" dirty="0">
              <a:latin typeface="MS Mincho"/>
              <a:cs typeface="MS Mincho"/>
            </a:endParaRPr>
          </a:p>
          <a:p>
            <a:pPr marL="11527">
              <a:spcBef>
                <a:spcPts val="295"/>
              </a:spcBef>
            </a:pPr>
            <a:r>
              <a:rPr sz="998" spc="-18" dirty="0">
                <a:latin typeface="MS Mincho"/>
                <a:cs typeface="MS Mincho"/>
              </a:rPr>
              <a:t>誤ったチェックデータはチェックを入れ、［</a:t>
            </a:r>
            <a:r>
              <a:rPr sz="998" spc="-14" dirty="0">
                <a:latin typeface="MS Mincho"/>
                <a:cs typeface="MS Mincho"/>
              </a:rPr>
              <a:t>削除</a:t>
            </a:r>
            <a:r>
              <a:rPr sz="998" spc="-18" dirty="0">
                <a:latin typeface="MS Mincho"/>
                <a:cs typeface="MS Mincho"/>
              </a:rPr>
              <a:t>］</a:t>
            </a:r>
            <a:r>
              <a:rPr sz="998" spc="-23" dirty="0">
                <a:latin typeface="MS Mincho"/>
                <a:cs typeface="MS Mincho"/>
              </a:rPr>
              <a:t>をクリックすると削除されます。</a:t>
            </a:r>
            <a:endParaRPr sz="998" dirty="0">
              <a:latin typeface="MS Mincho"/>
              <a:cs typeface="MS Mincho"/>
            </a:endParaRPr>
          </a:p>
        </p:txBody>
      </p:sp>
      <p:grpSp>
        <p:nvGrpSpPr>
          <p:cNvPr id="10" name="object 10"/>
          <p:cNvGrpSpPr/>
          <p:nvPr/>
        </p:nvGrpSpPr>
        <p:grpSpPr>
          <a:xfrm>
            <a:off x="1169889" y="5342739"/>
            <a:ext cx="4719578" cy="3121992"/>
            <a:chOff x="1740407" y="7201746"/>
            <a:chExt cx="4197097" cy="2783501"/>
          </a:xfrm>
        </p:grpSpPr>
        <p:pic>
          <p:nvPicPr>
            <p:cNvPr id="11" name="object 11"/>
            <p:cNvPicPr/>
            <p:nvPr/>
          </p:nvPicPr>
          <p:blipFill>
            <a:blip r:embed="rId2" cstate="print"/>
            <a:srcRect l="2806" t="14432"/>
            <a:stretch/>
          </p:blipFill>
          <p:spPr>
            <a:xfrm>
              <a:off x="1740407" y="7201746"/>
              <a:ext cx="4197097" cy="2783501"/>
            </a:xfrm>
            <a:prstGeom prst="rect">
              <a:avLst/>
            </a:prstGeom>
            <a:ln>
              <a:solidFill>
                <a:srgbClr val="000000"/>
              </a:solidFill>
            </a:ln>
          </p:spPr>
        </p:pic>
        <p:sp>
          <p:nvSpPr>
            <p:cNvPr id="12" name="object 12"/>
            <p:cNvSpPr/>
            <p:nvPr/>
          </p:nvSpPr>
          <p:spPr>
            <a:xfrm>
              <a:off x="2055113" y="7856981"/>
              <a:ext cx="1799589" cy="1786889"/>
            </a:xfrm>
            <a:custGeom>
              <a:avLst/>
              <a:gdLst/>
              <a:ahLst/>
              <a:cxnLst/>
              <a:rect l="l" t="t" r="r" b="b"/>
              <a:pathLst>
                <a:path w="1799589" h="1786890">
                  <a:moveTo>
                    <a:pt x="0" y="1600962"/>
                  </a:moveTo>
                  <a:lnTo>
                    <a:pt x="1799082" y="1600962"/>
                  </a:lnTo>
                  <a:lnTo>
                    <a:pt x="1799082" y="1786890"/>
                  </a:lnTo>
                  <a:lnTo>
                    <a:pt x="0" y="1786890"/>
                  </a:lnTo>
                  <a:lnTo>
                    <a:pt x="0" y="1600962"/>
                  </a:lnTo>
                  <a:close/>
                </a:path>
                <a:path w="1799589" h="1786890">
                  <a:moveTo>
                    <a:pt x="398525" y="0"/>
                  </a:moveTo>
                  <a:lnTo>
                    <a:pt x="1030986" y="0"/>
                  </a:lnTo>
                  <a:lnTo>
                    <a:pt x="1030986" y="198882"/>
                  </a:lnTo>
                  <a:lnTo>
                    <a:pt x="398525" y="198882"/>
                  </a:lnTo>
                  <a:lnTo>
                    <a:pt x="398525" y="0"/>
                  </a:lnTo>
                  <a:close/>
                </a:path>
              </a:pathLst>
            </a:custGeom>
            <a:ln w="19037">
              <a:solidFill>
                <a:srgbClr val="FF0000"/>
              </a:solidFill>
            </a:ln>
          </p:spPr>
          <p:txBody>
            <a:bodyPr wrap="square" lIns="0" tIns="0" rIns="0" bIns="0" rtlCol="0"/>
            <a:lstStyle/>
            <a:p>
              <a:endParaRPr sz="1634" dirty="0">
                <a:latin typeface="游ゴシック" panose="020B0400000000000000" pitchFamily="50" charset="-128"/>
              </a:endParaRPr>
            </a:p>
          </p:txBody>
        </p:sp>
        <p:pic>
          <p:nvPicPr>
            <p:cNvPr id="15" name="object 15"/>
            <p:cNvPicPr/>
            <p:nvPr/>
          </p:nvPicPr>
          <p:blipFill>
            <a:blip r:embed="rId3" cstate="print"/>
            <a:stretch>
              <a:fillRect/>
            </a:stretch>
          </p:blipFill>
          <p:spPr>
            <a:xfrm>
              <a:off x="1908047" y="7323581"/>
              <a:ext cx="3212592" cy="128015"/>
            </a:xfrm>
            <a:prstGeom prst="rect">
              <a:avLst/>
            </a:prstGeom>
          </p:spPr>
        </p:pic>
      </p:grpSp>
      <p:sp>
        <p:nvSpPr>
          <p:cNvPr id="17" name="テキスト ボックス 1">
            <a:extLst>
              <a:ext uri="{FF2B5EF4-FFF2-40B4-BE49-F238E27FC236}">
                <a16:creationId xmlns:a16="http://schemas.microsoft.com/office/drawing/2014/main" id="{63E5E501-3F61-F3C0-6EEE-3E7E8F4FF4C3}"/>
              </a:ext>
            </a:extLst>
          </p:cNvPr>
          <p:cNvSpPr txBox="1"/>
          <p:nvPr/>
        </p:nvSpPr>
        <p:spPr>
          <a:xfrm>
            <a:off x="418011" y="794301"/>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４．学習データ変更履歴</a:t>
            </a:r>
            <a:endParaRPr kumimoji="1" lang="ja-JP" altLang="en-US" sz="1200" b="1" dirty="0">
              <a:latin typeface="游ゴシック" panose="020B0400000000000000" pitchFamily="50" charset="-128"/>
              <a:ea typeface="游ゴシック" panose="020B0400000000000000" pitchFamily="50" charset="-128"/>
            </a:endParaRPr>
          </a:p>
        </p:txBody>
      </p:sp>
      <p:pic>
        <p:nvPicPr>
          <p:cNvPr id="20" name="그림 19">
            <a:extLst>
              <a:ext uri="{FF2B5EF4-FFF2-40B4-BE49-F238E27FC236}">
                <a16:creationId xmlns:a16="http://schemas.microsoft.com/office/drawing/2014/main" id="{DD310654-CB7F-F231-4D63-EB8C652EE6AF}"/>
              </a:ext>
            </a:extLst>
          </p:cNvPr>
          <p:cNvPicPr>
            <a:picLocks noChangeAspect="1"/>
          </p:cNvPicPr>
          <p:nvPr/>
        </p:nvPicPr>
        <p:blipFill>
          <a:blip r:embed="rId4"/>
          <a:stretch>
            <a:fillRect/>
          </a:stretch>
        </p:blipFill>
        <p:spPr>
          <a:xfrm>
            <a:off x="1119815" y="2025715"/>
            <a:ext cx="1632096" cy="2074698"/>
          </a:xfrm>
          <a:prstGeom prst="rect">
            <a:avLst/>
          </a:prstGeom>
        </p:spPr>
      </p:pic>
      <p:sp>
        <p:nvSpPr>
          <p:cNvPr id="21" name="직사각형 20">
            <a:extLst>
              <a:ext uri="{FF2B5EF4-FFF2-40B4-BE49-F238E27FC236}">
                <a16:creationId xmlns:a16="http://schemas.microsoft.com/office/drawing/2014/main" id="{7991B771-92D5-0003-F09B-7417BEE1ABD3}"/>
              </a:ext>
            </a:extLst>
          </p:cNvPr>
          <p:cNvSpPr/>
          <p:nvPr/>
        </p:nvSpPr>
        <p:spPr>
          <a:xfrm>
            <a:off x="1396202" y="2065632"/>
            <a:ext cx="650313" cy="141864"/>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nvGrpSpPr>
          <p:cNvPr id="22" name="object 3">
            <a:extLst>
              <a:ext uri="{FF2B5EF4-FFF2-40B4-BE49-F238E27FC236}">
                <a16:creationId xmlns:a16="http://schemas.microsoft.com/office/drawing/2014/main" id="{EA84108C-0460-8755-2FD6-9E713911C458}"/>
              </a:ext>
            </a:extLst>
          </p:cNvPr>
          <p:cNvGrpSpPr/>
          <p:nvPr/>
        </p:nvGrpSpPr>
        <p:grpSpPr>
          <a:xfrm>
            <a:off x="2882929" y="2979362"/>
            <a:ext cx="3503584" cy="561213"/>
            <a:chOff x="3454908" y="4007358"/>
            <a:chExt cx="3205480" cy="828675"/>
          </a:xfrm>
        </p:grpSpPr>
        <p:sp>
          <p:nvSpPr>
            <p:cNvPr id="23" name="object 6">
              <a:extLst>
                <a:ext uri="{FF2B5EF4-FFF2-40B4-BE49-F238E27FC236}">
                  <a16:creationId xmlns:a16="http://schemas.microsoft.com/office/drawing/2014/main" id="{8A8BCF61-6220-40A7-BF10-778070F9E09F}"/>
                </a:ext>
              </a:extLst>
            </p:cNvPr>
            <p:cNvSpPr/>
            <p:nvPr/>
          </p:nvSpPr>
          <p:spPr>
            <a:xfrm>
              <a:off x="3454908" y="4007358"/>
              <a:ext cx="3205480" cy="828675"/>
            </a:xfrm>
            <a:custGeom>
              <a:avLst/>
              <a:gdLst/>
              <a:ahLst/>
              <a:cxnLst/>
              <a:rect l="l" t="t" r="r" b="b"/>
              <a:pathLst>
                <a:path w="3205479" h="828675">
                  <a:moveTo>
                    <a:pt x="3066288" y="0"/>
                  </a:moveTo>
                  <a:lnTo>
                    <a:pt x="137922" y="0"/>
                  </a:lnTo>
                  <a:lnTo>
                    <a:pt x="94317" y="7028"/>
                  </a:lnTo>
                  <a:lnTo>
                    <a:pt x="56455" y="26602"/>
                  </a:lnTo>
                  <a:lnTo>
                    <a:pt x="26602" y="56455"/>
                  </a:lnTo>
                  <a:lnTo>
                    <a:pt x="7028" y="94317"/>
                  </a:lnTo>
                  <a:lnTo>
                    <a:pt x="0" y="137922"/>
                  </a:lnTo>
                  <a:lnTo>
                    <a:pt x="0" y="690372"/>
                  </a:lnTo>
                  <a:lnTo>
                    <a:pt x="7028" y="733976"/>
                  </a:lnTo>
                  <a:lnTo>
                    <a:pt x="26602" y="771838"/>
                  </a:lnTo>
                  <a:lnTo>
                    <a:pt x="56455" y="801691"/>
                  </a:lnTo>
                  <a:lnTo>
                    <a:pt x="94317" y="821265"/>
                  </a:lnTo>
                  <a:lnTo>
                    <a:pt x="137922" y="828294"/>
                  </a:lnTo>
                  <a:lnTo>
                    <a:pt x="3066288" y="828294"/>
                  </a:lnTo>
                  <a:lnTo>
                    <a:pt x="3109971" y="821265"/>
                  </a:lnTo>
                  <a:lnTo>
                    <a:pt x="3148023" y="801691"/>
                  </a:lnTo>
                  <a:lnTo>
                    <a:pt x="3178100" y="771838"/>
                  </a:lnTo>
                  <a:lnTo>
                    <a:pt x="3197864" y="733976"/>
                  </a:lnTo>
                  <a:lnTo>
                    <a:pt x="3204972" y="690372"/>
                  </a:lnTo>
                  <a:lnTo>
                    <a:pt x="3204972" y="137922"/>
                  </a:lnTo>
                  <a:lnTo>
                    <a:pt x="3197864" y="94317"/>
                  </a:lnTo>
                  <a:lnTo>
                    <a:pt x="3178100" y="56455"/>
                  </a:lnTo>
                  <a:lnTo>
                    <a:pt x="3148023" y="26602"/>
                  </a:lnTo>
                  <a:lnTo>
                    <a:pt x="3109971" y="7028"/>
                  </a:lnTo>
                  <a:lnTo>
                    <a:pt x="3066288" y="0"/>
                  </a:lnTo>
                  <a:close/>
                </a:path>
              </a:pathLst>
            </a:custGeom>
            <a:solidFill>
              <a:srgbClr val="FFFFFF"/>
            </a:solidFill>
          </p:spPr>
          <p:txBody>
            <a:bodyPr wrap="square" lIns="0" tIns="0" rIns="0" bIns="0" rtlCol="0"/>
            <a:lstStyle/>
            <a:p>
              <a:endParaRPr dirty="0">
                <a:latin typeface="游ゴシック" panose="020B0400000000000000" pitchFamily="50" charset="-128"/>
              </a:endParaRPr>
            </a:p>
          </p:txBody>
        </p:sp>
        <p:sp>
          <p:nvSpPr>
            <p:cNvPr id="24" name="object 7">
              <a:extLst>
                <a:ext uri="{FF2B5EF4-FFF2-40B4-BE49-F238E27FC236}">
                  <a16:creationId xmlns:a16="http://schemas.microsoft.com/office/drawing/2014/main" id="{94286368-D32B-154F-906C-AF22D322FA35}"/>
                </a:ext>
              </a:extLst>
            </p:cNvPr>
            <p:cNvSpPr/>
            <p:nvPr/>
          </p:nvSpPr>
          <p:spPr>
            <a:xfrm>
              <a:off x="3454908" y="4007358"/>
              <a:ext cx="3205480" cy="828675"/>
            </a:xfrm>
            <a:custGeom>
              <a:avLst/>
              <a:gdLst/>
              <a:ahLst/>
              <a:cxnLst/>
              <a:rect l="l" t="t" r="r" b="b"/>
              <a:pathLst>
                <a:path w="3205479" h="828675">
                  <a:moveTo>
                    <a:pt x="0" y="137922"/>
                  </a:moveTo>
                  <a:lnTo>
                    <a:pt x="7028" y="94317"/>
                  </a:lnTo>
                  <a:lnTo>
                    <a:pt x="26602" y="56455"/>
                  </a:lnTo>
                  <a:lnTo>
                    <a:pt x="56455" y="26602"/>
                  </a:lnTo>
                  <a:lnTo>
                    <a:pt x="94317" y="7028"/>
                  </a:lnTo>
                  <a:lnTo>
                    <a:pt x="137922" y="0"/>
                  </a:lnTo>
                  <a:lnTo>
                    <a:pt x="3066288" y="0"/>
                  </a:lnTo>
                  <a:lnTo>
                    <a:pt x="3109971" y="7028"/>
                  </a:lnTo>
                  <a:lnTo>
                    <a:pt x="3148023" y="26602"/>
                  </a:lnTo>
                  <a:lnTo>
                    <a:pt x="3178100" y="56455"/>
                  </a:lnTo>
                  <a:lnTo>
                    <a:pt x="3197864" y="94317"/>
                  </a:lnTo>
                  <a:lnTo>
                    <a:pt x="3204972" y="137922"/>
                  </a:lnTo>
                  <a:lnTo>
                    <a:pt x="3204972" y="690372"/>
                  </a:lnTo>
                  <a:lnTo>
                    <a:pt x="3197864" y="733976"/>
                  </a:lnTo>
                  <a:lnTo>
                    <a:pt x="3178100" y="771838"/>
                  </a:lnTo>
                  <a:lnTo>
                    <a:pt x="3148023" y="801691"/>
                  </a:lnTo>
                  <a:lnTo>
                    <a:pt x="3109971" y="821265"/>
                  </a:lnTo>
                  <a:lnTo>
                    <a:pt x="3066288" y="828294"/>
                  </a:lnTo>
                  <a:lnTo>
                    <a:pt x="137922" y="828294"/>
                  </a:lnTo>
                  <a:lnTo>
                    <a:pt x="94317" y="821265"/>
                  </a:lnTo>
                  <a:lnTo>
                    <a:pt x="56455" y="801691"/>
                  </a:lnTo>
                  <a:lnTo>
                    <a:pt x="26602" y="771838"/>
                  </a:lnTo>
                  <a:lnTo>
                    <a:pt x="7028" y="733976"/>
                  </a:lnTo>
                  <a:lnTo>
                    <a:pt x="0" y="690372"/>
                  </a:lnTo>
                  <a:lnTo>
                    <a:pt x="0" y="137922"/>
                  </a:lnTo>
                  <a:close/>
                </a:path>
              </a:pathLst>
            </a:custGeom>
            <a:ln w="12700">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25" name="object 9">
            <a:extLst>
              <a:ext uri="{FF2B5EF4-FFF2-40B4-BE49-F238E27FC236}">
                <a16:creationId xmlns:a16="http://schemas.microsoft.com/office/drawing/2014/main" id="{24268C04-AA98-67A6-32FD-0461A5B18C52}"/>
              </a:ext>
            </a:extLst>
          </p:cNvPr>
          <p:cNvSpPr txBox="1"/>
          <p:nvPr/>
        </p:nvSpPr>
        <p:spPr>
          <a:xfrm>
            <a:off x="2621280" y="3028917"/>
            <a:ext cx="4127250" cy="438518"/>
          </a:xfrm>
          <a:prstGeom prst="rect">
            <a:avLst/>
          </a:prstGeom>
        </p:spPr>
        <p:txBody>
          <a:bodyPr vert="horz" wrap="square" lIns="0" tIns="54610" rIns="0" bIns="0" rtlCol="0">
            <a:spAutoFit/>
          </a:bodyPr>
          <a:lstStyle/>
          <a:p>
            <a:pPr marL="485140" marR="429260">
              <a:lnSpc>
                <a:spcPct val="116000"/>
              </a:lnSpc>
              <a:spcBef>
                <a:spcPts val="50"/>
              </a:spcBef>
              <a:spcAft>
                <a:spcPts val="0"/>
              </a:spcAft>
            </a:pP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ナビゲーションウィンドウの「システム管理」の「学習データ変更履歴」をダブルクリックします。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26" name="직사각형 25">
            <a:extLst>
              <a:ext uri="{FF2B5EF4-FFF2-40B4-BE49-F238E27FC236}">
                <a16:creationId xmlns:a16="http://schemas.microsoft.com/office/drawing/2014/main" id="{BFF95050-9FC1-E24E-1742-8B12670B8BB4}"/>
              </a:ext>
            </a:extLst>
          </p:cNvPr>
          <p:cNvSpPr/>
          <p:nvPr/>
        </p:nvSpPr>
        <p:spPr>
          <a:xfrm>
            <a:off x="2426160" y="5500598"/>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6986121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8233E8B2-B267-A12C-C18D-9D6AAB478581}"/>
              </a:ext>
            </a:extLst>
          </p:cNvPr>
          <p:cNvSpPr>
            <a:spLocks noGrp="1"/>
          </p:cNvSpPr>
          <p:nvPr>
            <p:ph type="sldNum" sz="quarter" idx="12"/>
          </p:nvPr>
        </p:nvSpPr>
        <p:spPr/>
        <p:txBody>
          <a:bodyPr/>
          <a:lstStyle/>
          <a:p>
            <a:fld id="{AE8EA5A1-38AB-4AA0-89CC-DE1004BC27E5}" type="slidenum">
              <a:rPr kumimoji="1" lang="ja-JP" altLang="en-US" smtClean="0"/>
              <a:t>45</a:t>
            </a:fld>
            <a:endParaRPr kumimoji="1" lang="ja-JP" altLang="en-US"/>
          </a:p>
        </p:txBody>
      </p:sp>
      <p:sp>
        <p:nvSpPr>
          <p:cNvPr id="3" name="object 3"/>
          <p:cNvSpPr txBox="1"/>
          <p:nvPr/>
        </p:nvSpPr>
        <p:spPr>
          <a:xfrm>
            <a:off x="1052097" y="1306573"/>
            <a:ext cx="4747004" cy="369237"/>
          </a:xfrm>
          <a:prstGeom prst="rect">
            <a:avLst/>
          </a:prstGeom>
        </p:spPr>
        <p:txBody>
          <a:bodyPr vert="horz" wrap="square" lIns="0" tIns="11526" rIns="0" bIns="0" rtlCol="0">
            <a:spAutoFit/>
          </a:bodyPr>
          <a:lstStyle/>
          <a:p>
            <a:pPr marL="11527" marR="4611">
              <a:lnSpc>
                <a:spcPct val="125000"/>
              </a:lnSpc>
              <a:spcBef>
                <a:spcPts val="91"/>
              </a:spcBef>
            </a:pPr>
            <a:r>
              <a:rPr sz="998" spc="-9" dirty="0">
                <a:latin typeface="MS Mincho"/>
                <a:cs typeface="MS Mincho"/>
              </a:rPr>
              <a:t>クラウド</a:t>
            </a:r>
            <a:r>
              <a:rPr sz="998" spc="-9" dirty="0">
                <a:latin typeface="Century"/>
                <a:cs typeface="Century"/>
              </a:rPr>
              <a:t>AI</a:t>
            </a:r>
            <a:r>
              <a:rPr sz="998" spc="-18" dirty="0">
                <a:latin typeface="MS Mincho"/>
                <a:cs typeface="MS Mincho"/>
              </a:rPr>
              <a:t>学習は一度実行すると［クラウド</a:t>
            </a:r>
            <a:r>
              <a:rPr sz="998" spc="-9" dirty="0">
                <a:latin typeface="Century"/>
                <a:cs typeface="Century"/>
              </a:rPr>
              <a:t>AI</a:t>
            </a:r>
            <a:r>
              <a:rPr sz="998" spc="-14" dirty="0">
                <a:latin typeface="MS Mincho"/>
                <a:cs typeface="MS Mincho"/>
              </a:rPr>
              <a:t>学習</a:t>
            </a:r>
            <a:r>
              <a:rPr sz="998" spc="-18" dirty="0">
                <a:latin typeface="MS Mincho"/>
                <a:cs typeface="MS Mincho"/>
              </a:rPr>
              <a:t>］</a:t>
            </a:r>
            <a:r>
              <a:rPr sz="998" spc="-23" dirty="0">
                <a:latin typeface="MS Mincho"/>
                <a:cs typeface="MS Mincho"/>
              </a:rPr>
              <a:t>のボタンは無効になります。最新月のレセプトをアップロードすると有効になります。</a:t>
            </a:r>
            <a:endParaRPr sz="998">
              <a:latin typeface="MS Mincho"/>
              <a:cs typeface="MS Mincho"/>
            </a:endParaRPr>
          </a:p>
        </p:txBody>
      </p:sp>
      <p:sp>
        <p:nvSpPr>
          <p:cNvPr id="4" name="object 4"/>
          <p:cNvSpPr txBox="1"/>
          <p:nvPr/>
        </p:nvSpPr>
        <p:spPr>
          <a:xfrm>
            <a:off x="1213893" y="5150087"/>
            <a:ext cx="4903572" cy="566149"/>
          </a:xfrm>
          <a:prstGeom prst="rect">
            <a:avLst/>
          </a:prstGeom>
        </p:spPr>
        <p:txBody>
          <a:bodyPr vert="horz" wrap="square" lIns="0" tIns="11526" rIns="0" bIns="0" rtlCol="0">
            <a:spAutoFit/>
          </a:bodyPr>
          <a:lstStyle/>
          <a:p>
            <a:pPr marL="11527" marR="4611" algn="just">
              <a:lnSpc>
                <a:spcPct val="124800"/>
              </a:lnSpc>
              <a:spcBef>
                <a:spcPts val="91"/>
              </a:spcBef>
            </a:pPr>
            <a:r>
              <a:rPr sz="998" spc="-18" dirty="0">
                <a:latin typeface="MS Mincho"/>
                <a:cs typeface="MS Mincho"/>
              </a:rPr>
              <a:t>もう一度クラウド</a:t>
            </a:r>
            <a:r>
              <a:rPr sz="998" spc="-9" dirty="0">
                <a:latin typeface="Century"/>
                <a:cs typeface="Century"/>
              </a:rPr>
              <a:t>AI</a:t>
            </a:r>
            <a:r>
              <a:rPr sz="998" spc="-23" dirty="0">
                <a:latin typeface="MS Mincho"/>
                <a:cs typeface="MS Mincho"/>
              </a:rPr>
              <a:t>学習を実行したい場合には、ナビゲーションウィンドウの「シ</a:t>
            </a:r>
            <a:r>
              <a:rPr sz="998" spc="-18" dirty="0">
                <a:latin typeface="MS Mincho"/>
                <a:cs typeface="MS Mincho"/>
              </a:rPr>
              <a:t>ステム管理」の「情報管理」を開き、「クラウド</a:t>
            </a:r>
            <a:r>
              <a:rPr sz="998" spc="-9" dirty="0">
                <a:latin typeface="Century"/>
                <a:cs typeface="Century"/>
              </a:rPr>
              <a:t>AI</a:t>
            </a:r>
            <a:r>
              <a:rPr sz="998" spc="-23" dirty="0">
                <a:latin typeface="MS Mincho"/>
                <a:cs typeface="MS Mincho"/>
              </a:rPr>
              <a:t>自動学習使用可否」にチェック</a:t>
            </a:r>
            <a:r>
              <a:rPr sz="998" spc="-18" dirty="0">
                <a:latin typeface="MS Mincho"/>
                <a:cs typeface="MS Mincho"/>
              </a:rPr>
              <a:t>を入れ、［変更］をクリックすると、［クラウド</a:t>
            </a:r>
            <a:r>
              <a:rPr sz="998" spc="-9" dirty="0">
                <a:latin typeface="Century"/>
                <a:cs typeface="Century"/>
              </a:rPr>
              <a:t>AI</a:t>
            </a:r>
            <a:r>
              <a:rPr sz="998" spc="-18" dirty="0">
                <a:latin typeface="MS Mincho"/>
                <a:cs typeface="MS Mincho"/>
              </a:rPr>
              <a:t>学習</a:t>
            </a:r>
            <a:r>
              <a:rPr sz="998" spc="-9" dirty="0">
                <a:latin typeface="MS Mincho"/>
                <a:cs typeface="MS Mincho"/>
              </a:rPr>
              <a:t>］</a:t>
            </a:r>
            <a:r>
              <a:rPr sz="998" spc="-23" dirty="0">
                <a:latin typeface="MS Mincho"/>
                <a:cs typeface="MS Mincho"/>
              </a:rPr>
              <a:t>のボタンは有効になりま</a:t>
            </a:r>
            <a:r>
              <a:rPr sz="998" spc="-32" dirty="0">
                <a:latin typeface="MS Mincho"/>
                <a:cs typeface="MS Mincho"/>
              </a:rPr>
              <a:t>す。</a:t>
            </a:r>
            <a:endParaRPr sz="998" dirty="0">
              <a:latin typeface="MS Mincho"/>
              <a:cs typeface="MS Mincho"/>
            </a:endParaRPr>
          </a:p>
        </p:txBody>
      </p:sp>
      <p:grpSp>
        <p:nvGrpSpPr>
          <p:cNvPr id="5" name="object 5"/>
          <p:cNvGrpSpPr/>
          <p:nvPr/>
        </p:nvGrpSpPr>
        <p:grpSpPr>
          <a:xfrm>
            <a:off x="1374750" y="1790795"/>
            <a:ext cx="4108499" cy="3050585"/>
            <a:chOff x="1619251" y="2330776"/>
            <a:chExt cx="4222241" cy="2756334"/>
          </a:xfrm>
        </p:grpSpPr>
        <p:pic>
          <p:nvPicPr>
            <p:cNvPr id="6" name="object 6"/>
            <p:cNvPicPr/>
            <p:nvPr/>
          </p:nvPicPr>
          <p:blipFill>
            <a:blip r:embed="rId3" cstate="print"/>
            <a:srcRect l="2327" t="15386"/>
            <a:stretch/>
          </p:blipFill>
          <p:spPr>
            <a:xfrm>
              <a:off x="1619251" y="2330776"/>
              <a:ext cx="4222241" cy="2756334"/>
            </a:xfrm>
            <a:prstGeom prst="rect">
              <a:avLst/>
            </a:prstGeom>
            <a:ln>
              <a:solidFill>
                <a:srgbClr val="000000"/>
              </a:solidFill>
            </a:ln>
          </p:spPr>
        </p:pic>
        <p:sp>
          <p:nvSpPr>
            <p:cNvPr id="8" name="object 8"/>
            <p:cNvSpPr/>
            <p:nvPr/>
          </p:nvSpPr>
          <p:spPr>
            <a:xfrm>
              <a:off x="1723644" y="3662172"/>
              <a:ext cx="1252220" cy="429259"/>
            </a:xfrm>
            <a:custGeom>
              <a:avLst/>
              <a:gdLst/>
              <a:ahLst/>
              <a:cxnLst/>
              <a:rect l="l" t="t" r="r" b="b"/>
              <a:pathLst>
                <a:path w="1252220" h="429260">
                  <a:moveTo>
                    <a:pt x="0" y="0"/>
                  </a:moveTo>
                  <a:lnTo>
                    <a:pt x="1251966" y="0"/>
                  </a:lnTo>
                  <a:lnTo>
                    <a:pt x="1251966" y="429005"/>
                  </a:lnTo>
                  <a:lnTo>
                    <a:pt x="0" y="429005"/>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0" name="object 10"/>
            <p:cNvPicPr/>
            <p:nvPr/>
          </p:nvPicPr>
          <p:blipFill>
            <a:blip r:embed="rId4" cstate="print"/>
            <a:stretch>
              <a:fillRect/>
            </a:stretch>
          </p:blipFill>
          <p:spPr>
            <a:xfrm>
              <a:off x="1837182" y="2381249"/>
              <a:ext cx="668274" cy="67055"/>
            </a:xfrm>
            <a:prstGeom prst="rect">
              <a:avLst/>
            </a:prstGeom>
            <a:ln>
              <a:solidFill>
                <a:srgbClr val="000000"/>
              </a:solidFill>
            </a:ln>
          </p:spPr>
        </p:pic>
      </p:grpSp>
      <p:grpSp>
        <p:nvGrpSpPr>
          <p:cNvPr id="11" name="object 11"/>
          <p:cNvGrpSpPr/>
          <p:nvPr/>
        </p:nvGrpSpPr>
        <p:grpSpPr>
          <a:xfrm>
            <a:off x="1374750" y="5901811"/>
            <a:ext cx="4285821" cy="2859012"/>
            <a:chOff x="1748429" y="7018725"/>
            <a:chExt cx="4189075" cy="2807264"/>
          </a:xfrm>
        </p:grpSpPr>
        <p:pic>
          <p:nvPicPr>
            <p:cNvPr id="12" name="object 12"/>
            <p:cNvPicPr/>
            <p:nvPr/>
          </p:nvPicPr>
          <p:blipFill>
            <a:blip r:embed="rId5" cstate="print"/>
            <a:srcRect l="2992" t="13702"/>
            <a:stretch/>
          </p:blipFill>
          <p:spPr>
            <a:xfrm>
              <a:off x="1748429" y="7018725"/>
              <a:ext cx="4189075" cy="2807264"/>
            </a:xfrm>
            <a:prstGeom prst="rect">
              <a:avLst/>
            </a:prstGeom>
            <a:ln>
              <a:solidFill>
                <a:srgbClr val="000000"/>
              </a:solidFill>
            </a:ln>
          </p:spPr>
        </p:pic>
        <p:sp>
          <p:nvSpPr>
            <p:cNvPr id="13" name="object 13"/>
            <p:cNvSpPr/>
            <p:nvPr/>
          </p:nvSpPr>
          <p:spPr>
            <a:xfrm>
              <a:off x="4237482" y="8385047"/>
              <a:ext cx="1461770" cy="201295"/>
            </a:xfrm>
            <a:custGeom>
              <a:avLst/>
              <a:gdLst/>
              <a:ahLst/>
              <a:cxnLst/>
              <a:rect l="l" t="t" r="r" b="b"/>
              <a:pathLst>
                <a:path w="1461770" h="201295">
                  <a:moveTo>
                    <a:pt x="0" y="0"/>
                  </a:moveTo>
                  <a:lnTo>
                    <a:pt x="1461515" y="0"/>
                  </a:lnTo>
                  <a:lnTo>
                    <a:pt x="1461515" y="201168"/>
                  </a:lnTo>
                  <a:lnTo>
                    <a:pt x="0" y="201168"/>
                  </a:lnTo>
                  <a:lnTo>
                    <a:pt x="0" y="0"/>
                  </a:lnTo>
                  <a:close/>
                </a:path>
              </a:pathLst>
            </a:custGeom>
            <a:ln w="19037">
              <a:solidFill>
                <a:srgbClr val="000000"/>
              </a:solidFill>
            </a:ln>
          </p:spPr>
          <p:txBody>
            <a:bodyPr wrap="square" lIns="0" tIns="0" rIns="0" bIns="0" rtlCol="0"/>
            <a:lstStyle/>
            <a:p>
              <a:endParaRPr sz="1634" dirty="0">
                <a:latin typeface="游ゴシック" panose="020B0400000000000000" pitchFamily="50" charset="-128"/>
              </a:endParaRPr>
            </a:p>
          </p:txBody>
        </p:sp>
        <p:pic>
          <p:nvPicPr>
            <p:cNvPr id="16" name="object 16"/>
            <p:cNvPicPr/>
            <p:nvPr/>
          </p:nvPicPr>
          <p:blipFill>
            <a:blip r:embed="rId6" cstate="print"/>
            <a:stretch>
              <a:fillRect/>
            </a:stretch>
          </p:blipFill>
          <p:spPr>
            <a:xfrm>
              <a:off x="2402586" y="7192517"/>
              <a:ext cx="473963" cy="132587"/>
            </a:xfrm>
            <a:prstGeom prst="rect">
              <a:avLst/>
            </a:prstGeom>
            <a:ln>
              <a:solidFill>
                <a:srgbClr val="000000"/>
              </a:solidFill>
            </a:ln>
          </p:spPr>
        </p:pic>
        <p:pic>
          <p:nvPicPr>
            <p:cNvPr id="17" name="object 17"/>
            <p:cNvPicPr/>
            <p:nvPr/>
          </p:nvPicPr>
          <p:blipFill>
            <a:blip r:embed="rId7" cstate="print"/>
            <a:stretch>
              <a:fillRect/>
            </a:stretch>
          </p:blipFill>
          <p:spPr>
            <a:xfrm>
              <a:off x="2402586" y="7446263"/>
              <a:ext cx="1193291" cy="132587"/>
            </a:xfrm>
            <a:prstGeom prst="rect">
              <a:avLst/>
            </a:prstGeom>
            <a:ln>
              <a:solidFill>
                <a:srgbClr val="000000"/>
              </a:solidFill>
            </a:ln>
          </p:spPr>
        </p:pic>
      </p:grpSp>
      <p:sp>
        <p:nvSpPr>
          <p:cNvPr id="19" name="テキスト ボックス 1">
            <a:extLst>
              <a:ext uri="{FF2B5EF4-FFF2-40B4-BE49-F238E27FC236}">
                <a16:creationId xmlns:a16="http://schemas.microsoft.com/office/drawing/2014/main" id="{E1E68AC5-D63D-E02A-4D29-3F40B787BCE3}"/>
              </a:ext>
            </a:extLst>
          </p:cNvPr>
          <p:cNvSpPr txBox="1"/>
          <p:nvPr/>
        </p:nvSpPr>
        <p:spPr>
          <a:xfrm>
            <a:off x="404956" y="872709"/>
            <a:ext cx="5538652" cy="308674"/>
          </a:xfrm>
          <a:prstGeom prst="rect">
            <a:avLst/>
          </a:prstGeom>
          <a:noFill/>
        </p:spPr>
        <p:txBody>
          <a:bodyPr wrap="square" rtlCol="0">
            <a:spAutoFit/>
          </a:bodyPr>
          <a:lstStyle/>
          <a:p>
            <a:pPr marL="485140">
              <a:lnSpc>
                <a:spcPts val="1815"/>
              </a:lnSpc>
            </a:pPr>
            <a:r>
              <a:rPr lang="ja-JP" altLang="en-US" sz="1200" b="1" spc="-23" dirty="0">
                <a:solidFill>
                  <a:srgbClr val="001F5F"/>
                </a:solidFill>
                <a:latin typeface="MS Gothic"/>
                <a:cs typeface="MS Gothic"/>
              </a:rPr>
              <a:t>５． </a:t>
            </a:r>
            <a:r>
              <a:rPr lang="ja-JP" altLang="en-US" sz="1200" b="1" spc="-18" dirty="0">
                <a:solidFill>
                  <a:srgbClr val="001F5F"/>
                </a:solidFill>
                <a:latin typeface="MS Gothic"/>
                <a:cs typeface="MS Gothic"/>
              </a:rPr>
              <a:t>クラウド</a:t>
            </a:r>
            <a:r>
              <a:rPr lang="en-US" altLang="ja-JP" sz="1200" b="1" spc="-18" dirty="0">
                <a:solidFill>
                  <a:srgbClr val="001F5F"/>
                </a:solidFill>
                <a:latin typeface="Century"/>
                <a:cs typeface="Century"/>
              </a:rPr>
              <a:t>AI</a:t>
            </a:r>
            <a:r>
              <a:rPr lang="ja-JP" altLang="en-US" sz="1200" b="1" spc="-27" dirty="0">
                <a:solidFill>
                  <a:srgbClr val="001F5F"/>
                </a:solidFill>
                <a:latin typeface="MS Gothic"/>
                <a:cs typeface="MS Gothic"/>
              </a:rPr>
              <a:t>学習の再開</a:t>
            </a:r>
            <a:endParaRPr kumimoji="1" lang="ja-JP" altLang="en-US" sz="1200" b="1" dirty="0">
              <a:latin typeface="游ゴシック" panose="020B0400000000000000" pitchFamily="50" charset="-128"/>
              <a:ea typeface="游ゴシック" panose="020B0400000000000000" pitchFamily="50" charset="-128"/>
            </a:endParaRPr>
          </a:p>
        </p:txBody>
      </p:sp>
      <p:sp>
        <p:nvSpPr>
          <p:cNvPr id="20" name="직사각형 19">
            <a:extLst>
              <a:ext uri="{FF2B5EF4-FFF2-40B4-BE49-F238E27FC236}">
                <a16:creationId xmlns:a16="http://schemas.microsoft.com/office/drawing/2014/main" id="{4862C6EE-E23C-B99B-D868-FF7203D8E75A}"/>
              </a:ext>
            </a:extLst>
          </p:cNvPr>
          <p:cNvSpPr/>
          <p:nvPr/>
        </p:nvSpPr>
        <p:spPr>
          <a:xfrm>
            <a:off x="4151090" y="2357675"/>
            <a:ext cx="734419" cy="2200682"/>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1186312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46</a:t>
            </a:fld>
            <a:endParaRPr kumimoji="1" lang="ja-JP" altLang="en-US"/>
          </a:p>
        </p:txBody>
      </p:sp>
      <p:sp>
        <p:nvSpPr>
          <p:cNvPr id="2" name="正方形/長方形 1">
            <a:extLst>
              <a:ext uri="{FF2B5EF4-FFF2-40B4-BE49-F238E27FC236}">
                <a16:creationId xmlns:a16="http://schemas.microsoft.com/office/drawing/2014/main" id="{31FA1FDD-4823-7F0C-434D-50649963FC1F}"/>
              </a:ext>
            </a:extLst>
          </p:cNvPr>
          <p:cNvSpPr/>
          <p:nvPr/>
        </p:nvSpPr>
        <p:spPr>
          <a:xfrm>
            <a:off x="729000" y="792245"/>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 </a:t>
            </a:r>
            <a:r>
              <a:rPr lang="ja-JP" altLang="en-US" sz="1400" b="1" spc="-10" dirty="0">
                <a:solidFill>
                  <a:srgbClr val="001F5F"/>
                </a:solidFill>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印刷</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3" name="テキスト ボックス 2">
            <a:extLst>
              <a:ext uri="{FF2B5EF4-FFF2-40B4-BE49-F238E27FC236}">
                <a16:creationId xmlns:a16="http://schemas.microsoft.com/office/drawing/2014/main" id="{D40ADA19-AEFE-EFB0-050C-8E2D49852AFC}"/>
              </a:ext>
            </a:extLst>
          </p:cNvPr>
          <p:cNvSpPr txBox="1"/>
          <p:nvPr/>
        </p:nvSpPr>
        <p:spPr>
          <a:xfrm>
            <a:off x="729000" y="1120607"/>
            <a:ext cx="5400000" cy="538609"/>
          </a:xfrm>
          <a:prstGeom prst="rect">
            <a:avLst/>
          </a:prstGeom>
          <a:noFill/>
        </p:spPr>
        <p:txBody>
          <a:bodyPr wrap="square" rtlCol="0">
            <a:spAutoFit/>
          </a:bodyPr>
          <a:lstStyle/>
          <a:p>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右上の</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a:t>
            </a:r>
            <a:r>
              <a:rPr lang="en-US" altLang="ja-JP" sz="1100" dirty="0">
                <a:effectLst/>
                <a:latin typeface="ＭＳ ゴシック" panose="020B0609070205080204" pitchFamily="49"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をクリックすると不合格レセプトが印刷されます。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grpSp>
        <p:nvGrpSpPr>
          <p:cNvPr id="4" name="docshapegroup163">
            <a:extLst>
              <a:ext uri="{FF2B5EF4-FFF2-40B4-BE49-F238E27FC236}">
                <a16:creationId xmlns:a16="http://schemas.microsoft.com/office/drawing/2014/main" id="{DBDADBD5-7232-BF64-FDD8-876F435A6E8B}"/>
              </a:ext>
            </a:extLst>
          </p:cNvPr>
          <p:cNvGrpSpPr>
            <a:grpSpLocks/>
          </p:cNvGrpSpPr>
          <p:nvPr/>
        </p:nvGrpSpPr>
        <p:grpSpPr bwMode="auto">
          <a:xfrm>
            <a:off x="1039050" y="1514781"/>
            <a:ext cx="4556888" cy="873186"/>
            <a:chOff x="2551" y="1101"/>
            <a:chExt cx="6804" cy="985"/>
          </a:xfrm>
        </p:grpSpPr>
        <p:pic>
          <p:nvPicPr>
            <p:cNvPr id="19458" name="docshape164">
              <a:extLst>
                <a:ext uri="{FF2B5EF4-FFF2-40B4-BE49-F238E27FC236}">
                  <a16:creationId xmlns:a16="http://schemas.microsoft.com/office/drawing/2014/main" id="{CEED3ED9-C258-DF56-AE23-6AC9C31A41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114"/>
            <a:stretch/>
          </p:blipFill>
          <p:spPr bwMode="auto">
            <a:xfrm>
              <a:off x="2551" y="1101"/>
              <a:ext cx="6804" cy="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ocshape165">
              <a:extLst>
                <a:ext uri="{FF2B5EF4-FFF2-40B4-BE49-F238E27FC236}">
                  <a16:creationId xmlns:a16="http://schemas.microsoft.com/office/drawing/2014/main" id="{7431B1C4-5A42-AD93-9D74-E6BF6C0CB095}"/>
                </a:ext>
              </a:extLst>
            </p:cNvPr>
            <p:cNvSpPr>
              <a:spLocks/>
            </p:cNvSpPr>
            <p:nvPr/>
          </p:nvSpPr>
          <p:spPr bwMode="auto">
            <a:xfrm>
              <a:off x="8371" y="1286"/>
              <a:ext cx="650" cy="266"/>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7" name="テキスト ボックス 6">
            <a:extLst>
              <a:ext uri="{FF2B5EF4-FFF2-40B4-BE49-F238E27FC236}">
                <a16:creationId xmlns:a16="http://schemas.microsoft.com/office/drawing/2014/main" id="{5863ACA9-4E23-6DC6-31A1-82BBE6592813}"/>
              </a:ext>
            </a:extLst>
          </p:cNvPr>
          <p:cNvSpPr txBox="1"/>
          <p:nvPr/>
        </p:nvSpPr>
        <p:spPr>
          <a:xfrm>
            <a:off x="729000" y="2676071"/>
            <a:ext cx="5400000" cy="938719"/>
          </a:xfrm>
          <a:prstGeom prst="rect">
            <a:avLst/>
          </a:prstGeom>
          <a:noFill/>
        </p:spPr>
        <p:txBody>
          <a:bodyPr wrap="square" rtlCol="0">
            <a:sp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病名漏れ点検の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刷のレイアウトです。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右</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側には</a:t>
            </a:r>
            <a:r>
              <a:rPr lang="en-US"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AI</a:t>
            </a:r>
            <a:r>
              <a:rPr lang="en-US"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人工知能</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予測した</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漏れていた病名</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の候補が</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印刷されます。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医師は候補病名の</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中から実際に</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漏</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れていた</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病名に〇をつけて事務</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に</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渡します</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該当</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する病</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名</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がなければ手書</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き）</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a:t>
            </a:r>
            <a:endParaRPr lang="en-US"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候補病名は</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最大で５</a:t>
            </a:r>
            <a:r>
              <a:rPr lang="ja-JP" altLang="ja-JP" sz="1100" spc="-5" dirty="0">
                <a:effectLst/>
                <a:latin typeface="游ゴシック" panose="020B0400000000000000" pitchFamily="50" charset="-128"/>
                <a:ea typeface="游ゴシック" panose="020B0400000000000000" pitchFamily="50" charset="-128"/>
                <a:cs typeface="ＭＳ Ｐゴシック" panose="020B0600070205080204" pitchFamily="50" charset="-128"/>
              </a:rPr>
              <a:t>個まで印刷さ</a:t>
            </a: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れ</a:t>
            </a:r>
            <a:r>
              <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rPr>
              <a:t>ます。</a:t>
            </a:r>
          </a:p>
          <a:p>
            <a:endParaRPr kumimoji="1" lang="ja-JP" altLang="en-US" sz="1100" dirty="0">
              <a:latin typeface="游ゴシック" panose="020B0400000000000000" pitchFamily="50" charset="-128"/>
              <a:ea typeface="游ゴシック" panose="020B0400000000000000" pitchFamily="50" charset="-128"/>
            </a:endParaRPr>
          </a:p>
        </p:txBody>
      </p:sp>
      <p:pic>
        <p:nvPicPr>
          <p:cNvPr id="9" name="図 8" descr="テーブル&#10;&#10;中程度の精度で自動的に生成された説明">
            <a:extLst>
              <a:ext uri="{FF2B5EF4-FFF2-40B4-BE49-F238E27FC236}">
                <a16:creationId xmlns:a16="http://schemas.microsoft.com/office/drawing/2014/main" id="{B7169518-3DE0-1260-303E-C236E26CFF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563" y="3671940"/>
            <a:ext cx="4649308" cy="5019253"/>
          </a:xfrm>
          <a:prstGeom prst="rect">
            <a:avLst/>
          </a:prstGeom>
        </p:spPr>
      </p:pic>
      <p:sp>
        <p:nvSpPr>
          <p:cNvPr id="12" name="テキスト ボックス 11">
            <a:extLst>
              <a:ext uri="{FF2B5EF4-FFF2-40B4-BE49-F238E27FC236}">
                <a16:creationId xmlns:a16="http://schemas.microsoft.com/office/drawing/2014/main" id="{57B803AF-3423-282F-5ED0-3E5BC0E6B486}"/>
              </a:ext>
            </a:extLst>
          </p:cNvPr>
          <p:cNvSpPr txBox="1"/>
          <p:nvPr/>
        </p:nvSpPr>
        <p:spPr>
          <a:xfrm>
            <a:off x="2251241" y="5314385"/>
            <a:ext cx="2284545" cy="561314"/>
          </a:xfrm>
          <a:prstGeom prst="rect">
            <a:avLst/>
          </a:prstGeom>
          <a:solidFill>
            <a:schemeClr val="bg1"/>
          </a:solidFill>
          <a:ln w="19050">
            <a:solidFill>
              <a:srgbClr val="FF0000"/>
            </a:solidFill>
          </a:ln>
        </p:spPr>
        <p:txBody>
          <a:bodyPr wrap="square" lIns="72000" tIns="108000" rIns="0" bIns="0" rtlCol="0">
            <a:noAutofit/>
          </a:bodyPr>
          <a:lstStyle/>
          <a:p>
            <a:r>
              <a:rPr lang="ja-JP" altLang="ja-JP"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医薬品の番号と候補病名の番号が対応します。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a:p>
            <a:endParaRPr kumimoji="1" lang="ja-JP" altLang="en-US" dirty="0">
              <a:latin typeface="游ゴシック" panose="020B0400000000000000" pitchFamily="50" charset="-128"/>
            </a:endParaRPr>
          </a:p>
        </p:txBody>
      </p:sp>
      <p:sp>
        <p:nvSpPr>
          <p:cNvPr id="8" name="직사각형 7">
            <a:extLst>
              <a:ext uri="{FF2B5EF4-FFF2-40B4-BE49-F238E27FC236}">
                <a16:creationId xmlns:a16="http://schemas.microsoft.com/office/drawing/2014/main" id="{467253E9-C578-E68F-BD40-2BF84CDDF70F}"/>
              </a:ext>
            </a:extLst>
          </p:cNvPr>
          <p:cNvSpPr/>
          <p:nvPr/>
        </p:nvSpPr>
        <p:spPr>
          <a:xfrm>
            <a:off x="1384320" y="1638995"/>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996297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FF0F3E05-0879-551B-9076-9A720D808153}"/>
              </a:ext>
            </a:extLst>
          </p:cNvPr>
          <p:cNvPicPr>
            <a:picLocks noChangeAspect="1"/>
          </p:cNvPicPr>
          <p:nvPr/>
        </p:nvPicPr>
        <p:blipFill>
          <a:blip r:embed="rId3"/>
          <a:stretch>
            <a:fillRect/>
          </a:stretch>
        </p:blipFill>
        <p:spPr>
          <a:xfrm>
            <a:off x="1331303" y="5678540"/>
            <a:ext cx="4653336" cy="2968024"/>
          </a:xfrm>
          <a:prstGeom prst="rect">
            <a:avLst/>
          </a:prstGeom>
        </p:spPr>
      </p:pic>
      <p:sp>
        <p:nvSpPr>
          <p:cNvPr id="16" name="スライド番号プレースホルダー 15">
            <a:extLst>
              <a:ext uri="{FF2B5EF4-FFF2-40B4-BE49-F238E27FC236}">
                <a16:creationId xmlns:a16="http://schemas.microsoft.com/office/drawing/2014/main" id="{CC091B34-AD5F-E593-0ED8-8ABFFF1758B3}"/>
              </a:ext>
            </a:extLst>
          </p:cNvPr>
          <p:cNvSpPr>
            <a:spLocks noGrp="1"/>
          </p:cNvSpPr>
          <p:nvPr>
            <p:ph type="sldNum" sz="quarter" idx="12"/>
          </p:nvPr>
        </p:nvSpPr>
        <p:spPr>
          <a:xfrm>
            <a:off x="4843463" y="9181397"/>
            <a:ext cx="1543050" cy="527403"/>
          </a:xfrm>
        </p:spPr>
        <p:txBody>
          <a:bodyPr/>
          <a:lstStyle/>
          <a:p>
            <a:fld id="{AE8EA5A1-38AB-4AA0-89CC-DE1004BC27E5}" type="slidenum">
              <a:rPr kumimoji="1" lang="ja-JP" altLang="en-US" smtClean="0"/>
              <a:t>47</a:t>
            </a:fld>
            <a:endParaRPr kumimoji="1" lang="ja-JP" altLang="en-US"/>
          </a:p>
        </p:txBody>
      </p:sp>
      <p:sp>
        <p:nvSpPr>
          <p:cNvPr id="3" name="テキスト ボックス 2">
            <a:extLst>
              <a:ext uri="{FF2B5EF4-FFF2-40B4-BE49-F238E27FC236}">
                <a16:creationId xmlns:a16="http://schemas.microsoft.com/office/drawing/2014/main" id="{A26B83AE-34EE-8F94-7DA0-D41C39DAA81D}"/>
              </a:ext>
            </a:extLst>
          </p:cNvPr>
          <p:cNvSpPr txBox="1"/>
          <p:nvPr/>
        </p:nvSpPr>
        <p:spPr>
          <a:xfrm>
            <a:off x="535457" y="612157"/>
            <a:ext cx="3431568" cy="261610"/>
          </a:xfrm>
          <a:prstGeom prst="rect">
            <a:avLst/>
          </a:prstGeom>
          <a:noFill/>
        </p:spPr>
        <p:txBody>
          <a:bodyPr wrap="square">
            <a:spAutoFit/>
          </a:bodyPr>
          <a:lstStyle/>
          <a:p>
            <a:pPr marL="485140">
              <a:spcBef>
                <a:spcPts val="205"/>
              </a:spcBef>
              <a:spcAft>
                <a:spcPts val="0"/>
              </a:spcAft>
            </a:pPr>
            <a:r>
              <a:rPr lang="ja-JP" altLang="ja-JP"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リスト印刷の精密点検の印刷レイアウトです。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pic>
        <p:nvPicPr>
          <p:cNvPr id="4" name="image58.jpeg">
            <a:extLst>
              <a:ext uri="{FF2B5EF4-FFF2-40B4-BE49-F238E27FC236}">
                <a16:creationId xmlns:a16="http://schemas.microsoft.com/office/drawing/2014/main" id="{E5BCE82E-E02F-77ED-C6EE-037CC3D9CF97}"/>
              </a:ext>
            </a:extLst>
          </p:cNvPr>
          <p:cNvPicPr>
            <a:picLocks noChangeAspect="1"/>
          </p:cNvPicPr>
          <p:nvPr/>
        </p:nvPicPr>
        <p:blipFill>
          <a:blip r:embed="rId4" cstate="print"/>
          <a:stretch>
            <a:fillRect/>
          </a:stretch>
        </p:blipFill>
        <p:spPr>
          <a:xfrm>
            <a:off x="1428964" y="911860"/>
            <a:ext cx="4267200" cy="4041140"/>
          </a:xfrm>
          <a:prstGeom prst="rect">
            <a:avLst/>
          </a:prstGeom>
        </p:spPr>
      </p:pic>
      <p:sp>
        <p:nvSpPr>
          <p:cNvPr id="7" name="テキスト ボックス 6">
            <a:extLst>
              <a:ext uri="{FF2B5EF4-FFF2-40B4-BE49-F238E27FC236}">
                <a16:creationId xmlns:a16="http://schemas.microsoft.com/office/drawing/2014/main" id="{5214BAF3-8709-5DFC-0636-E20ECDA40963}"/>
              </a:ext>
            </a:extLst>
          </p:cNvPr>
          <p:cNvSpPr txBox="1"/>
          <p:nvPr/>
        </p:nvSpPr>
        <p:spPr>
          <a:xfrm>
            <a:off x="598301" y="5039475"/>
            <a:ext cx="5483999" cy="430887"/>
          </a:xfrm>
          <a:prstGeom prst="rect">
            <a:avLst/>
          </a:prstGeom>
          <a:noFill/>
        </p:spPr>
        <p:txBody>
          <a:bodyPr wrap="square">
            <a:spAutoFit/>
          </a:bodyPr>
          <a:lstStyle/>
          <a:p>
            <a:pPr marL="618490">
              <a:spcBef>
                <a:spcPts val="5"/>
              </a:spcBef>
              <a:spcAft>
                <a:spcPts val="0"/>
              </a:spcAft>
            </a:pPr>
            <a:r>
              <a:rPr lang="ja-JP" altLang="en-US" sz="1100" spc="-10" dirty="0">
                <a:effectLst/>
                <a:latin typeface="游ゴシック" panose="020B0400000000000000" pitchFamily="50" charset="-128"/>
                <a:ea typeface="游ゴシック" panose="020B0400000000000000" pitchFamily="50" charset="-128"/>
                <a:cs typeface="ＭＳ Ｐゴシック" panose="020B0600070205080204" pitchFamily="50" charset="-128"/>
              </a:rPr>
              <a:t>「候補病名出力」チェック解除後に用途に応じてレイアウトを切り替えて印刷します。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8" name="テキスト ボックス 7">
            <a:extLst>
              <a:ext uri="{FF2B5EF4-FFF2-40B4-BE49-F238E27FC236}">
                <a16:creationId xmlns:a16="http://schemas.microsoft.com/office/drawing/2014/main" id="{6A48CBBC-576D-6AFC-5CC7-C830861FB68B}"/>
              </a:ext>
            </a:extLst>
          </p:cNvPr>
          <p:cNvSpPr txBox="1"/>
          <p:nvPr/>
        </p:nvSpPr>
        <p:spPr>
          <a:xfrm>
            <a:off x="3467314" y="5470362"/>
            <a:ext cx="1272464" cy="169277"/>
          </a:xfrm>
          <a:prstGeom prst="rect">
            <a:avLst/>
          </a:prstGeom>
          <a:solidFill>
            <a:schemeClr val="bg1"/>
          </a:solidFill>
          <a:ln>
            <a:solidFill>
              <a:srgbClr val="FF0000"/>
            </a:solidFill>
          </a:ln>
        </p:spPr>
        <p:txBody>
          <a:bodyPr wrap="none" lIns="0" tIns="0" rIns="0" bIns="0" rtlCol="0">
            <a:spAutoFit/>
          </a:bodyPr>
          <a:lstStyle/>
          <a:p>
            <a:r>
              <a:rPr lang="ja-JP" altLang="en-US" sz="1100" b="0" i="0" dirty="0">
                <a:solidFill>
                  <a:srgbClr val="FF0000"/>
                </a:solidFill>
                <a:effectLst/>
                <a:latin typeface="Meiryo UI" panose="020B0604030504040204" pitchFamily="34" charset="-128"/>
                <a:ea typeface="Meiryo UI" panose="020B0604030504040204" pitchFamily="34" charset="-128"/>
              </a:rPr>
              <a:t>カード</a:t>
            </a:r>
            <a:r>
              <a:rPr lang="ko-KR" altLang="en-US" sz="1100" b="0" i="0" dirty="0">
                <a:solidFill>
                  <a:srgbClr val="FF0000"/>
                </a:solidFill>
                <a:effectLst/>
                <a:latin typeface="Meiryo UI" panose="020B0604030504040204" pitchFamily="34" charset="-128"/>
                <a:ea typeface="Meiryo UI" panose="020B0604030504040204" pitchFamily="34" charset="-128"/>
              </a:rPr>
              <a:t>型</a:t>
            </a:r>
            <a:r>
              <a:rPr lang="ja-JP" altLang="ja-JP" sz="1100" b="1" spc="-15" dirty="0">
                <a:solidFill>
                  <a:srgbClr val="FF0000"/>
                </a:solidFill>
                <a:effectLst/>
                <a:latin typeface="+mj-ea"/>
                <a:ea typeface="+mj-ea"/>
                <a:cs typeface="ＭＳ Ｐゴシック" panose="020B0600070205080204" pitchFamily="50" charset="-128"/>
              </a:rPr>
              <a:t>レセプト印刷</a:t>
            </a:r>
            <a:endParaRPr kumimoji="1" lang="ja-JP" altLang="en-US" sz="1100" b="1" dirty="0">
              <a:latin typeface="+mj-ea"/>
              <a:ea typeface="+mj-ea"/>
            </a:endParaRPr>
          </a:p>
        </p:txBody>
      </p:sp>
      <p:sp>
        <p:nvSpPr>
          <p:cNvPr id="10" name="テキスト ボックス 9">
            <a:extLst>
              <a:ext uri="{FF2B5EF4-FFF2-40B4-BE49-F238E27FC236}">
                <a16:creationId xmlns:a16="http://schemas.microsoft.com/office/drawing/2014/main" id="{EF31B6BB-1D20-B653-3F9C-7F2EAC53FDF7}"/>
              </a:ext>
            </a:extLst>
          </p:cNvPr>
          <p:cNvSpPr txBox="1"/>
          <p:nvPr/>
        </p:nvSpPr>
        <p:spPr>
          <a:xfrm>
            <a:off x="5132198" y="5490162"/>
            <a:ext cx="911788" cy="184666"/>
          </a:xfrm>
          <a:prstGeom prst="rect">
            <a:avLst/>
          </a:prstGeom>
          <a:solidFill>
            <a:schemeClr val="bg1"/>
          </a:solidFill>
          <a:ln>
            <a:solidFill>
              <a:srgbClr val="FF0000"/>
            </a:solidFill>
          </a:ln>
        </p:spPr>
        <p:txBody>
          <a:bodyPr wrap="square" lIns="0" tIns="0" rIns="0" bIns="0" rtlCol="0">
            <a:spAutoFit/>
          </a:bodyPr>
          <a:lstStyle/>
          <a:p>
            <a:r>
              <a:rPr lang="ja-JP" altLang="en-US" sz="1200" b="1" spc="-15" dirty="0">
                <a:solidFill>
                  <a:srgbClr val="FF0000"/>
                </a:solidFill>
                <a:effectLst/>
                <a:latin typeface="+mj-ea"/>
                <a:ea typeface="+mj-ea"/>
                <a:cs typeface="ＭＳ Ｐゴシック" panose="020B0600070205080204" pitchFamily="50" charset="-128"/>
              </a:rPr>
              <a:t>電子付箋</a:t>
            </a:r>
            <a:r>
              <a:rPr lang="ja-JP" altLang="ja-JP" sz="1200" b="1" spc="-15" dirty="0">
                <a:solidFill>
                  <a:srgbClr val="FF0000"/>
                </a:solidFill>
                <a:effectLst/>
                <a:latin typeface="+mj-ea"/>
                <a:ea typeface="+mj-ea"/>
                <a:cs typeface="ＭＳ Ｐゴシック" panose="020B0600070205080204" pitchFamily="50" charset="-128"/>
              </a:rPr>
              <a:t>印刷</a:t>
            </a:r>
            <a:endParaRPr kumimoji="1" lang="ja-JP" altLang="en-US" sz="1200" b="1" dirty="0">
              <a:latin typeface="+mj-ea"/>
              <a:ea typeface="+mj-ea"/>
            </a:endParaRPr>
          </a:p>
        </p:txBody>
      </p:sp>
      <p:pic>
        <p:nvPicPr>
          <p:cNvPr id="13" name="object 14">
            <a:extLst>
              <a:ext uri="{FF2B5EF4-FFF2-40B4-BE49-F238E27FC236}">
                <a16:creationId xmlns:a16="http://schemas.microsoft.com/office/drawing/2014/main" id="{C80B58A8-27F3-EED0-0ACC-54FA4C69357A}"/>
              </a:ext>
            </a:extLst>
          </p:cNvPr>
          <p:cNvPicPr/>
          <p:nvPr/>
        </p:nvPicPr>
        <p:blipFill>
          <a:blip r:embed="rId5" cstate="print"/>
          <a:stretch>
            <a:fillRect/>
          </a:stretch>
        </p:blipFill>
        <p:spPr>
          <a:xfrm>
            <a:off x="5248655" y="5649170"/>
            <a:ext cx="189611" cy="202946"/>
          </a:xfrm>
          <a:prstGeom prst="rect">
            <a:avLst/>
          </a:prstGeom>
        </p:spPr>
      </p:pic>
      <p:pic>
        <p:nvPicPr>
          <p:cNvPr id="14" name="object 14">
            <a:extLst>
              <a:ext uri="{FF2B5EF4-FFF2-40B4-BE49-F238E27FC236}">
                <a16:creationId xmlns:a16="http://schemas.microsoft.com/office/drawing/2014/main" id="{70582DE1-3B8D-70AE-464F-9B4892A7D4A1}"/>
              </a:ext>
            </a:extLst>
          </p:cNvPr>
          <p:cNvPicPr/>
          <p:nvPr/>
        </p:nvPicPr>
        <p:blipFill>
          <a:blip r:embed="rId5" cstate="print"/>
          <a:stretch>
            <a:fillRect/>
          </a:stretch>
        </p:blipFill>
        <p:spPr>
          <a:xfrm rot="16461681">
            <a:off x="4176439" y="5649169"/>
            <a:ext cx="189611" cy="202946"/>
          </a:xfrm>
          <a:prstGeom prst="rect">
            <a:avLst/>
          </a:prstGeom>
        </p:spPr>
      </p:pic>
      <p:pic>
        <p:nvPicPr>
          <p:cNvPr id="15" name="object 14">
            <a:extLst>
              <a:ext uri="{FF2B5EF4-FFF2-40B4-BE49-F238E27FC236}">
                <a16:creationId xmlns:a16="http://schemas.microsoft.com/office/drawing/2014/main" id="{68B623FD-1FA3-CE3A-7F9D-03F088B257D6}"/>
              </a:ext>
            </a:extLst>
          </p:cNvPr>
          <p:cNvPicPr/>
          <p:nvPr/>
        </p:nvPicPr>
        <p:blipFill>
          <a:blip r:embed="rId5" cstate="print"/>
          <a:stretch>
            <a:fillRect/>
          </a:stretch>
        </p:blipFill>
        <p:spPr>
          <a:xfrm rot="11435744">
            <a:off x="4179898" y="6066722"/>
            <a:ext cx="189611" cy="202946"/>
          </a:xfrm>
          <a:prstGeom prst="rect">
            <a:avLst/>
          </a:prstGeom>
        </p:spPr>
      </p:pic>
      <p:sp>
        <p:nvSpPr>
          <p:cNvPr id="20" name="テキスト ボックス 7">
            <a:extLst>
              <a:ext uri="{FF2B5EF4-FFF2-40B4-BE49-F238E27FC236}">
                <a16:creationId xmlns:a16="http://schemas.microsoft.com/office/drawing/2014/main" id="{CF74C7A2-CFB5-A68C-3303-78D29811E1C2}"/>
              </a:ext>
            </a:extLst>
          </p:cNvPr>
          <p:cNvSpPr txBox="1"/>
          <p:nvPr/>
        </p:nvSpPr>
        <p:spPr>
          <a:xfrm>
            <a:off x="2791191" y="6248133"/>
            <a:ext cx="1792157" cy="184666"/>
          </a:xfrm>
          <a:prstGeom prst="rect">
            <a:avLst/>
          </a:prstGeom>
          <a:solidFill>
            <a:schemeClr val="bg1"/>
          </a:solidFill>
          <a:ln>
            <a:solidFill>
              <a:srgbClr val="FF0000"/>
            </a:solidFill>
          </a:ln>
        </p:spPr>
        <p:txBody>
          <a:bodyPr wrap="none" lIns="0" tIns="0" rIns="0" bIns="0" rtlCol="0">
            <a:spAutoFit/>
          </a:bodyPr>
          <a:lstStyle/>
          <a:p>
            <a:r>
              <a:rPr lang="ja-JP" altLang="en-US" sz="1200" b="0" i="0" dirty="0">
                <a:solidFill>
                  <a:srgbClr val="FF0000"/>
                </a:solidFill>
                <a:effectLst/>
                <a:latin typeface="Meiryo UI" panose="020B0604030504040204" pitchFamily="34" charset="-128"/>
                <a:ea typeface="Meiryo UI" panose="020B0604030504040204" pitchFamily="34" charset="-128"/>
              </a:rPr>
              <a:t>「候補病名出力」チェック解除</a:t>
            </a:r>
            <a:endParaRPr kumimoji="1" lang="ja-JP" altLang="en-US" sz="1200" b="1" dirty="0">
              <a:latin typeface="+mj-ea"/>
              <a:ea typeface="+mj-ea"/>
            </a:endParaRPr>
          </a:p>
        </p:txBody>
      </p:sp>
      <p:sp>
        <p:nvSpPr>
          <p:cNvPr id="21" name="직사각형 20">
            <a:extLst>
              <a:ext uri="{FF2B5EF4-FFF2-40B4-BE49-F238E27FC236}">
                <a16:creationId xmlns:a16="http://schemas.microsoft.com/office/drawing/2014/main" id="{192EF5D9-BE6B-7638-3F2B-8FD5D084EF2C}"/>
              </a:ext>
            </a:extLst>
          </p:cNvPr>
          <p:cNvSpPr/>
          <p:nvPr/>
        </p:nvSpPr>
        <p:spPr>
          <a:xfrm>
            <a:off x="4579926" y="6211059"/>
            <a:ext cx="826557" cy="1975676"/>
          </a:xfrm>
          <a:prstGeom prst="rect">
            <a:avLst/>
          </a:prstGeom>
          <a:solidFill>
            <a:schemeClr val="bg2">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
        <p:nvSpPr>
          <p:cNvPr id="6" name="テキスト ボックス 5">
            <a:extLst>
              <a:ext uri="{FF2B5EF4-FFF2-40B4-BE49-F238E27FC236}">
                <a16:creationId xmlns:a16="http://schemas.microsoft.com/office/drawing/2014/main" id="{FB53D1B5-14A4-C03E-D698-9133E08EF3F5}"/>
              </a:ext>
            </a:extLst>
          </p:cNvPr>
          <p:cNvSpPr txBox="1"/>
          <p:nvPr/>
        </p:nvSpPr>
        <p:spPr>
          <a:xfrm>
            <a:off x="2601448" y="7822033"/>
            <a:ext cx="3551702" cy="369332"/>
          </a:xfrm>
          <a:prstGeom prst="rect">
            <a:avLst/>
          </a:prstGeom>
          <a:solidFill>
            <a:schemeClr val="bg1"/>
          </a:solidFill>
          <a:ln>
            <a:solidFill>
              <a:srgbClr val="FF0000"/>
            </a:solidFill>
          </a:ln>
        </p:spPr>
        <p:txBody>
          <a:bodyPr wrap="square" lIns="0" tIns="0" rIns="0" bIns="0" rtlCol="0">
            <a:spAutoFit/>
          </a:bodyPr>
          <a:lstStyle/>
          <a:p>
            <a:r>
              <a:rPr lang="ja-JP" altLang="ja-JP" sz="1200" b="1" spc="-15" dirty="0">
                <a:solidFill>
                  <a:srgbClr val="FF0000"/>
                </a:solidFill>
                <a:effectLst/>
                <a:latin typeface="+mj-ea"/>
                <a:ea typeface="+mj-ea"/>
                <a:cs typeface="ＭＳ Ｐゴシック" panose="020B0600070205080204" pitchFamily="50" charset="-128"/>
              </a:rPr>
              <a:t>チェックのはいったレセプトが印刷対象となります。</a:t>
            </a:r>
            <a:endParaRPr lang="en-US" altLang="ja-JP" sz="1200" b="1" spc="-15" dirty="0">
              <a:solidFill>
                <a:srgbClr val="FF0000"/>
              </a:solidFill>
              <a:effectLst/>
              <a:latin typeface="+mj-ea"/>
              <a:ea typeface="+mj-ea"/>
              <a:cs typeface="ＭＳ Ｐゴシック" panose="020B0600070205080204" pitchFamily="50" charset="-128"/>
            </a:endParaRPr>
          </a:p>
          <a:p>
            <a:r>
              <a:rPr kumimoji="1" lang="en-US" altLang="ja-JP" sz="1200" b="1" spc="-15" dirty="0">
                <a:solidFill>
                  <a:srgbClr val="FF0000"/>
                </a:solidFill>
                <a:latin typeface="+mj-ea"/>
                <a:ea typeface="+mj-ea"/>
              </a:rPr>
              <a:t>※</a:t>
            </a:r>
            <a:r>
              <a:rPr kumimoji="1" lang="ja-JP" altLang="en-US" sz="1200" b="1" spc="-15" dirty="0">
                <a:solidFill>
                  <a:srgbClr val="FF0000"/>
                </a:solidFill>
                <a:latin typeface="+mj-ea"/>
                <a:ea typeface="+mj-ea"/>
              </a:rPr>
              <a:t>電子付箋印刷は除く</a:t>
            </a:r>
            <a:endParaRPr kumimoji="1" lang="ja-JP" altLang="en-US" sz="1200" b="1" dirty="0">
              <a:latin typeface="+mj-ea"/>
              <a:ea typeface="+mj-ea"/>
            </a:endParaRPr>
          </a:p>
        </p:txBody>
      </p:sp>
      <p:pic>
        <p:nvPicPr>
          <p:cNvPr id="22" name="object 7">
            <a:extLst>
              <a:ext uri="{FF2B5EF4-FFF2-40B4-BE49-F238E27FC236}">
                <a16:creationId xmlns:a16="http://schemas.microsoft.com/office/drawing/2014/main" id="{AB383BD7-70A9-8785-ABAE-451CF2D456B3}"/>
              </a:ext>
            </a:extLst>
          </p:cNvPr>
          <p:cNvPicPr/>
          <p:nvPr/>
        </p:nvPicPr>
        <p:blipFill>
          <a:blip r:embed="rId6" cstate="print"/>
          <a:stretch>
            <a:fillRect/>
          </a:stretch>
        </p:blipFill>
        <p:spPr>
          <a:xfrm>
            <a:off x="5430024" y="7642074"/>
            <a:ext cx="76200" cy="179959"/>
          </a:xfrm>
          <a:prstGeom prst="rect">
            <a:avLst/>
          </a:prstGeom>
        </p:spPr>
      </p:pic>
      <p:sp>
        <p:nvSpPr>
          <p:cNvPr id="23" name="직사각형 22">
            <a:extLst>
              <a:ext uri="{FF2B5EF4-FFF2-40B4-BE49-F238E27FC236}">
                <a16:creationId xmlns:a16="http://schemas.microsoft.com/office/drawing/2014/main" id="{3FB9D516-9FAD-DC5E-94C4-E5FB8A2DC57D}"/>
              </a:ext>
            </a:extLst>
          </p:cNvPr>
          <p:cNvSpPr/>
          <p:nvPr/>
        </p:nvSpPr>
        <p:spPr>
          <a:xfrm>
            <a:off x="1644312" y="5741117"/>
            <a:ext cx="913538" cy="98619"/>
          </a:xfrm>
          <a:prstGeom prst="rect">
            <a:avLst/>
          </a:prstGeom>
          <a:solidFill>
            <a:schemeClr val="bg1">
              <a:lumMod val="85000"/>
              <a:alpha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spTree>
    <p:extLst>
      <p:ext uri="{BB962C8B-B14F-4D97-AF65-F5344CB8AC3E}">
        <p14:creationId xmlns:p14="http://schemas.microsoft.com/office/powerpoint/2010/main" val="33337653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4D595241-D9E1-2AAB-CA36-57ECEBCE625B}"/>
              </a:ext>
            </a:extLst>
          </p:cNvPr>
          <p:cNvPicPr>
            <a:picLocks noChangeAspect="1"/>
          </p:cNvPicPr>
          <p:nvPr/>
        </p:nvPicPr>
        <p:blipFill>
          <a:blip r:embed="rId3"/>
          <a:stretch>
            <a:fillRect/>
          </a:stretch>
        </p:blipFill>
        <p:spPr>
          <a:xfrm>
            <a:off x="2521680" y="1876954"/>
            <a:ext cx="3567688" cy="3161663"/>
          </a:xfrm>
          <a:prstGeom prst="rect">
            <a:avLst/>
          </a:prstGeom>
        </p:spPr>
      </p:pic>
      <p:pic>
        <p:nvPicPr>
          <p:cNvPr id="19" name="그림 18">
            <a:extLst>
              <a:ext uri="{FF2B5EF4-FFF2-40B4-BE49-F238E27FC236}">
                <a16:creationId xmlns:a16="http://schemas.microsoft.com/office/drawing/2014/main" id="{1459FB72-45A7-865A-D661-7063C29A2104}"/>
              </a:ext>
            </a:extLst>
          </p:cNvPr>
          <p:cNvPicPr>
            <a:picLocks noChangeAspect="1"/>
          </p:cNvPicPr>
          <p:nvPr/>
        </p:nvPicPr>
        <p:blipFill>
          <a:blip r:embed="rId4"/>
          <a:stretch>
            <a:fillRect/>
          </a:stretch>
        </p:blipFill>
        <p:spPr>
          <a:xfrm>
            <a:off x="1083360" y="1045947"/>
            <a:ext cx="1936542" cy="1116565"/>
          </a:xfrm>
          <a:prstGeom prst="rect">
            <a:avLst/>
          </a:prstGeom>
        </p:spPr>
      </p:pic>
      <p:sp>
        <p:nvSpPr>
          <p:cNvPr id="2" name="슬라이드 번호 개체 틀 1">
            <a:extLst>
              <a:ext uri="{FF2B5EF4-FFF2-40B4-BE49-F238E27FC236}">
                <a16:creationId xmlns:a16="http://schemas.microsoft.com/office/drawing/2014/main" id="{AA2E2799-48B6-79B3-1991-8EB17EDD6CFD}"/>
              </a:ext>
            </a:extLst>
          </p:cNvPr>
          <p:cNvSpPr>
            <a:spLocks noGrp="1"/>
          </p:cNvSpPr>
          <p:nvPr>
            <p:ph type="sldNum" sz="quarter" idx="12"/>
          </p:nvPr>
        </p:nvSpPr>
        <p:spPr/>
        <p:txBody>
          <a:bodyPr/>
          <a:lstStyle/>
          <a:p>
            <a:fld id="{AE8EA5A1-38AB-4AA0-89CC-DE1004BC27E5}" type="slidenum">
              <a:rPr kumimoji="1" lang="ja-JP" altLang="en-US" smtClean="0"/>
              <a:t>48</a:t>
            </a:fld>
            <a:endParaRPr kumimoji="1" lang="ja-JP" altLang="en-US"/>
          </a:p>
        </p:txBody>
      </p:sp>
      <p:sp>
        <p:nvSpPr>
          <p:cNvPr id="3" name="テキスト ボックス 2">
            <a:extLst>
              <a:ext uri="{FF2B5EF4-FFF2-40B4-BE49-F238E27FC236}">
                <a16:creationId xmlns:a16="http://schemas.microsoft.com/office/drawing/2014/main" id="{E6319F22-37D9-42CF-ED97-E11C5BA6CBE6}"/>
              </a:ext>
            </a:extLst>
          </p:cNvPr>
          <p:cNvSpPr txBox="1"/>
          <p:nvPr/>
        </p:nvSpPr>
        <p:spPr>
          <a:xfrm>
            <a:off x="535456" y="612157"/>
            <a:ext cx="6148679" cy="261610"/>
          </a:xfrm>
          <a:prstGeom prst="rect">
            <a:avLst/>
          </a:prstGeom>
          <a:noFill/>
        </p:spPr>
        <p:txBody>
          <a:bodyPr wrap="square">
            <a:spAutoFit/>
          </a:bodyPr>
          <a:lstStyle/>
          <a:p>
            <a:pPr marL="485140">
              <a:spcBef>
                <a:spcPts val="205"/>
              </a:spcBef>
              <a:spcAft>
                <a:spcPts val="0"/>
              </a:spcAft>
            </a:pPr>
            <a:r>
              <a:rPr lang="ja-JP" altLang="en-US" sz="1100" spc="-15" dirty="0">
                <a:effectLst/>
                <a:latin typeface="游ゴシック" panose="020B0400000000000000" pitchFamily="50" charset="-128"/>
                <a:ea typeface="游ゴシック" panose="020B0400000000000000" pitchFamily="50" charset="-128"/>
                <a:cs typeface="ＭＳ Ｐゴシック" panose="020B0600070205080204" pitchFamily="50" charset="-128"/>
              </a:rPr>
              <a:t>「病名漏れ」の場合、不合格メッセージを含めて印刷するかどうかを選択できます。</a:t>
            </a:r>
            <a:endParaRPr lang="ja-JP" alt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7" name="docshape165">
            <a:extLst>
              <a:ext uri="{FF2B5EF4-FFF2-40B4-BE49-F238E27FC236}">
                <a16:creationId xmlns:a16="http://schemas.microsoft.com/office/drawing/2014/main" id="{9F140171-9224-1EA3-7675-AE105414B50B}"/>
              </a:ext>
            </a:extLst>
          </p:cNvPr>
          <p:cNvSpPr>
            <a:spLocks/>
          </p:cNvSpPr>
          <p:nvPr/>
        </p:nvSpPr>
        <p:spPr bwMode="auto">
          <a:xfrm>
            <a:off x="1139017" y="1521452"/>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pic>
        <p:nvPicPr>
          <p:cNvPr id="13" name="그림 12">
            <a:extLst>
              <a:ext uri="{FF2B5EF4-FFF2-40B4-BE49-F238E27FC236}">
                <a16:creationId xmlns:a16="http://schemas.microsoft.com/office/drawing/2014/main" id="{B8570262-2126-DC6B-EEA7-0C16670EE2DF}"/>
              </a:ext>
            </a:extLst>
          </p:cNvPr>
          <p:cNvPicPr>
            <a:picLocks noChangeAspect="1"/>
          </p:cNvPicPr>
          <p:nvPr/>
        </p:nvPicPr>
        <p:blipFill>
          <a:blip r:embed="rId5"/>
          <a:stretch>
            <a:fillRect/>
          </a:stretch>
        </p:blipFill>
        <p:spPr>
          <a:xfrm>
            <a:off x="2440215" y="6155177"/>
            <a:ext cx="3552221" cy="2868842"/>
          </a:xfrm>
          <a:prstGeom prst="rect">
            <a:avLst/>
          </a:prstGeom>
        </p:spPr>
      </p:pic>
      <p:pic>
        <p:nvPicPr>
          <p:cNvPr id="17" name="그림 16">
            <a:extLst>
              <a:ext uri="{FF2B5EF4-FFF2-40B4-BE49-F238E27FC236}">
                <a16:creationId xmlns:a16="http://schemas.microsoft.com/office/drawing/2014/main" id="{6D4B7B09-88AD-BA97-C71B-FAF8A22D6795}"/>
              </a:ext>
            </a:extLst>
          </p:cNvPr>
          <p:cNvPicPr>
            <a:picLocks noChangeAspect="1"/>
          </p:cNvPicPr>
          <p:nvPr/>
        </p:nvPicPr>
        <p:blipFill>
          <a:blip r:embed="rId6"/>
          <a:stretch>
            <a:fillRect/>
          </a:stretch>
        </p:blipFill>
        <p:spPr>
          <a:xfrm>
            <a:off x="1091311" y="5296901"/>
            <a:ext cx="1936542" cy="1136571"/>
          </a:xfrm>
          <a:prstGeom prst="rect">
            <a:avLst/>
          </a:prstGeom>
        </p:spPr>
      </p:pic>
      <p:cxnSp>
        <p:nvCxnSpPr>
          <p:cNvPr id="21" name="연결선: 꺾임 20">
            <a:extLst>
              <a:ext uri="{FF2B5EF4-FFF2-40B4-BE49-F238E27FC236}">
                <a16:creationId xmlns:a16="http://schemas.microsoft.com/office/drawing/2014/main" id="{BA5EF1DE-DB44-9441-16DA-378FA8969B49}"/>
              </a:ext>
            </a:extLst>
          </p:cNvPr>
          <p:cNvCxnSpPr>
            <a:cxnSpLocks/>
            <a:endCxn id="15" idx="1"/>
          </p:cNvCxnSpPr>
          <p:nvPr/>
        </p:nvCxnSpPr>
        <p:spPr>
          <a:xfrm rot="16200000" flipH="1">
            <a:off x="1348820" y="2284926"/>
            <a:ext cx="1493814" cy="85190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docshape165">
            <a:extLst>
              <a:ext uri="{FF2B5EF4-FFF2-40B4-BE49-F238E27FC236}">
                <a16:creationId xmlns:a16="http://schemas.microsoft.com/office/drawing/2014/main" id="{AD45BF53-C0DD-11A7-FA17-D2968447903C}"/>
              </a:ext>
            </a:extLst>
          </p:cNvPr>
          <p:cNvSpPr>
            <a:spLocks/>
          </p:cNvSpPr>
          <p:nvPr/>
        </p:nvSpPr>
        <p:spPr bwMode="auto">
          <a:xfrm>
            <a:off x="3019901" y="2993519"/>
            <a:ext cx="2546011" cy="285553"/>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4" name="docshape165">
            <a:extLst>
              <a:ext uri="{FF2B5EF4-FFF2-40B4-BE49-F238E27FC236}">
                <a16:creationId xmlns:a16="http://schemas.microsoft.com/office/drawing/2014/main" id="{E0C8AA67-27BB-0C91-45DD-E795C37486C9}"/>
              </a:ext>
            </a:extLst>
          </p:cNvPr>
          <p:cNvSpPr>
            <a:spLocks/>
          </p:cNvSpPr>
          <p:nvPr/>
        </p:nvSpPr>
        <p:spPr bwMode="auto">
          <a:xfrm>
            <a:off x="3080904" y="4882206"/>
            <a:ext cx="2546011" cy="156411"/>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5" name="docshape165">
            <a:extLst>
              <a:ext uri="{FF2B5EF4-FFF2-40B4-BE49-F238E27FC236}">
                <a16:creationId xmlns:a16="http://schemas.microsoft.com/office/drawing/2014/main" id="{312D47EF-3FC3-2F02-037A-6C55A8B5E637}"/>
              </a:ext>
            </a:extLst>
          </p:cNvPr>
          <p:cNvSpPr>
            <a:spLocks/>
          </p:cNvSpPr>
          <p:nvPr/>
        </p:nvSpPr>
        <p:spPr bwMode="auto">
          <a:xfrm>
            <a:off x="1140342" y="5776724"/>
            <a:ext cx="1365642" cy="237209"/>
          </a:xfrm>
          <a:custGeom>
            <a:avLst/>
            <a:gdLst>
              <a:gd name="T0" fmla="+- 0 8154 8154"/>
              <a:gd name="T1" fmla="*/ T0 w 953"/>
              <a:gd name="T2" fmla="+- 0 1276 1211"/>
              <a:gd name="T3" fmla="*/ 1276 h 389"/>
              <a:gd name="T4" fmla="+- 0 8159 8154"/>
              <a:gd name="T5" fmla="*/ T4 w 953"/>
              <a:gd name="T6" fmla="+- 0 1251 1211"/>
              <a:gd name="T7" fmla="*/ 1251 h 389"/>
              <a:gd name="T8" fmla="+- 0 8173 8154"/>
              <a:gd name="T9" fmla="*/ T8 w 953"/>
              <a:gd name="T10" fmla="+- 0 1230 1211"/>
              <a:gd name="T11" fmla="*/ 1230 h 389"/>
              <a:gd name="T12" fmla="+- 0 8194 8154"/>
              <a:gd name="T13" fmla="*/ T12 w 953"/>
              <a:gd name="T14" fmla="+- 0 1217 1211"/>
              <a:gd name="T15" fmla="*/ 1217 h 389"/>
              <a:gd name="T16" fmla="+- 0 8219 8154"/>
              <a:gd name="T17" fmla="*/ T16 w 953"/>
              <a:gd name="T18" fmla="+- 0 1211 1211"/>
              <a:gd name="T19" fmla="*/ 1211 h 389"/>
              <a:gd name="T20" fmla="+- 0 9042 8154"/>
              <a:gd name="T21" fmla="*/ T20 w 953"/>
              <a:gd name="T22" fmla="+- 0 1211 1211"/>
              <a:gd name="T23" fmla="*/ 1211 h 389"/>
              <a:gd name="T24" fmla="+- 0 9067 8154"/>
              <a:gd name="T25" fmla="*/ T24 w 953"/>
              <a:gd name="T26" fmla="+- 0 1217 1211"/>
              <a:gd name="T27" fmla="*/ 1217 h 389"/>
              <a:gd name="T28" fmla="+- 0 9088 8154"/>
              <a:gd name="T29" fmla="*/ T28 w 953"/>
              <a:gd name="T30" fmla="+- 0 1230 1211"/>
              <a:gd name="T31" fmla="*/ 1230 h 389"/>
              <a:gd name="T32" fmla="+- 0 9102 8154"/>
              <a:gd name="T33" fmla="*/ T32 w 953"/>
              <a:gd name="T34" fmla="+- 0 1251 1211"/>
              <a:gd name="T35" fmla="*/ 1251 h 389"/>
              <a:gd name="T36" fmla="+- 0 9107 8154"/>
              <a:gd name="T37" fmla="*/ T36 w 953"/>
              <a:gd name="T38" fmla="+- 0 1276 1211"/>
              <a:gd name="T39" fmla="*/ 1276 h 389"/>
              <a:gd name="T40" fmla="+- 0 9107 8154"/>
              <a:gd name="T41" fmla="*/ T40 w 953"/>
              <a:gd name="T42" fmla="+- 0 1535 1211"/>
              <a:gd name="T43" fmla="*/ 1535 h 389"/>
              <a:gd name="T44" fmla="+- 0 9102 8154"/>
              <a:gd name="T45" fmla="*/ T44 w 953"/>
              <a:gd name="T46" fmla="+- 0 1561 1211"/>
              <a:gd name="T47" fmla="*/ 1561 h 389"/>
              <a:gd name="T48" fmla="+- 0 9088 8154"/>
              <a:gd name="T49" fmla="*/ T48 w 953"/>
              <a:gd name="T50" fmla="+- 0 1581 1211"/>
              <a:gd name="T51" fmla="*/ 1581 h 389"/>
              <a:gd name="T52" fmla="+- 0 9067 8154"/>
              <a:gd name="T53" fmla="*/ T52 w 953"/>
              <a:gd name="T54" fmla="+- 0 1595 1211"/>
              <a:gd name="T55" fmla="*/ 1595 h 389"/>
              <a:gd name="T56" fmla="+- 0 9042 8154"/>
              <a:gd name="T57" fmla="*/ T56 w 953"/>
              <a:gd name="T58" fmla="+- 0 1600 1211"/>
              <a:gd name="T59" fmla="*/ 1600 h 389"/>
              <a:gd name="T60" fmla="+- 0 8219 8154"/>
              <a:gd name="T61" fmla="*/ T60 w 953"/>
              <a:gd name="T62" fmla="+- 0 1600 1211"/>
              <a:gd name="T63" fmla="*/ 1600 h 389"/>
              <a:gd name="T64" fmla="+- 0 8194 8154"/>
              <a:gd name="T65" fmla="*/ T64 w 953"/>
              <a:gd name="T66" fmla="+- 0 1595 1211"/>
              <a:gd name="T67" fmla="*/ 1595 h 389"/>
              <a:gd name="T68" fmla="+- 0 8173 8154"/>
              <a:gd name="T69" fmla="*/ T68 w 953"/>
              <a:gd name="T70" fmla="+- 0 1581 1211"/>
              <a:gd name="T71" fmla="*/ 1581 h 389"/>
              <a:gd name="T72" fmla="+- 0 8159 8154"/>
              <a:gd name="T73" fmla="*/ T72 w 953"/>
              <a:gd name="T74" fmla="+- 0 1561 1211"/>
              <a:gd name="T75" fmla="*/ 1561 h 389"/>
              <a:gd name="T76" fmla="+- 0 8154 8154"/>
              <a:gd name="T77" fmla="*/ T76 w 953"/>
              <a:gd name="T78" fmla="+- 0 1535 1211"/>
              <a:gd name="T79" fmla="*/ 1535 h 389"/>
              <a:gd name="T80" fmla="+- 0 8154 8154"/>
              <a:gd name="T81" fmla="*/ T80 w 953"/>
              <a:gd name="T82" fmla="+- 0 1276 1211"/>
              <a:gd name="T83" fmla="*/ 1276 h 38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953" h="389">
                <a:moveTo>
                  <a:pt x="0" y="65"/>
                </a:moveTo>
                <a:lnTo>
                  <a:pt x="5" y="40"/>
                </a:lnTo>
                <a:lnTo>
                  <a:pt x="19" y="19"/>
                </a:lnTo>
                <a:lnTo>
                  <a:pt x="40" y="6"/>
                </a:lnTo>
                <a:lnTo>
                  <a:pt x="65" y="0"/>
                </a:lnTo>
                <a:lnTo>
                  <a:pt x="888" y="0"/>
                </a:lnTo>
                <a:lnTo>
                  <a:pt x="913" y="6"/>
                </a:lnTo>
                <a:lnTo>
                  <a:pt x="934" y="19"/>
                </a:lnTo>
                <a:lnTo>
                  <a:pt x="948" y="40"/>
                </a:lnTo>
                <a:lnTo>
                  <a:pt x="953" y="65"/>
                </a:lnTo>
                <a:lnTo>
                  <a:pt x="953" y="324"/>
                </a:lnTo>
                <a:lnTo>
                  <a:pt x="948" y="350"/>
                </a:lnTo>
                <a:lnTo>
                  <a:pt x="934" y="370"/>
                </a:lnTo>
                <a:lnTo>
                  <a:pt x="913" y="384"/>
                </a:lnTo>
                <a:lnTo>
                  <a:pt x="888" y="389"/>
                </a:lnTo>
                <a:lnTo>
                  <a:pt x="65" y="389"/>
                </a:lnTo>
                <a:lnTo>
                  <a:pt x="40" y="384"/>
                </a:lnTo>
                <a:lnTo>
                  <a:pt x="19" y="370"/>
                </a:lnTo>
                <a:lnTo>
                  <a:pt x="5" y="350"/>
                </a:lnTo>
                <a:lnTo>
                  <a:pt x="0" y="324"/>
                </a:lnTo>
                <a:lnTo>
                  <a:pt x="0" y="65"/>
                </a:lnTo>
                <a:close/>
              </a:path>
            </a:pathLst>
          </a:custGeom>
          <a:noFill/>
          <a:ln w="1905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cxnSp>
        <p:nvCxnSpPr>
          <p:cNvPr id="26" name="연결선: 꺾임 25">
            <a:extLst>
              <a:ext uri="{FF2B5EF4-FFF2-40B4-BE49-F238E27FC236}">
                <a16:creationId xmlns:a16="http://schemas.microsoft.com/office/drawing/2014/main" id="{C7D9243E-956E-6E7C-9D7D-DE0FE24FFBAE}"/>
              </a:ext>
            </a:extLst>
          </p:cNvPr>
          <p:cNvCxnSpPr>
            <a:cxnSpLocks/>
            <a:endCxn id="13" idx="1"/>
          </p:cNvCxnSpPr>
          <p:nvPr/>
        </p:nvCxnSpPr>
        <p:spPr>
          <a:xfrm rot="16200000" flipH="1">
            <a:off x="1370480" y="6519863"/>
            <a:ext cx="1370354" cy="769116"/>
          </a:xfrm>
          <a:prstGeom prst="bentConnector2">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3402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5D577FED-A0FB-22B0-3C31-61ED7447364E}"/>
              </a:ext>
            </a:extLst>
          </p:cNvPr>
          <p:cNvSpPr>
            <a:spLocks noGrp="1"/>
          </p:cNvSpPr>
          <p:nvPr>
            <p:ph type="sldNum" sz="quarter" idx="12"/>
          </p:nvPr>
        </p:nvSpPr>
        <p:spPr/>
        <p:txBody>
          <a:bodyPr/>
          <a:lstStyle/>
          <a:p>
            <a:fld id="{AE8EA5A1-38AB-4AA0-89CC-DE1004BC27E5}" type="slidenum">
              <a:rPr kumimoji="1" lang="ja-JP" altLang="en-US" smtClean="0"/>
              <a:t>6</a:t>
            </a:fld>
            <a:endParaRPr kumimoji="1" lang="ja-JP" altLang="en-US"/>
          </a:p>
        </p:txBody>
      </p:sp>
      <p:sp>
        <p:nvSpPr>
          <p:cNvPr id="4" name="正方形/長方形 1">
            <a:extLst>
              <a:ext uri="{FF2B5EF4-FFF2-40B4-BE49-F238E27FC236}">
                <a16:creationId xmlns:a16="http://schemas.microsoft.com/office/drawing/2014/main" id="{D810708B-C3A3-4C31-20AA-76567D92D35B}"/>
              </a:ext>
            </a:extLst>
          </p:cNvPr>
          <p:cNvSpPr/>
          <p:nvPr/>
        </p:nvSpPr>
        <p:spPr>
          <a:xfrm>
            <a:off x="729000" y="621767"/>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a:t>
            </a:r>
            <a:r>
              <a:rPr lang="ja-JP" altLang="en-US" sz="14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（日医標準レセプトソフト）連動（付加機能）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5" name="object 7">
            <a:extLst>
              <a:ext uri="{FF2B5EF4-FFF2-40B4-BE49-F238E27FC236}">
                <a16:creationId xmlns:a16="http://schemas.microsoft.com/office/drawing/2014/main" id="{C3DF6B8A-3AB0-D3A8-C19A-CAE9ED6DFFA7}"/>
              </a:ext>
            </a:extLst>
          </p:cNvPr>
          <p:cNvSpPr txBox="1"/>
          <p:nvPr/>
        </p:nvSpPr>
        <p:spPr>
          <a:xfrm>
            <a:off x="729000" y="1010333"/>
            <a:ext cx="5400000" cy="2005677"/>
          </a:xfrm>
          <a:prstGeom prst="rect">
            <a:avLst/>
          </a:prstGeom>
        </p:spPr>
        <p:txBody>
          <a:bodyPr vert="horz" wrap="square" lIns="0" tIns="12700" rIns="0" bIns="0" rtlCol="0">
            <a:spAutoFit/>
          </a:bodyPr>
          <a:lstStyle/>
          <a:p>
            <a:pPr marL="151130">
              <a:lnSpc>
                <a:spcPct val="100000"/>
              </a:lnSpc>
              <a:spcBef>
                <a:spcPts val="100"/>
              </a:spcBef>
            </a:pPr>
            <a:r>
              <a:rPr sz="1100" b="1" spc="-20" dirty="0">
                <a:latin typeface="+mn-ea"/>
                <a:cs typeface="MS PGothic"/>
              </a:rPr>
              <a:t>レセプトの準備</a:t>
            </a:r>
            <a:endParaRPr sz="1100" dirty="0">
              <a:latin typeface="+mn-ea"/>
              <a:cs typeface="MS PGothic"/>
            </a:endParaRPr>
          </a:p>
          <a:p>
            <a:pPr marL="12700" marR="106045">
              <a:lnSpc>
                <a:spcPct val="125000"/>
              </a:lnSpc>
              <a:spcBef>
                <a:spcPts val="560"/>
              </a:spcBef>
            </a:pPr>
            <a:r>
              <a:rPr sz="1100" spc="-10" dirty="0">
                <a:latin typeface="+mn-ea"/>
                <a:cs typeface="MS PMincho"/>
              </a:rPr>
              <a:t>ORCA（</a:t>
            </a:r>
            <a:r>
              <a:rPr sz="1100" spc="-20" dirty="0">
                <a:latin typeface="+mn-ea"/>
                <a:cs typeface="MS PMincho"/>
              </a:rPr>
              <a:t>日医標準レセプトソフト</a:t>
            </a:r>
            <a:r>
              <a:rPr sz="1100" spc="-25" dirty="0">
                <a:latin typeface="+mn-ea"/>
                <a:cs typeface="MS PMincho"/>
              </a:rPr>
              <a:t>）</a:t>
            </a:r>
            <a:r>
              <a:rPr sz="1100" spc="-20" dirty="0">
                <a:latin typeface="+mn-ea"/>
                <a:cs typeface="MS PMincho"/>
              </a:rPr>
              <a:t>の電子レセプトを取り込むには、</a:t>
            </a:r>
            <a:r>
              <a:rPr sz="1100" spc="-10" dirty="0">
                <a:latin typeface="+mn-ea"/>
                <a:cs typeface="MS PMincho"/>
              </a:rPr>
              <a:t>ORCA でレセプト電算データが</a:t>
            </a:r>
            <a:r>
              <a:rPr sz="1100" spc="-25" dirty="0">
                <a:latin typeface="+mn-ea"/>
                <a:cs typeface="MS PMincho"/>
              </a:rPr>
              <a:t>作成されていることが前提となります。</a:t>
            </a:r>
            <a:endParaRPr sz="1100" dirty="0">
              <a:latin typeface="+mn-ea"/>
              <a:cs typeface="MS PMincho"/>
            </a:endParaRPr>
          </a:p>
          <a:p>
            <a:pPr marL="12700" marR="5080">
              <a:lnSpc>
                <a:spcPct val="125000"/>
              </a:lnSpc>
            </a:pPr>
            <a:r>
              <a:rPr sz="1100" spc="-10" dirty="0">
                <a:latin typeface="+mn-ea"/>
                <a:cs typeface="MS PMincho"/>
              </a:rPr>
              <a:t>ORCA</a:t>
            </a:r>
            <a:r>
              <a:rPr sz="1100" spc="-25" dirty="0">
                <a:latin typeface="+mn-ea"/>
                <a:cs typeface="MS PMincho"/>
              </a:rPr>
              <a:t> の「業務メニュー」→「</a:t>
            </a:r>
            <a:r>
              <a:rPr sz="1100" dirty="0">
                <a:latin typeface="+mn-ea"/>
                <a:cs typeface="MS PMincho"/>
              </a:rPr>
              <a:t>42</a:t>
            </a:r>
            <a:r>
              <a:rPr sz="1100" spc="-30" dirty="0">
                <a:latin typeface="+mn-ea"/>
                <a:cs typeface="MS PMincho"/>
              </a:rPr>
              <a:t> 明細書作成」において、チェックする当月分のレセプトが作成され</a:t>
            </a:r>
            <a:r>
              <a:rPr sz="1100" spc="-25" dirty="0">
                <a:latin typeface="+mn-ea"/>
                <a:cs typeface="MS PMincho"/>
              </a:rPr>
              <a:t>ているか確認後、操作を行ってください。</a:t>
            </a:r>
            <a:endParaRPr sz="1100" dirty="0">
              <a:latin typeface="+mn-ea"/>
              <a:cs typeface="MS PMincho"/>
            </a:endParaRPr>
          </a:p>
          <a:p>
            <a:pPr marL="12700">
              <a:lnSpc>
                <a:spcPct val="100000"/>
              </a:lnSpc>
              <a:spcBef>
                <a:spcPts val="360"/>
              </a:spcBef>
            </a:pPr>
            <a:r>
              <a:rPr sz="1100" spc="-25" dirty="0">
                <a:latin typeface="+mn-ea"/>
                <a:cs typeface="MS PMincho"/>
              </a:rPr>
              <a:t>※レセプト電算データが作成されていない場合は「データなし」と判断されます。</a:t>
            </a:r>
            <a:endParaRPr sz="1100" dirty="0">
              <a:latin typeface="+mn-ea"/>
              <a:cs typeface="MS PMincho"/>
            </a:endParaRPr>
          </a:p>
          <a:p>
            <a:pPr marL="108585">
              <a:lnSpc>
                <a:spcPct val="100000"/>
              </a:lnSpc>
              <a:spcBef>
                <a:spcPts val="1420"/>
              </a:spcBef>
            </a:pPr>
            <a:r>
              <a:rPr sz="1100" b="1" spc="-20" dirty="0">
                <a:latin typeface="+mn-ea"/>
                <a:cs typeface="MS PGothic"/>
              </a:rPr>
              <a:t>操作方法</a:t>
            </a:r>
            <a:endParaRPr sz="1100" dirty="0">
              <a:latin typeface="+mn-ea"/>
              <a:cs typeface="MS PGothic"/>
            </a:endParaRPr>
          </a:p>
          <a:p>
            <a:pPr marL="12700">
              <a:lnSpc>
                <a:spcPct val="100000"/>
              </a:lnSpc>
              <a:spcBef>
                <a:spcPts val="919"/>
              </a:spcBef>
            </a:pPr>
            <a:r>
              <a:rPr sz="1100" spc="-10" dirty="0">
                <a:latin typeface="+mn-ea"/>
                <a:cs typeface="MS PMincho"/>
              </a:rPr>
              <a:t>①ORCA</a:t>
            </a:r>
            <a:r>
              <a:rPr sz="1100" spc="-25" dirty="0">
                <a:latin typeface="+mn-ea"/>
                <a:cs typeface="MS PMincho"/>
              </a:rPr>
              <a:t> サーバーへの接続</a:t>
            </a:r>
            <a:endParaRPr sz="1100" dirty="0">
              <a:latin typeface="+mn-ea"/>
              <a:cs typeface="MS PMincho"/>
            </a:endParaRPr>
          </a:p>
        </p:txBody>
      </p:sp>
      <p:grpSp>
        <p:nvGrpSpPr>
          <p:cNvPr id="6" name="object 8">
            <a:extLst>
              <a:ext uri="{FF2B5EF4-FFF2-40B4-BE49-F238E27FC236}">
                <a16:creationId xmlns:a16="http://schemas.microsoft.com/office/drawing/2014/main" id="{47576042-97BD-7B9D-0985-4473815309A3}"/>
              </a:ext>
            </a:extLst>
          </p:cNvPr>
          <p:cNvGrpSpPr/>
          <p:nvPr/>
        </p:nvGrpSpPr>
        <p:grpSpPr>
          <a:xfrm>
            <a:off x="1216428" y="3109520"/>
            <a:ext cx="3827228" cy="2148590"/>
            <a:chOff x="876300" y="3981450"/>
            <a:chExt cx="4410710" cy="2464435"/>
          </a:xfrm>
        </p:grpSpPr>
        <p:pic>
          <p:nvPicPr>
            <p:cNvPr id="7" name="object 9">
              <a:extLst>
                <a:ext uri="{FF2B5EF4-FFF2-40B4-BE49-F238E27FC236}">
                  <a16:creationId xmlns:a16="http://schemas.microsoft.com/office/drawing/2014/main" id="{5E3E731C-69AE-403F-D664-A661402F05F1}"/>
                </a:ext>
              </a:extLst>
            </p:cNvPr>
            <p:cNvPicPr/>
            <p:nvPr/>
          </p:nvPicPr>
          <p:blipFill>
            <a:blip r:embed="rId2" cstate="print"/>
            <a:stretch>
              <a:fillRect/>
            </a:stretch>
          </p:blipFill>
          <p:spPr>
            <a:xfrm>
              <a:off x="876300" y="3981450"/>
              <a:ext cx="4410456" cy="2464308"/>
            </a:xfrm>
            <a:prstGeom prst="rect">
              <a:avLst/>
            </a:prstGeom>
          </p:spPr>
        </p:pic>
        <p:sp>
          <p:nvSpPr>
            <p:cNvPr id="8" name="object 10">
              <a:extLst>
                <a:ext uri="{FF2B5EF4-FFF2-40B4-BE49-F238E27FC236}">
                  <a16:creationId xmlns:a16="http://schemas.microsoft.com/office/drawing/2014/main" id="{6280AF5F-4062-0147-93D2-088D028AC953}"/>
                </a:ext>
              </a:extLst>
            </p:cNvPr>
            <p:cNvSpPr/>
            <p:nvPr/>
          </p:nvSpPr>
          <p:spPr>
            <a:xfrm>
              <a:off x="4444746" y="4634483"/>
              <a:ext cx="733425" cy="525145"/>
            </a:xfrm>
            <a:custGeom>
              <a:avLst/>
              <a:gdLst/>
              <a:ahLst/>
              <a:cxnLst/>
              <a:rect l="l" t="t" r="r" b="b"/>
              <a:pathLst>
                <a:path w="733425" h="525145">
                  <a:moveTo>
                    <a:pt x="0" y="0"/>
                  </a:moveTo>
                  <a:lnTo>
                    <a:pt x="733044" y="0"/>
                  </a:lnTo>
                  <a:lnTo>
                    <a:pt x="733044" y="525017"/>
                  </a:lnTo>
                  <a:lnTo>
                    <a:pt x="0" y="525017"/>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
        <p:nvSpPr>
          <p:cNvPr id="9" name="object 3">
            <a:extLst>
              <a:ext uri="{FF2B5EF4-FFF2-40B4-BE49-F238E27FC236}">
                <a16:creationId xmlns:a16="http://schemas.microsoft.com/office/drawing/2014/main" id="{0BDA5C62-32B8-67CD-C625-0ACCF5014A42}"/>
              </a:ext>
            </a:extLst>
          </p:cNvPr>
          <p:cNvSpPr txBox="1"/>
          <p:nvPr/>
        </p:nvSpPr>
        <p:spPr>
          <a:xfrm>
            <a:off x="923290" y="5788656"/>
            <a:ext cx="4340225" cy="182101"/>
          </a:xfrm>
          <a:prstGeom prst="rect">
            <a:avLst/>
          </a:prstGeom>
        </p:spPr>
        <p:txBody>
          <a:bodyPr vert="horz" wrap="square" lIns="0" tIns="12700" rIns="0" bIns="0" rtlCol="0">
            <a:spAutoFit/>
          </a:bodyPr>
          <a:lstStyle/>
          <a:p>
            <a:pPr marL="12700">
              <a:lnSpc>
                <a:spcPct val="100000"/>
              </a:lnSpc>
              <a:spcBef>
                <a:spcPts val="100"/>
              </a:spcBef>
            </a:pPr>
            <a:r>
              <a:rPr sz="1100" spc="-30" dirty="0">
                <a:latin typeface="MS PMincho"/>
                <a:cs typeface="MS PMincho"/>
              </a:rPr>
              <a:t>「</a:t>
            </a:r>
            <a:r>
              <a:rPr sz="1100" spc="-30" dirty="0" err="1">
                <a:latin typeface="MS PMincho"/>
                <a:cs typeface="MS PMincho"/>
              </a:rPr>
              <a:t>環境設定」タブの</a:t>
            </a:r>
            <a:r>
              <a:rPr lang="ja-JP" altLang="en-US" sz="1100" spc="-30" dirty="0">
                <a:latin typeface="MS PMincho"/>
                <a:cs typeface="MS PMincho"/>
              </a:rPr>
              <a:t>テスト</a:t>
            </a:r>
            <a:r>
              <a:rPr sz="1100" spc="-30" dirty="0" err="1">
                <a:latin typeface="MS PMincho"/>
                <a:cs typeface="MS PMincho"/>
              </a:rPr>
              <a:t>が問題なければ</a:t>
            </a:r>
            <a:r>
              <a:rPr sz="1100" spc="-30" dirty="0">
                <a:latin typeface="MS PMincho"/>
                <a:cs typeface="MS PMincho"/>
              </a:rPr>
              <a:t>、「接続」をクリックします。</a:t>
            </a:r>
            <a:endParaRPr sz="1100" dirty="0">
              <a:latin typeface="MS PMincho"/>
              <a:cs typeface="MS PMincho"/>
            </a:endParaRPr>
          </a:p>
        </p:txBody>
      </p:sp>
      <p:sp>
        <p:nvSpPr>
          <p:cNvPr id="10" name="object 4">
            <a:extLst>
              <a:ext uri="{FF2B5EF4-FFF2-40B4-BE49-F238E27FC236}">
                <a16:creationId xmlns:a16="http://schemas.microsoft.com/office/drawing/2014/main" id="{545CFB93-F4F7-0E02-8417-312CE1349EFE}"/>
              </a:ext>
            </a:extLst>
          </p:cNvPr>
          <p:cNvSpPr txBox="1"/>
          <p:nvPr/>
        </p:nvSpPr>
        <p:spPr>
          <a:xfrm>
            <a:off x="739100" y="8176854"/>
            <a:ext cx="5144865" cy="406906"/>
          </a:xfrm>
          <a:prstGeom prst="rect">
            <a:avLst/>
          </a:prstGeom>
        </p:spPr>
        <p:txBody>
          <a:bodyPr vert="horz" wrap="square" lIns="0" tIns="12700" rIns="0" bIns="0" rtlCol="0">
            <a:spAutoFit/>
          </a:bodyPr>
          <a:lstStyle/>
          <a:p>
            <a:pPr marL="12700" marR="5080">
              <a:lnSpc>
                <a:spcPct val="125000"/>
              </a:lnSpc>
              <a:spcBef>
                <a:spcPts val="100"/>
              </a:spcBef>
            </a:pPr>
            <a:r>
              <a:rPr sz="1100" spc="-30" dirty="0">
                <a:latin typeface="MS PMincho"/>
                <a:cs typeface="MS PMincho"/>
              </a:rPr>
              <a:t>上の画面に切り替わるので診療年月を入力し、「社保」、「国保」、「後期高齢者」のいずれかにチェックを入れて「送信」をクリックします。</a:t>
            </a:r>
            <a:endParaRPr sz="1100" dirty="0">
              <a:latin typeface="MS PMincho"/>
              <a:cs typeface="MS PMincho"/>
            </a:endParaRPr>
          </a:p>
        </p:txBody>
      </p:sp>
      <p:grpSp>
        <p:nvGrpSpPr>
          <p:cNvPr id="11" name="object 11">
            <a:extLst>
              <a:ext uri="{FF2B5EF4-FFF2-40B4-BE49-F238E27FC236}">
                <a16:creationId xmlns:a16="http://schemas.microsoft.com/office/drawing/2014/main" id="{1A7BF743-BA17-E433-3878-0735475CD04A}"/>
              </a:ext>
            </a:extLst>
          </p:cNvPr>
          <p:cNvGrpSpPr/>
          <p:nvPr/>
        </p:nvGrpSpPr>
        <p:grpSpPr>
          <a:xfrm>
            <a:off x="1335820" y="6158990"/>
            <a:ext cx="4000974" cy="1871655"/>
            <a:chOff x="874775" y="6799895"/>
            <a:chExt cx="4413504" cy="2199935"/>
          </a:xfrm>
        </p:grpSpPr>
        <p:pic>
          <p:nvPicPr>
            <p:cNvPr id="12" name="object 12">
              <a:extLst>
                <a:ext uri="{FF2B5EF4-FFF2-40B4-BE49-F238E27FC236}">
                  <a16:creationId xmlns:a16="http://schemas.microsoft.com/office/drawing/2014/main" id="{DB1F4936-14DA-6075-9BA0-B0A6D00B08F7}"/>
                </a:ext>
              </a:extLst>
            </p:cNvPr>
            <p:cNvPicPr/>
            <p:nvPr/>
          </p:nvPicPr>
          <p:blipFill>
            <a:blip r:embed="rId3" cstate="print"/>
            <a:srcRect t="10451"/>
            <a:stretch/>
          </p:blipFill>
          <p:spPr>
            <a:xfrm>
              <a:off x="874775" y="6799895"/>
              <a:ext cx="4413504" cy="2199935"/>
            </a:xfrm>
            <a:prstGeom prst="rect">
              <a:avLst/>
            </a:prstGeom>
          </p:spPr>
        </p:pic>
        <p:sp>
          <p:nvSpPr>
            <p:cNvPr id="13" name="object 13">
              <a:extLst>
                <a:ext uri="{FF2B5EF4-FFF2-40B4-BE49-F238E27FC236}">
                  <a16:creationId xmlns:a16="http://schemas.microsoft.com/office/drawing/2014/main" id="{E1409532-9B89-7583-313E-41CD0E47D460}"/>
                </a:ext>
              </a:extLst>
            </p:cNvPr>
            <p:cNvSpPr/>
            <p:nvPr/>
          </p:nvSpPr>
          <p:spPr>
            <a:xfrm>
              <a:off x="3648455" y="7020306"/>
              <a:ext cx="733425" cy="438150"/>
            </a:xfrm>
            <a:custGeom>
              <a:avLst/>
              <a:gdLst/>
              <a:ahLst/>
              <a:cxnLst/>
              <a:rect l="l" t="t" r="r" b="b"/>
              <a:pathLst>
                <a:path w="733425" h="438150">
                  <a:moveTo>
                    <a:pt x="0" y="0"/>
                  </a:moveTo>
                  <a:lnTo>
                    <a:pt x="733044" y="0"/>
                  </a:lnTo>
                  <a:lnTo>
                    <a:pt x="733044" y="438150"/>
                  </a:lnTo>
                  <a:lnTo>
                    <a:pt x="0" y="438150"/>
                  </a:lnTo>
                  <a:lnTo>
                    <a:pt x="0" y="0"/>
                  </a:lnTo>
                  <a:close/>
                </a:path>
              </a:pathLst>
            </a:custGeom>
            <a:ln w="28575">
              <a:solidFill>
                <a:srgbClr val="FF0000"/>
              </a:solidFill>
            </a:ln>
          </p:spPr>
          <p:txBody>
            <a:bodyPr wrap="square" lIns="0" tIns="0" rIns="0" bIns="0" rtlCol="0"/>
            <a:lstStyle/>
            <a:p>
              <a:endParaRPr dirty="0">
                <a:latin typeface="游ゴシック" panose="020B0400000000000000" pitchFamily="50" charset="-128"/>
              </a:endParaRPr>
            </a:p>
          </p:txBody>
        </p:sp>
      </p:grpSp>
    </p:spTree>
    <p:extLst>
      <p:ext uri="{BB962C8B-B14F-4D97-AF65-F5344CB8AC3E}">
        <p14:creationId xmlns:p14="http://schemas.microsoft.com/office/powerpoint/2010/main" val="2009343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77939CBB-8732-3884-C8D0-9B51BC2990C0}"/>
              </a:ext>
            </a:extLst>
          </p:cNvPr>
          <p:cNvSpPr>
            <a:spLocks noGrp="1"/>
          </p:cNvSpPr>
          <p:nvPr>
            <p:ph type="sldNum" sz="quarter" idx="12"/>
          </p:nvPr>
        </p:nvSpPr>
        <p:spPr/>
        <p:txBody>
          <a:bodyPr/>
          <a:lstStyle/>
          <a:p>
            <a:fld id="{AE8EA5A1-38AB-4AA0-89CC-DE1004BC27E5}" type="slidenum">
              <a:rPr kumimoji="1" lang="ja-JP" altLang="en-US" smtClean="0"/>
              <a:t>7</a:t>
            </a:fld>
            <a:endParaRPr kumimoji="1" lang="ja-JP" altLang="en-US"/>
          </a:p>
        </p:txBody>
      </p:sp>
      <p:sp>
        <p:nvSpPr>
          <p:cNvPr id="7" name="object 2">
            <a:extLst>
              <a:ext uri="{FF2B5EF4-FFF2-40B4-BE49-F238E27FC236}">
                <a16:creationId xmlns:a16="http://schemas.microsoft.com/office/drawing/2014/main" id="{69ED761B-3734-2ADC-01C0-A6A6C6E8B31E}"/>
              </a:ext>
            </a:extLst>
          </p:cNvPr>
          <p:cNvSpPr txBox="1"/>
          <p:nvPr/>
        </p:nvSpPr>
        <p:spPr>
          <a:xfrm>
            <a:off x="707390" y="779776"/>
            <a:ext cx="3500754" cy="182101"/>
          </a:xfrm>
          <a:prstGeom prst="rect">
            <a:avLst/>
          </a:prstGeom>
        </p:spPr>
        <p:txBody>
          <a:bodyPr vert="horz" wrap="square" lIns="0" tIns="12700" rIns="0" bIns="0" rtlCol="0">
            <a:spAutoFit/>
          </a:bodyPr>
          <a:lstStyle/>
          <a:p>
            <a:pPr marL="12700">
              <a:lnSpc>
                <a:spcPct val="100000"/>
              </a:lnSpc>
              <a:spcBef>
                <a:spcPts val="100"/>
              </a:spcBef>
            </a:pPr>
            <a:r>
              <a:rPr sz="1100" spc="-25" dirty="0">
                <a:latin typeface="MS PMincho"/>
                <a:cs typeface="MS PMincho"/>
              </a:rPr>
              <a:t>「送信」が完了すると下図のメッセージが表示されます。</a:t>
            </a:r>
            <a:endParaRPr sz="1100" dirty="0">
              <a:latin typeface="MS PMincho"/>
              <a:cs typeface="MS PMincho"/>
            </a:endParaRPr>
          </a:p>
        </p:txBody>
      </p:sp>
      <p:sp>
        <p:nvSpPr>
          <p:cNvPr id="8" name="object 3">
            <a:extLst>
              <a:ext uri="{FF2B5EF4-FFF2-40B4-BE49-F238E27FC236}">
                <a16:creationId xmlns:a16="http://schemas.microsoft.com/office/drawing/2014/main" id="{5156A0E4-04FA-4527-19C9-4ED27972A905}"/>
              </a:ext>
            </a:extLst>
          </p:cNvPr>
          <p:cNvSpPr txBox="1"/>
          <p:nvPr/>
        </p:nvSpPr>
        <p:spPr>
          <a:xfrm>
            <a:off x="707391" y="2253051"/>
            <a:ext cx="5604510" cy="881139"/>
          </a:xfrm>
          <a:prstGeom prst="rect">
            <a:avLst/>
          </a:prstGeom>
        </p:spPr>
        <p:txBody>
          <a:bodyPr vert="horz" wrap="square" lIns="0" tIns="12700" rIns="0" bIns="0" rtlCol="0">
            <a:spAutoFit/>
          </a:bodyPr>
          <a:lstStyle/>
          <a:p>
            <a:pPr marL="12700" marR="5080">
              <a:lnSpc>
                <a:spcPct val="125000"/>
              </a:lnSpc>
              <a:spcBef>
                <a:spcPts val="100"/>
              </a:spcBef>
            </a:pPr>
            <a:r>
              <a:rPr lang="en-US" altLang="ja-JP" sz="1100" spc="-10" dirty="0">
                <a:latin typeface="MS PMincho"/>
                <a:cs typeface="MS PMincho"/>
              </a:rPr>
              <a:t>ORCA </a:t>
            </a:r>
            <a:r>
              <a:rPr lang="ja-JP" altLang="en-US" sz="1100" spc="-10" dirty="0">
                <a:latin typeface="MS PMincho"/>
                <a:cs typeface="MS PMincho"/>
              </a:rPr>
              <a:t>の当該の電子レセプトが作成され、クラウドサーバーに送信されます。</a:t>
            </a:r>
            <a:endParaRPr lang="en-US" altLang="ja-JP" sz="1100" spc="-10" dirty="0">
              <a:latin typeface="MS PMincho"/>
              <a:cs typeface="MS PMincho"/>
            </a:endParaRPr>
          </a:p>
          <a:p>
            <a:pPr marL="12700" marR="5080">
              <a:lnSpc>
                <a:spcPct val="125000"/>
              </a:lnSpc>
              <a:spcBef>
                <a:spcPts val="100"/>
              </a:spcBef>
            </a:pPr>
            <a:r>
              <a:rPr lang="ja-JP" altLang="en-US" sz="1100" spc="-10" dirty="0">
                <a:latin typeface="MS PMincho"/>
                <a:cs typeface="MS PMincho"/>
              </a:rPr>
              <a:t>送信されると自動的に取り込まれます。</a:t>
            </a:r>
          </a:p>
          <a:p>
            <a:pPr marL="12700" marR="5080">
              <a:lnSpc>
                <a:spcPct val="125000"/>
              </a:lnSpc>
              <a:spcBef>
                <a:spcPts val="100"/>
              </a:spcBef>
            </a:pPr>
            <a:r>
              <a:rPr lang="ja-JP" altLang="en-US" sz="1100" spc="-10" dirty="0">
                <a:latin typeface="MS PMincho"/>
                <a:cs typeface="MS PMincho"/>
              </a:rPr>
              <a:t>数分経過後</a:t>
            </a:r>
            <a:r>
              <a:rPr lang="en-US" altLang="ja-JP" sz="1100" spc="-10" dirty="0">
                <a:latin typeface="MS PMincho"/>
                <a:cs typeface="MS PMincho"/>
              </a:rPr>
              <a:t>(</a:t>
            </a:r>
            <a:r>
              <a:rPr lang="ja-JP" altLang="en-US" sz="1100" spc="-10" dirty="0">
                <a:latin typeface="MS PMincho"/>
                <a:cs typeface="MS PMincho"/>
              </a:rPr>
              <a:t>約</a:t>
            </a:r>
            <a:r>
              <a:rPr lang="en-US" altLang="ja-JP" sz="1100" spc="-10" dirty="0">
                <a:latin typeface="MS PMincho"/>
                <a:cs typeface="MS PMincho"/>
              </a:rPr>
              <a:t>2</a:t>
            </a:r>
            <a:r>
              <a:rPr lang="ja-JP" altLang="en-US" sz="1100" spc="-10" dirty="0">
                <a:latin typeface="MS PMincho"/>
                <a:cs typeface="MS PMincho"/>
              </a:rPr>
              <a:t>分から</a:t>
            </a:r>
            <a:r>
              <a:rPr lang="en-US" altLang="ja-JP" sz="1100" spc="-10" dirty="0">
                <a:latin typeface="MS PMincho"/>
                <a:cs typeface="MS PMincho"/>
              </a:rPr>
              <a:t>7</a:t>
            </a:r>
            <a:r>
              <a:rPr lang="ja-JP" altLang="en-US" sz="1100" spc="-10" dirty="0">
                <a:latin typeface="MS PMincho"/>
                <a:cs typeface="MS PMincho"/>
              </a:rPr>
              <a:t>分</a:t>
            </a:r>
            <a:r>
              <a:rPr lang="en-US" altLang="ja-JP" sz="1100" spc="-10" dirty="0">
                <a:latin typeface="MS PMincho"/>
                <a:cs typeface="MS PMincho"/>
              </a:rPr>
              <a:t>)</a:t>
            </a:r>
            <a:r>
              <a:rPr lang="ja-JP" altLang="en-US" sz="1100" spc="-10" dirty="0">
                <a:latin typeface="MS PMincho"/>
                <a:cs typeface="MS PMincho"/>
              </a:rPr>
              <a:t>レセプトチェッカーを行います。</a:t>
            </a:r>
          </a:p>
          <a:p>
            <a:pPr marL="12700" marR="5080">
              <a:lnSpc>
                <a:spcPct val="125000"/>
              </a:lnSpc>
              <a:spcBef>
                <a:spcPts val="100"/>
              </a:spcBef>
            </a:pPr>
            <a:r>
              <a:rPr lang="ja-JP" altLang="en-US" sz="1100" spc="-10" dirty="0">
                <a:latin typeface="MS PMincho"/>
                <a:cs typeface="MS PMincho"/>
              </a:rPr>
              <a:t>画面上にも下段にログが表示されています。</a:t>
            </a:r>
          </a:p>
        </p:txBody>
      </p:sp>
      <p:sp>
        <p:nvSpPr>
          <p:cNvPr id="9" name="object 4">
            <a:extLst>
              <a:ext uri="{FF2B5EF4-FFF2-40B4-BE49-F238E27FC236}">
                <a16:creationId xmlns:a16="http://schemas.microsoft.com/office/drawing/2014/main" id="{CC6CBB30-26B1-A135-5DFC-5393F03B25BD}"/>
              </a:ext>
            </a:extLst>
          </p:cNvPr>
          <p:cNvSpPr txBox="1"/>
          <p:nvPr/>
        </p:nvSpPr>
        <p:spPr>
          <a:xfrm>
            <a:off x="707389" y="5387545"/>
            <a:ext cx="5604510" cy="1079911"/>
          </a:xfrm>
          <a:prstGeom prst="rect">
            <a:avLst/>
          </a:prstGeom>
        </p:spPr>
        <p:txBody>
          <a:bodyPr vert="horz" wrap="square" lIns="0" tIns="12700" rIns="0" bIns="0" rtlCol="0">
            <a:spAutoFit/>
          </a:bodyPr>
          <a:lstStyle/>
          <a:p>
            <a:pPr marL="12700" marR="5080">
              <a:lnSpc>
                <a:spcPct val="125000"/>
              </a:lnSpc>
              <a:spcBef>
                <a:spcPts val="100"/>
              </a:spcBef>
            </a:pPr>
            <a:r>
              <a:rPr lang="ja-JP" altLang="en-US" sz="1100" spc="-15" dirty="0">
                <a:latin typeface="MS PMincho"/>
                <a:cs typeface="MS PMincho"/>
              </a:rPr>
              <a:t>「点検 </a:t>
            </a:r>
            <a:r>
              <a:rPr lang="en-US" altLang="ja-JP" sz="1100" spc="-15" dirty="0">
                <a:latin typeface="MS PMincho"/>
                <a:cs typeface="MS PMincho"/>
              </a:rPr>
              <a:t>Call</a:t>
            </a:r>
            <a:r>
              <a:rPr lang="ja-JP" altLang="en-US" sz="1100" spc="-15" dirty="0">
                <a:latin typeface="MS PMincho"/>
                <a:cs typeface="MS PMincho"/>
              </a:rPr>
              <a:t>」ボタンをクリックするとブラウザが起動し「クラウド版レセプトチェッカー」のログイン画面が表示されます。「クリア」ボタンをクリックすると下段のログが消去されます。</a:t>
            </a:r>
          </a:p>
          <a:p>
            <a:pPr marL="12700" marR="5080">
              <a:lnSpc>
                <a:spcPct val="125000"/>
              </a:lnSpc>
              <a:spcBef>
                <a:spcPts val="100"/>
              </a:spcBef>
            </a:pPr>
            <a:r>
              <a:rPr lang="ja-JP" altLang="en-US" sz="1100" spc="-15" dirty="0">
                <a:latin typeface="MS PMincho"/>
                <a:cs typeface="MS PMincho"/>
              </a:rPr>
              <a:t>「自動点検」にチェックすると、自動チェックまでサーバーで実行します。</a:t>
            </a:r>
            <a:endParaRPr lang="en-US" altLang="ja-JP" sz="1100" spc="-15" dirty="0">
              <a:latin typeface="MS PMincho"/>
              <a:cs typeface="MS PMincho"/>
            </a:endParaRPr>
          </a:p>
          <a:p>
            <a:pPr marL="12700" marR="5080">
              <a:lnSpc>
                <a:spcPct val="125000"/>
              </a:lnSpc>
              <a:spcBef>
                <a:spcPts val="100"/>
              </a:spcBef>
            </a:pPr>
            <a:r>
              <a:rPr lang="ja-JP" altLang="en-US" sz="1100" spc="-15" dirty="0">
                <a:latin typeface="MS PMincho"/>
                <a:cs typeface="MS PMincho"/>
              </a:rPr>
              <a:t>「終了」ボタンまたは</a:t>
            </a:r>
            <a:r>
              <a:rPr lang="en-US" altLang="ja-JP" sz="1100" spc="-15" dirty="0">
                <a:latin typeface="MS PMincho"/>
                <a:cs typeface="MS PMincho"/>
              </a:rPr>
              <a:t>×</a:t>
            </a:r>
            <a:r>
              <a:rPr lang="ja-JP" altLang="en-US" sz="1100" spc="-15" dirty="0">
                <a:latin typeface="MS PMincho"/>
                <a:cs typeface="MS PMincho"/>
              </a:rPr>
              <a:t>印（下図赤枠）をクリックすると終了します。</a:t>
            </a:r>
          </a:p>
        </p:txBody>
      </p:sp>
      <p:pic>
        <p:nvPicPr>
          <p:cNvPr id="10" name="object 5">
            <a:extLst>
              <a:ext uri="{FF2B5EF4-FFF2-40B4-BE49-F238E27FC236}">
                <a16:creationId xmlns:a16="http://schemas.microsoft.com/office/drawing/2014/main" id="{B2513CFB-8A44-88A7-900A-8BBFBDB462C8}"/>
              </a:ext>
            </a:extLst>
          </p:cNvPr>
          <p:cNvPicPr/>
          <p:nvPr/>
        </p:nvPicPr>
        <p:blipFill>
          <a:blip r:embed="rId2" cstate="print"/>
          <a:stretch>
            <a:fillRect/>
          </a:stretch>
        </p:blipFill>
        <p:spPr>
          <a:xfrm>
            <a:off x="1885923" y="1038990"/>
            <a:ext cx="2322221" cy="1055553"/>
          </a:xfrm>
          <a:prstGeom prst="rect">
            <a:avLst/>
          </a:prstGeom>
          <a:ln>
            <a:solidFill>
              <a:srgbClr val="000000"/>
            </a:solidFill>
          </a:ln>
        </p:spPr>
      </p:pic>
      <p:grpSp>
        <p:nvGrpSpPr>
          <p:cNvPr id="11" name="object 6">
            <a:extLst>
              <a:ext uri="{FF2B5EF4-FFF2-40B4-BE49-F238E27FC236}">
                <a16:creationId xmlns:a16="http://schemas.microsoft.com/office/drawing/2014/main" id="{B1F5EA29-AC14-7BFF-B78B-F0441763F5E2}"/>
              </a:ext>
            </a:extLst>
          </p:cNvPr>
          <p:cNvGrpSpPr/>
          <p:nvPr/>
        </p:nvGrpSpPr>
        <p:grpSpPr>
          <a:xfrm>
            <a:off x="1590261" y="3215232"/>
            <a:ext cx="3546282" cy="1961269"/>
            <a:chOff x="710183" y="3864864"/>
            <a:chExt cx="4291584" cy="2383536"/>
          </a:xfrm>
        </p:grpSpPr>
        <p:pic>
          <p:nvPicPr>
            <p:cNvPr id="12" name="object 7">
              <a:extLst>
                <a:ext uri="{FF2B5EF4-FFF2-40B4-BE49-F238E27FC236}">
                  <a16:creationId xmlns:a16="http://schemas.microsoft.com/office/drawing/2014/main" id="{463676F3-169E-D568-2AEA-1A685F89D39F}"/>
                </a:ext>
              </a:extLst>
            </p:cNvPr>
            <p:cNvPicPr/>
            <p:nvPr/>
          </p:nvPicPr>
          <p:blipFill>
            <a:blip r:embed="rId3" cstate="print"/>
            <a:stretch>
              <a:fillRect/>
            </a:stretch>
          </p:blipFill>
          <p:spPr>
            <a:xfrm>
              <a:off x="710183" y="3864864"/>
              <a:ext cx="4291584" cy="2383536"/>
            </a:xfrm>
            <a:prstGeom prst="rect">
              <a:avLst/>
            </a:prstGeom>
            <a:ln>
              <a:solidFill>
                <a:srgbClr val="000000"/>
              </a:solidFill>
            </a:ln>
          </p:spPr>
        </p:pic>
        <p:pic>
          <p:nvPicPr>
            <p:cNvPr id="13" name="object 8">
              <a:extLst>
                <a:ext uri="{FF2B5EF4-FFF2-40B4-BE49-F238E27FC236}">
                  <a16:creationId xmlns:a16="http://schemas.microsoft.com/office/drawing/2014/main" id="{28469A13-5DD9-EF78-CB61-F5A1C3CF862A}"/>
                </a:ext>
              </a:extLst>
            </p:cNvPr>
            <p:cNvPicPr/>
            <p:nvPr/>
          </p:nvPicPr>
          <p:blipFill>
            <a:blip r:embed="rId4" cstate="print"/>
            <a:stretch>
              <a:fillRect/>
            </a:stretch>
          </p:blipFill>
          <p:spPr>
            <a:xfrm>
              <a:off x="758189" y="5086350"/>
              <a:ext cx="4067555" cy="885444"/>
            </a:xfrm>
            <a:prstGeom prst="rect">
              <a:avLst/>
            </a:prstGeom>
            <a:ln>
              <a:solidFill>
                <a:srgbClr val="000000"/>
              </a:solidFill>
            </a:ln>
          </p:spPr>
        </p:pic>
        <p:sp>
          <p:nvSpPr>
            <p:cNvPr id="14" name="object 9">
              <a:extLst>
                <a:ext uri="{FF2B5EF4-FFF2-40B4-BE49-F238E27FC236}">
                  <a16:creationId xmlns:a16="http://schemas.microsoft.com/office/drawing/2014/main" id="{A4E4BD26-CD0D-5A1E-164D-0DA1C2E47FAB}"/>
                </a:ext>
              </a:extLst>
            </p:cNvPr>
            <p:cNvSpPr/>
            <p:nvPr/>
          </p:nvSpPr>
          <p:spPr>
            <a:xfrm>
              <a:off x="3428999" y="4772406"/>
              <a:ext cx="676655" cy="314325"/>
            </a:xfrm>
            <a:custGeom>
              <a:avLst/>
              <a:gdLst/>
              <a:ahLst/>
              <a:cxnLst/>
              <a:rect l="l" t="t" r="r" b="b"/>
              <a:pathLst>
                <a:path w="685800" h="314325">
                  <a:moveTo>
                    <a:pt x="0" y="0"/>
                  </a:moveTo>
                  <a:lnTo>
                    <a:pt x="685800" y="0"/>
                  </a:lnTo>
                  <a:lnTo>
                    <a:pt x="685800" y="313944"/>
                  </a:lnTo>
                  <a:lnTo>
                    <a:pt x="0" y="313944"/>
                  </a:lnTo>
                  <a:lnTo>
                    <a:pt x="0" y="0"/>
                  </a:lnTo>
                  <a:close/>
                </a:path>
              </a:pathLst>
            </a:custGeom>
            <a:ln w="28575">
              <a:solidFill>
                <a:srgbClr val="000000"/>
              </a:solidFill>
            </a:ln>
          </p:spPr>
          <p:txBody>
            <a:bodyPr wrap="square" lIns="0" tIns="0" rIns="0" bIns="0" rtlCol="0"/>
            <a:lstStyle/>
            <a:p>
              <a:endParaRPr dirty="0">
                <a:latin typeface="游ゴシック" panose="020B0400000000000000" pitchFamily="50" charset="-128"/>
              </a:endParaRPr>
            </a:p>
          </p:txBody>
        </p:sp>
      </p:grpSp>
      <p:sp>
        <p:nvSpPr>
          <p:cNvPr id="17" name="object 3">
            <a:extLst>
              <a:ext uri="{FF2B5EF4-FFF2-40B4-BE49-F238E27FC236}">
                <a16:creationId xmlns:a16="http://schemas.microsoft.com/office/drawing/2014/main" id="{13F394E0-3DE8-1BA0-B040-1A74E26CECD3}"/>
              </a:ext>
            </a:extLst>
          </p:cNvPr>
          <p:cNvSpPr txBox="1"/>
          <p:nvPr/>
        </p:nvSpPr>
        <p:spPr>
          <a:xfrm>
            <a:off x="707388" y="6625964"/>
            <a:ext cx="5872511" cy="1617494"/>
          </a:xfrm>
          <a:prstGeom prst="rect">
            <a:avLst/>
          </a:prstGeom>
        </p:spPr>
        <p:txBody>
          <a:bodyPr vert="horz" wrap="square" lIns="0" tIns="12700" rIns="0" bIns="0" rtlCol="0">
            <a:spAutoFit/>
          </a:bodyPr>
          <a:lstStyle/>
          <a:p>
            <a:pPr marL="151130">
              <a:lnSpc>
                <a:spcPct val="100000"/>
              </a:lnSpc>
              <a:spcBef>
                <a:spcPts val="100"/>
              </a:spcBef>
            </a:pPr>
            <a:r>
              <a:rPr lang="en-US" sz="1100" b="1" spc="-20" dirty="0">
                <a:latin typeface="MS PGothic"/>
                <a:cs typeface="MS PGothic"/>
              </a:rPr>
              <a:t>LOG </a:t>
            </a:r>
            <a:r>
              <a:rPr sz="1100" b="1" spc="-20" dirty="0" err="1">
                <a:latin typeface="MS PGothic"/>
                <a:cs typeface="MS PGothic"/>
              </a:rPr>
              <a:t>情報</a:t>
            </a:r>
            <a:endParaRPr sz="1100" dirty="0">
              <a:latin typeface="MS PGothic"/>
              <a:cs typeface="MS PGothic"/>
            </a:endParaRPr>
          </a:p>
          <a:p>
            <a:pPr marL="12700" marR="46990">
              <a:lnSpc>
                <a:spcPct val="125000"/>
              </a:lnSpc>
            </a:pPr>
            <a:r>
              <a:rPr sz="1100" spc="-20" dirty="0">
                <a:latin typeface="MS PMincho"/>
                <a:cs typeface="MS PMincho"/>
              </a:rPr>
              <a:t>ソフトウエアをインストールするとインストール先</a:t>
            </a:r>
            <a:r>
              <a:rPr sz="1100" spc="-10" dirty="0">
                <a:latin typeface="MS PMincho"/>
                <a:cs typeface="MS PMincho"/>
              </a:rPr>
              <a:t>（</a:t>
            </a:r>
            <a:r>
              <a:rPr sz="1100" spc="-20" dirty="0">
                <a:latin typeface="MS PMincho"/>
                <a:cs typeface="MS PMincho"/>
              </a:rPr>
              <a:t>ローカルディスク </a:t>
            </a:r>
            <a:r>
              <a:rPr sz="1100" dirty="0">
                <a:latin typeface="MS PMincho"/>
                <a:cs typeface="MS PMincho"/>
              </a:rPr>
              <a:t>C またはユーザー指定先）</a:t>
            </a:r>
            <a:r>
              <a:rPr sz="1100" spc="-50" dirty="0">
                <a:latin typeface="MS PMincho"/>
                <a:cs typeface="MS PMincho"/>
              </a:rPr>
              <a:t>に </a:t>
            </a:r>
            <a:r>
              <a:rPr sz="1100" dirty="0">
                <a:latin typeface="MS PMincho"/>
                <a:cs typeface="MS PMincho"/>
              </a:rPr>
              <a:t>ChkEyeCL</a:t>
            </a:r>
            <a:r>
              <a:rPr sz="1100" spc="-40" dirty="0">
                <a:latin typeface="MS PMincho"/>
                <a:cs typeface="MS PMincho"/>
              </a:rPr>
              <a:t> というフォルダが作成されます。このフォルダ内に </a:t>
            </a:r>
            <a:r>
              <a:rPr sz="1100" dirty="0">
                <a:latin typeface="MS PMincho"/>
                <a:cs typeface="MS PMincho"/>
              </a:rPr>
              <a:t>Data</a:t>
            </a:r>
            <a:r>
              <a:rPr sz="1100" spc="-40" dirty="0">
                <a:latin typeface="MS PMincho"/>
                <a:cs typeface="MS PMincho"/>
              </a:rPr>
              <a:t> と </a:t>
            </a:r>
            <a:r>
              <a:rPr sz="1100" dirty="0">
                <a:latin typeface="MS PMincho"/>
                <a:cs typeface="MS PMincho"/>
              </a:rPr>
              <a:t>Log</a:t>
            </a:r>
            <a:r>
              <a:rPr sz="1100" spc="-35" dirty="0">
                <a:latin typeface="MS PMincho"/>
                <a:cs typeface="MS PMincho"/>
              </a:rPr>
              <a:t> フォルダが作成されま</a:t>
            </a:r>
            <a:r>
              <a:rPr sz="1100" spc="-20" dirty="0">
                <a:latin typeface="MS PMincho"/>
                <a:cs typeface="MS PMincho"/>
              </a:rPr>
              <a:t>す。</a:t>
            </a:r>
            <a:r>
              <a:rPr sz="1100" dirty="0">
                <a:latin typeface="MS PMincho"/>
                <a:cs typeface="MS PMincho"/>
              </a:rPr>
              <a:t>Data</a:t>
            </a:r>
            <a:r>
              <a:rPr sz="1100" spc="-20" dirty="0">
                <a:latin typeface="MS PMincho"/>
                <a:cs typeface="MS PMincho"/>
              </a:rPr>
              <a:t> フォルダには電子レセプトファイル、</a:t>
            </a:r>
            <a:r>
              <a:rPr sz="1100" dirty="0">
                <a:latin typeface="MS PMincho"/>
                <a:cs typeface="MS PMincho"/>
              </a:rPr>
              <a:t>Log</a:t>
            </a:r>
            <a:r>
              <a:rPr sz="1100" spc="-25" dirty="0">
                <a:latin typeface="MS PMincho"/>
                <a:cs typeface="MS PMincho"/>
              </a:rPr>
              <a:t> フォルダにはログファイルが作成されます。</a:t>
            </a:r>
            <a:endParaRPr sz="1100" dirty="0">
              <a:latin typeface="MS PMincho"/>
              <a:cs typeface="MS PMincho"/>
            </a:endParaRPr>
          </a:p>
          <a:p>
            <a:pPr>
              <a:lnSpc>
                <a:spcPct val="100000"/>
              </a:lnSpc>
              <a:spcBef>
                <a:spcPts val="240"/>
              </a:spcBef>
            </a:pPr>
            <a:endParaRPr sz="1100" dirty="0">
              <a:latin typeface="MS PMincho"/>
              <a:cs typeface="MS PMincho"/>
            </a:endParaRPr>
          </a:p>
          <a:p>
            <a:pPr marL="12700" marR="5080">
              <a:lnSpc>
                <a:spcPct val="125000"/>
              </a:lnSpc>
            </a:pPr>
            <a:r>
              <a:rPr sz="1100" dirty="0">
                <a:latin typeface="MS PMincho"/>
                <a:cs typeface="MS PMincho"/>
              </a:rPr>
              <a:t>Data</a:t>
            </a:r>
            <a:r>
              <a:rPr sz="1100" spc="-30" dirty="0">
                <a:latin typeface="MS PMincho"/>
                <a:cs typeface="MS PMincho"/>
              </a:rPr>
              <a:t> フォルダ内の電子レセプトファイルでサーバーにアップされた電子レセプトの内容が確認で</a:t>
            </a:r>
            <a:r>
              <a:rPr sz="1100" spc="-25" dirty="0">
                <a:latin typeface="MS PMincho"/>
                <a:cs typeface="MS PMincho"/>
              </a:rPr>
              <a:t>きます。</a:t>
            </a:r>
            <a:endParaRPr sz="1100" dirty="0">
              <a:latin typeface="MS PMincho"/>
              <a:cs typeface="MS PMincho"/>
            </a:endParaRPr>
          </a:p>
          <a:p>
            <a:pPr marL="12700" marR="105410">
              <a:lnSpc>
                <a:spcPct val="125000"/>
              </a:lnSpc>
            </a:pPr>
            <a:r>
              <a:rPr sz="1100" spc="-25" dirty="0">
                <a:latin typeface="MS PMincho"/>
                <a:cs typeface="MS PMincho"/>
              </a:rPr>
              <a:t>また、ログファイルは通常使用することはありませんが、動作が不安定な場合、原因究明のため</a:t>
            </a:r>
            <a:r>
              <a:rPr sz="1100" spc="-20" dirty="0">
                <a:latin typeface="MS PMincho"/>
                <a:cs typeface="MS PMincho"/>
              </a:rPr>
              <a:t>サポートから </a:t>
            </a:r>
            <a:r>
              <a:rPr sz="1100" dirty="0">
                <a:latin typeface="MS PMincho"/>
                <a:cs typeface="MS PMincho"/>
              </a:rPr>
              <a:t>Log</a:t>
            </a:r>
            <a:r>
              <a:rPr sz="1100" spc="-30" dirty="0">
                <a:latin typeface="MS PMincho"/>
                <a:cs typeface="MS PMincho"/>
              </a:rPr>
              <a:t> </a:t>
            </a:r>
            <a:r>
              <a:rPr sz="1100" spc="-30" dirty="0" err="1">
                <a:latin typeface="MS PMincho"/>
                <a:cs typeface="MS PMincho"/>
              </a:rPr>
              <a:t>ファイルの確認をお願いすることがあります</a:t>
            </a:r>
            <a:r>
              <a:rPr sz="1100" spc="-30" dirty="0">
                <a:latin typeface="MS PMincho"/>
                <a:cs typeface="MS PMincho"/>
              </a:rPr>
              <a:t>。</a:t>
            </a:r>
            <a:endParaRPr sz="1100" dirty="0">
              <a:solidFill>
                <a:srgbClr val="0000FE"/>
              </a:solidFill>
              <a:latin typeface="MS PMincho"/>
              <a:cs typeface="MS PMincho"/>
            </a:endParaRPr>
          </a:p>
        </p:txBody>
      </p:sp>
      <p:sp>
        <p:nvSpPr>
          <p:cNvPr id="3" name="Google Shape;96;p1">
            <a:extLst>
              <a:ext uri="{FF2B5EF4-FFF2-40B4-BE49-F238E27FC236}">
                <a16:creationId xmlns:a16="http://schemas.microsoft.com/office/drawing/2014/main" id="{2D3DDA93-A7AB-5C30-4972-17FE7B2F7FE2}"/>
              </a:ext>
            </a:extLst>
          </p:cNvPr>
          <p:cNvSpPr txBox="1"/>
          <p:nvPr/>
        </p:nvSpPr>
        <p:spPr>
          <a:xfrm>
            <a:off x="681382" y="8520825"/>
            <a:ext cx="5898518" cy="515485"/>
          </a:xfrm>
          <a:prstGeom prst="rect">
            <a:avLst/>
          </a:prstGeom>
          <a:solidFill>
            <a:srgbClr val="FDEADA"/>
          </a:solidFill>
          <a:ln>
            <a:solidFill>
              <a:schemeClr val="tx1"/>
            </a:solidFill>
            <a:prstDash val="sysDash"/>
          </a:ln>
        </p:spPr>
        <p:txBody>
          <a:bodyPr spcFirstLastPara="1" wrap="square" lIns="91425" tIns="45700" rIns="91425" bIns="45700" anchor="t" anchorCtr="0">
            <a:spAutoFit/>
          </a:bodyPr>
          <a:lstStyle/>
          <a:p>
            <a:pPr marL="12700" marR="105410">
              <a:lnSpc>
                <a:spcPct val="125000"/>
              </a:lnSpc>
            </a:pPr>
            <a:r>
              <a:rPr lang="ja" altLang="ko-KR" sz="1100" spc="-5" dirty="0">
                <a:solidFill>
                  <a:srgbClr val="FF0000"/>
                </a:solidFill>
                <a:latin typeface="游ゴシック"/>
                <a:cs typeface="游ゴシック"/>
              </a:rPr>
              <a:t>※</a:t>
            </a:r>
            <a:r>
              <a:rPr lang="en-US" altLang="ja" sz="1100" spc="-5" dirty="0">
                <a:solidFill>
                  <a:srgbClr val="FF0000"/>
                </a:solidFill>
                <a:latin typeface="游ゴシック"/>
                <a:cs typeface="游ゴシック"/>
              </a:rPr>
              <a:t> </a:t>
            </a:r>
            <a:r>
              <a:rPr lang="ja-JP" altLang="en-US" sz="1100" dirty="0">
                <a:solidFill>
                  <a:srgbClr val="0000FE"/>
                </a:solidFill>
                <a:latin typeface="MS PMincho"/>
                <a:cs typeface="MS PMincho"/>
              </a:rPr>
              <a:t>「インストール」に関するマニュアルについては、</a:t>
            </a:r>
            <a:endParaRPr lang="en-US" altLang="ja-JP" sz="1100" dirty="0">
              <a:solidFill>
                <a:srgbClr val="0000FE"/>
              </a:solidFill>
              <a:latin typeface="MS PMincho"/>
              <a:cs typeface="MS PMincho"/>
            </a:endParaRPr>
          </a:p>
          <a:p>
            <a:pPr marL="12700" marR="105410">
              <a:lnSpc>
                <a:spcPct val="125000"/>
              </a:lnSpc>
            </a:pPr>
            <a:r>
              <a:rPr lang="ja-JP" altLang="en-US" sz="1100" b="1" kern="0" dirty="0">
                <a:effectLst/>
                <a:latin typeface="+mn-ea"/>
                <a:cs typeface="ＭＳ ゴシック" panose="020B0609070205080204" pitchFamily="49" charset="-128"/>
              </a:rPr>
              <a:t>第</a:t>
            </a:r>
            <a:r>
              <a:rPr lang="en-US" altLang="ja-JP" sz="1100" b="1" kern="0" dirty="0">
                <a:effectLst/>
                <a:latin typeface="+mn-ea"/>
                <a:cs typeface="ＭＳ ゴシック" panose="020B0609070205080204" pitchFamily="49" charset="-128"/>
              </a:rPr>
              <a:t>5</a:t>
            </a:r>
            <a:r>
              <a:rPr lang="ja-JP" altLang="en-US" sz="1100" b="1" kern="0" dirty="0">
                <a:effectLst/>
                <a:latin typeface="+mn-ea"/>
                <a:cs typeface="ＭＳ ゴシック" panose="020B0609070205080204" pitchFamily="49" charset="-128"/>
              </a:rPr>
              <a:t>章 その他及び機能活用 </a:t>
            </a:r>
            <a:r>
              <a:rPr lang="en-US" altLang="ja-JP" sz="1100" b="1" kern="0" dirty="0">
                <a:effectLst/>
                <a:latin typeface="+mn-ea"/>
                <a:cs typeface="ＭＳ ゴシック" panose="020B0609070205080204" pitchFamily="49" charset="-128"/>
              </a:rPr>
              <a:t>- </a:t>
            </a:r>
            <a:r>
              <a:rPr lang="en-US" altLang="ja-JP"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ORCA </a:t>
            </a:r>
            <a:r>
              <a:rPr lang="ja-JP" altLang="en-US" sz="1100" b="1" spc="-1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接続 ソフトウェア </a:t>
            </a:r>
            <a:r>
              <a:rPr lang="ja-JP" altLang="en-US" sz="1100" dirty="0">
                <a:solidFill>
                  <a:srgbClr val="0000FE"/>
                </a:solidFill>
                <a:latin typeface="MS PMincho"/>
                <a:cs typeface="MS PMincho"/>
              </a:rPr>
              <a:t>をご参照ください。</a:t>
            </a:r>
          </a:p>
        </p:txBody>
      </p:sp>
    </p:spTree>
    <p:extLst>
      <p:ext uri="{BB962C8B-B14F-4D97-AF65-F5344CB8AC3E}">
        <p14:creationId xmlns:p14="http://schemas.microsoft.com/office/powerpoint/2010/main" val="1806828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3525DF8D-C8B1-0255-2E04-82C9287D1B70}"/>
              </a:ext>
            </a:extLst>
          </p:cNvPr>
          <p:cNvSpPr>
            <a:spLocks noGrp="1"/>
          </p:cNvSpPr>
          <p:nvPr>
            <p:ph type="sldNum" sz="quarter" idx="12"/>
          </p:nvPr>
        </p:nvSpPr>
        <p:spPr/>
        <p:txBody>
          <a:bodyPr/>
          <a:lstStyle/>
          <a:p>
            <a:fld id="{AE8EA5A1-38AB-4AA0-89CC-DE1004BC27E5}" type="slidenum">
              <a:rPr kumimoji="1" lang="ja-JP" altLang="en-US" smtClean="0"/>
              <a:t>8</a:t>
            </a:fld>
            <a:endParaRPr kumimoji="1" lang="ja-JP" altLang="en-US"/>
          </a:p>
        </p:txBody>
      </p:sp>
      <p:sp>
        <p:nvSpPr>
          <p:cNvPr id="5" name="Google Shape;90;p1">
            <a:extLst>
              <a:ext uri="{FF2B5EF4-FFF2-40B4-BE49-F238E27FC236}">
                <a16:creationId xmlns:a16="http://schemas.microsoft.com/office/drawing/2014/main" id="{445A863B-E0AA-6AF9-2879-9BD2052D3BD8}"/>
              </a:ext>
            </a:extLst>
          </p:cNvPr>
          <p:cNvSpPr txBox="1"/>
          <p:nvPr/>
        </p:nvSpPr>
        <p:spPr>
          <a:xfrm>
            <a:off x="728999" y="1359819"/>
            <a:ext cx="539999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クラウド連動とは</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クラウドソフトから</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レセプトチェッカー</a:t>
            </a:r>
            <a:r>
              <a:rPr lang="ja-JP" altLang="en-US" sz="1100" dirty="0">
                <a:solidFill>
                  <a:schemeClr val="dk1"/>
                </a:solidFill>
                <a:latin typeface="游ゴシック" panose="020B0400000000000000" pitchFamily="50" charset="-128"/>
                <a:ea typeface="游ゴシック" panose="020B0400000000000000" pitchFamily="50" charset="-128"/>
              </a:rPr>
              <a:t>に</a:t>
            </a:r>
            <a:r>
              <a:rPr lang="ja-JP" sz="1100" dirty="0">
                <a:solidFill>
                  <a:schemeClr val="dk1"/>
                </a:solidFill>
                <a:latin typeface="游ゴシック" panose="020B0400000000000000" pitchFamily="50" charset="-128"/>
                <a:ea typeface="游ゴシック" panose="020B0400000000000000" pitchFamily="50" charset="-128"/>
                <a:sym typeface="Arial"/>
              </a:rPr>
              <a:t>自動でレセプト</a:t>
            </a:r>
            <a:r>
              <a:rPr lang="ja-JP" altLang="en-US" sz="1100" dirty="0">
                <a:solidFill>
                  <a:schemeClr val="dk1"/>
                </a:solidFill>
                <a:latin typeface="游ゴシック" panose="020B0400000000000000" pitchFamily="50" charset="-128"/>
                <a:ea typeface="游ゴシック" panose="020B0400000000000000" pitchFamily="50" charset="-128"/>
                <a:sym typeface="Arial"/>
              </a:rPr>
              <a:t>データを</a:t>
            </a:r>
            <a:r>
              <a:rPr lang="ja-JP" sz="1100" dirty="0">
                <a:solidFill>
                  <a:schemeClr val="dk1"/>
                </a:solidFill>
                <a:latin typeface="游ゴシック" panose="020B0400000000000000" pitchFamily="50" charset="-128"/>
                <a:ea typeface="游ゴシック" panose="020B0400000000000000" pitchFamily="50" charset="-128"/>
                <a:sym typeface="Arial"/>
              </a:rPr>
              <a:t>取り込</a:t>
            </a:r>
            <a:r>
              <a:rPr lang="ja-JP" altLang="en-US" sz="1100" dirty="0">
                <a:solidFill>
                  <a:schemeClr val="dk1"/>
                </a:solidFill>
                <a:latin typeface="游ゴシック" panose="020B0400000000000000" pitchFamily="50" charset="-128"/>
                <a:ea typeface="游ゴシック" panose="020B0400000000000000" pitchFamily="50" charset="-128"/>
                <a:sym typeface="Arial"/>
              </a:rPr>
              <a:t>む</a:t>
            </a:r>
            <a:r>
              <a:rPr lang="ja-JP" sz="1100" dirty="0">
                <a:solidFill>
                  <a:schemeClr val="dk1"/>
                </a:solidFill>
                <a:latin typeface="游ゴシック" panose="020B0400000000000000" pitchFamily="50" charset="-128"/>
                <a:ea typeface="游ゴシック" panose="020B0400000000000000" pitchFamily="50" charset="-128"/>
                <a:sym typeface="Arial"/>
              </a:rPr>
              <a:t>機能です。</a:t>
            </a:r>
            <a:endParaRPr sz="1100" dirty="0">
              <a:latin typeface="游ゴシック" panose="020B0400000000000000" pitchFamily="50" charset="-128"/>
              <a:ea typeface="游ゴシック" panose="020B0400000000000000" pitchFamily="50" charset="-128"/>
            </a:endParaRPr>
          </a:p>
        </p:txBody>
      </p:sp>
      <p:sp>
        <p:nvSpPr>
          <p:cNvPr id="8" name="Google Shape;93;p1">
            <a:extLst>
              <a:ext uri="{FF2B5EF4-FFF2-40B4-BE49-F238E27FC236}">
                <a16:creationId xmlns:a16="http://schemas.microsoft.com/office/drawing/2014/main" id="{769B9705-EABB-5E39-2981-6177766CF14E}"/>
              </a:ext>
            </a:extLst>
          </p:cNvPr>
          <p:cNvSpPr txBox="1"/>
          <p:nvPr/>
        </p:nvSpPr>
        <p:spPr>
          <a:xfrm>
            <a:off x="728998" y="361670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ナビゲーションウィンドウの「受付及び点検」-&gt;「レセプト取込」をクリックします</a:t>
            </a:r>
            <a:r>
              <a:rPr lang="ja-JP" sz="1100" dirty="0">
                <a:solidFill>
                  <a:schemeClr val="dk1"/>
                </a:solidFill>
                <a:latin typeface="MS PGothic"/>
                <a:ea typeface="MS PGothic"/>
                <a:cs typeface="MS PGothic"/>
                <a:sym typeface="MS PGothic"/>
              </a:rPr>
              <a:t>。</a:t>
            </a:r>
            <a:endParaRPr sz="1100" dirty="0">
              <a:latin typeface="游ゴシック" panose="020B0400000000000000" pitchFamily="50" charset="-128"/>
              <a:ea typeface="游ゴシック" panose="020B0400000000000000" pitchFamily="50" charset="-128"/>
            </a:endParaRPr>
          </a:p>
        </p:txBody>
      </p:sp>
      <p:sp>
        <p:nvSpPr>
          <p:cNvPr id="10" name="Google Shape;95;p1">
            <a:extLst>
              <a:ext uri="{FF2B5EF4-FFF2-40B4-BE49-F238E27FC236}">
                <a16:creationId xmlns:a16="http://schemas.microsoft.com/office/drawing/2014/main" id="{08CD841F-FE9F-C737-E639-5EF1CE2B78BD}"/>
              </a:ext>
            </a:extLst>
          </p:cNvPr>
          <p:cNvSpPr txBox="1"/>
          <p:nvPr/>
        </p:nvSpPr>
        <p:spPr>
          <a:xfrm>
            <a:off x="1196764" y="6701032"/>
            <a:ext cx="5400000" cy="29542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「接続先設定」と「レセ電データ取込」タブがあります。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4" name="Google Shape;99;p1">
            <a:extLst>
              <a:ext uri="{FF2B5EF4-FFF2-40B4-BE49-F238E27FC236}">
                <a16:creationId xmlns:a16="http://schemas.microsoft.com/office/drawing/2014/main" id="{9FB0B374-7B3D-7E02-1B2B-85456679B691}"/>
              </a:ext>
            </a:extLst>
          </p:cNvPr>
          <p:cNvSpPr txBox="1"/>
          <p:nvPr/>
        </p:nvSpPr>
        <p:spPr>
          <a:xfrm>
            <a:off x="831317" y="5957488"/>
            <a:ext cx="5780062"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上部のタブで、</a:t>
            </a:r>
            <a:r>
              <a:rPr lang="ja-JP" altLang="en-US" sz="1100" dirty="0">
                <a:solidFill>
                  <a:schemeClr val="dk1"/>
                </a:solidFill>
                <a:latin typeface="游ゴシック" panose="020B0400000000000000" pitchFamily="50" charset="-128"/>
                <a:ea typeface="游ゴシック" panose="020B0400000000000000" pitchFamily="50" charset="-128"/>
              </a:rPr>
              <a:t>「</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 クラウド連動</a:t>
            </a:r>
            <a:r>
              <a:rPr lang="ja-JP" altLang="en-US" sz="1100" dirty="0">
                <a:solidFill>
                  <a:schemeClr val="dk1"/>
                </a:solidFill>
                <a:latin typeface="游ゴシック" panose="020B0400000000000000" pitchFamily="50" charset="-128"/>
                <a:ea typeface="游ゴシック" panose="020B0400000000000000" pitchFamily="50" charset="-128"/>
                <a:sym typeface="Arial"/>
              </a:rPr>
              <a:t>」</a:t>
            </a:r>
            <a:r>
              <a:rPr lang="ja-JP" sz="1100" dirty="0">
                <a:solidFill>
                  <a:schemeClr val="dk1"/>
                </a:solidFill>
                <a:latin typeface="游ゴシック" panose="020B0400000000000000" pitchFamily="50" charset="-128"/>
                <a:ea typeface="游ゴシック" panose="020B0400000000000000" pitchFamily="50" charset="-128"/>
                <a:sym typeface="Arial"/>
              </a:rPr>
              <a:t> タブをクリックします。</a:t>
            </a:r>
            <a:endParaRPr sz="1100" dirty="0">
              <a:latin typeface="游ゴシック" panose="020B0400000000000000" pitchFamily="50" charset="-128"/>
              <a:ea typeface="游ゴシック" panose="020B0400000000000000" pitchFamily="50" charset="-128"/>
            </a:endParaRPr>
          </a:p>
        </p:txBody>
      </p:sp>
      <p:pic>
        <p:nvPicPr>
          <p:cNvPr id="15" name="Google Shape;100;p1">
            <a:extLst>
              <a:ext uri="{FF2B5EF4-FFF2-40B4-BE49-F238E27FC236}">
                <a16:creationId xmlns:a16="http://schemas.microsoft.com/office/drawing/2014/main" id="{B98D3B0C-F37E-C4F0-B031-E2DE2583507D}"/>
              </a:ext>
            </a:extLst>
          </p:cNvPr>
          <p:cNvPicPr preferRelativeResize="0"/>
          <p:nvPr/>
        </p:nvPicPr>
        <p:blipFill rotWithShape="1">
          <a:blip r:embed="rId2">
            <a:alphaModFix/>
          </a:blip>
          <a:srcRect/>
          <a:stretch/>
        </p:blipFill>
        <p:spPr>
          <a:xfrm>
            <a:off x="1389163" y="6996456"/>
            <a:ext cx="2981946" cy="1950117"/>
          </a:xfrm>
          <a:prstGeom prst="rect">
            <a:avLst/>
          </a:prstGeom>
          <a:noFill/>
          <a:ln>
            <a:solidFill>
              <a:srgbClr val="000000"/>
            </a:solidFill>
          </a:ln>
        </p:spPr>
      </p:pic>
      <p:sp>
        <p:nvSpPr>
          <p:cNvPr id="17" name="正方形/長方形 1">
            <a:extLst>
              <a:ext uri="{FF2B5EF4-FFF2-40B4-BE49-F238E27FC236}">
                <a16:creationId xmlns:a16="http://schemas.microsoft.com/office/drawing/2014/main" id="{BEE81EB7-4ED7-4526-4174-6B9AB64A5952}"/>
              </a:ext>
            </a:extLst>
          </p:cNvPr>
          <p:cNvSpPr/>
          <p:nvPr/>
        </p:nvSpPr>
        <p:spPr>
          <a:xfrm>
            <a:off x="729000" y="959426"/>
            <a:ext cx="5400000" cy="252000"/>
          </a:xfrm>
          <a:prstGeom prst="rect">
            <a:avLst/>
          </a:prstGeom>
          <a:solidFill>
            <a:srgbClr val="99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Web ORCA</a:t>
            </a:r>
            <a:r>
              <a:rPr lang="ja-JP" altLang="en-US" sz="1400" b="1" spc="-50" dirty="0">
                <a:solidFill>
                  <a:srgbClr val="001F5F"/>
                </a:solidFill>
                <a:effectLst/>
                <a:highlight>
                  <a:srgbClr val="99CCFF"/>
                </a:highlight>
                <a:latin typeface="游ゴシック" panose="020B0400000000000000" pitchFamily="50" charset="-128"/>
                <a:ea typeface="游ゴシック" panose="020B0400000000000000" pitchFamily="50" charset="-128"/>
                <a:cs typeface="ＭＳ Ｐゴシック" panose="020B0600070205080204" pitchFamily="50" charset="-128"/>
              </a:rPr>
              <a:t>クラウド連動（付加機能）</a:t>
            </a:r>
            <a:endParaRPr kumimoji="1" lang="ja-JP" altLang="en-US" sz="1400" b="1" dirty="0">
              <a:solidFill>
                <a:srgbClr val="002060"/>
              </a:solidFill>
              <a:latin typeface="ＭＳ ゴシック" panose="020B0609070205080204" pitchFamily="49" charset="-128"/>
              <a:ea typeface="ＭＳ ゴシック" panose="020B0609070205080204" pitchFamily="49" charset="-128"/>
            </a:endParaRPr>
          </a:p>
        </p:txBody>
      </p:sp>
      <p:sp>
        <p:nvSpPr>
          <p:cNvPr id="18" name="말풍선: 사각형 17">
            <a:extLst>
              <a:ext uri="{FF2B5EF4-FFF2-40B4-BE49-F238E27FC236}">
                <a16:creationId xmlns:a16="http://schemas.microsoft.com/office/drawing/2014/main" id="{E25C0430-5075-81D8-AD52-9EF92359991B}"/>
              </a:ext>
            </a:extLst>
          </p:cNvPr>
          <p:cNvSpPr/>
          <p:nvPr/>
        </p:nvSpPr>
        <p:spPr>
          <a:xfrm>
            <a:off x="165463" y="121369"/>
            <a:ext cx="5740400" cy="558800"/>
          </a:xfrm>
          <a:prstGeom prst="wedgeRectCallout">
            <a:avLst>
              <a:gd name="adj1" fmla="val -16433"/>
              <a:gd name="adj2" fmla="val 97387"/>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altLang="ja-JP"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발췌</a:t>
            </a:r>
            <a:r>
              <a:rPr lang="en-US" altLang="ko-KR" dirty="0">
                <a:solidFill>
                  <a:srgbClr val="FF0000"/>
                </a:solidFill>
                <a:latin typeface="游ゴシック" panose="020B0400000000000000" pitchFamily="50" charset="-128"/>
              </a:rPr>
              <a:t>) </a:t>
            </a:r>
            <a:r>
              <a:rPr lang="en-US" altLang="ja-JP" dirty="0" err="1">
                <a:solidFill>
                  <a:srgbClr val="FF0000"/>
                </a:solidFill>
                <a:latin typeface="游ゴシック" panose="020B0400000000000000" pitchFamily="50" charset="-128"/>
              </a:rPr>
              <a:t>webORCA</a:t>
            </a:r>
            <a:r>
              <a:rPr lang="ja-JP" altLang="en-US" dirty="0">
                <a:solidFill>
                  <a:srgbClr val="FF0000"/>
                </a:solidFill>
                <a:latin typeface="游ゴシック" panose="020B0400000000000000" pitchFamily="50" charset="-128"/>
              </a:rPr>
              <a:t>クラウド連動マニュアル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매뉴얼은 제가 전달 드렸는데</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최종 목록에는 없더군요</a:t>
            </a:r>
            <a:r>
              <a:rPr lang="en-US" altLang="ko-KR" dirty="0">
                <a:solidFill>
                  <a:srgbClr val="FF0000"/>
                </a:solidFill>
                <a:latin typeface="游ゴシック" panose="020B0400000000000000" pitchFamily="50" charset="-128"/>
              </a:rPr>
              <a:t>. </a:t>
            </a:r>
            <a:r>
              <a:rPr lang="ko-KR" altLang="en-US" dirty="0">
                <a:solidFill>
                  <a:srgbClr val="FF0000"/>
                </a:solidFill>
                <a:latin typeface="游ゴシック" panose="020B0400000000000000" pitchFamily="50" charset="-128"/>
              </a:rPr>
              <a:t> </a:t>
            </a:r>
            <a:r>
              <a:rPr lang="ja-JP" altLang="en-US" dirty="0">
                <a:solidFill>
                  <a:srgbClr val="FF0000"/>
                </a:solidFill>
                <a:latin typeface="游ゴシック" panose="020B0400000000000000" pitchFamily="50" charset="-128"/>
              </a:rPr>
              <a:t> </a:t>
            </a:r>
            <a:endParaRPr lang="en-US" altLang="ja-JP" dirty="0">
              <a:solidFill>
                <a:srgbClr val="FF0000"/>
              </a:solidFill>
              <a:latin typeface="游ゴシック" panose="020B0400000000000000" pitchFamily="50" charset="-128"/>
            </a:endParaRPr>
          </a:p>
          <a:p>
            <a:pPr marL="171450" indent="-171450" algn="l">
              <a:buFont typeface="Wingdings" panose="05000000000000000000" pitchFamily="2" charset="2"/>
              <a:buChar char="è"/>
            </a:pPr>
            <a:r>
              <a:rPr lang="ko-KR" altLang="en-US" dirty="0">
                <a:solidFill>
                  <a:srgbClr val="FF0000"/>
                </a:solidFill>
                <a:latin typeface="游ゴシック" panose="020B0400000000000000" pitchFamily="50" charset="-128"/>
              </a:rPr>
              <a:t>해당 기능 </a:t>
            </a:r>
            <a:r>
              <a:rPr lang="en-US" altLang="ko-KR" dirty="0">
                <a:solidFill>
                  <a:srgbClr val="FF0000"/>
                </a:solidFill>
                <a:latin typeface="游ゴシック" panose="020B0400000000000000" pitchFamily="50" charset="-128"/>
              </a:rPr>
              <a:t>Open </a:t>
            </a:r>
            <a:r>
              <a:rPr lang="ko-KR" altLang="en-US" dirty="0">
                <a:solidFill>
                  <a:srgbClr val="FF0000"/>
                </a:solidFill>
                <a:latin typeface="游ゴシック" panose="020B0400000000000000" pitchFamily="50" charset="-128"/>
              </a:rPr>
              <a:t>할지 말지 여부는 </a:t>
            </a:r>
            <a:r>
              <a:rPr lang="en-US" altLang="ko-KR" dirty="0">
                <a:solidFill>
                  <a:srgbClr val="FF0000"/>
                </a:solidFill>
                <a:latin typeface="游ゴシック" panose="020B0400000000000000" pitchFamily="50" charset="-128"/>
              </a:rPr>
              <a:t>dx care </a:t>
            </a:r>
            <a:r>
              <a:rPr lang="ko-KR" altLang="en-US" dirty="0">
                <a:solidFill>
                  <a:srgbClr val="FF0000"/>
                </a:solidFill>
                <a:latin typeface="游ゴシック" panose="020B0400000000000000" pitchFamily="50" charset="-128"/>
              </a:rPr>
              <a:t>내부에서 확인 후 포함</a:t>
            </a:r>
            <a:r>
              <a:rPr lang="en-US" altLang="ko-KR" dirty="0">
                <a:solidFill>
                  <a:srgbClr val="FF0000"/>
                </a:solidFill>
                <a:latin typeface="游ゴシック" panose="020B0400000000000000" pitchFamily="50" charset="-128"/>
              </a:rPr>
              <a:t>/</a:t>
            </a:r>
            <a:r>
              <a:rPr lang="ko-KR" altLang="en-US" dirty="0">
                <a:solidFill>
                  <a:srgbClr val="FF0000"/>
                </a:solidFill>
                <a:latin typeface="游ゴシック" panose="020B0400000000000000" pitchFamily="50" charset="-128"/>
              </a:rPr>
              <a:t>제거 </a:t>
            </a:r>
            <a:r>
              <a:rPr lang="ko-KR" altLang="en-US" dirty="0" err="1">
                <a:solidFill>
                  <a:srgbClr val="FF0000"/>
                </a:solidFill>
                <a:latin typeface="游ゴシック" panose="020B0400000000000000" pitchFamily="50" charset="-128"/>
              </a:rPr>
              <a:t>하시길</a:t>
            </a:r>
            <a:r>
              <a:rPr lang="ko-KR" altLang="en-US" dirty="0">
                <a:solidFill>
                  <a:srgbClr val="FF0000"/>
                </a:solidFill>
                <a:latin typeface="游ゴシック" panose="020B0400000000000000" pitchFamily="50" charset="-128"/>
              </a:rPr>
              <a:t> 바랍니다</a:t>
            </a:r>
            <a:r>
              <a:rPr lang="en-US" altLang="ko-KR" dirty="0">
                <a:solidFill>
                  <a:srgbClr val="FF0000"/>
                </a:solidFill>
                <a:latin typeface="游ゴシック" panose="020B0400000000000000" pitchFamily="50" charset="-128"/>
              </a:rPr>
              <a:t>. </a:t>
            </a:r>
            <a:endParaRPr lang="ko-KR" altLang="en-US" sz="1100" kern="1200" dirty="0">
              <a:solidFill>
                <a:srgbClr val="FF0000"/>
              </a:solidFill>
              <a:latin typeface="游ゴシック" panose="020B0400000000000000" pitchFamily="50" charset="-128"/>
            </a:endParaRPr>
          </a:p>
        </p:txBody>
      </p:sp>
      <p:grpSp>
        <p:nvGrpSpPr>
          <p:cNvPr id="22" name="그룹 21">
            <a:extLst>
              <a:ext uri="{FF2B5EF4-FFF2-40B4-BE49-F238E27FC236}">
                <a16:creationId xmlns:a16="http://schemas.microsoft.com/office/drawing/2014/main" id="{AA22101E-F1EA-45EC-B376-AD980688AE6E}"/>
              </a:ext>
            </a:extLst>
          </p:cNvPr>
          <p:cNvGrpSpPr/>
          <p:nvPr/>
        </p:nvGrpSpPr>
        <p:grpSpPr>
          <a:xfrm>
            <a:off x="1433641" y="3963055"/>
            <a:ext cx="2892989" cy="1943125"/>
            <a:chOff x="1164660" y="4280239"/>
            <a:chExt cx="2892989" cy="1943125"/>
          </a:xfrm>
        </p:grpSpPr>
        <p:pic>
          <p:nvPicPr>
            <p:cNvPr id="12" name="Google Shape;97;p1">
              <a:extLst>
                <a:ext uri="{FF2B5EF4-FFF2-40B4-BE49-F238E27FC236}">
                  <a16:creationId xmlns:a16="http://schemas.microsoft.com/office/drawing/2014/main" id="{2AC74B7B-A1C2-F4FE-6FB7-645B241B8021}"/>
                </a:ext>
              </a:extLst>
            </p:cNvPr>
            <p:cNvPicPr preferRelativeResize="0"/>
            <p:nvPr/>
          </p:nvPicPr>
          <p:blipFill rotWithShape="1">
            <a:blip r:embed="rId3">
              <a:alphaModFix/>
            </a:blip>
            <a:srcRect/>
            <a:stretch/>
          </p:blipFill>
          <p:spPr>
            <a:xfrm>
              <a:off x="1164660" y="4280239"/>
              <a:ext cx="2892989" cy="1943125"/>
            </a:xfrm>
            <a:prstGeom prst="rect">
              <a:avLst/>
            </a:prstGeom>
            <a:noFill/>
            <a:ln>
              <a:solidFill>
                <a:srgbClr val="000000"/>
              </a:solidFill>
            </a:ln>
          </p:spPr>
        </p:pic>
        <p:sp>
          <p:nvSpPr>
            <p:cNvPr id="21" name="docshape26">
              <a:extLst>
                <a:ext uri="{FF2B5EF4-FFF2-40B4-BE49-F238E27FC236}">
                  <a16:creationId xmlns:a16="http://schemas.microsoft.com/office/drawing/2014/main" id="{9B4918B1-0622-2CA0-C3FB-08D5A596C098}"/>
                </a:ext>
              </a:extLst>
            </p:cNvPr>
            <p:cNvSpPr>
              <a:spLocks/>
            </p:cNvSpPr>
            <p:nvPr/>
          </p:nvSpPr>
          <p:spPr bwMode="auto">
            <a:xfrm>
              <a:off x="2132450" y="4408921"/>
              <a:ext cx="991750" cy="245909"/>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sp>
        <p:nvSpPr>
          <p:cNvPr id="24" name="TextBox 23">
            <a:extLst>
              <a:ext uri="{FF2B5EF4-FFF2-40B4-BE49-F238E27FC236}">
                <a16:creationId xmlns:a16="http://schemas.microsoft.com/office/drawing/2014/main" id="{240C91BD-E817-2273-D140-0A43AA2262DE}"/>
              </a:ext>
            </a:extLst>
          </p:cNvPr>
          <p:cNvSpPr txBox="1"/>
          <p:nvPr/>
        </p:nvSpPr>
        <p:spPr>
          <a:xfrm>
            <a:off x="859998" y="6384009"/>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初期画面</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sp>
        <p:nvSpPr>
          <p:cNvPr id="27" name="docshape26">
            <a:extLst>
              <a:ext uri="{FF2B5EF4-FFF2-40B4-BE49-F238E27FC236}">
                <a16:creationId xmlns:a16="http://schemas.microsoft.com/office/drawing/2014/main" id="{8FE9920B-7BB2-3A1B-D8E1-849CDF19AD95}"/>
              </a:ext>
            </a:extLst>
          </p:cNvPr>
          <p:cNvSpPr>
            <a:spLocks/>
          </p:cNvSpPr>
          <p:nvPr/>
        </p:nvSpPr>
        <p:spPr bwMode="auto">
          <a:xfrm>
            <a:off x="1389164"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sp>
        <p:nvSpPr>
          <p:cNvPr id="28" name="docshape26">
            <a:extLst>
              <a:ext uri="{FF2B5EF4-FFF2-40B4-BE49-F238E27FC236}">
                <a16:creationId xmlns:a16="http://schemas.microsoft.com/office/drawing/2014/main" id="{C9CE2E0A-7EE0-E1E7-2BF9-FF91F0675718}"/>
              </a:ext>
            </a:extLst>
          </p:cNvPr>
          <p:cNvSpPr>
            <a:spLocks/>
          </p:cNvSpPr>
          <p:nvPr/>
        </p:nvSpPr>
        <p:spPr bwMode="auto">
          <a:xfrm>
            <a:off x="1991119" y="7313158"/>
            <a:ext cx="585110" cy="182152"/>
          </a:xfrm>
          <a:custGeom>
            <a:avLst/>
            <a:gdLst>
              <a:gd name="T0" fmla="+- 0 2689 2689"/>
              <a:gd name="T1" fmla="*/ T0 w 1061"/>
              <a:gd name="T2" fmla="+- 0 4087 4024"/>
              <a:gd name="T3" fmla="*/ 4087 h 380"/>
              <a:gd name="T4" fmla="+- 0 2694 2689"/>
              <a:gd name="T5" fmla="*/ T4 w 1061"/>
              <a:gd name="T6" fmla="+- 0 4063 4024"/>
              <a:gd name="T7" fmla="*/ 4063 h 380"/>
              <a:gd name="T8" fmla="+- 0 2708 2689"/>
              <a:gd name="T9" fmla="*/ T8 w 1061"/>
              <a:gd name="T10" fmla="+- 0 4043 4024"/>
              <a:gd name="T11" fmla="*/ 4043 h 380"/>
              <a:gd name="T12" fmla="+- 0 2728 2689"/>
              <a:gd name="T13" fmla="*/ T12 w 1061"/>
              <a:gd name="T14" fmla="+- 0 4029 4024"/>
              <a:gd name="T15" fmla="*/ 4029 h 380"/>
              <a:gd name="T16" fmla="+- 0 2752 2689"/>
              <a:gd name="T17" fmla="*/ T16 w 1061"/>
              <a:gd name="T18" fmla="+- 0 4024 4024"/>
              <a:gd name="T19" fmla="*/ 4024 h 380"/>
              <a:gd name="T20" fmla="+- 0 3687 2689"/>
              <a:gd name="T21" fmla="*/ T20 w 1061"/>
              <a:gd name="T22" fmla="+- 0 4024 4024"/>
              <a:gd name="T23" fmla="*/ 4024 h 380"/>
              <a:gd name="T24" fmla="+- 0 3711 2689"/>
              <a:gd name="T25" fmla="*/ T24 w 1061"/>
              <a:gd name="T26" fmla="+- 0 4029 4024"/>
              <a:gd name="T27" fmla="*/ 4029 h 380"/>
              <a:gd name="T28" fmla="+- 0 3731 2689"/>
              <a:gd name="T29" fmla="*/ T28 w 1061"/>
              <a:gd name="T30" fmla="+- 0 4043 4024"/>
              <a:gd name="T31" fmla="*/ 4043 h 380"/>
              <a:gd name="T32" fmla="+- 0 3745 2689"/>
              <a:gd name="T33" fmla="*/ T32 w 1061"/>
              <a:gd name="T34" fmla="+- 0 4063 4024"/>
              <a:gd name="T35" fmla="*/ 4063 h 380"/>
              <a:gd name="T36" fmla="+- 0 3750 2689"/>
              <a:gd name="T37" fmla="*/ T36 w 1061"/>
              <a:gd name="T38" fmla="+- 0 4087 4024"/>
              <a:gd name="T39" fmla="*/ 4087 h 380"/>
              <a:gd name="T40" fmla="+- 0 3750 2689"/>
              <a:gd name="T41" fmla="*/ T40 w 1061"/>
              <a:gd name="T42" fmla="+- 0 4340 4024"/>
              <a:gd name="T43" fmla="*/ 4340 h 380"/>
              <a:gd name="T44" fmla="+- 0 3745 2689"/>
              <a:gd name="T45" fmla="*/ T44 w 1061"/>
              <a:gd name="T46" fmla="+- 0 4365 4024"/>
              <a:gd name="T47" fmla="*/ 4365 h 380"/>
              <a:gd name="T48" fmla="+- 0 3731 2689"/>
              <a:gd name="T49" fmla="*/ T48 w 1061"/>
              <a:gd name="T50" fmla="+- 0 4385 4024"/>
              <a:gd name="T51" fmla="*/ 4385 h 380"/>
              <a:gd name="T52" fmla="+- 0 3711 2689"/>
              <a:gd name="T53" fmla="*/ T52 w 1061"/>
              <a:gd name="T54" fmla="+- 0 4398 4024"/>
              <a:gd name="T55" fmla="*/ 4398 h 380"/>
              <a:gd name="T56" fmla="+- 0 3687 2689"/>
              <a:gd name="T57" fmla="*/ T56 w 1061"/>
              <a:gd name="T58" fmla="+- 0 4403 4024"/>
              <a:gd name="T59" fmla="*/ 4403 h 380"/>
              <a:gd name="T60" fmla="+- 0 2752 2689"/>
              <a:gd name="T61" fmla="*/ T60 w 1061"/>
              <a:gd name="T62" fmla="+- 0 4403 4024"/>
              <a:gd name="T63" fmla="*/ 4403 h 380"/>
              <a:gd name="T64" fmla="+- 0 2728 2689"/>
              <a:gd name="T65" fmla="*/ T64 w 1061"/>
              <a:gd name="T66" fmla="+- 0 4398 4024"/>
              <a:gd name="T67" fmla="*/ 4398 h 380"/>
              <a:gd name="T68" fmla="+- 0 2708 2689"/>
              <a:gd name="T69" fmla="*/ T68 w 1061"/>
              <a:gd name="T70" fmla="+- 0 4385 4024"/>
              <a:gd name="T71" fmla="*/ 4385 h 380"/>
              <a:gd name="T72" fmla="+- 0 2694 2689"/>
              <a:gd name="T73" fmla="*/ T72 w 1061"/>
              <a:gd name="T74" fmla="+- 0 4365 4024"/>
              <a:gd name="T75" fmla="*/ 4365 h 380"/>
              <a:gd name="T76" fmla="+- 0 2689 2689"/>
              <a:gd name="T77" fmla="*/ T76 w 1061"/>
              <a:gd name="T78" fmla="+- 0 4340 4024"/>
              <a:gd name="T79" fmla="*/ 4340 h 380"/>
              <a:gd name="T80" fmla="+- 0 2689 2689"/>
              <a:gd name="T81" fmla="*/ T80 w 1061"/>
              <a:gd name="T82" fmla="+- 0 4087 4024"/>
              <a:gd name="T83" fmla="*/ 4087 h 38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061" h="380">
                <a:moveTo>
                  <a:pt x="0" y="63"/>
                </a:moveTo>
                <a:lnTo>
                  <a:pt x="5" y="39"/>
                </a:lnTo>
                <a:lnTo>
                  <a:pt x="19" y="19"/>
                </a:lnTo>
                <a:lnTo>
                  <a:pt x="39" y="5"/>
                </a:lnTo>
                <a:lnTo>
                  <a:pt x="63" y="0"/>
                </a:lnTo>
                <a:lnTo>
                  <a:pt x="998" y="0"/>
                </a:lnTo>
                <a:lnTo>
                  <a:pt x="1022" y="5"/>
                </a:lnTo>
                <a:lnTo>
                  <a:pt x="1042" y="19"/>
                </a:lnTo>
                <a:lnTo>
                  <a:pt x="1056" y="39"/>
                </a:lnTo>
                <a:lnTo>
                  <a:pt x="1061" y="63"/>
                </a:lnTo>
                <a:lnTo>
                  <a:pt x="1061" y="316"/>
                </a:lnTo>
                <a:lnTo>
                  <a:pt x="1056" y="341"/>
                </a:lnTo>
                <a:lnTo>
                  <a:pt x="1042" y="361"/>
                </a:lnTo>
                <a:lnTo>
                  <a:pt x="1022" y="374"/>
                </a:lnTo>
                <a:lnTo>
                  <a:pt x="998" y="379"/>
                </a:lnTo>
                <a:lnTo>
                  <a:pt x="63" y="379"/>
                </a:lnTo>
                <a:lnTo>
                  <a:pt x="39" y="374"/>
                </a:lnTo>
                <a:lnTo>
                  <a:pt x="19" y="361"/>
                </a:lnTo>
                <a:lnTo>
                  <a:pt x="5" y="341"/>
                </a:lnTo>
                <a:lnTo>
                  <a:pt x="0" y="316"/>
                </a:lnTo>
                <a:lnTo>
                  <a:pt x="0" y="63"/>
                </a:lnTo>
                <a:close/>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游ゴシック" panose="020B0400000000000000" pitchFamily="50" charset="-128"/>
            </a:endParaRPr>
          </a:p>
        </p:txBody>
      </p:sp>
      <p:grpSp>
        <p:nvGrpSpPr>
          <p:cNvPr id="6" name="그룹 5">
            <a:extLst>
              <a:ext uri="{FF2B5EF4-FFF2-40B4-BE49-F238E27FC236}">
                <a16:creationId xmlns:a16="http://schemas.microsoft.com/office/drawing/2014/main" id="{07F1300C-5C9E-2287-11E2-96D04E681C4E}"/>
              </a:ext>
            </a:extLst>
          </p:cNvPr>
          <p:cNvGrpSpPr/>
          <p:nvPr/>
        </p:nvGrpSpPr>
        <p:grpSpPr>
          <a:xfrm>
            <a:off x="1503133" y="1873442"/>
            <a:ext cx="2734134" cy="1689886"/>
            <a:chOff x="1503133" y="1873442"/>
            <a:chExt cx="2734134" cy="1689886"/>
          </a:xfrm>
        </p:grpSpPr>
        <p:grpSp>
          <p:nvGrpSpPr>
            <p:cNvPr id="20" name="그룹 19">
              <a:extLst>
                <a:ext uri="{FF2B5EF4-FFF2-40B4-BE49-F238E27FC236}">
                  <a16:creationId xmlns:a16="http://schemas.microsoft.com/office/drawing/2014/main" id="{83E0CF51-F92C-67FB-CDBB-AD61A31AA5E9}"/>
                </a:ext>
              </a:extLst>
            </p:cNvPr>
            <p:cNvGrpSpPr/>
            <p:nvPr/>
          </p:nvGrpSpPr>
          <p:grpSpPr>
            <a:xfrm>
              <a:off x="1503133" y="1873442"/>
              <a:ext cx="2734134" cy="1689886"/>
              <a:chOff x="1164661" y="2230341"/>
              <a:chExt cx="2734134" cy="1689886"/>
            </a:xfrm>
          </p:grpSpPr>
          <p:pic>
            <p:nvPicPr>
              <p:cNvPr id="3" name="Google Shape;88;p1">
                <a:extLst>
                  <a:ext uri="{FF2B5EF4-FFF2-40B4-BE49-F238E27FC236}">
                    <a16:creationId xmlns:a16="http://schemas.microsoft.com/office/drawing/2014/main" id="{89E9CA16-0858-4E3F-469E-353E91C88079}"/>
                  </a:ext>
                </a:extLst>
              </p:cNvPr>
              <p:cNvPicPr preferRelativeResize="0"/>
              <p:nvPr/>
            </p:nvPicPr>
            <p:blipFill rotWithShape="1">
              <a:blip r:embed="rId4">
                <a:alphaModFix/>
              </a:blip>
              <a:srcRect/>
              <a:stretch/>
            </p:blipFill>
            <p:spPr>
              <a:xfrm>
                <a:off x="1164661" y="2230341"/>
                <a:ext cx="2734134" cy="1689886"/>
              </a:xfrm>
              <a:prstGeom prst="rect">
                <a:avLst/>
              </a:prstGeom>
              <a:noFill/>
              <a:ln>
                <a:solidFill>
                  <a:srgbClr val="000000"/>
                </a:solidFill>
              </a:ln>
            </p:spPr>
          </p:pic>
          <p:sp>
            <p:nvSpPr>
              <p:cNvPr id="7" name="Google Shape;92;p1">
                <a:extLst>
                  <a:ext uri="{FF2B5EF4-FFF2-40B4-BE49-F238E27FC236}">
                    <a16:creationId xmlns:a16="http://schemas.microsoft.com/office/drawing/2014/main" id="{252314ED-F75E-7666-1191-B3C8D36AB1ED}"/>
                  </a:ext>
                </a:extLst>
              </p:cNvPr>
              <p:cNvSpPr/>
              <p:nvPr/>
            </p:nvSpPr>
            <p:spPr>
              <a:xfrm>
                <a:off x="1346161" y="2379851"/>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96;p1">
                <a:extLst>
                  <a:ext uri="{FF2B5EF4-FFF2-40B4-BE49-F238E27FC236}">
                    <a16:creationId xmlns:a16="http://schemas.microsoft.com/office/drawing/2014/main" id="{9ED750EE-950F-8653-45ED-2FBF84AD498F}"/>
                  </a:ext>
                </a:extLst>
              </p:cNvPr>
              <p:cNvSpPr/>
              <p:nvPr/>
            </p:nvSpPr>
            <p:spPr>
              <a:xfrm>
                <a:off x="2531728" y="3606645"/>
                <a:ext cx="755690" cy="209660"/>
              </a:xfrm>
              <a:prstGeom prst="rect">
                <a:avLst/>
              </a:prstGeom>
              <a:noFill/>
              <a:ln w="15875" cap="flat" cmpd="sng">
                <a:solidFill>
                  <a:srgbClr val="0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9" name="직사각형 18">
                <a:extLst>
                  <a:ext uri="{FF2B5EF4-FFF2-40B4-BE49-F238E27FC236}">
                    <a16:creationId xmlns:a16="http://schemas.microsoft.com/office/drawing/2014/main" id="{FA327FA2-C378-035C-17D5-03907DDA55DF}"/>
                  </a:ext>
                </a:extLst>
              </p:cNvPr>
              <p:cNvSpPr/>
              <p:nvPr/>
            </p:nvSpPr>
            <p:spPr>
              <a:xfrm>
                <a:off x="1194528" y="3276600"/>
                <a:ext cx="1181527" cy="640207"/>
              </a:xfrm>
              <a:prstGeom prst="rect">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游ゴシック" panose="020B0400000000000000" pitchFamily="50" charset="-128"/>
                </a:endParaRPr>
              </a:p>
            </p:txBody>
          </p:sp>
        </p:grpSp>
        <p:pic>
          <p:nvPicPr>
            <p:cNvPr id="4" name="그림 3">
              <a:extLst>
                <a:ext uri="{FF2B5EF4-FFF2-40B4-BE49-F238E27FC236}">
                  <a16:creationId xmlns:a16="http://schemas.microsoft.com/office/drawing/2014/main" id="{67EF5802-EDDB-6D5F-1E4E-515A55DB3AB6}"/>
                </a:ext>
              </a:extLst>
            </p:cNvPr>
            <p:cNvPicPr>
              <a:picLocks noChangeAspect="1"/>
            </p:cNvPicPr>
            <p:nvPr/>
          </p:nvPicPr>
          <p:blipFill>
            <a:blip r:embed="rId5"/>
            <a:stretch>
              <a:fillRect/>
            </a:stretch>
          </p:blipFill>
          <p:spPr>
            <a:xfrm>
              <a:off x="2996154" y="3274905"/>
              <a:ext cx="610882" cy="177927"/>
            </a:xfrm>
            <a:prstGeom prst="rect">
              <a:avLst/>
            </a:prstGeom>
          </p:spPr>
        </p:pic>
      </p:grpSp>
    </p:spTree>
    <p:extLst>
      <p:ext uri="{BB962C8B-B14F-4D97-AF65-F5344CB8AC3E}">
        <p14:creationId xmlns:p14="http://schemas.microsoft.com/office/powerpoint/2010/main" val="1963871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09662CD6-F1FB-1D9B-F0FE-B0A7A8D810C4}"/>
              </a:ext>
            </a:extLst>
          </p:cNvPr>
          <p:cNvSpPr>
            <a:spLocks noGrp="1"/>
          </p:cNvSpPr>
          <p:nvPr>
            <p:ph type="sldNum" sz="quarter" idx="12"/>
          </p:nvPr>
        </p:nvSpPr>
        <p:spPr/>
        <p:txBody>
          <a:bodyPr/>
          <a:lstStyle/>
          <a:p>
            <a:fld id="{AE8EA5A1-38AB-4AA0-89CC-DE1004BC27E5}" type="slidenum">
              <a:rPr kumimoji="1" lang="ja-JP" altLang="en-US" smtClean="0"/>
              <a:t>9</a:t>
            </a:fld>
            <a:endParaRPr kumimoji="1" lang="ja-JP" altLang="en-US"/>
          </a:p>
        </p:txBody>
      </p:sp>
      <p:sp>
        <p:nvSpPr>
          <p:cNvPr id="3" name="TextBox 2">
            <a:extLst>
              <a:ext uri="{FF2B5EF4-FFF2-40B4-BE49-F238E27FC236}">
                <a16:creationId xmlns:a16="http://schemas.microsoft.com/office/drawing/2014/main" id="{081DCC4C-D843-445E-72BD-2326A3333E83}"/>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接続先設定</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06;p2">
            <a:extLst>
              <a:ext uri="{FF2B5EF4-FFF2-40B4-BE49-F238E27FC236}">
                <a16:creationId xmlns:a16="http://schemas.microsoft.com/office/drawing/2014/main" id="{5FC8257F-6CDA-205B-8694-8A700F21EE09}"/>
              </a:ext>
            </a:extLst>
          </p:cNvPr>
          <p:cNvPicPr preferRelativeResize="0"/>
          <p:nvPr/>
        </p:nvPicPr>
        <p:blipFill rotWithShape="1">
          <a:blip r:embed="rId2">
            <a:alphaModFix/>
          </a:blip>
          <a:srcRect/>
          <a:stretch/>
        </p:blipFill>
        <p:spPr>
          <a:xfrm>
            <a:off x="1194527" y="1522203"/>
            <a:ext cx="4035679" cy="2692713"/>
          </a:xfrm>
          <a:prstGeom prst="rect">
            <a:avLst/>
          </a:prstGeom>
          <a:noFill/>
          <a:ln>
            <a:solidFill>
              <a:srgbClr val="000000"/>
            </a:solidFill>
          </a:ln>
        </p:spPr>
      </p:pic>
      <p:sp>
        <p:nvSpPr>
          <p:cNvPr id="6" name="Google Shape;108;p2">
            <a:extLst>
              <a:ext uri="{FF2B5EF4-FFF2-40B4-BE49-F238E27FC236}">
                <a16:creationId xmlns:a16="http://schemas.microsoft.com/office/drawing/2014/main" id="{174E86F2-D766-21C6-F522-8D69A1BD0579}"/>
              </a:ext>
            </a:extLst>
          </p:cNvPr>
          <p:cNvSpPr txBox="1"/>
          <p:nvPr/>
        </p:nvSpPr>
        <p:spPr>
          <a:xfrm>
            <a:off x="966726" y="1202026"/>
            <a:ext cx="5804894"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クラウドと連動するためには、まず接続に必要な情報を登録します。</a:t>
            </a:r>
            <a:endParaRPr sz="1100" dirty="0">
              <a:latin typeface="游ゴシック" panose="020B0400000000000000" pitchFamily="50" charset="-128"/>
              <a:ea typeface="游ゴシック" panose="020B0400000000000000" pitchFamily="50" charset="-128"/>
            </a:endParaRPr>
          </a:p>
        </p:txBody>
      </p:sp>
      <p:sp>
        <p:nvSpPr>
          <p:cNvPr id="7" name="Google Shape;109;p2">
            <a:extLst>
              <a:ext uri="{FF2B5EF4-FFF2-40B4-BE49-F238E27FC236}">
                <a16:creationId xmlns:a16="http://schemas.microsoft.com/office/drawing/2014/main" id="{9A52B2B4-4807-0086-74DD-5DF3564951AD}"/>
              </a:ext>
            </a:extLst>
          </p:cNvPr>
          <p:cNvSpPr txBox="1"/>
          <p:nvPr/>
        </p:nvSpPr>
        <p:spPr>
          <a:xfrm>
            <a:off x="4683904" y="2201225"/>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①</a:t>
            </a:r>
            <a:endParaRPr sz="1600" b="1" dirty="0">
              <a:latin typeface="游ゴシック" panose="020B0400000000000000" pitchFamily="50" charset="-128"/>
              <a:ea typeface="游ゴシック" panose="020B0400000000000000" pitchFamily="50" charset="-128"/>
            </a:endParaRPr>
          </a:p>
        </p:txBody>
      </p:sp>
      <p:sp>
        <p:nvSpPr>
          <p:cNvPr id="8" name="Google Shape;110;p2">
            <a:extLst>
              <a:ext uri="{FF2B5EF4-FFF2-40B4-BE49-F238E27FC236}">
                <a16:creationId xmlns:a16="http://schemas.microsoft.com/office/drawing/2014/main" id="{8C9250F5-C273-276F-2C91-5F416C743D8D}"/>
              </a:ext>
            </a:extLst>
          </p:cNvPr>
          <p:cNvSpPr txBox="1"/>
          <p:nvPr/>
        </p:nvSpPr>
        <p:spPr>
          <a:xfrm>
            <a:off x="1019002" y="2773663"/>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②</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9" name="Google Shape;111;p2">
            <a:extLst>
              <a:ext uri="{FF2B5EF4-FFF2-40B4-BE49-F238E27FC236}">
                <a16:creationId xmlns:a16="http://schemas.microsoft.com/office/drawing/2014/main" id="{BD55E6BA-437C-3670-33BE-2F6A4F664EFE}"/>
              </a:ext>
            </a:extLst>
          </p:cNvPr>
          <p:cNvSpPr txBox="1"/>
          <p:nvPr/>
        </p:nvSpPr>
        <p:spPr>
          <a:xfrm>
            <a:off x="1019002" y="3013727"/>
            <a:ext cx="418704"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③</a:t>
            </a:r>
            <a:r>
              <a:rPr lang="ja-JP" sz="1400" dirty="0">
                <a:solidFill>
                  <a:srgbClr val="FF0000"/>
                </a:solidFill>
                <a:latin typeface="MS PGothic"/>
                <a:ea typeface="MS PGothic"/>
                <a:cs typeface="MS PGothic"/>
                <a:sym typeface="MS PGothic"/>
              </a:rPr>
              <a:t> </a:t>
            </a:r>
            <a:endParaRPr dirty="0">
              <a:latin typeface="游ゴシック" panose="020B0400000000000000" pitchFamily="50" charset="-128"/>
              <a:ea typeface="游ゴシック" panose="020B0400000000000000" pitchFamily="50" charset="-128"/>
            </a:endParaRPr>
          </a:p>
        </p:txBody>
      </p:sp>
      <p:sp>
        <p:nvSpPr>
          <p:cNvPr id="10" name="Google Shape;112;p2">
            <a:extLst>
              <a:ext uri="{FF2B5EF4-FFF2-40B4-BE49-F238E27FC236}">
                <a16:creationId xmlns:a16="http://schemas.microsoft.com/office/drawing/2014/main" id="{FC37EC73-2BD3-BEDC-01B8-2ECF11E91F65}"/>
              </a:ext>
            </a:extLst>
          </p:cNvPr>
          <p:cNvSpPr/>
          <p:nvPr/>
        </p:nvSpPr>
        <p:spPr>
          <a:xfrm>
            <a:off x="1194528" y="2241872"/>
            <a:ext cx="3815622" cy="598802"/>
          </a:xfrm>
          <a:prstGeom prst="rect">
            <a:avLst/>
          </a:prstGeom>
          <a:noFill/>
          <a:ln w="158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S PGothic"/>
              <a:ea typeface="MS PGothic"/>
              <a:cs typeface="MS PGothic"/>
              <a:sym typeface="MS PGothic"/>
            </a:endParaRPr>
          </a:p>
        </p:txBody>
      </p:sp>
      <p:sp>
        <p:nvSpPr>
          <p:cNvPr id="11" name="Google Shape;113;p2">
            <a:extLst>
              <a:ext uri="{FF2B5EF4-FFF2-40B4-BE49-F238E27FC236}">
                <a16:creationId xmlns:a16="http://schemas.microsoft.com/office/drawing/2014/main" id="{29ABCD6B-07DE-57E8-3AAC-C919D7D9AEDD}"/>
              </a:ext>
            </a:extLst>
          </p:cNvPr>
          <p:cNvSpPr txBox="1"/>
          <p:nvPr/>
        </p:nvSpPr>
        <p:spPr>
          <a:xfrm>
            <a:off x="1080000" y="4184359"/>
            <a:ext cx="5230745" cy="1996660"/>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a:t>
            </a:r>
            <a:r>
              <a:rPr lang="ja-JP" sz="1100" dirty="0">
                <a:solidFill>
                  <a:schemeClr val="dk1"/>
                </a:solidFill>
                <a:latin typeface="游ゴシック" panose="020B0400000000000000" pitchFamily="50" charset="-128"/>
                <a:ea typeface="游ゴシック" panose="020B0400000000000000" pitchFamily="50" charset="-128"/>
                <a:sym typeface="Arial"/>
              </a:rPr>
              <a:t> [ファイル選択]をクリックして</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から受け取った情報を登録します。</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Arial"/>
              <a:buChar char="-"/>
            </a:pPr>
            <a:r>
              <a:rPr lang="en-US" altLang="ja-JP" sz="1100" b="0" i="0" u="none" strike="noStrike" cap="none" dirty="0" err="1">
                <a:solidFill>
                  <a:schemeClr val="dk1"/>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からもらった証明書 情報(ファイル3件)</a:t>
            </a: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.crt)</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クライアント証明書 秘密鍵 (</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.pem)</a:t>
            </a:r>
            <a:endParaRPr sz="1100" dirty="0">
              <a:latin typeface="游ゴシック" panose="020B0400000000000000" pitchFamily="50" charset="-128"/>
              <a:ea typeface="游ゴシック" panose="020B0400000000000000" pitchFamily="50" charset="-128"/>
            </a:endParaRPr>
          </a:p>
          <a:p>
            <a:pPr marL="628650" marR="0" lvl="1" indent="-171450" algn="l" rtl="0">
              <a:lnSpc>
                <a:spcPct val="125000"/>
              </a:lnSpc>
              <a:spcBef>
                <a:spcPts val="0"/>
              </a:spcBef>
              <a:spcAft>
                <a:spcPts val="0"/>
              </a:spcAft>
              <a:buClr>
                <a:schemeClr val="dk1"/>
              </a:buClr>
              <a:buSzPts val="1200"/>
              <a:buFont typeface="Noto Sans Symbols"/>
              <a:buChar char="⮚"/>
            </a:pP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証明書パスワード(</a:t>
            </a:r>
            <a:r>
              <a:rPr lang="en-US" alt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chemeClr val="dk1"/>
                </a:solidFill>
                <a:latin typeface="游ゴシック" panose="020B0400000000000000" pitchFamily="50" charset="-128"/>
                <a:ea typeface="游ゴシック" panose="020B0400000000000000" pitchFamily="50" charset="-128"/>
                <a:sym typeface="Arial"/>
              </a:rPr>
              <a:t>.pass)</a:t>
            </a:r>
            <a:endParaRPr sz="1100" dirty="0">
              <a:latin typeface="游ゴシック" panose="020B0400000000000000" pitchFamily="50" charset="-128"/>
              <a:ea typeface="游ゴシック" panose="020B0400000000000000" pitchFamily="50" charset="-128"/>
            </a:endParaRPr>
          </a:p>
          <a:p>
            <a:pPr marL="457200" marR="0" lvl="1" indent="0" algn="l" rtl="0">
              <a:lnSpc>
                <a:spcPct val="125000"/>
              </a:lnSpc>
              <a:spcBef>
                <a:spcPts val="0"/>
              </a:spcBef>
              <a:spcAft>
                <a:spcPts val="0"/>
              </a:spcAft>
              <a:buNone/>
            </a:pP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 証明書ダウンロード方法は[</a:t>
            </a:r>
            <a:r>
              <a:rPr lang="en-US" altLang="ja-JP" sz="1100" b="0" i="0" u="none" strike="noStrike" cap="none" dirty="0" err="1">
                <a:solidFill>
                  <a:srgbClr val="0000FE"/>
                </a:solidFill>
                <a:latin typeface="游ゴシック" panose="020B0400000000000000" pitchFamily="50" charset="-128"/>
                <a:ea typeface="游ゴシック" panose="020B0400000000000000" pitchFamily="50" charset="-128"/>
                <a:sym typeface="Arial"/>
              </a:rPr>
              <a:t>WebORCA</a:t>
            </a:r>
            <a:r>
              <a:rPr lang="ja-JP" sz="1100" b="0" i="0" u="none" strike="noStrike" cap="none" dirty="0">
                <a:solidFill>
                  <a:srgbClr val="0000FE"/>
                </a:solidFill>
                <a:latin typeface="游ゴシック" panose="020B0400000000000000" pitchFamily="50" charset="-128"/>
                <a:ea typeface="游ゴシック" panose="020B0400000000000000" pitchFamily="50" charset="-128"/>
                <a:sym typeface="Arial"/>
              </a:rPr>
              <a:t>から証明書ダウンロード方法</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en-US" altLang="ja-JP" sz="1100" b="0" i="0" u="none" strike="noStrike" cap="none" dirty="0" err="1">
                <a:solidFill>
                  <a:srgbClr val="FF0000"/>
                </a:solidFill>
                <a:latin typeface="游ゴシック" panose="020B0400000000000000" pitchFamily="50" charset="-128"/>
                <a:ea typeface="游ゴシック" panose="020B0400000000000000" pitchFamily="50" charset="-128"/>
                <a:sym typeface="Arial"/>
              </a:rPr>
              <a:t>11Page</a:t>
            </a:r>
            <a:r>
              <a:rPr lang="ja-JP" altLang="en-US"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a:t>
            </a:r>
            <a:r>
              <a:rPr lang="ja-JP" sz="1100" b="0" i="0" u="none" strike="noStrike" cap="none" dirty="0">
                <a:solidFill>
                  <a:srgbClr val="FF0000"/>
                </a:solidFill>
                <a:latin typeface="游ゴシック" panose="020B0400000000000000" pitchFamily="50" charset="-128"/>
                <a:ea typeface="游ゴシック" panose="020B0400000000000000" pitchFamily="50" charset="-128"/>
                <a:sym typeface="Arial"/>
              </a:rPr>
              <a:t>を参照してください。</a:t>
            </a:r>
            <a:endParaRPr sz="1100" b="0" i="0" u="none" strike="noStrike" cap="none" dirty="0">
              <a:solidFill>
                <a:srgbClr val="FF000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1" i="0" u="none" strike="noStrike" cap="none" dirty="0">
              <a:solidFill>
                <a:srgbClr val="002060"/>
              </a:solidFill>
              <a:latin typeface="游ゴシック" panose="020B0400000000000000" pitchFamily="50" charset="-128"/>
              <a:ea typeface="游ゴシック" panose="020B0400000000000000" pitchFamily="50" charset="-128"/>
              <a:sym typeface="Arial"/>
            </a:endParaRPr>
          </a:p>
          <a:p>
            <a:pPr marL="457200" marR="0" lvl="1" indent="0" algn="l" rtl="0">
              <a:lnSpc>
                <a:spcPct val="125000"/>
              </a:lnSpc>
              <a:spcBef>
                <a:spcPts val="0"/>
              </a:spcBef>
              <a:spcAft>
                <a:spcPts val="0"/>
              </a:spcAft>
              <a:buNone/>
            </a:pPr>
            <a:endParaRPr sz="1100" b="0" i="0" u="none" strike="noStrike" cap="none" dirty="0">
              <a:solidFill>
                <a:schemeClr val="dk1"/>
              </a:solidFill>
              <a:latin typeface="游ゴシック" panose="020B0400000000000000" pitchFamily="50" charset="-128"/>
              <a:ea typeface="游ゴシック" panose="020B0400000000000000" pitchFamily="50" charset="-128"/>
              <a:sym typeface="Arial"/>
            </a:endParaRPr>
          </a:p>
        </p:txBody>
      </p:sp>
      <p:sp>
        <p:nvSpPr>
          <p:cNvPr id="12" name="Google Shape;114;p2">
            <a:extLst>
              <a:ext uri="{FF2B5EF4-FFF2-40B4-BE49-F238E27FC236}">
                <a16:creationId xmlns:a16="http://schemas.microsoft.com/office/drawing/2014/main" id="{1061F987-366C-843D-BB6B-A393FAC397DE}"/>
              </a:ext>
            </a:extLst>
          </p:cNvPr>
          <p:cNvSpPr txBox="1"/>
          <p:nvPr/>
        </p:nvSpPr>
        <p:spPr>
          <a:xfrm>
            <a:off x="1012425" y="3423048"/>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④</a:t>
            </a:r>
            <a:endParaRPr sz="1600" b="1" dirty="0">
              <a:latin typeface="游ゴシック" panose="020B0400000000000000" pitchFamily="50" charset="-128"/>
              <a:ea typeface="游ゴシック" panose="020B0400000000000000" pitchFamily="50" charset="-128"/>
            </a:endParaRPr>
          </a:p>
        </p:txBody>
      </p:sp>
      <p:sp>
        <p:nvSpPr>
          <p:cNvPr id="13" name="Google Shape;115;p2">
            <a:extLst>
              <a:ext uri="{FF2B5EF4-FFF2-40B4-BE49-F238E27FC236}">
                <a16:creationId xmlns:a16="http://schemas.microsoft.com/office/drawing/2014/main" id="{4BB7FB38-49D1-F6FA-20DF-FA8B18DA8AA2}"/>
              </a:ext>
            </a:extLst>
          </p:cNvPr>
          <p:cNvSpPr txBox="1"/>
          <p:nvPr/>
        </p:nvSpPr>
        <p:spPr>
          <a:xfrm>
            <a:off x="2464917" y="3385791"/>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⑤</a:t>
            </a:r>
            <a:endParaRPr sz="1600" b="1" dirty="0">
              <a:latin typeface="游ゴシック" panose="020B0400000000000000" pitchFamily="50" charset="-128"/>
              <a:ea typeface="游ゴシック" panose="020B0400000000000000" pitchFamily="50" charset="-128"/>
            </a:endParaRPr>
          </a:p>
        </p:txBody>
      </p:sp>
      <p:sp>
        <p:nvSpPr>
          <p:cNvPr id="14" name="Google Shape;116;p2">
            <a:extLst>
              <a:ext uri="{FF2B5EF4-FFF2-40B4-BE49-F238E27FC236}">
                <a16:creationId xmlns:a16="http://schemas.microsoft.com/office/drawing/2014/main" id="{BFBB7199-90EB-AF6D-B798-E0150ED2EFEB}"/>
              </a:ext>
            </a:extLst>
          </p:cNvPr>
          <p:cNvSpPr txBox="1"/>
          <p:nvPr/>
        </p:nvSpPr>
        <p:spPr>
          <a:xfrm>
            <a:off x="3211375" y="3398013"/>
            <a:ext cx="364202"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600" b="1" dirty="0">
                <a:solidFill>
                  <a:srgbClr val="FF0000"/>
                </a:solidFill>
                <a:latin typeface="MS PGothic"/>
                <a:ea typeface="MS PGothic"/>
                <a:cs typeface="MS PGothic"/>
                <a:sym typeface="MS PGothic"/>
              </a:rPr>
              <a:t>⑥</a:t>
            </a:r>
            <a:endParaRPr sz="1600" b="1" dirty="0">
              <a:latin typeface="游ゴシック" panose="020B0400000000000000" pitchFamily="50" charset="-128"/>
              <a:ea typeface="游ゴシック" panose="020B0400000000000000" pitchFamily="50" charset="-128"/>
            </a:endParaRPr>
          </a:p>
        </p:txBody>
      </p:sp>
      <p:pic>
        <p:nvPicPr>
          <p:cNvPr id="15" name="Google Shape;117;p2">
            <a:extLst>
              <a:ext uri="{FF2B5EF4-FFF2-40B4-BE49-F238E27FC236}">
                <a16:creationId xmlns:a16="http://schemas.microsoft.com/office/drawing/2014/main" id="{B8D0A6D4-7985-8A06-D88E-35390FEBA063}"/>
              </a:ext>
            </a:extLst>
          </p:cNvPr>
          <p:cNvPicPr preferRelativeResize="0"/>
          <p:nvPr/>
        </p:nvPicPr>
        <p:blipFill rotWithShape="1">
          <a:blip r:embed="rId3">
            <a:alphaModFix/>
          </a:blip>
          <a:srcRect/>
          <a:stretch/>
        </p:blipFill>
        <p:spPr>
          <a:xfrm>
            <a:off x="1228355" y="5715537"/>
            <a:ext cx="2768682" cy="1809167"/>
          </a:xfrm>
          <a:prstGeom prst="rect">
            <a:avLst/>
          </a:prstGeom>
          <a:noFill/>
          <a:ln>
            <a:solidFill>
              <a:srgbClr val="000000"/>
            </a:solidFill>
          </a:ln>
        </p:spPr>
      </p:pic>
      <p:sp>
        <p:nvSpPr>
          <p:cNvPr id="16" name="Google Shape;118;p2">
            <a:extLst>
              <a:ext uri="{FF2B5EF4-FFF2-40B4-BE49-F238E27FC236}">
                <a16:creationId xmlns:a16="http://schemas.microsoft.com/office/drawing/2014/main" id="{40F1D703-0AC1-7493-DC9B-0206A31CDBD9}"/>
              </a:ext>
            </a:extLst>
          </p:cNvPr>
          <p:cNvSpPr txBox="1"/>
          <p:nvPr/>
        </p:nvSpPr>
        <p:spPr>
          <a:xfrm>
            <a:off x="1080000" y="7597155"/>
            <a:ext cx="5230745"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a:t>
            </a:r>
            <a:r>
              <a:rPr lang="ja-JP" sz="1100" dirty="0">
                <a:solidFill>
                  <a:schemeClr val="dk1"/>
                </a:solidFill>
                <a:latin typeface="游ゴシック" panose="020B0400000000000000" pitchFamily="50" charset="-128"/>
                <a:ea typeface="游ゴシック" panose="020B0400000000000000" pitchFamily="50" charset="-128"/>
                <a:sym typeface="Arial"/>
              </a:rPr>
              <a:t> [ 日レセAPI ユーザ] を登録します。(デフォルト:ormaster)</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en-US" altLang="ja-JP" sz="1100" dirty="0">
                <a:solidFill>
                  <a:schemeClr val="dk1"/>
                </a:solidFill>
                <a:latin typeface="游ゴシック" panose="020B0400000000000000" pitchFamily="50" charset="-128"/>
                <a:ea typeface="游ゴシック" panose="020B0400000000000000" pitchFamily="50" charset="-128"/>
                <a:sym typeface="Arial"/>
              </a:rPr>
              <a:t>ORCA</a:t>
            </a:r>
            <a:r>
              <a:rPr lang="ja-JP" sz="1100" dirty="0">
                <a:solidFill>
                  <a:schemeClr val="dk1"/>
                </a:solidFill>
                <a:latin typeface="游ゴシック" panose="020B0400000000000000" pitchFamily="50" charset="-128"/>
                <a:ea typeface="游ゴシック" panose="020B0400000000000000" pitchFamily="50" charset="-128"/>
                <a:sym typeface="Arial"/>
              </a:rPr>
              <a:t> から受け取った[API キー] を登録します。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a:t>
            </a:r>
            <a:r>
              <a:rPr lang="ja-JP" sz="1100" dirty="0">
                <a:solidFill>
                  <a:schemeClr val="dk1"/>
                </a:solidFill>
                <a:latin typeface="游ゴシック" panose="020B0400000000000000" pitchFamily="50" charset="-128"/>
                <a:ea typeface="游ゴシック" panose="020B0400000000000000" pitchFamily="50" charset="-128"/>
                <a:sym typeface="Arial"/>
              </a:rPr>
              <a:t> [Test Connection]ボタンをクリックして接続テストを実施します。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a:t>
            </a:r>
            <a:r>
              <a:rPr lang="ja-JP" sz="1100" dirty="0">
                <a:solidFill>
                  <a:schemeClr val="dk1"/>
                </a:solidFill>
                <a:latin typeface="游ゴシック" panose="020B0400000000000000" pitchFamily="50" charset="-128"/>
                <a:ea typeface="游ゴシック" panose="020B0400000000000000" pitchFamily="50" charset="-128"/>
                <a:sym typeface="Arial"/>
              </a:rPr>
              <a:t> [デモ用]はチェックを外します。</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a:t>
            </a:r>
            <a:r>
              <a:rPr lang="ja-JP" sz="1100" dirty="0">
                <a:solidFill>
                  <a:schemeClr val="dk1"/>
                </a:solidFill>
                <a:latin typeface="游ゴシック" panose="020B0400000000000000" pitchFamily="50" charset="-128"/>
                <a:ea typeface="游ゴシック" panose="020B0400000000000000" pitchFamily="50" charset="-128"/>
                <a:sym typeface="Arial"/>
              </a:rPr>
              <a:t> 接続テストが正常であれば、変更ボタンをクリックして</a:t>
            </a:r>
            <a:r>
              <a:rPr lang="ja-JP" altLang="en-US" sz="1100" dirty="0">
                <a:solidFill>
                  <a:schemeClr val="dk1"/>
                </a:solidFill>
                <a:latin typeface="游ゴシック" panose="020B0400000000000000" pitchFamily="50" charset="-128"/>
                <a:ea typeface="游ゴシック" panose="020B0400000000000000" pitchFamily="50" charset="-128"/>
                <a:sym typeface="Arial"/>
              </a:rPr>
              <a:t>①②③</a:t>
            </a:r>
            <a:r>
              <a:rPr lang="ja-JP" sz="1100" dirty="0">
                <a:solidFill>
                  <a:schemeClr val="dk1"/>
                </a:solidFill>
                <a:latin typeface="游ゴシック" panose="020B0400000000000000" pitchFamily="50" charset="-128"/>
                <a:ea typeface="游ゴシック" panose="020B0400000000000000" pitchFamily="50" charset="-128"/>
                <a:sym typeface="Arial"/>
              </a:rPr>
              <a:t>の登録情報を</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altLang="en-US" sz="1100" dirty="0">
                <a:solidFill>
                  <a:schemeClr val="dk1"/>
                </a:solidFill>
                <a:latin typeface="游ゴシック" panose="020B0400000000000000" pitchFamily="50" charset="-128"/>
                <a:ea typeface="游ゴシック" panose="020B0400000000000000" pitchFamily="50" charset="-128"/>
                <a:sym typeface="Arial"/>
              </a:rPr>
              <a:t>　</a:t>
            </a:r>
            <a:r>
              <a:rPr lang="ja-JP" sz="1100" dirty="0">
                <a:solidFill>
                  <a:schemeClr val="dk1"/>
                </a:solidFill>
                <a:latin typeface="游ゴシック" panose="020B0400000000000000" pitchFamily="50" charset="-128"/>
                <a:ea typeface="游ゴシック" panose="020B0400000000000000" pitchFamily="50" charset="-128"/>
                <a:sym typeface="Arial"/>
              </a:rPr>
              <a:t>保存します。</a:t>
            </a:r>
            <a:endParaRPr sz="1100" dirty="0">
              <a:latin typeface="游ゴシック" panose="020B0400000000000000" pitchFamily="50" charset="-128"/>
              <a:ea typeface="游ゴシック" panose="020B0400000000000000" pitchFamily="50" charset="-128"/>
            </a:endParaRPr>
          </a:p>
        </p:txBody>
      </p:sp>
      <p:sp>
        <p:nvSpPr>
          <p:cNvPr id="21" name="Google Shape;99;p1">
            <a:extLst>
              <a:ext uri="{FF2B5EF4-FFF2-40B4-BE49-F238E27FC236}">
                <a16:creationId xmlns:a16="http://schemas.microsoft.com/office/drawing/2014/main" id="{EF752939-9692-324D-6329-429BE26106B2}"/>
              </a:ext>
            </a:extLst>
          </p:cNvPr>
          <p:cNvSpPr txBox="1"/>
          <p:nvPr/>
        </p:nvSpPr>
        <p:spPr>
          <a:xfrm>
            <a:off x="3964538" y="6947368"/>
            <a:ext cx="2531336" cy="611666"/>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1.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ファイル選択</a:t>
            </a:r>
            <a:r>
              <a:rPr lang="en-US" altLang="ja-JP" sz="900" dirty="0">
                <a:solidFill>
                  <a:schemeClr val="dk1"/>
                </a:solidFill>
                <a:latin typeface="游ゴシック" panose="020B0400000000000000" pitchFamily="50" charset="-128"/>
                <a:ea typeface="游ゴシック" panose="020B0400000000000000" pitchFamily="50" charset="-128"/>
                <a:sym typeface="Arial"/>
              </a:rPr>
              <a:t>] </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2. </a:t>
            </a:r>
            <a:r>
              <a:rPr lang="ja-JP" altLang="en-US" sz="900" dirty="0">
                <a:solidFill>
                  <a:schemeClr val="dk1"/>
                </a:solidFill>
                <a:latin typeface="游ゴシック" panose="020B0400000000000000" pitchFamily="50" charset="-128"/>
                <a:ea typeface="游ゴシック" panose="020B0400000000000000" pitchFamily="50" charset="-128"/>
                <a:sym typeface="Arial"/>
              </a:rPr>
              <a:t>証明書情報ファイルをドラッグします。</a:t>
            </a:r>
          </a:p>
          <a:p>
            <a:pPr marL="0" marR="0" lvl="0" indent="0" algn="l" rtl="0">
              <a:lnSpc>
                <a:spcPct val="125000"/>
              </a:lnSpc>
              <a:spcBef>
                <a:spcPts val="0"/>
              </a:spcBef>
              <a:spcAft>
                <a:spcPts val="0"/>
              </a:spcAft>
              <a:buNone/>
            </a:pPr>
            <a:r>
              <a:rPr lang="en-US" altLang="ja-JP" sz="900" dirty="0">
                <a:solidFill>
                  <a:schemeClr val="dk1"/>
                </a:solidFill>
                <a:latin typeface="游ゴシック" panose="020B0400000000000000" pitchFamily="50" charset="-128"/>
                <a:ea typeface="游ゴシック" panose="020B0400000000000000" pitchFamily="50" charset="-128"/>
                <a:sym typeface="Arial"/>
              </a:rPr>
              <a:t>3. [</a:t>
            </a:r>
            <a:r>
              <a:rPr lang="ja-JP" altLang="en-US" sz="900" dirty="0">
                <a:solidFill>
                  <a:schemeClr val="dk1"/>
                </a:solidFill>
                <a:latin typeface="游ゴシック" panose="020B0400000000000000" pitchFamily="50" charset="-128"/>
                <a:ea typeface="游ゴシック" panose="020B0400000000000000" pitchFamily="50" charset="-128"/>
                <a:sym typeface="Arial"/>
              </a:rPr>
              <a:t>アップロード</a:t>
            </a:r>
            <a:r>
              <a:rPr lang="en-US" altLang="ja-JP" sz="900" dirty="0">
                <a:solidFill>
                  <a:schemeClr val="dk1"/>
                </a:solidFill>
                <a:latin typeface="游ゴシック" panose="020B0400000000000000" pitchFamily="50" charset="-128"/>
                <a:ea typeface="游ゴシック" panose="020B0400000000000000" pitchFamily="50" charset="-128"/>
                <a:sym typeface="Arial"/>
              </a:rPr>
              <a:t>]</a:t>
            </a:r>
            <a:r>
              <a:rPr lang="ja-JP" altLang="en-US" sz="900" dirty="0">
                <a:solidFill>
                  <a:schemeClr val="dk1"/>
                </a:solidFill>
                <a:latin typeface="游ゴシック" panose="020B0400000000000000" pitchFamily="50" charset="-128"/>
                <a:ea typeface="游ゴシック" panose="020B0400000000000000" pitchFamily="50" charset="-128"/>
                <a:sym typeface="Arial"/>
              </a:rPr>
              <a:t>ボタンをクリックします。</a:t>
            </a:r>
            <a:endParaRPr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83473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D1B55413-D645-3005-5146-4F5E3A2FFD1E}"/>
              </a:ext>
            </a:extLst>
          </p:cNvPr>
          <p:cNvSpPr>
            <a:spLocks noGrp="1"/>
          </p:cNvSpPr>
          <p:nvPr>
            <p:ph type="sldNum" sz="quarter" idx="12"/>
          </p:nvPr>
        </p:nvSpPr>
        <p:spPr/>
        <p:txBody>
          <a:bodyPr/>
          <a:lstStyle/>
          <a:p>
            <a:fld id="{AE8EA5A1-38AB-4AA0-89CC-DE1004BC27E5}" type="slidenum">
              <a:rPr kumimoji="1" lang="ja-JP" altLang="en-US" smtClean="0"/>
              <a:t>10</a:t>
            </a:fld>
            <a:endParaRPr kumimoji="1" lang="ja-JP" altLang="en-US"/>
          </a:p>
        </p:txBody>
      </p:sp>
      <p:sp>
        <p:nvSpPr>
          <p:cNvPr id="3" name="TextBox 2">
            <a:extLst>
              <a:ext uri="{FF2B5EF4-FFF2-40B4-BE49-F238E27FC236}">
                <a16:creationId xmlns:a16="http://schemas.microsoft.com/office/drawing/2014/main" id="{C99AE61C-8452-3565-3F92-980A120BCDC1}"/>
              </a:ext>
            </a:extLst>
          </p:cNvPr>
          <p:cNvSpPr txBox="1"/>
          <p:nvPr/>
        </p:nvSpPr>
        <p:spPr>
          <a:xfrm>
            <a:off x="632324" y="952000"/>
            <a:ext cx="3432462" cy="304763"/>
          </a:xfrm>
          <a:prstGeom prst="rect">
            <a:avLst/>
          </a:prstGeom>
          <a:noFill/>
        </p:spPr>
        <p:txBody>
          <a:bodyPr wrap="square">
            <a:spAutoFit/>
          </a:bodyPr>
          <a:lstStyle/>
          <a:p>
            <a:pPr marL="342900" lvl="0" indent="-342900">
              <a:lnSpc>
                <a:spcPts val="1815"/>
              </a:lnSpc>
              <a:buClr>
                <a:srgbClr val="7E7E7E"/>
              </a:buClr>
              <a:buSzPts val="1100"/>
              <a:buFont typeface="함초롬바탕" panose="02030604000101010101" pitchFamily="18" charset="-128"/>
              <a:buChar char="●"/>
              <a:tabLst>
                <a:tab pos="765810" algn="l"/>
                <a:tab pos="766445" algn="l"/>
              </a:tabLst>
            </a:pPr>
            <a:r>
              <a:rPr lang="ja-JP" altLang="en-US" sz="1100" b="1" spc="-20" dirty="0">
                <a:effectLst/>
                <a:latin typeface="游ゴシック" panose="020B0400000000000000" pitchFamily="50" charset="-128"/>
                <a:ea typeface="游ゴシック" panose="020B0400000000000000" pitchFamily="50" charset="-128"/>
                <a:cs typeface="함초롬바탕" panose="02030604000101010101" pitchFamily="18" charset="-128"/>
              </a:rPr>
              <a:t>レセ電データ取込</a:t>
            </a:r>
            <a:endParaRPr lang="ja-JP" altLang="ja-JP" sz="1100" b="1" dirty="0">
              <a:effectLst/>
              <a:latin typeface="游ゴシック" panose="020B0400000000000000" pitchFamily="50" charset="-128"/>
              <a:ea typeface="游ゴシック" panose="020B0400000000000000" pitchFamily="50" charset="-128"/>
              <a:cs typeface="함초롬바탕" panose="02030604000101010101" pitchFamily="18" charset="-128"/>
            </a:endParaRPr>
          </a:p>
        </p:txBody>
      </p:sp>
      <p:pic>
        <p:nvPicPr>
          <p:cNvPr id="4" name="Google Shape;124;p3">
            <a:extLst>
              <a:ext uri="{FF2B5EF4-FFF2-40B4-BE49-F238E27FC236}">
                <a16:creationId xmlns:a16="http://schemas.microsoft.com/office/drawing/2014/main" id="{BAD53C50-DE31-42E7-1DFF-35753F178C9C}"/>
              </a:ext>
            </a:extLst>
          </p:cNvPr>
          <p:cNvPicPr preferRelativeResize="0"/>
          <p:nvPr/>
        </p:nvPicPr>
        <p:blipFill rotWithShape="1">
          <a:blip r:embed="rId2">
            <a:alphaModFix/>
          </a:blip>
          <a:srcRect/>
          <a:stretch/>
        </p:blipFill>
        <p:spPr>
          <a:xfrm>
            <a:off x="1194528" y="1595287"/>
            <a:ext cx="4111763" cy="2744732"/>
          </a:xfrm>
          <a:prstGeom prst="rect">
            <a:avLst/>
          </a:prstGeom>
          <a:noFill/>
          <a:ln>
            <a:solidFill>
              <a:srgbClr val="000000"/>
            </a:solidFill>
          </a:ln>
        </p:spPr>
      </p:pic>
      <p:sp>
        <p:nvSpPr>
          <p:cNvPr id="5" name="Google Shape;126;p3">
            <a:extLst>
              <a:ext uri="{FF2B5EF4-FFF2-40B4-BE49-F238E27FC236}">
                <a16:creationId xmlns:a16="http://schemas.microsoft.com/office/drawing/2014/main" id="{86BA26AC-27C6-D426-AC01-509F7759FAC9}"/>
              </a:ext>
            </a:extLst>
          </p:cNvPr>
          <p:cNvSpPr txBox="1"/>
          <p:nvPr/>
        </p:nvSpPr>
        <p:spPr>
          <a:xfrm>
            <a:off x="928256" y="1255568"/>
            <a:ext cx="5458258" cy="303889"/>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クラウドと連動して、</a:t>
            </a:r>
            <a:r>
              <a:rPr lang="en-US" altLang="ja-JP" sz="1100" dirty="0" err="1">
                <a:solidFill>
                  <a:schemeClr val="dk1"/>
                </a:solidFill>
                <a:latin typeface="游ゴシック" panose="020B0400000000000000" pitchFamily="50" charset="-128"/>
                <a:ea typeface="游ゴシック" panose="020B0400000000000000" pitchFamily="50" charset="-128"/>
                <a:sym typeface="Arial"/>
              </a:rPr>
              <a:t>WebORCA</a:t>
            </a:r>
            <a:r>
              <a:rPr lang="ja-JP" sz="1100" dirty="0">
                <a:solidFill>
                  <a:schemeClr val="dk1"/>
                </a:solidFill>
                <a:latin typeface="游ゴシック" panose="020B0400000000000000" pitchFamily="50" charset="-128"/>
                <a:ea typeface="游ゴシック" panose="020B0400000000000000" pitchFamily="50" charset="-128"/>
                <a:sym typeface="Arial"/>
              </a:rPr>
              <a:t>クラウドからのデータを取り込みます。</a:t>
            </a:r>
            <a:endParaRPr sz="1100" dirty="0">
              <a:latin typeface="游ゴシック" panose="020B0400000000000000" pitchFamily="50" charset="-128"/>
              <a:ea typeface="游ゴシック" panose="020B0400000000000000" pitchFamily="50" charset="-128"/>
            </a:endParaRPr>
          </a:p>
        </p:txBody>
      </p:sp>
      <p:sp>
        <p:nvSpPr>
          <p:cNvPr id="6" name="Google Shape;127;p3">
            <a:extLst>
              <a:ext uri="{FF2B5EF4-FFF2-40B4-BE49-F238E27FC236}">
                <a16:creationId xmlns:a16="http://schemas.microsoft.com/office/drawing/2014/main" id="{99C1D8FD-7628-40EA-8A19-A98A6A9FA559}"/>
              </a:ext>
            </a:extLst>
          </p:cNvPr>
          <p:cNvSpPr txBox="1"/>
          <p:nvPr/>
        </p:nvSpPr>
        <p:spPr>
          <a:xfrm>
            <a:off x="1321196" y="2291604"/>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①</a:t>
            </a:r>
            <a:endParaRPr sz="1100" b="1" dirty="0">
              <a:latin typeface="游ゴシック" panose="020B0400000000000000" pitchFamily="50" charset="-128"/>
              <a:ea typeface="游ゴシック" panose="020B0400000000000000" pitchFamily="50" charset="-128"/>
            </a:endParaRPr>
          </a:p>
        </p:txBody>
      </p:sp>
      <p:sp>
        <p:nvSpPr>
          <p:cNvPr id="7" name="Google Shape;128;p3">
            <a:extLst>
              <a:ext uri="{FF2B5EF4-FFF2-40B4-BE49-F238E27FC236}">
                <a16:creationId xmlns:a16="http://schemas.microsoft.com/office/drawing/2014/main" id="{848AFA4F-94F1-ECAD-0944-17672CBB9053}"/>
              </a:ext>
            </a:extLst>
          </p:cNvPr>
          <p:cNvSpPr txBox="1"/>
          <p:nvPr/>
        </p:nvSpPr>
        <p:spPr>
          <a:xfrm>
            <a:off x="3086496" y="2277939"/>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②</a:t>
            </a:r>
            <a:r>
              <a:rPr lang="ja-JP" sz="1100" dirty="0">
                <a:solidFill>
                  <a:srgbClr val="FF0000"/>
                </a:solidFill>
                <a:latin typeface="MS PGothic"/>
                <a:ea typeface="MS PGothic"/>
                <a:cs typeface="MS PGothic"/>
                <a:sym typeface="MS PGothic"/>
              </a:rPr>
              <a:t> </a:t>
            </a:r>
            <a:endParaRPr sz="1100" dirty="0">
              <a:latin typeface="游ゴシック" panose="020B0400000000000000" pitchFamily="50" charset="-128"/>
              <a:ea typeface="游ゴシック" panose="020B0400000000000000" pitchFamily="50" charset="-128"/>
            </a:endParaRPr>
          </a:p>
        </p:txBody>
      </p:sp>
      <p:sp>
        <p:nvSpPr>
          <p:cNvPr id="8" name="Google Shape;129;p3">
            <a:extLst>
              <a:ext uri="{FF2B5EF4-FFF2-40B4-BE49-F238E27FC236}">
                <a16:creationId xmlns:a16="http://schemas.microsoft.com/office/drawing/2014/main" id="{0164C0EA-40BA-0F52-3A61-480BA92F68A5}"/>
              </a:ext>
            </a:extLst>
          </p:cNvPr>
          <p:cNvSpPr txBox="1"/>
          <p:nvPr/>
        </p:nvSpPr>
        <p:spPr>
          <a:xfrm>
            <a:off x="1333568" y="2531383"/>
            <a:ext cx="418704"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③ </a:t>
            </a:r>
            <a:endParaRPr sz="1100" b="1" dirty="0">
              <a:latin typeface="游ゴシック" panose="020B0400000000000000" pitchFamily="50" charset="-128"/>
              <a:ea typeface="游ゴシック" panose="020B0400000000000000" pitchFamily="50" charset="-128"/>
            </a:endParaRPr>
          </a:p>
        </p:txBody>
      </p:sp>
      <p:sp>
        <p:nvSpPr>
          <p:cNvPr id="9" name="Google Shape;130;p3">
            <a:extLst>
              <a:ext uri="{FF2B5EF4-FFF2-40B4-BE49-F238E27FC236}">
                <a16:creationId xmlns:a16="http://schemas.microsoft.com/office/drawing/2014/main" id="{CCC8D533-A3B9-690E-8504-6D31B9AC7994}"/>
              </a:ext>
            </a:extLst>
          </p:cNvPr>
          <p:cNvSpPr txBox="1"/>
          <p:nvPr/>
        </p:nvSpPr>
        <p:spPr>
          <a:xfrm>
            <a:off x="1079836" y="4373756"/>
            <a:ext cx="5540039" cy="1361871"/>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① </a:t>
            </a:r>
            <a:r>
              <a:rPr lang="ja-JP" sz="1100" dirty="0">
                <a:solidFill>
                  <a:schemeClr val="dk1"/>
                </a:solidFill>
                <a:latin typeface="游ゴシック" panose="020B0400000000000000" pitchFamily="50" charset="-128"/>
                <a:ea typeface="游ゴシック" panose="020B0400000000000000" pitchFamily="50" charset="-128"/>
                <a:sym typeface="Arial"/>
              </a:rPr>
              <a:t>診療年月を選択します。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② </a:t>
            </a:r>
            <a:r>
              <a:rPr lang="ja-JP" sz="1100" dirty="0">
                <a:solidFill>
                  <a:schemeClr val="dk1"/>
                </a:solidFill>
                <a:latin typeface="游ゴシック" panose="020B0400000000000000" pitchFamily="50" charset="-128"/>
                <a:ea typeface="游ゴシック" panose="020B0400000000000000" pitchFamily="50" charset="-128"/>
                <a:sym typeface="Arial"/>
              </a:rPr>
              <a:t>提出先を選択します。 (社保, 国保,</a:t>
            </a:r>
            <a:r>
              <a:rPr lang="ja-JP" altLang="ja-JP" sz="1100" dirty="0">
                <a:solidFill>
                  <a:schemeClr val="dk1"/>
                </a:solidFill>
                <a:latin typeface="游ゴシック" panose="020B0400000000000000" pitchFamily="50" charset="-128"/>
                <a:ea typeface="游ゴシック" panose="020B0400000000000000" pitchFamily="50" charset="-128"/>
                <a:sym typeface="Arial"/>
              </a:rPr>
              <a:t>後期</a:t>
            </a:r>
            <a:r>
              <a:rPr lang="ja-JP" sz="1100" dirty="0">
                <a:solidFill>
                  <a:schemeClr val="dk1"/>
                </a:solidFill>
                <a:latin typeface="游ゴシック" panose="020B0400000000000000" pitchFamily="50" charset="-128"/>
                <a:ea typeface="游ゴシック" panose="020B0400000000000000" pitchFamily="50" charset="-128"/>
                <a:sym typeface="Arial"/>
              </a:rPr>
              <a:t>)</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③ </a:t>
            </a:r>
            <a:r>
              <a:rPr lang="ja-JP" sz="1100" dirty="0">
                <a:solidFill>
                  <a:schemeClr val="dk1"/>
                </a:solidFill>
                <a:latin typeface="游ゴシック" panose="020B0400000000000000" pitchFamily="50" charset="-128"/>
                <a:ea typeface="游ゴシック" panose="020B0400000000000000" pitchFamily="50" charset="-128"/>
                <a:sym typeface="Arial"/>
              </a:rPr>
              <a:t>入院/入院外区分を選択します。 (入院,入院外,入院+入院外)</a:t>
            </a:r>
            <a:endParaRPr sz="1100" dirty="0">
              <a:solidFill>
                <a:srgbClr val="FF0000"/>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④ </a:t>
            </a:r>
            <a:r>
              <a:rPr lang="ja-JP" sz="1100" dirty="0">
                <a:solidFill>
                  <a:schemeClr val="dk1"/>
                </a:solidFill>
                <a:latin typeface="游ゴシック" panose="020B0400000000000000" pitchFamily="50" charset="-128"/>
                <a:ea typeface="游ゴシック" panose="020B0400000000000000" pitchFamily="50" charset="-128"/>
                <a:sym typeface="Arial"/>
              </a:rPr>
              <a:t>処理区分を選択します。 (デフォルト : レセ電データ作成)</a:t>
            </a:r>
            <a:endParaRPr sz="1100" dirty="0">
              <a:latin typeface="游ゴシック" panose="020B0400000000000000" pitchFamily="50" charset="-128"/>
              <a:ea typeface="游ゴシック" panose="020B0400000000000000" pitchFamily="50" charset="-128"/>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⑤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レセプト取込が完了すると、自動的に [病名点検、精密点検] を実行します。</a:t>
            </a:r>
            <a:endParaRPr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⑥ </a:t>
            </a:r>
            <a:r>
              <a:rPr lang="ja-JP" sz="1100" dirty="0">
                <a:solidFill>
                  <a:schemeClr val="dk1"/>
                </a:solidFill>
                <a:latin typeface="游ゴシック" panose="020B0400000000000000" pitchFamily="50" charset="-128"/>
                <a:ea typeface="游ゴシック" panose="020B0400000000000000" pitchFamily="50" charset="-128"/>
                <a:sym typeface="Arial"/>
              </a:rPr>
              <a:t>[レセプト取込 ] ボタンをクリックします。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sp>
        <p:nvSpPr>
          <p:cNvPr id="10" name="Google Shape;131;p3">
            <a:extLst>
              <a:ext uri="{FF2B5EF4-FFF2-40B4-BE49-F238E27FC236}">
                <a16:creationId xmlns:a16="http://schemas.microsoft.com/office/drawing/2014/main" id="{F1BC3EF2-09CF-57B8-7DB6-25BE006D607E}"/>
              </a:ext>
            </a:extLst>
          </p:cNvPr>
          <p:cNvSpPr txBox="1"/>
          <p:nvPr/>
        </p:nvSpPr>
        <p:spPr>
          <a:xfrm>
            <a:off x="3094695" y="2528908"/>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④</a:t>
            </a:r>
            <a:endParaRPr sz="1100" b="1" dirty="0">
              <a:latin typeface="游ゴシック" panose="020B0400000000000000" pitchFamily="50" charset="-128"/>
              <a:ea typeface="游ゴシック" panose="020B0400000000000000" pitchFamily="50" charset="-128"/>
            </a:endParaRPr>
          </a:p>
        </p:txBody>
      </p:sp>
      <p:sp>
        <p:nvSpPr>
          <p:cNvPr id="11" name="Google Shape;132;p3">
            <a:extLst>
              <a:ext uri="{FF2B5EF4-FFF2-40B4-BE49-F238E27FC236}">
                <a16:creationId xmlns:a16="http://schemas.microsoft.com/office/drawing/2014/main" id="{312609B4-DC7E-A0FC-EE5B-3660A13D644C}"/>
              </a:ext>
            </a:extLst>
          </p:cNvPr>
          <p:cNvSpPr txBox="1"/>
          <p:nvPr/>
        </p:nvSpPr>
        <p:spPr>
          <a:xfrm>
            <a:off x="2355584" y="2759666"/>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⑤</a:t>
            </a:r>
            <a:endParaRPr sz="1100" b="1" dirty="0">
              <a:latin typeface="游ゴシック" panose="020B0400000000000000" pitchFamily="50" charset="-128"/>
              <a:ea typeface="游ゴシック" panose="020B0400000000000000" pitchFamily="50" charset="-128"/>
            </a:endParaRPr>
          </a:p>
        </p:txBody>
      </p:sp>
      <p:sp>
        <p:nvSpPr>
          <p:cNvPr id="12" name="Google Shape;133;p3">
            <a:extLst>
              <a:ext uri="{FF2B5EF4-FFF2-40B4-BE49-F238E27FC236}">
                <a16:creationId xmlns:a16="http://schemas.microsoft.com/office/drawing/2014/main" id="{149AF9DB-3DA5-F8FB-0F68-AE082DDD7041}"/>
              </a:ext>
            </a:extLst>
          </p:cNvPr>
          <p:cNvSpPr txBox="1"/>
          <p:nvPr/>
        </p:nvSpPr>
        <p:spPr>
          <a:xfrm>
            <a:off x="1414134" y="3182907"/>
            <a:ext cx="364202"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⑦</a:t>
            </a:r>
            <a:endParaRPr sz="1100" b="1" dirty="0">
              <a:latin typeface="游ゴシック" panose="020B0400000000000000" pitchFamily="50" charset="-128"/>
              <a:ea typeface="游ゴシック" panose="020B0400000000000000" pitchFamily="50" charset="-128"/>
            </a:endParaRPr>
          </a:p>
        </p:txBody>
      </p:sp>
      <p:sp>
        <p:nvSpPr>
          <p:cNvPr id="13" name="Google Shape;134;p3">
            <a:extLst>
              <a:ext uri="{FF2B5EF4-FFF2-40B4-BE49-F238E27FC236}">
                <a16:creationId xmlns:a16="http://schemas.microsoft.com/office/drawing/2014/main" id="{BE4A0C3D-3878-CE70-818C-42069B887A8E}"/>
              </a:ext>
            </a:extLst>
          </p:cNvPr>
          <p:cNvSpPr txBox="1"/>
          <p:nvPr/>
        </p:nvSpPr>
        <p:spPr>
          <a:xfrm>
            <a:off x="3276732" y="2757920"/>
            <a:ext cx="418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100" b="1" dirty="0">
                <a:solidFill>
                  <a:srgbClr val="FF0000"/>
                </a:solidFill>
                <a:latin typeface="MS PGothic"/>
                <a:ea typeface="MS PGothic"/>
                <a:cs typeface="MS PGothic"/>
                <a:sym typeface="MS PGothic"/>
              </a:rPr>
              <a:t>⑥</a:t>
            </a:r>
            <a:endParaRPr sz="1100" b="1" dirty="0">
              <a:latin typeface="游ゴシック" panose="020B0400000000000000" pitchFamily="50" charset="-128"/>
              <a:ea typeface="游ゴシック" panose="020B0400000000000000" pitchFamily="50" charset="-128"/>
            </a:endParaRPr>
          </a:p>
        </p:txBody>
      </p:sp>
      <p:pic>
        <p:nvPicPr>
          <p:cNvPr id="14" name="Google Shape;135;p3">
            <a:extLst>
              <a:ext uri="{FF2B5EF4-FFF2-40B4-BE49-F238E27FC236}">
                <a16:creationId xmlns:a16="http://schemas.microsoft.com/office/drawing/2014/main" id="{D1E9BFE6-9F98-76CA-960C-685ADD91ED4A}"/>
              </a:ext>
            </a:extLst>
          </p:cNvPr>
          <p:cNvPicPr preferRelativeResize="0"/>
          <p:nvPr/>
        </p:nvPicPr>
        <p:blipFill rotWithShape="1">
          <a:blip r:embed="rId3">
            <a:alphaModFix/>
          </a:blip>
          <a:srcRect/>
          <a:stretch/>
        </p:blipFill>
        <p:spPr>
          <a:xfrm>
            <a:off x="1404331" y="5710841"/>
            <a:ext cx="1690364" cy="640205"/>
          </a:xfrm>
          <a:prstGeom prst="rect">
            <a:avLst/>
          </a:prstGeom>
          <a:noFill/>
          <a:ln>
            <a:solidFill>
              <a:schemeClr val="tx1"/>
            </a:solidFill>
          </a:ln>
        </p:spPr>
      </p:pic>
      <p:sp>
        <p:nvSpPr>
          <p:cNvPr id="15" name="Google Shape;136;p3">
            <a:extLst>
              <a:ext uri="{FF2B5EF4-FFF2-40B4-BE49-F238E27FC236}">
                <a16:creationId xmlns:a16="http://schemas.microsoft.com/office/drawing/2014/main" id="{331DAB17-C21C-497D-9E98-A3D4AA438A84}"/>
              </a:ext>
            </a:extLst>
          </p:cNvPr>
          <p:cNvSpPr txBox="1"/>
          <p:nvPr/>
        </p:nvSpPr>
        <p:spPr>
          <a:xfrm>
            <a:off x="1080000" y="8095581"/>
            <a:ext cx="1462309" cy="515485"/>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100" dirty="0">
                <a:solidFill>
                  <a:srgbClr val="FF0000"/>
                </a:solidFill>
                <a:latin typeface="游ゴシック" panose="020B0400000000000000" pitchFamily="50" charset="-128"/>
                <a:ea typeface="游ゴシック" panose="020B0400000000000000" pitchFamily="50" charset="-128"/>
                <a:sym typeface="Arial"/>
              </a:rPr>
              <a:t>⑦ </a:t>
            </a:r>
            <a:r>
              <a:rPr lang="ja-JP" sz="1100" dirty="0">
                <a:solidFill>
                  <a:schemeClr val="dk1"/>
                </a:solidFill>
                <a:latin typeface="游ゴシック" panose="020B0400000000000000" pitchFamily="50" charset="-128"/>
                <a:ea typeface="游ゴシック" panose="020B0400000000000000" pitchFamily="50" charset="-128"/>
                <a:sym typeface="Arial"/>
              </a:rPr>
              <a:t>処理状況が</a:t>
            </a:r>
            <a:endParaRPr lang="en-US" altLang="ja-JP" sz="1100" dirty="0">
              <a:solidFill>
                <a:schemeClr val="dk1"/>
              </a:solidFill>
              <a:latin typeface="游ゴシック" panose="020B0400000000000000" pitchFamily="50" charset="-128"/>
              <a:ea typeface="游ゴシック" panose="020B0400000000000000" pitchFamily="50" charset="-128"/>
              <a:sym typeface="Arial"/>
            </a:endParaRPr>
          </a:p>
          <a:p>
            <a:pPr marL="0" marR="0" lvl="0" indent="0" algn="l" rtl="0">
              <a:lnSpc>
                <a:spcPct val="125000"/>
              </a:lnSpc>
              <a:spcBef>
                <a:spcPts val="0"/>
              </a:spcBef>
              <a:spcAft>
                <a:spcPts val="0"/>
              </a:spcAft>
              <a:buNone/>
            </a:pPr>
            <a:r>
              <a:rPr lang="ja-JP" sz="1100" dirty="0">
                <a:solidFill>
                  <a:schemeClr val="dk1"/>
                </a:solidFill>
                <a:latin typeface="游ゴシック" panose="020B0400000000000000" pitchFamily="50" charset="-128"/>
                <a:ea typeface="游ゴシック" panose="020B0400000000000000" pitchFamily="50" charset="-128"/>
                <a:sym typeface="Arial"/>
              </a:rPr>
              <a:t>画面に表示されます。</a:t>
            </a:r>
            <a:endParaRPr sz="1100" dirty="0">
              <a:solidFill>
                <a:schemeClr val="dk1"/>
              </a:solidFill>
              <a:latin typeface="游ゴシック" panose="020B0400000000000000" pitchFamily="50" charset="-128"/>
              <a:ea typeface="游ゴシック" panose="020B0400000000000000" pitchFamily="50" charset="-128"/>
              <a:sym typeface="Arial"/>
            </a:endParaRPr>
          </a:p>
        </p:txBody>
      </p:sp>
      <p:pic>
        <p:nvPicPr>
          <p:cNvPr id="16" name="Google Shape;137;p3">
            <a:extLst>
              <a:ext uri="{FF2B5EF4-FFF2-40B4-BE49-F238E27FC236}">
                <a16:creationId xmlns:a16="http://schemas.microsoft.com/office/drawing/2014/main" id="{21A54E97-C1EC-BCF8-D2C1-E18DC68CBCE0}"/>
              </a:ext>
            </a:extLst>
          </p:cNvPr>
          <p:cNvPicPr preferRelativeResize="0"/>
          <p:nvPr/>
        </p:nvPicPr>
        <p:blipFill rotWithShape="1">
          <a:blip r:embed="rId4">
            <a:alphaModFix/>
          </a:blip>
          <a:srcRect/>
          <a:stretch/>
        </p:blipFill>
        <p:spPr>
          <a:xfrm>
            <a:off x="1414134" y="6409627"/>
            <a:ext cx="1690364" cy="783202"/>
          </a:xfrm>
          <a:prstGeom prst="rect">
            <a:avLst/>
          </a:prstGeom>
          <a:noFill/>
          <a:ln>
            <a:solidFill>
              <a:schemeClr val="tx1"/>
            </a:solidFill>
          </a:ln>
        </p:spPr>
      </p:pic>
      <p:sp>
        <p:nvSpPr>
          <p:cNvPr id="17" name="Google Shape;138;p3">
            <a:extLst>
              <a:ext uri="{FF2B5EF4-FFF2-40B4-BE49-F238E27FC236}">
                <a16:creationId xmlns:a16="http://schemas.microsoft.com/office/drawing/2014/main" id="{6B4F024D-4ABC-1A01-0440-D5985D116C0D}"/>
              </a:ext>
            </a:extLst>
          </p:cNvPr>
          <p:cNvSpPr txBox="1"/>
          <p:nvPr/>
        </p:nvSpPr>
        <p:spPr>
          <a:xfrm>
            <a:off x="3072205" y="5761850"/>
            <a:ext cx="3131079"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選択ウィンドウが表示されたら、OK をクリックします。</a:t>
            </a:r>
            <a:endParaRPr sz="1000" dirty="0">
              <a:latin typeface="游ゴシック" panose="020B0400000000000000" pitchFamily="50" charset="-128"/>
              <a:ea typeface="游ゴシック" panose="020B0400000000000000" pitchFamily="50" charset="-128"/>
            </a:endParaRPr>
          </a:p>
        </p:txBody>
      </p:sp>
      <p:sp>
        <p:nvSpPr>
          <p:cNvPr id="18" name="Google Shape;139;p3">
            <a:extLst>
              <a:ext uri="{FF2B5EF4-FFF2-40B4-BE49-F238E27FC236}">
                <a16:creationId xmlns:a16="http://schemas.microsoft.com/office/drawing/2014/main" id="{B6ADA6F9-6CFD-D21B-DB9A-E14509290284}"/>
              </a:ext>
            </a:extLst>
          </p:cNvPr>
          <p:cNvSpPr txBox="1"/>
          <p:nvPr/>
        </p:nvSpPr>
        <p:spPr>
          <a:xfrm>
            <a:off x="3094695" y="6431236"/>
            <a:ext cx="3047951"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a:t>
            </a:r>
            <a:r>
              <a:rPr lang="ja-JP" altLang="en-US" sz="1000" dirty="0">
                <a:solidFill>
                  <a:schemeClr val="dk1"/>
                </a:solidFill>
                <a:latin typeface="游ゴシック" panose="020B0400000000000000" pitchFamily="50" charset="-128"/>
                <a:ea typeface="游ゴシック" panose="020B0400000000000000" pitchFamily="50" charset="-128"/>
                <a:sym typeface="Arial"/>
              </a:rPr>
              <a:t>①～③の</a:t>
            </a:r>
            <a:r>
              <a:rPr lang="ja-JP" sz="1000" dirty="0">
                <a:solidFill>
                  <a:schemeClr val="dk1"/>
                </a:solidFill>
                <a:latin typeface="游ゴシック" panose="020B0400000000000000" pitchFamily="50" charset="-128"/>
                <a:ea typeface="游ゴシック" panose="020B0400000000000000" pitchFamily="50" charset="-128"/>
                <a:sym typeface="Arial"/>
              </a:rPr>
              <a:t>値を確認します。</a:t>
            </a:r>
            <a:endParaRPr sz="1000" dirty="0">
              <a:latin typeface="游ゴシック" panose="020B0400000000000000" pitchFamily="50" charset="-128"/>
              <a:ea typeface="游ゴシック" panose="020B0400000000000000" pitchFamily="50" charset="-128"/>
            </a:endParaRPr>
          </a:p>
        </p:txBody>
      </p:sp>
      <p:pic>
        <p:nvPicPr>
          <p:cNvPr id="19" name="Google Shape;140;p3">
            <a:extLst>
              <a:ext uri="{FF2B5EF4-FFF2-40B4-BE49-F238E27FC236}">
                <a16:creationId xmlns:a16="http://schemas.microsoft.com/office/drawing/2014/main" id="{7A53D2E8-AB92-DA9A-9D9B-51FD543BCBE8}"/>
              </a:ext>
            </a:extLst>
          </p:cNvPr>
          <p:cNvPicPr preferRelativeResize="0"/>
          <p:nvPr/>
        </p:nvPicPr>
        <p:blipFill rotWithShape="1">
          <a:blip r:embed="rId5">
            <a:alphaModFix/>
          </a:blip>
          <a:srcRect b="34489"/>
          <a:stretch/>
        </p:blipFill>
        <p:spPr>
          <a:xfrm>
            <a:off x="2493599" y="8095581"/>
            <a:ext cx="4126276" cy="949785"/>
          </a:xfrm>
          <a:prstGeom prst="rect">
            <a:avLst/>
          </a:prstGeom>
          <a:noFill/>
          <a:ln>
            <a:noFill/>
          </a:ln>
        </p:spPr>
      </p:pic>
      <p:pic>
        <p:nvPicPr>
          <p:cNvPr id="20" name="Google Shape;141;p3">
            <a:extLst>
              <a:ext uri="{FF2B5EF4-FFF2-40B4-BE49-F238E27FC236}">
                <a16:creationId xmlns:a16="http://schemas.microsoft.com/office/drawing/2014/main" id="{E4D3B764-6F6F-CD94-DC84-C8388EB7058C}"/>
              </a:ext>
            </a:extLst>
          </p:cNvPr>
          <p:cNvPicPr preferRelativeResize="0"/>
          <p:nvPr/>
        </p:nvPicPr>
        <p:blipFill rotWithShape="1">
          <a:blip r:embed="rId6">
            <a:alphaModFix/>
          </a:blip>
          <a:srcRect/>
          <a:stretch/>
        </p:blipFill>
        <p:spPr>
          <a:xfrm>
            <a:off x="1406327" y="7245377"/>
            <a:ext cx="1680169" cy="797656"/>
          </a:xfrm>
          <a:prstGeom prst="rect">
            <a:avLst/>
          </a:prstGeom>
          <a:noFill/>
          <a:ln>
            <a:solidFill>
              <a:schemeClr val="tx1"/>
            </a:solidFill>
          </a:ln>
        </p:spPr>
      </p:pic>
      <p:sp>
        <p:nvSpPr>
          <p:cNvPr id="21" name="Google Shape;142;p3">
            <a:extLst>
              <a:ext uri="{FF2B5EF4-FFF2-40B4-BE49-F238E27FC236}">
                <a16:creationId xmlns:a16="http://schemas.microsoft.com/office/drawing/2014/main" id="{5F0914DB-9575-D52F-9827-04FA7046A76B}"/>
              </a:ext>
            </a:extLst>
          </p:cNvPr>
          <p:cNvSpPr txBox="1"/>
          <p:nvPr/>
        </p:nvSpPr>
        <p:spPr>
          <a:xfrm>
            <a:off x="3053131" y="7280509"/>
            <a:ext cx="3131078" cy="477013"/>
          </a:xfrm>
          <a:prstGeom prst="rect">
            <a:avLst/>
          </a:prstGeom>
          <a:noFill/>
          <a:ln>
            <a:noFill/>
          </a:ln>
        </p:spPr>
        <p:txBody>
          <a:bodyPr spcFirstLastPara="1" wrap="square" lIns="91425" tIns="45700" rIns="91425" bIns="45700" anchor="t" anchorCtr="0">
            <a:spAutoFit/>
          </a:bodyPr>
          <a:lstStyle/>
          <a:p>
            <a:pPr marL="0" marR="0" lvl="0" indent="0" algn="l" rtl="0">
              <a:lnSpc>
                <a:spcPct val="125000"/>
              </a:lnSpc>
              <a:spcBef>
                <a:spcPts val="0"/>
              </a:spcBef>
              <a:spcAft>
                <a:spcPts val="0"/>
              </a:spcAft>
              <a:buNone/>
            </a:pPr>
            <a:r>
              <a:rPr lang="ja-JP" sz="1000" dirty="0">
                <a:solidFill>
                  <a:schemeClr val="dk1"/>
                </a:solidFill>
                <a:latin typeface="游ゴシック" panose="020B0400000000000000" pitchFamily="50" charset="-128"/>
                <a:ea typeface="游ゴシック" panose="020B0400000000000000" pitchFamily="50" charset="-128"/>
                <a:sym typeface="Arial"/>
              </a:rPr>
              <a:t>左のメッセージが表示されたら、入外区分を確認します。</a:t>
            </a:r>
            <a:endParaRPr sz="10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64822255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23325</TotalTime>
  <Words>8940</Words>
  <Application>Microsoft Macintosh PowerPoint</Application>
  <PresentationFormat>A4 용지(210x297mm)</PresentationFormat>
  <Paragraphs>470</Paragraphs>
  <Slides>47</Slides>
  <Notes>17</Notes>
  <HiddenSlides>0</HiddenSlides>
  <MMClips>0</MMClips>
  <ScaleCrop>false</ScaleCrop>
  <HeadingPairs>
    <vt:vector size="6" baseType="variant">
      <vt:variant>
        <vt:lpstr>사용한 글꼴</vt:lpstr>
      </vt:variant>
      <vt:variant>
        <vt:i4>20</vt:i4>
      </vt:variant>
      <vt:variant>
        <vt:lpstr>테마</vt:lpstr>
      </vt:variant>
      <vt:variant>
        <vt:i4>1</vt:i4>
      </vt:variant>
      <vt:variant>
        <vt:lpstr>슬라이드 제목</vt:lpstr>
      </vt:variant>
      <vt:variant>
        <vt:i4>47</vt:i4>
      </vt:variant>
    </vt:vector>
  </HeadingPairs>
  <TitlesOfParts>
    <vt:vector size="68" baseType="lpstr">
      <vt:lpstr>함초롬바탕</vt:lpstr>
      <vt:lpstr>Meiryo UI</vt:lpstr>
      <vt:lpstr>ＭＳ ゴシック</vt:lpstr>
      <vt:lpstr>ＭＳ ゴシック</vt:lpstr>
      <vt:lpstr>MS Mincho</vt:lpstr>
      <vt:lpstr>MS Mincho</vt:lpstr>
      <vt:lpstr>MS PGothic</vt:lpstr>
      <vt:lpstr>MS PGothic</vt:lpstr>
      <vt:lpstr>MS PMincho</vt:lpstr>
      <vt:lpstr>noto</vt:lpstr>
      <vt:lpstr>Noto Sans Symbols</vt:lpstr>
      <vt:lpstr>SimSun</vt:lpstr>
      <vt:lpstr>游ゴシック</vt:lpstr>
      <vt:lpstr>游ゴシック Light</vt:lpstr>
      <vt:lpstr>Aptos</vt:lpstr>
      <vt:lpstr>Aptos Display</vt:lpstr>
      <vt:lpstr>Arial</vt:lpstr>
      <vt:lpstr>Century</vt:lpstr>
      <vt:lpstr>Helvetica</vt:lpstr>
      <vt:lpstr>Wingdings</vt:lpstr>
      <vt:lpstr>Office テーマ</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安田 菜月</dc:creator>
  <cp:lastModifiedBy>노희원</cp:lastModifiedBy>
  <cp:revision>203</cp:revision>
  <cp:lastPrinted>2024-08-01T05:11:40Z</cp:lastPrinted>
  <dcterms:created xsi:type="dcterms:W3CDTF">2024-07-04T01:23:06Z</dcterms:created>
  <dcterms:modified xsi:type="dcterms:W3CDTF">2025-05-07T11:13:06Z</dcterms:modified>
</cp:coreProperties>
</file>