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97" saveSubsetFonts="1" autoCompressPictures="0" bookmarkIdSeed="2">
  <p:sldMasterIdLst>
    <p:sldMasterId id="2147483672" r:id="rId1"/>
  </p:sldMasterIdLst>
  <p:notesMasterIdLst>
    <p:notesMasterId r:id="rId15"/>
  </p:notesMasterIdLst>
  <p:sldIdLst>
    <p:sldId id="313" r:id="rId2"/>
    <p:sldId id="314" r:id="rId3"/>
    <p:sldId id="315" r:id="rId4"/>
    <p:sldId id="316" r:id="rId5"/>
    <p:sldId id="317" r:id="rId6"/>
    <p:sldId id="318" r:id="rId7"/>
    <p:sldId id="338" r:id="rId8"/>
    <p:sldId id="339" r:id="rId9"/>
    <p:sldId id="340" r:id="rId10"/>
    <p:sldId id="341" r:id="rId11"/>
    <p:sldId id="342" r:id="rId12"/>
    <p:sldId id="343" r:id="rId13"/>
    <p:sldId id="345" r:id="rId14"/>
  </p:sldIdLst>
  <p:sldSz cx="6858000" cy="9906000" type="A4"/>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E8AB40E-FD62-7DE8-62F4-741C4BC2A87C}" name="baesangwon" initials="bsw" userId="baesangwon"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E"/>
    <a:srgbClr val="FFFFCC"/>
    <a:srgbClr val="DDDDDD"/>
    <a:srgbClr val="D9D9D9"/>
    <a:srgbClr val="001F5F"/>
    <a:srgbClr val="99CCFF"/>
    <a:srgbClr val="23BEC1"/>
    <a:srgbClr val="3B56A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1F26109-E1D3-4F70-A06D-762AC47D0898}" v="33" dt="2025-05-08T05:52:07.334"/>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870" autoAdjust="0"/>
    <p:restoredTop sz="96323" autoAdjust="0"/>
  </p:normalViewPr>
  <p:slideViewPr>
    <p:cSldViewPr snapToGrid="0">
      <p:cViewPr>
        <p:scale>
          <a:sx n="190" d="100"/>
          <a:sy n="190" d="100"/>
        </p:scale>
        <p:origin x="1086" y="-5970"/>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75" d="100"/>
          <a:sy n="75" d="100"/>
        </p:scale>
        <p:origin x="4020" y="5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亜優美 小門" userId="9d8c698b34d5e675" providerId="LiveId" clId="{71F26109-E1D3-4F70-A06D-762AC47D0898}"/>
    <pc:docChg chg="undo custSel modSld">
      <pc:chgData name="亜優美 小門" userId="9d8c698b34d5e675" providerId="LiveId" clId="{71F26109-E1D3-4F70-A06D-762AC47D0898}" dt="2025-05-08T05:52:11.815" v="314" actId="14100"/>
      <pc:docMkLst>
        <pc:docMk/>
      </pc:docMkLst>
      <pc:sldChg chg="modSp mod">
        <pc:chgData name="亜優美 小門" userId="9d8c698b34d5e675" providerId="LiveId" clId="{71F26109-E1D3-4F70-A06D-762AC47D0898}" dt="2025-05-08T05:27:57.322" v="103" actId="207"/>
        <pc:sldMkLst>
          <pc:docMk/>
          <pc:sldMk cId="1468803120" sldId="313"/>
        </pc:sldMkLst>
        <pc:spChg chg="mod">
          <ac:chgData name="亜優美 小門" userId="9d8c698b34d5e675" providerId="LiveId" clId="{71F26109-E1D3-4F70-A06D-762AC47D0898}" dt="2025-04-24T01:06:23.848" v="16" actId="20577"/>
          <ac:spMkLst>
            <pc:docMk/>
            <pc:sldMk cId="1468803120" sldId="313"/>
            <ac:spMk id="4" creationId="{7B273C07-60AA-3DDF-1095-E16F6F0A8159}"/>
          </ac:spMkLst>
        </pc:spChg>
        <pc:spChg chg="mod">
          <ac:chgData name="亜優美 小門" userId="9d8c698b34d5e675" providerId="LiveId" clId="{71F26109-E1D3-4F70-A06D-762AC47D0898}" dt="2025-04-24T01:07:36.560" v="28" actId="6549"/>
          <ac:spMkLst>
            <pc:docMk/>
            <pc:sldMk cId="1468803120" sldId="313"/>
            <ac:spMk id="7" creationId="{F6246AE3-86F1-A227-59D2-4B9820B74830}"/>
          </ac:spMkLst>
        </pc:spChg>
        <pc:spChg chg="mod">
          <ac:chgData name="亜優美 小門" userId="9d8c698b34d5e675" providerId="LiveId" clId="{71F26109-E1D3-4F70-A06D-762AC47D0898}" dt="2025-04-24T01:07:24.836" v="25" actId="14100"/>
          <ac:spMkLst>
            <pc:docMk/>
            <pc:sldMk cId="1468803120" sldId="313"/>
            <ac:spMk id="10" creationId="{110A912F-BB03-B71B-FB8C-0683211F88CF}"/>
          </ac:spMkLst>
        </pc:spChg>
        <pc:spChg chg="mod">
          <ac:chgData name="亜優美 小門" userId="9d8c698b34d5e675" providerId="LiveId" clId="{71F26109-E1D3-4F70-A06D-762AC47D0898}" dt="2025-04-24T01:07:27.582" v="26" actId="14100"/>
          <ac:spMkLst>
            <pc:docMk/>
            <pc:sldMk cId="1468803120" sldId="313"/>
            <ac:spMk id="11" creationId="{ABE22024-7717-5E39-38C9-80CDD896419D}"/>
          </ac:spMkLst>
        </pc:spChg>
        <pc:spChg chg="mod">
          <ac:chgData name="亜優美 小門" userId="9d8c698b34d5e675" providerId="LiveId" clId="{71F26109-E1D3-4F70-A06D-762AC47D0898}" dt="2025-05-08T05:27:57.322" v="103" actId="207"/>
          <ac:spMkLst>
            <pc:docMk/>
            <pc:sldMk cId="1468803120" sldId="313"/>
            <ac:spMk id="13" creationId="{291C907E-D766-8B47-7A2F-E6C7C472690C}"/>
          </ac:spMkLst>
        </pc:spChg>
        <pc:spChg chg="mod">
          <ac:chgData name="亜優美 小門" userId="9d8c698b34d5e675" providerId="LiveId" clId="{71F26109-E1D3-4F70-A06D-762AC47D0898}" dt="2025-04-24T01:07:09.954" v="22" actId="14100"/>
          <ac:spMkLst>
            <pc:docMk/>
            <pc:sldMk cId="1468803120" sldId="313"/>
            <ac:spMk id="23" creationId="{29F71FD1-A84B-BCD7-673A-E243A9475BD5}"/>
          </ac:spMkLst>
        </pc:spChg>
      </pc:sldChg>
      <pc:sldChg chg="modSp mod">
        <pc:chgData name="亜優美 小門" userId="9d8c698b34d5e675" providerId="LiveId" clId="{71F26109-E1D3-4F70-A06D-762AC47D0898}" dt="2025-05-08T05:27:52.907" v="100" actId="207"/>
        <pc:sldMkLst>
          <pc:docMk/>
          <pc:sldMk cId="1658168139" sldId="314"/>
        </pc:sldMkLst>
        <pc:spChg chg="mod">
          <ac:chgData name="亜優美 小門" userId="9d8c698b34d5e675" providerId="LiveId" clId="{71F26109-E1D3-4F70-A06D-762AC47D0898}" dt="2025-05-08T05:27:50.564" v="94" actId="207"/>
          <ac:spMkLst>
            <pc:docMk/>
            <pc:sldMk cId="1658168139" sldId="314"/>
            <ac:spMk id="3" creationId="{459A6167-7E46-8DA2-CEFF-566B6CF79500}"/>
          </ac:spMkLst>
        </pc:spChg>
        <pc:spChg chg="mod">
          <ac:chgData name="亜優美 小門" userId="9d8c698b34d5e675" providerId="LiveId" clId="{71F26109-E1D3-4F70-A06D-762AC47D0898}" dt="2025-05-08T05:27:52.907" v="100" actId="207"/>
          <ac:spMkLst>
            <pc:docMk/>
            <pc:sldMk cId="1658168139" sldId="314"/>
            <ac:spMk id="4" creationId="{E6F49C5C-C18E-6F51-55E0-79F65CBEC488}"/>
          </ac:spMkLst>
        </pc:spChg>
      </pc:sldChg>
      <pc:sldChg chg="addSp delSp modSp mod">
        <pc:chgData name="亜優美 小門" userId="9d8c698b34d5e675" providerId="LiveId" clId="{71F26109-E1D3-4F70-A06D-762AC47D0898}" dt="2025-05-08T05:52:11.815" v="314" actId="14100"/>
        <pc:sldMkLst>
          <pc:docMk/>
          <pc:sldMk cId="2315455321" sldId="315"/>
        </pc:sldMkLst>
        <pc:spChg chg="mod">
          <ac:chgData name="亜優美 小門" userId="9d8c698b34d5e675" providerId="LiveId" clId="{71F26109-E1D3-4F70-A06D-762AC47D0898}" dt="2025-05-08T05:27:43.871" v="90" actId="207"/>
          <ac:spMkLst>
            <pc:docMk/>
            <pc:sldMk cId="2315455321" sldId="315"/>
            <ac:spMk id="2" creationId="{7AC2AE00-3AC0-BA26-6C20-606723F1AD19}"/>
          </ac:spMkLst>
        </pc:spChg>
        <pc:spChg chg="mod">
          <ac:chgData name="亜優美 小門" userId="9d8c698b34d5e675" providerId="LiveId" clId="{71F26109-E1D3-4F70-A06D-762AC47D0898}" dt="2025-04-24T01:09:57.762" v="39" actId="20577"/>
          <ac:spMkLst>
            <pc:docMk/>
            <pc:sldMk cId="2315455321" sldId="315"/>
            <ac:spMk id="3" creationId="{58400C60-A67F-E5E1-6772-88BAB08DE7EE}"/>
          </ac:spMkLst>
        </pc:spChg>
        <pc:spChg chg="del mod">
          <ac:chgData name="亜優美 小門" userId="9d8c698b34d5e675" providerId="LiveId" clId="{71F26109-E1D3-4F70-A06D-762AC47D0898}" dt="2025-05-08T05:47:00.678" v="120" actId="478"/>
          <ac:spMkLst>
            <pc:docMk/>
            <pc:sldMk cId="2315455321" sldId="315"/>
            <ac:spMk id="4" creationId="{838633B3-0B46-B516-CC8C-DECA1096A69E}"/>
          </ac:spMkLst>
        </pc:spChg>
        <pc:spChg chg="add mod">
          <ac:chgData name="亜優美 小門" userId="9d8c698b34d5e675" providerId="LiveId" clId="{71F26109-E1D3-4F70-A06D-762AC47D0898}" dt="2025-05-08T05:48:43.312" v="140" actId="14100"/>
          <ac:spMkLst>
            <pc:docMk/>
            <pc:sldMk cId="2315455321" sldId="315"/>
            <ac:spMk id="9" creationId="{D17E3148-D329-F03B-4D56-9843784C4868}"/>
          </ac:spMkLst>
        </pc:spChg>
        <pc:spChg chg="add mod ord">
          <ac:chgData name="亜優美 小門" userId="9d8c698b34d5e675" providerId="LiveId" clId="{71F26109-E1D3-4F70-A06D-762AC47D0898}" dt="2025-05-08T05:51:19.965" v="307" actId="1037"/>
          <ac:spMkLst>
            <pc:docMk/>
            <pc:sldMk cId="2315455321" sldId="315"/>
            <ac:spMk id="10" creationId="{F9EC5AAA-09C9-EFCE-9850-0E0FCD21EB02}"/>
          </ac:spMkLst>
        </pc:spChg>
        <pc:spChg chg="mod">
          <ac:chgData name="亜優美 小門" userId="9d8c698b34d5e675" providerId="LiveId" clId="{71F26109-E1D3-4F70-A06D-762AC47D0898}" dt="2025-04-24T01:09:35.722" v="31" actId="20577"/>
          <ac:spMkLst>
            <pc:docMk/>
            <pc:sldMk cId="2315455321" sldId="315"/>
            <ac:spMk id="11" creationId="{7F10DED1-9B09-596A-EF34-FC71BEFE3BE3}"/>
          </ac:spMkLst>
        </pc:spChg>
        <pc:spChg chg="add mod">
          <ac:chgData name="亜優美 小門" userId="9d8c698b34d5e675" providerId="LiveId" clId="{71F26109-E1D3-4F70-A06D-762AC47D0898}" dt="2025-05-08T05:51:47.693" v="311" actId="1038"/>
          <ac:spMkLst>
            <pc:docMk/>
            <pc:sldMk cId="2315455321" sldId="315"/>
            <ac:spMk id="12" creationId="{EFC8E62C-BEB7-6920-9ADD-A0415695AD7B}"/>
          </ac:spMkLst>
        </pc:spChg>
        <pc:spChg chg="add mod">
          <ac:chgData name="亜優美 小門" userId="9d8c698b34d5e675" providerId="LiveId" clId="{71F26109-E1D3-4F70-A06D-762AC47D0898}" dt="2025-05-08T05:50:57.955" v="301" actId="1076"/>
          <ac:spMkLst>
            <pc:docMk/>
            <pc:sldMk cId="2315455321" sldId="315"/>
            <ac:spMk id="14" creationId="{643FE8A2-E57D-BD3F-6654-5A32C3219DB9}"/>
          </ac:spMkLst>
        </pc:spChg>
        <pc:spChg chg="add mod">
          <ac:chgData name="亜優美 小門" userId="9d8c698b34d5e675" providerId="LiveId" clId="{71F26109-E1D3-4F70-A06D-762AC47D0898}" dt="2025-05-08T05:52:11.815" v="314" actId="14100"/>
          <ac:spMkLst>
            <pc:docMk/>
            <pc:sldMk cId="2315455321" sldId="315"/>
            <ac:spMk id="15" creationId="{D118523A-0246-28EE-700B-FE821490708D}"/>
          </ac:spMkLst>
        </pc:spChg>
        <pc:spChg chg="del mod">
          <ac:chgData name="亜優美 小門" userId="9d8c698b34d5e675" providerId="LiveId" clId="{71F26109-E1D3-4F70-A06D-762AC47D0898}" dt="2025-05-08T05:46:54.424" v="118" actId="478"/>
          <ac:spMkLst>
            <pc:docMk/>
            <pc:sldMk cId="2315455321" sldId="315"/>
            <ac:spMk id="21" creationId="{93306CDB-AA97-405F-D523-A6A58DC90ADC}"/>
          </ac:spMkLst>
        </pc:spChg>
        <pc:spChg chg="mod">
          <ac:chgData name="亜優美 小門" userId="9d8c698b34d5e675" providerId="LiveId" clId="{71F26109-E1D3-4F70-A06D-762AC47D0898}" dt="2025-05-08T05:50:08.786" v="285" actId="1076"/>
          <ac:spMkLst>
            <pc:docMk/>
            <pc:sldMk cId="2315455321" sldId="315"/>
            <ac:spMk id="26" creationId="{E26A28D8-C38C-D8CE-988F-A752C19B980E}"/>
          </ac:spMkLst>
        </pc:spChg>
        <pc:picChg chg="add del mod">
          <ac:chgData name="亜優美 小門" userId="9d8c698b34d5e675" providerId="LiveId" clId="{71F26109-E1D3-4F70-A06D-762AC47D0898}" dt="2025-05-08T05:45:12.417" v="108" actId="478"/>
          <ac:picMkLst>
            <pc:docMk/>
            <pc:sldMk cId="2315455321" sldId="315"/>
            <ac:picMk id="6" creationId="{58E1C78F-DD60-A4C6-5C04-67F93C6245AC}"/>
          </ac:picMkLst>
        </pc:picChg>
        <pc:picChg chg="add mod">
          <ac:chgData name="亜優美 小門" userId="9d8c698b34d5e675" providerId="LiveId" clId="{71F26109-E1D3-4F70-A06D-762AC47D0898}" dt="2025-05-08T05:47:03.350" v="121" actId="1076"/>
          <ac:picMkLst>
            <pc:docMk/>
            <pc:sldMk cId="2315455321" sldId="315"/>
            <ac:picMk id="8" creationId="{65590C5A-7790-68EA-28A0-20DC13739946}"/>
          </ac:picMkLst>
        </pc:picChg>
        <pc:picChg chg="del mod">
          <ac:chgData name="亜優美 小門" userId="9d8c698b34d5e675" providerId="LiveId" clId="{71F26109-E1D3-4F70-A06D-762AC47D0898}" dt="2025-05-08T05:46:51.972" v="117" actId="478"/>
          <ac:picMkLst>
            <pc:docMk/>
            <pc:sldMk cId="2315455321" sldId="315"/>
            <ac:picMk id="13" creationId="{29CCAC40-268B-4F93-E7EF-07468FA089CF}"/>
          </ac:picMkLst>
        </pc:picChg>
      </pc:sldChg>
      <pc:sldChg chg="modSp mod">
        <pc:chgData name="亜優美 小門" userId="9d8c698b34d5e675" providerId="LiveId" clId="{71F26109-E1D3-4F70-A06D-762AC47D0898}" dt="2025-04-24T01:10:57.309" v="40" actId="20577"/>
        <pc:sldMkLst>
          <pc:docMk/>
          <pc:sldMk cId="991004666" sldId="316"/>
        </pc:sldMkLst>
        <pc:spChg chg="mod">
          <ac:chgData name="亜優美 小門" userId="9d8c698b34d5e675" providerId="LiveId" clId="{71F26109-E1D3-4F70-A06D-762AC47D0898}" dt="2025-04-24T01:10:57.309" v="40" actId="20577"/>
          <ac:spMkLst>
            <pc:docMk/>
            <pc:sldMk cId="991004666" sldId="316"/>
            <ac:spMk id="3" creationId="{F521A6CE-B275-24F8-1253-1962CDB04B4B}"/>
          </ac:spMkLst>
        </pc:spChg>
      </pc:sldChg>
      <pc:sldChg chg="modSp mod">
        <pc:chgData name="亜優美 小門" userId="9d8c698b34d5e675" providerId="LiveId" clId="{71F26109-E1D3-4F70-A06D-762AC47D0898}" dt="2025-04-24T01:12:49.220" v="53" actId="1038"/>
        <pc:sldMkLst>
          <pc:docMk/>
          <pc:sldMk cId="1418184620" sldId="338"/>
        </pc:sldMkLst>
        <pc:spChg chg="mod">
          <ac:chgData name="亜優美 小門" userId="9d8c698b34d5e675" providerId="LiveId" clId="{71F26109-E1D3-4F70-A06D-762AC47D0898}" dt="2025-04-24T01:12:15.131" v="47" actId="1037"/>
          <ac:spMkLst>
            <pc:docMk/>
            <pc:sldMk cId="1418184620" sldId="338"/>
            <ac:spMk id="20" creationId="{77420192-9CA7-BA40-F5A8-28E1312329AC}"/>
          </ac:spMkLst>
        </pc:spChg>
        <pc:spChg chg="mod">
          <ac:chgData name="亜優美 小門" userId="9d8c698b34d5e675" providerId="LiveId" clId="{71F26109-E1D3-4F70-A06D-762AC47D0898}" dt="2025-04-24T01:12:49.220" v="53" actId="1038"/>
          <ac:spMkLst>
            <pc:docMk/>
            <pc:sldMk cId="1418184620" sldId="338"/>
            <ac:spMk id="21" creationId="{F5D1692A-55CB-9C71-3B06-8C3401F852D0}"/>
          </ac:spMkLst>
        </pc:spChg>
      </pc:sldChg>
      <pc:sldChg chg="modSp mod">
        <pc:chgData name="亜優美 小門" userId="9d8c698b34d5e675" providerId="LiveId" clId="{71F26109-E1D3-4F70-A06D-762AC47D0898}" dt="2025-04-28T06:35:53.405" v="65" actId="14100"/>
        <pc:sldMkLst>
          <pc:docMk/>
          <pc:sldMk cId="2402511453" sldId="341"/>
        </pc:sldMkLst>
        <pc:spChg chg="mod">
          <ac:chgData name="亜優美 小門" userId="9d8c698b34d5e675" providerId="LiveId" clId="{71F26109-E1D3-4F70-A06D-762AC47D0898}" dt="2025-04-28T06:34:44.252" v="58" actId="14100"/>
          <ac:spMkLst>
            <pc:docMk/>
            <pc:sldMk cId="2402511453" sldId="341"/>
            <ac:spMk id="6" creationId="{0D1E856D-1911-C255-A4C0-7611A3ECB940}"/>
          </ac:spMkLst>
        </pc:spChg>
        <pc:spChg chg="mod">
          <ac:chgData name="亜優美 小門" userId="9d8c698b34d5e675" providerId="LiveId" clId="{71F26109-E1D3-4F70-A06D-762AC47D0898}" dt="2025-04-28T06:34:37.725" v="56" actId="14100"/>
          <ac:spMkLst>
            <pc:docMk/>
            <pc:sldMk cId="2402511453" sldId="341"/>
            <ac:spMk id="7" creationId="{993DA50E-D4B9-0AFC-DC32-2307991E2EAF}"/>
          </ac:spMkLst>
        </pc:spChg>
        <pc:spChg chg="mod">
          <ac:chgData name="亜優美 小門" userId="9d8c698b34d5e675" providerId="LiveId" clId="{71F26109-E1D3-4F70-A06D-762AC47D0898}" dt="2025-04-28T06:35:14.748" v="62" actId="14100"/>
          <ac:spMkLst>
            <pc:docMk/>
            <pc:sldMk cId="2402511453" sldId="341"/>
            <ac:spMk id="9" creationId="{9C1B3F2B-5647-D62B-8C0C-EDD6FBC630EF}"/>
          </ac:spMkLst>
        </pc:spChg>
        <pc:spChg chg="mod">
          <ac:chgData name="亜優美 小門" userId="9d8c698b34d5e675" providerId="LiveId" clId="{71F26109-E1D3-4F70-A06D-762AC47D0898}" dt="2025-04-28T06:35:53.405" v="65" actId="14100"/>
          <ac:spMkLst>
            <pc:docMk/>
            <pc:sldMk cId="2402511453" sldId="341"/>
            <ac:spMk id="24" creationId="{BC0B7A30-1745-36B8-D6A5-D2A0CA14FF31}"/>
          </ac:spMkLst>
        </pc:spChg>
      </pc:sldChg>
      <pc:sldChg chg="modSp mod">
        <pc:chgData name="亜優美 小門" userId="9d8c698b34d5e675" providerId="LiveId" clId="{71F26109-E1D3-4F70-A06D-762AC47D0898}" dt="2025-05-02T01:58:09.608" v="71" actId="1038"/>
        <pc:sldMkLst>
          <pc:docMk/>
          <pc:sldMk cId="341198924" sldId="342"/>
        </pc:sldMkLst>
        <pc:spChg chg="mod">
          <ac:chgData name="亜優美 小門" userId="9d8c698b34d5e675" providerId="LiveId" clId="{71F26109-E1D3-4F70-A06D-762AC47D0898}" dt="2025-05-02T01:58:09.608" v="71" actId="1038"/>
          <ac:spMkLst>
            <pc:docMk/>
            <pc:sldMk cId="341198924" sldId="342"/>
            <ac:spMk id="4" creationId="{C3A4BCBC-AC6A-7B85-BDDC-3A6D37504F3F}"/>
          </ac:spMkLst>
        </pc:spChg>
        <pc:spChg chg="mod">
          <ac:chgData name="亜優美 小門" userId="9d8c698b34d5e675" providerId="LiveId" clId="{71F26109-E1D3-4F70-A06D-762AC47D0898}" dt="2025-05-02T01:58:09.608" v="71" actId="1038"/>
          <ac:spMkLst>
            <pc:docMk/>
            <pc:sldMk cId="341198924" sldId="342"/>
            <ac:spMk id="6" creationId="{D8E6EDCC-2E1E-7242-93BF-283703491FC4}"/>
          </ac:spMkLst>
        </pc:spChg>
        <pc:spChg chg="mod">
          <ac:chgData name="亜優美 小門" userId="9d8c698b34d5e675" providerId="LiveId" clId="{71F26109-E1D3-4F70-A06D-762AC47D0898}" dt="2025-05-02T01:58:09.608" v="71" actId="1038"/>
          <ac:spMkLst>
            <pc:docMk/>
            <pc:sldMk cId="341198924" sldId="342"/>
            <ac:spMk id="7" creationId="{4EC5B665-9A52-F267-8766-BB9FDDB6B425}"/>
          </ac:spMkLst>
        </pc:spChg>
        <pc:spChg chg="mod">
          <ac:chgData name="亜優美 小門" userId="9d8c698b34d5e675" providerId="LiveId" clId="{71F26109-E1D3-4F70-A06D-762AC47D0898}" dt="2025-05-02T01:58:09.608" v="71" actId="1038"/>
          <ac:spMkLst>
            <pc:docMk/>
            <pc:sldMk cId="341198924" sldId="342"/>
            <ac:spMk id="8" creationId="{A70FD3D5-734C-A473-9292-5A92C7125315}"/>
          </ac:spMkLst>
        </pc:spChg>
        <pc:spChg chg="mod">
          <ac:chgData name="亜優美 小門" userId="9d8c698b34d5e675" providerId="LiveId" clId="{71F26109-E1D3-4F70-A06D-762AC47D0898}" dt="2025-05-02T01:58:09.608" v="71" actId="1038"/>
          <ac:spMkLst>
            <pc:docMk/>
            <pc:sldMk cId="341198924" sldId="342"/>
            <ac:spMk id="9" creationId="{D2EE9D62-D0D2-C7C1-FFD8-30D5B6D082BE}"/>
          </ac:spMkLst>
        </pc:spChg>
        <pc:grpChg chg="mod">
          <ac:chgData name="亜優美 小門" userId="9d8c698b34d5e675" providerId="LiveId" clId="{71F26109-E1D3-4F70-A06D-762AC47D0898}" dt="2025-05-02T01:58:09.608" v="71" actId="1038"/>
          <ac:grpSpMkLst>
            <pc:docMk/>
            <pc:sldMk cId="341198924" sldId="342"/>
            <ac:grpSpMk id="11" creationId="{02CC7505-5DBF-69D2-56A7-C5D5EEDC954E}"/>
          </ac:grpSpMkLst>
        </pc:grpChg>
        <pc:picChg chg="mod">
          <ac:chgData name="亜優美 小門" userId="9d8c698b34d5e675" providerId="LiveId" clId="{71F26109-E1D3-4F70-A06D-762AC47D0898}" dt="2025-05-02T01:58:09.608" v="71" actId="1038"/>
          <ac:picMkLst>
            <pc:docMk/>
            <pc:sldMk cId="341198924" sldId="342"/>
            <ac:picMk id="14339" creationId="{DDC95406-31F7-5F59-1468-6FFC86110B30}"/>
          </ac:picMkLst>
        </pc:picChg>
        <pc:picChg chg="mod">
          <ac:chgData name="亜優美 小門" userId="9d8c698b34d5e675" providerId="LiveId" clId="{71F26109-E1D3-4F70-A06D-762AC47D0898}" dt="2025-05-02T01:58:09.608" v="71" actId="1038"/>
          <ac:picMkLst>
            <pc:docMk/>
            <pc:sldMk cId="341198924" sldId="342"/>
            <ac:picMk id="14342" creationId="{B18DA001-6AC1-45A0-834D-067BEE28AF74}"/>
          </ac:picMkLst>
        </pc:picChg>
      </pc:sldChg>
      <pc:sldChg chg="modSp mod">
        <pc:chgData name="亜優美 小門" userId="9d8c698b34d5e675" providerId="LiveId" clId="{71F26109-E1D3-4F70-A06D-762AC47D0898}" dt="2025-05-02T01:58:57.106" v="72" actId="20577"/>
        <pc:sldMkLst>
          <pc:docMk/>
          <pc:sldMk cId="1056728487" sldId="343"/>
        </pc:sldMkLst>
        <pc:spChg chg="mod">
          <ac:chgData name="亜優美 小門" userId="9d8c698b34d5e675" providerId="LiveId" clId="{71F26109-E1D3-4F70-A06D-762AC47D0898}" dt="2025-05-02T01:58:57.106" v="72" actId="20577"/>
          <ac:spMkLst>
            <pc:docMk/>
            <pc:sldMk cId="1056728487" sldId="343"/>
            <ac:spMk id="9" creationId="{2BEEE95D-B209-335A-EB45-D2D6EA90751D}"/>
          </ac:spMkLst>
        </pc:spChg>
      </pc:sldChg>
      <pc:sldChg chg="modSp mod">
        <pc:chgData name="亜優美 小門" userId="9d8c698b34d5e675" providerId="LiveId" clId="{71F26109-E1D3-4F70-A06D-762AC47D0898}" dt="2025-05-02T02:00:37.653" v="83" actId="20577"/>
        <pc:sldMkLst>
          <pc:docMk/>
          <pc:sldMk cId="1386697978" sldId="345"/>
        </pc:sldMkLst>
        <pc:spChg chg="mod">
          <ac:chgData name="亜優美 小門" userId="9d8c698b34d5e675" providerId="LiveId" clId="{71F26109-E1D3-4F70-A06D-762AC47D0898}" dt="2025-05-02T01:59:31.733" v="82" actId="20577"/>
          <ac:spMkLst>
            <pc:docMk/>
            <pc:sldMk cId="1386697978" sldId="345"/>
            <ac:spMk id="7" creationId="{A77A4816-9718-3BC6-2EF3-6D210210FAF5}"/>
          </ac:spMkLst>
        </pc:spChg>
        <pc:spChg chg="mod">
          <ac:chgData name="亜優美 小門" userId="9d8c698b34d5e675" providerId="LiveId" clId="{71F26109-E1D3-4F70-A06D-762AC47D0898}" dt="2025-05-02T02:00:37.653" v="83" actId="20577"/>
          <ac:spMkLst>
            <pc:docMk/>
            <pc:sldMk cId="1386697978" sldId="345"/>
            <ac:spMk id="21" creationId="{975CA263-5C82-3DA6-50D8-0620AEDB44EA}"/>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8" y="0"/>
            <a:ext cx="2949575" cy="498475"/>
          </a:xfrm>
          <a:prstGeom prst="rect">
            <a:avLst/>
          </a:prstGeom>
        </p:spPr>
        <p:txBody>
          <a:bodyPr vert="horz" lIns="91440" tIns="45720" rIns="91440" bIns="45720" rtlCol="0"/>
          <a:lstStyle>
            <a:lvl1pPr algn="r">
              <a:defRPr sz="1200"/>
            </a:lvl1pPr>
          </a:lstStyle>
          <a:p>
            <a:fld id="{4DF46129-FCD5-4B60-8BCD-35F7EDC0E907}" type="datetimeFigureOut">
              <a:rPr kumimoji="1" lang="ja-JP" altLang="en-US" smtClean="0"/>
              <a:t>2025/5/8</a:t>
            </a:fld>
            <a:endParaRPr kumimoji="1" lang="ja-JP" altLang="en-US"/>
          </a:p>
        </p:txBody>
      </p:sp>
      <p:sp>
        <p:nvSpPr>
          <p:cNvPr id="4" name="スライド イメージ プレースホルダー 3"/>
          <p:cNvSpPr>
            <a:spLocks noGrp="1" noRot="1" noChangeAspect="1"/>
          </p:cNvSpPr>
          <p:nvPr>
            <p:ph type="sldImg" idx="2"/>
          </p:nvPr>
        </p:nvSpPr>
        <p:spPr>
          <a:xfrm>
            <a:off x="2243138" y="1243013"/>
            <a:ext cx="2320925"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1038" y="4783138"/>
            <a:ext cx="5445125" cy="3913187"/>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863"/>
            <a:ext cx="2949575"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8" y="9440863"/>
            <a:ext cx="2949575" cy="498475"/>
          </a:xfrm>
          <a:prstGeom prst="rect">
            <a:avLst/>
          </a:prstGeom>
        </p:spPr>
        <p:txBody>
          <a:bodyPr vert="horz" lIns="91440" tIns="45720" rIns="91440" bIns="45720" rtlCol="0" anchor="b"/>
          <a:lstStyle>
            <a:lvl1pPr algn="r">
              <a:defRPr sz="1200"/>
            </a:lvl1pPr>
          </a:lstStyle>
          <a:p>
            <a:fld id="{F4284D21-0681-42AB-9190-B1A70CBBDB06}" type="slidenum">
              <a:rPr kumimoji="1" lang="ja-JP" altLang="en-US" smtClean="0"/>
              <a:t>‹#›</a:t>
            </a:fld>
            <a:endParaRPr kumimoji="1" lang="ja-JP" altLang="en-US"/>
          </a:p>
        </p:txBody>
      </p:sp>
    </p:spTree>
    <p:extLst>
      <p:ext uri="{BB962C8B-B14F-4D97-AF65-F5344CB8AC3E}">
        <p14:creationId xmlns:p14="http://schemas.microsoft.com/office/powerpoint/2010/main" val="223305451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kumimoji="1" lang="ko-KR" altLang="en-US"/>
          </a:p>
        </p:txBody>
      </p:sp>
      <p:sp>
        <p:nvSpPr>
          <p:cNvPr id="4" name="슬라이드 번호 개체 틀 3"/>
          <p:cNvSpPr>
            <a:spLocks noGrp="1"/>
          </p:cNvSpPr>
          <p:nvPr>
            <p:ph type="sldNum" sz="quarter" idx="5"/>
          </p:nvPr>
        </p:nvSpPr>
        <p:spPr/>
        <p:txBody>
          <a:bodyPr/>
          <a:lstStyle/>
          <a:p>
            <a:fld id="{F4284D21-0681-42AB-9190-B1A70CBBDB06}" type="slidenum">
              <a:rPr kumimoji="1" lang="ja-JP" altLang="en-US" smtClean="0"/>
              <a:t>97</a:t>
            </a:fld>
            <a:endParaRPr kumimoji="1" lang="ja-JP" altLang="en-US"/>
          </a:p>
        </p:txBody>
      </p:sp>
    </p:spTree>
    <p:extLst>
      <p:ext uri="{BB962C8B-B14F-4D97-AF65-F5344CB8AC3E}">
        <p14:creationId xmlns:p14="http://schemas.microsoft.com/office/powerpoint/2010/main" val="6899410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F4284D21-0681-42AB-9190-B1A70CBBDB06}" type="slidenum">
              <a:rPr kumimoji="1" lang="ja-JP" altLang="en-US" smtClean="0"/>
              <a:t>109</a:t>
            </a:fld>
            <a:endParaRPr kumimoji="1" lang="ja-JP" altLang="en-US"/>
          </a:p>
        </p:txBody>
      </p:sp>
    </p:spTree>
    <p:extLst>
      <p:ext uri="{BB962C8B-B14F-4D97-AF65-F5344CB8AC3E}">
        <p14:creationId xmlns:p14="http://schemas.microsoft.com/office/powerpoint/2010/main" val="7543400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en-US" dirty="0"/>
          </a:p>
        </p:txBody>
      </p:sp>
      <p:sp>
        <p:nvSpPr>
          <p:cNvPr id="7" name="スライド番号プレースホルダー 38">
            <a:extLst>
              <a:ext uri="{FF2B5EF4-FFF2-40B4-BE49-F238E27FC236}">
                <a16:creationId xmlns:a16="http://schemas.microsoft.com/office/drawing/2014/main" id="{BA1EDAFB-EC22-4742-DC5C-33AC38945095}"/>
              </a:ext>
            </a:extLst>
          </p:cNvPr>
          <p:cNvSpPr>
            <a:spLocks noGrp="1"/>
          </p:cNvSpPr>
          <p:nvPr>
            <p:ph type="sldNum" sz="quarter" idx="12"/>
          </p:nvPr>
        </p:nvSpPr>
        <p:spPr>
          <a:xfrm>
            <a:off x="4843463" y="9235989"/>
            <a:ext cx="1543050" cy="527403"/>
          </a:xfrm>
          <a:prstGeom prst="rect">
            <a:avLst/>
          </a:prstGeom>
        </p:spPr>
        <p:txBody>
          <a:bodyPr/>
          <a:lstStyle>
            <a:lvl1pPr>
              <a:defRPr/>
            </a:lvl1pPr>
          </a:lstStyle>
          <a:p>
            <a:fld id="{ACCBB1DD-0049-4A9D-B316-2DE63D63DFAC}" type="slidenum">
              <a:rPr kumimoji="1" lang="ja-JP" altLang="en-US" smtClean="0"/>
              <a:pPr/>
              <a:t>‹#›</a:t>
            </a:fld>
            <a:endParaRPr kumimoji="1" lang="ja-JP" altLang="en-US" dirty="0"/>
          </a:p>
        </p:txBody>
      </p:sp>
    </p:spTree>
    <p:extLst>
      <p:ext uri="{BB962C8B-B14F-4D97-AF65-F5344CB8AC3E}">
        <p14:creationId xmlns:p14="http://schemas.microsoft.com/office/powerpoint/2010/main" val="42648626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a:xfrm>
            <a:off x="471488" y="9181397"/>
            <a:ext cx="1543050" cy="527403"/>
          </a:xfrm>
          <a:prstGeom prst="rect">
            <a:avLst/>
          </a:prstGeom>
        </p:spPr>
        <p:txBody>
          <a:bodyPr/>
          <a:lstStyle/>
          <a:p>
            <a:endParaRPr kumimoji="1" lang="ja-JP" altLang="en-US"/>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endParaRPr kumimoji="1" lang="ja-JP" altLang="en-US"/>
          </a:p>
        </p:txBody>
      </p:sp>
      <p:sp>
        <p:nvSpPr>
          <p:cNvPr id="6" name="Slide Number Placeholder 5"/>
          <p:cNvSpPr>
            <a:spLocks noGrp="1"/>
          </p:cNvSpPr>
          <p:nvPr>
            <p:ph type="sldNum" sz="quarter" idx="12"/>
          </p:nvPr>
        </p:nvSpPr>
        <p:spPr>
          <a:xfrm>
            <a:off x="4843463" y="9181397"/>
            <a:ext cx="1543050" cy="527403"/>
          </a:xfrm>
          <a:prstGeom prst="rect">
            <a:avLst/>
          </a:prstGeom>
        </p:spPr>
        <p:txBody>
          <a:bodyPr/>
          <a:lstStyle/>
          <a:p>
            <a:fld id="{AE8EA5A1-38AB-4AA0-89CC-DE1004BC27E5}" type="slidenum">
              <a:rPr kumimoji="1" lang="ja-JP" altLang="en-US" smtClean="0"/>
              <a:t>‹#›</a:t>
            </a:fld>
            <a:endParaRPr kumimoji="1" lang="ja-JP" altLang="en-US"/>
          </a:p>
        </p:txBody>
      </p:sp>
    </p:spTree>
    <p:extLst>
      <p:ext uri="{BB962C8B-B14F-4D97-AF65-F5344CB8AC3E}">
        <p14:creationId xmlns:p14="http://schemas.microsoft.com/office/powerpoint/2010/main" val="28415531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a:xfrm>
            <a:off x="471488" y="9181397"/>
            <a:ext cx="1543050" cy="527403"/>
          </a:xfrm>
          <a:prstGeom prst="rect">
            <a:avLst/>
          </a:prstGeom>
        </p:spPr>
        <p:txBody>
          <a:bodyPr/>
          <a:lstStyle/>
          <a:p>
            <a:endParaRPr kumimoji="1" lang="ja-JP" altLang="en-US"/>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endParaRPr kumimoji="1" lang="ja-JP" altLang="en-US"/>
          </a:p>
        </p:txBody>
      </p:sp>
      <p:sp>
        <p:nvSpPr>
          <p:cNvPr id="6" name="Slide Number Placeholder 5"/>
          <p:cNvSpPr>
            <a:spLocks noGrp="1"/>
          </p:cNvSpPr>
          <p:nvPr>
            <p:ph type="sldNum" sz="quarter" idx="12"/>
          </p:nvPr>
        </p:nvSpPr>
        <p:spPr>
          <a:xfrm>
            <a:off x="4843463" y="9181397"/>
            <a:ext cx="1543050" cy="527403"/>
          </a:xfrm>
          <a:prstGeom prst="rect">
            <a:avLst/>
          </a:prstGeom>
        </p:spPr>
        <p:txBody>
          <a:bodyPr/>
          <a:lstStyle/>
          <a:p>
            <a:fld id="{AE8EA5A1-38AB-4AA0-89CC-DE1004BC27E5}" type="slidenum">
              <a:rPr kumimoji="1" lang="ja-JP" altLang="en-US" smtClean="0"/>
              <a:t>‹#›</a:t>
            </a:fld>
            <a:endParaRPr kumimoji="1" lang="ja-JP" altLang="en-US"/>
          </a:p>
        </p:txBody>
      </p:sp>
    </p:spTree>
    <p:extLst>
      <p:ext uri="{BB962C8B-B14F-4D97-AF65-F5344CB8AC3E}">
        <p14:creationId xmlns:p14="http://schemas.microsoft.com/office/powerpoint/2010/main" val="36810538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スライド番号プレースホルダー 38">
            <a:extLst>
              <a:ext uri="{FF2B5EF4-FFF2-40B4-BE49-F238E27FC236}">
                <a16:creationId xmlns:a16="http://schemas.microsoft.com/office/drawing/2014/main" id="{25634444-45ED-9BD4-5ECE-690C95E78F2D}"/>
              </a:ext>
            </a:extLst>
          </p:cNvPr>
          <p:cNvSpPr>
            <a:spLocks noGrp="1"/>
          </p:cNvSpPr>
          <p:nvPr>
            <p:ph type="sldNum" sz="quarter" idx="12"/>
          </p:nvPr>
        </p:nvSpPr>
        <p:spPr>
          <a:xfrm>
            <a:off x="4843463" y="9235989"/>
            <a:ext cx="1543050" cy="527403"/>
          </a:xfrm>
          <a:prstGeom prst="rect">
            <a:avLst/>
          </a:prstGeom>
        </p:spPr>
        <p:txBody>
          <a:bodyPr/>
          <a:lstStyle/>
          <a:p>
            <a:fld id="{AE8EA5A1-38AB-4AA0-89CC-DE1004BC27E5}" type="slidenum">
              <a:rPr kumimoji="1" lang="ja-JP" altLang="en-US" smtClean="0"/>
              <a:t>‹#›</a:t>
            </a:fld>
            <a:endParaRPr kumimoji="1" lang="ja-JP" altLang="en-US"/>
          </a:p>
        </p:txBody>
      </p:sp>
    </p:spTree>
    <p:extLst>
      <p:ext uri="{BB962C8B-B14F-4D97-AF65-F5344CB8AC3E}">
        <p14:creationId xmlns:p14="http://schemas.microsoft.com/office/powerpoint/2010/main" val="31304009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ja-JP" altLang="en-US"/>
              <a:t>マスター テキストの書式設定</a:t>
            </a:r>
          </a:p>
        </p:txBody>
      </p:sp>
      <p:sp>
        <p:nvSpPr>
          <p:cNvPr id="7" name="スライド番号プレースホルダー 38">
            <a:extLst>
              <a:ext uri="{FF2B5EF4-FFF2-40B4-BE49-F238E27FC236}">
                <a16:creationId xmlns:a16="http://schemas.microsoft.com/office/drawing/2014/main" id="{9297774C-B626-DB54-EB98-C66C7B0C8EC8}"/>
              </a:ext>
            </a:extLst>
          </p:cNvPr>
          <p:cNvSpPr>
            <a:spLocks noGrp="1"/>
          </p:cNvSpPr>
          <p:nvPr>
            <p:ph type="sldNum" sz="quarter" idx="12"/>
          </p:nvPr>
        </p:nvSpPr>
        <p:spPr>
          <a:xfrm>
            <a:off x="4843463" y="9235989"/>
            <a:ext cx="1543050" cy="527403"/>
          </a:xfrm>
          <a:prstGeom prst="rect">
            <a:avLst/>
          </a:prstGeom>
        </p:spPr>
        <p:txBody>
          <a:bodyPr/>
          <a:lstStyle/>
          <a:p>
            <a:fld id="{AE8EA5A1-38AB-4AA0-89CC-DE1004BC27E5}" type="slidenum">
              <a:rPr kumimoji="1" lang="ja-JP" altLang="en-US" smtClean="0"/>
              <a:t>‹#›</a:t>
            </a:fld>
            <a:endParaRPr kumimoji="1" lang="ja-JP" altLang="en-US"/>
          </a:p>
        </p:txBody>
      </p:sp>
    </p:spTree>
    <p:extLst>
      <p:ext uri="{BB962C8B-B14F-4D97-AF65-F5344CB8AC3E}">
        <p14:creationId xmlns:p14="http://schemas.microsoft.com/office/powerpoint/2010/main" val="32916097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cxnSp>
        <p:nvCxnSpPr>
          <p:cNvPr id="8" name="直線コネクタ 4">
            <a:extLst>
              <a:ext uri="{FF2B5EF4-FFF2-40B4-BE49-F238E27FC236}">
                <a16:creationId xmlns:a16="http://schemas.microsoft.com/office/drawing/2014/main" id="{D787697E-D1EE-E517-5E60-5CCA61B33899}"/>
              </a:ext>
            </a:extLst>
          </p:cNvPr>
          <p:cNvCxnSpPr>
            <a:cxnSpLocks/>
          </p:cNvCxnSpPr>
          <p:nvPr userDrawn="1"/>
        </p:nvCxnSpPr>
        <p:spPr>
          <a:xfrm>
            <a:off x="391886" y="9086824"/>
            <a:ext cx="6074229" cy="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grpSp>
        <p:nvGrpSpPr>
          <p:cNvPr id="10" name="グループ化 39">
            <a:extLst>
              <a:ext uri="{FF2B5EF4-FFF2-40B4-BE49-F238E27FC236}">
                <a16:creationId xmlns:a16="http://schemas.microsoft.com/office/drawing/2014/main" id="{AD3F4CD0-FA04-4A81-7DAA-DD7845C6BEED}"/>
              </a:ext>
            </a:extLst>
          </p:cNvPr>
          <p:cNvGrpSpPr/>
          <p:nvPr userDrawn="1"/>
        </p:nvGrpSpPr>
        <p:grpSpPr>
          <a:xfrm>
            <a:off x="391886" y="9239899"/>
            <a:ext cx="1859355" cy="533566"/>
            <a:chOff x="391886" y="9185307"/>
            <a:chExt cx="1859355" cy="533566"/>
          </a:xfrm>
        </p:grpSpPr>
        <p:pic>
          <p:nvPicPr>
            <p:cNvPr id="11" name="図 40" descr="図形&#10;&#10;低い精度で自動的に生成された説明">
              <a:extLst>
                <a:ext uri="{FF2B5EF4-FFF2-40B4-BE49-F238E27FC236}">
                  <a16:creationId xmlns:a16="http://schemas.microsoft.com/office/drawing/2014/main" id="{EBED4CC8-6913-D999-5EC1-39F29FAC1E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8246" y="9185307"/>
              <a:ext cx="1286634" cy="256567"/>
            </a:xfrm>
            <a:prstGeom prst="rect">
              <a:avLst/>
            </a:prstGeom>
          </p:spPr>
        </p:pic>
        <p:sp>
          <p:nvSpPr>
            <p:cNvPr id="12" name="テキスト ボックス 41">
              <a:extLst>
                <a:ext uri="{FF2B5EF4-FFF2-40B4-BE49-F238E27FC236}">
                  <a16:creationId xmlns:a16="http://schemas.microsoft.com/office/drawing/2014/main" id="{D2B2B304-D177-2558-FA5C-98D5BB1AA512}"/>
                </a:ext>
              </a:extLst>
            </p:cNvPr>
            <p:cNvSpPr txBox="1"/>
            <p:nvPr/>
          </p:nvSpPr>
          <p:spPr>
            <a:xfrm>
              <a:off x="391886" y="9441874"/>
              <a:ext cx="1859355" cy="276999"/>
            </a:xfrm>
            <a:prstGeom prst="rect">
              <a:avLst/>
            </a:prstGeom>
            <a:noFill/>
          </p:spPr>
          <p:txBody>
            <a:bodyPr vert="horz" wrap="none" rtlCol="0">
              <a:spAutoFit/>
            </a:bodyPr>
            <a:lstStyle/>
            <a:p>
              <a:r>
                <a:rPr kumimoji="1" lang="en-US" altLang="ja-JP" sz="1200" dirty="0">
                  <a:solidFill>
                    <a:schemeClr val="bg1">
                      <a:lumMod val="50000"/>
                    </a:schemeClr>
                  </a:solidFill>
                  <a:latin typeface="Arial" panose="020B0604020202020204" pitchFamily="34" charset="0"/>
                  <a:ea typeface="ＭＳ ゴシック" panose="020B0609070205080204" pitchFamily="49" charset="-128"/>
                  <a:cs typeface="Arial" panose="020B0604020202020204" pitchFamily="34" charset="0"/>
                </a:rPr>
                <a:t>https://www.dx-care.com</a:t>
              </a:r>
              <a:endParaRPr kumimoji="1" lang="ja-JP" altLang="en-US" sz="1200" dirty="0">
                <a:solidFill>
                  <a:schemeClr val="bg1">
                    <a:lumMod val="50000"/>
                  </a:schemeClr>
                </a:solidFill>
                <a:latin typeface="Arial" panose="020B0604020202020204" pitchFamily="34" charset="0"/>
                <a:ea typeface="ＭＳ ゴシック" panose="020B0609070205080204" pitchFamily="49" charset="-128"/>
                <a:cs typeface="Arial" panose="020B0604020202020204" pitchFamily="34" charset="0"/>
              </a:endParaRPr>
            </a:p>
          </p:txBody>
        </p:sp>
      </p:grpSp>
      <p:sp>
        <p:nvSpPr>
          <p:cNvPr id="13" name="スライド番号プレースホルダー 4">
            <a:extLst>
              <a:ext uri="{FF2B5EF4-FFF2-40B4-BE49-F238E27FC236}">
                <a16:creationId xmlns:a16="http://schemas.microsoft.com/office/drawing/2014/main" id="{66649FAC-E8CA-1DBA-6160-26F45C12C6EF}"/>
              </a:ext>
            </a:extLst>
          </p:cNvPr>
          <p:cNvSpPr>
            <a:spLocks noGrp="1"/>
          </p:cNvSpPr>
          <p:nvPr>
            <p:ph type="sldNum" sz="quarter" idx="12"/>
          </p:nvPr>
        </p:nvSpPr>
        <p:spPr>
          <a:xfrm>
            <a:off x="4843463" y="9181397"/>
            <a:ext cx="1543050" cy="527403"/>
          </a:xfrm>
          <a:prstGeom prst="rect">
            <a:avLst/>
          </a:prstGeom>
        </p:spPr>
        <p:txBody>
          <a:bodyPr/>
          <a:lstStyle/>
          <a:p>
            <a:endParaRPr kumimoji="1" lang="ja-JP" altLang="en-US" dirty="0"/>
          </a:p>
        </p:txBody>
      </p:sp>
    </p:spTree>
    <p:extLst>
      <p:ext uri="{BB962C8B-B14F-4D97-AF65-F5344CB8AC3E}">
        <p14:creationId xmlns:p14="http://schemas.microsoft.com/office/powerpoint/2010/main" val="4580544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472381" y="3618442"/>
            <a:ext cx="2901255"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3471863" y="3618442"/>
            <a:ext cx="2915543"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a:xfrm>
            <a:off x="471488" y="9181397"/>
            <a:ext cx="1543050" cy="527403"/>
          </a:xfrm>
          <a:prstGeom prst="rect">
            <a:avLst/>
          </a:prstGeom>
        </p:spPr>
        <p:txBody>
          <a:bodyPr/>
          <a:lstStyle/>
          <a:p>
            <a:endParaRPr kumimoji="1" lang="ja-JP" altLang="en-US"/>
          </a:p>
        </p:txBody>
      </p:sp>
      <p:sp>
        <p:nvSpPr>
          <p:cNvPr id="8" name="Footer Placeholder 7"/>
          <p:cNvSpPr>
            <a:spLocks noGrp="1"/>
          </p:cNvSpPr>
          <p:nvPr>
            <p:ph type="ftr" sz="quarter" idx="11"/>
          </p:nvPr>
        </p:nvSpPr>
        <p:spPr>
          <a:xfrm>
            <a:off x="2271713" y="9181397"/>
            <a:ext cx="2314575" cy="527403"/>
          </a:xfrm>
          <a:prstGeom prst="rect">
            <a:avLst/>
          </a:prstGeom>
        </p:spPr>
        <p:txBody>
          <a:bodyPr/>
          <a:lstStyle/>
          <a:p>
            <a:endParaRPr kumimoji="1" lang="ja-JP" altLang="en-US"/>
          </a:p>
        </p:txBody>
      </p:sp>
      <p:sp>
        <p:nvSpPr>
          <p:cNvPr id="9" name="Slide Number Placeholder 8"/>
          <p:cNvSpPr>
            <a:spLocks noGrp="1"/>
          </p:cNvSpPr>
          <p:nvPr>
            <p:ph type="sldNum" sz="quarter" idx="12"/>
          </p:nvPr>
        </p:nvSpPr>
        <p:spPr>
          <a:xfrm>
            <a:off x="4843463" y="9181397"/>
            <a:ext cx="1543050" cy="527403"/>
          </a:xfrm>
          <a:prstGeom prst="rect">
            <a:avLst/>
          </a:prstGeom>
        </p:spPr>
        <p:txBody>
          <a:bodyPr/>
          <a:lstStyle/>
          <a:p>
            <a:fld id="{AE8EA5A1-38AB-4AA0-89CC-DE1004BC27E5}" type="slidenum">
              <a:rPr kumimoji="1" lang="ja-JP" altLang="en-US" smtClean="0"/>
              <a:t>‹#›</a:t>
            </a:fld>
            <a:endParaRPr kumimoji="1" lang="ja-JP" altLang="en-US"/>
          </a:p>
        </p:txBody>
      </p:sp>
    </p:spTree>
    <p:extLst>
      <p:ext uri="{BB962C8B-B14F-4D97-AF65-F5344CB8AC3E}">
        <p14:creationId xmlns:p14="http://schemas.microsoft.com/office/powerpoint/2010/main" val="42722914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a:xfrm>
            <a:off x="471488" y="9181397"/>
            <a:ext cx="1543050" cy="527403"/>
          </a:xfrm>
          <a:prstGeom prst="rect">
            <a:avLst/>
          </a:prstGeom>
        </p:spPr>
        <p:txBody>
          <a:bodyPr/>
          <a:lstStyle/>
          <a:p>
            <a:endParaRPr kumimoji="1" lang="ja-JP" altLang="en-US"/>
          </a:p>
        </p:txBody>
      </p:sp>
      <p:sp>
        <p:nvSpPr>
          <p:cNvPr id="4" name="Footer Placeholder 3"/>
          <p:cNvSpPr>
            <a:spLocks noGrp="1"/>
          </p:cNvSpPr>
          <p:nvPr>
            <p:ph type="ftr" sz="quarter" idx="11"/>
          </p:nvPr>
        </p:nvSpPr>
        <p:spPr>
          <a:xfrm>
            <a:off x="2271713" y="9181397"/>
            <a:ext cx="2314575" cy="527403"/>
          </a:xfrm>
          <a:prstGeom prst="rect">
            <a:avLst/>
          </a:prstGeom>
        </p:spPr>
        <p:txBody>
          <a:bodyPr/>
          <a:lstStyle/>
          <a:p>
            <a:endParaRPr kumimoji="1" lang="ja-JP" altLang="en-US"/>
          </a:p>
        </p:txBody>
      </p:sp>
      <p:sp>
        <p:nvSpPr>
          <p:cNvPr id="5" name="Slide Number Placeholder 4"/>
          <p:cNvSpPr>
            <a:spLocks noGrp="1"/>
          </p:cNvSpPr>
          <p:nvPr>
            <p:ph type="sldNum" sz="quarter" idx="12"/>
          </p:nvPr>
        </p:nvSpPr>
        <p:spPr>
          <a:xfrm>
            <a:off x="4843463" y="9181397"/>
            <a:ext cx="1543050" cy="527403"/>
          </a:xfrm>
          <a:prstGeom prst="rect">
            <a:avLst/>
          </a:prstGeom>
        </p:spPr>
        <p:txBody>
          <a:bodyPr/>
          <a:lstStyle/>
          <a:p>
            <a:fld id="{AE8EA5A1-38AB-4AA0-89CC-DE1004BC27E5}" type="slidenum">
              <a:rPr kumimoji="1" lang="ja-JP" altLang="en-US" smtClean="0"/>
              <a:t>‹#›</a:t>
            </a:fld>
            <a:endParaRPr kumimoji="1" lang="ja-JP" altLang="en-US"/>
          </a:p>
        </p:txBody>
      </p:sp>
    </p:spTree>
    <p:extLst>
      <p:ext uri="{BB962C8B-B14F-4D97-AF65-F5344CB8AC3E}">
        <p14:creationId xmlns:p14="http://schemas.microsoft.com/office/powerpoint/2010/main" val="10435210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cxnSp>
        <p:nvCxnSpPr>
          <p:cNvPr id="5" name="直線コネクタ 4">
            <a:extLst>
              <a:ext uri="{FF2B5EF4-FFF2-40B4-BE49-F238E27FC236}">
                <a16:creationId xmlns:a16="http://schemas.microsoft.com/office/drawing/2014/main" id="{EB7B16C7-4A99-953C-1D98-A9C9E9939BE8}"/>
              </a:ext>
            </a:extLst>
          </p:cNvPr>
          <p:cNvCxnSpPr>
            <a:cxnSpLocks/>
          </p:cNvCxnSpPr>
          <p:nvPr userDrawn="1"/>
        </p:nvCxnSpPr>
        <p:spPr>
          <a:xfrm>
            <a:off x="391886" y="9086824"/>
            <a:ext cx="6074229" cy="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sp>
        <p:nvSpPr>
          <p:cNvPr id="6" name="スライド番号プレースホルダー 38">
            <a:extLst>
              <a:ext uri="{FF2B5EF4-FFF2-40B4-BE49-F238E27FC236}">
                <a16:creationId xmlns:a16="http://schemas.microsoft.com/office/drawing/2014/main" id="{779B4BB1-6AEE-5C15-EE63-502EE442871A}"/>
              </a:ext>
            </a:extLst>
          </p:cNvPr>
          <p:cNvSpPr>
            <a:spLocks noGrp="1"/>
          </p:cNvSpPr>
          <p:nvPr>
            <p:ph type="sldNum" sz="quarter" idx="12"/>
          </p:nvPr>
        </p:nvSpPr>
        <p:spPr>
          <a:xfrm>
            <a:off x="4843463" y="9235989"/>
            <a:ext cx="1543050" cy="527403"/>
          </a:xfrm>
          <a:prstGeom prst="rect">
            <a:avLst/>
          </a:prstGeom>
        </p:spPr>
        <p:txBody>
          <a:bodyPr/>
          <a:lstStyle/>
          <a:p>
            <a:fld id="{AE8EA5A1-38AB-4AA0-89CC-DE1004BC27E5}" type="slidenum">
              <a:rPr kumimoji="1" lang="ja-JP" altLang="en-US" smtClean="0"/>
              <a:t>‹#›</a:t>
            </a:fld>
            <a:endParaRPr kumimoji="1" lang="ja-JP" altLang="en-US"/>
          </a:p>
        </p:txBody>
      </p:sp>
      <p:grpSp>
        <p:nvGrpSpPr>
          <p:cNvPr id="7" name="グループ化 39">
            <a:extLst>
              <a:ext uri="{FF2B5EF4-FFF2-40B4-BE49-F238E27FC236}">
                <a16:creationId xmlns:a16="http://schemas.microsoft.com/office/drawing/2014/main" id="{2F1146A2-BB52-7AB3-E5C5-DC8E96D84E3A}"/>
              </a:ext>
            </a:extLst>
          </p:cNvPr>
          <p:cNvGrpSpPr/>
          <p:nvPr userDrawn="1"/>
        </p:nvGrpSpPr>
        <p:grpSpPr>
          <a:xfrm>
            <a:off x="391886" y="9239899"/>
            <a:ext cx="1859355" cy="533566"/>
            <a:chOff x="391886" y="9185307"/>
            <a:chExt cx="1859355" cy="533566"/>
          </a:xfrm>
        </p:grpSpPr>
        <p:pic>
          <p:nvPicPr>
            <p:cNvPr id="8" name="図 40" descr="図形&#10;&#10;低い精度で自動的に生成された説明">
              <a:extLst>
                <a:ext uri="{FF2B5EF4-FFF2-40B4-BE49-F238E27FC236}">
                  <a16:creationId xmlns:a16="http://schemas.microsoft.com/office/drawing/2014/main" id="{0624C374-F06E-864C-B928-4C562754D2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8246" y="9185307"/>
              <a:ext cx="1286634" cy="256567"/>
            </a:xfrm>
            <a:prstGeom prst="rect">
              <a:avLst/>
            </a:prstGeom>
          </p:spPr>
        </p:pic>
        <p:sp>
          <p:nvSpPr>
            <p:cNvPr id="9" name="テキスト ボックス 41">
              <a:extLst>
                <a:ext uri="{FF2B5EF4-FFF2-40B4-BE49-F238E27FC236}">
                  <a16:creationId xmlns:a16="http://schemas.microsoft.com/office/drawing/2014/main" id="{15666086-9224-90F3-81C5-496CED13619A}"/>
                </a:ext>
              </a:extLst>
            </p:cNvPr>
            <p:cNvSpPr txBox="1"/>
            <p:nvPr/>
          </p:nvSpPr>
          <p:spPr>
            <a:xfrm>
              <a:off x="391886" y="9441874"/>
              <a:ext cx="1859355" cy="276999"/>
            </a:xfrm>
            <a:prstGeom prst="rect">
              <a:avLst/>
            </a:prstGeom>
            <a:noFill/>
          </p:spPr>
          <p:txBody>
            <a:bodyPr vert="horz" wrap="none" rtlCol="0">
              <a:spAutoFit/>
            </a:bodyPr>
            <a:lstStyle/>
            <a:p>
              <a:r>
                <a:rPr kumimoji="1" lang="en-US" altLang="ja-JP" sz="1200" dirty="0">
                  <a:solidFill>
                    <a:schemeClr val="bg1">
                      <a:lumMod val="50000"/>
                    </a:schemeClr>
                  </a:solidFill>
                  <a:latin typeface="Arial" panose="020B0604020202020204" pitchFamily="34" charset="0"/>
                  <a:ea typeface="ＭＳ ゴシック" panose="020B0609070205080204" pitchFamily="49" charset="-128"/>
                  <a:cs typeface="Arial" panose="020B0604020202020204" pitchFamily="34" charset="0"/>
                </a:rPr>
                <a:t>https://www.dx-care.com</a:t>
              </a:r>
              <a:endParaRPr kumimoji="1" lang="ja-JP" altLang="en-US" sz="1200" dirty="0">
                <a:solidFill>
                  <a:schemeClr val="bg1">
                    <a:lumMod val="50000"/>
                  </a:schemeClr>
                </a:solidFill>
                <a:latin typeface="Arial" panose="020B0604020202020204" pitchFamily="34" charset="0"/>
                <a:ea typeface="ＭＳ ゴシック" panose="020B0609070205080204" pitchFamily="49" charset="-128"/>
                <a:cs typeface="Arial" panose="020B0604020202020204" pitchFamily="34" charset="0"/>
              </a:endParaRPr>
            </a:p>
          </p:txBody>
        </p:sp>
      </p:grpSp>
    </p:spTree>
    <p:extLst>
      <p:ext uri="{BB962C8B-B14F-4D97-AF65-F5344CB8AC3E}">
        <p14:creationId xmlns:p14="http://schemas.microsoft.com/office/powerpoint/2010/main" val="25868455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a:xfrm>
            <a:off x="471488" y="9181397"/>
            <a:ext cx="1543050" cy="527403"/>
          </a:xfrm>
          <a:prstGeom prst="rect">
            <a:avLst/>
          </a:prstGeom>
        </p:spPr>
        <p:txBody>
          <a:bodyPr/>
          <a:lstStyle/>
          <a:p>
            <a:endParaRPr kumimoji="1" lang="ja-JP" altLang="en-US"/>
          </a:p>
        </p:txBody>
      </p:sp>
      <p:sp>
        <p:nvSpPr>
          <p:cNvPr id="6" name="Footer Placeholder 5"/>
          <p:cNvSpPr>
            <a:spLocks noGrp="1"/>
          </p:cNvSpPr>
          <p:nvPr>
            <p:ph type="ftr" sz="quarter" idx="11"/>
          </p:nvPr>
        </p:nvSpPr>
        <p:spPr>
          <a:xfrm>
            <a:off x="2271713" y="9181397"/>
            <a:ext cx="2314575" cy="527403"/>
          </a:xfrm>
          <a:prstGeom prst="rect">
            <a:avLst/>
          </a:prstGeom>
        </p:spPr>
        <p:txBody>
          <a:bodyPr/>
          <a:lstStyle/>
          <a:p>
            <a:endParaRPr kumimoji="1" lang="ja-JP" altLang="en-US"/>
          </a:p>
        </p:txBody>
      </p:sp>
      <p:sp>
        <p:nvSpPr>
          <p:cNvPr id="7" name="Slide Number Placeholder 6"/>
          <p:cNvSpPr>
            <a:spLocks noGrp="1"/>
          </p:cNvSpPr>
          <p:nvPr>
            <p:ph type="sldNum" sz="quarter" idx="12"/>
          </p:nvPr>
        </p:nvSpPr>
        <p:spPr>
          <a:xfrm>
            <a:off x="4843463" y="9181397"/>
            <a:ext cx="1543050" cy="527403"/>
          </a:xfrm>
          <a:prstGeom prst="rect">
            <a:avLst/>
          </a:prstGeom>
        </p:spPr>
        <p:txBody>
          <a:bodyPr/>
          <a:lstStyle/>
          <a:p>
            <a:fld id="{AE8EA5A1-38AB-4AA0-89CC-DE1004BC27E5}" type="slidenum">
              <a:rPr kumimoji="1" lang="ja-JP" altLang="en-US" smtClean="0"/>
              <a:t>‹#›</a:t>
            </a:fld>
            <a:endParaRPr kumimoji="1" lang="ja-JP" altLang="en-US"/>
          </a:p>
        </p:txBody>
      </p:sp>
    </p:spTree>
    <p:extLst>
      <p:ext uri="{BB962C8B-B14F-4D97-AF65-F5344CB8AC3E}">
        <p14:creationId xmlns:p14="http://schemas.microsoft.com/office/powerpoint/2010/main" val="25241201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a:xfrm>
            <a:off x="471488" y="9181397"/>
            <a:ext cx="1543050" cy="527403"/>
          </a:xfrm>
          <a:prstGeom prst="rect">
            <a:avLst/>
          </a:prstGeom>
        </p:spPr>
        <p:txBody>
          <a:bodyPr/>
          <a:lstStyle/>
          <a:p>
            <a:endParaRPr kumimoji="1" lang="ja-JP" altLang="en-US"/>
          </a:p>
        </p:txBody>
      </p:sp>
      <p:sp>
        <p:nvSpPr>
          <p:cNvPr id="6" name="Footer Placeholder 5"/>
          <p:cNvSpPr>
            <a:spLocks noGrp="1"/>
          </p:cNvSpPr>
          <p:nvPr>
            <p:ph type="ftr" sz="quarter" idx="11"/>
          </p:nvPr>
        </p:nvSpPr>
        <p:spPr>
          <a:xfrm>
            <a:off x="2271713" y="9181397"/>
            <a:ext cx="2314575" cy="527403"/>
          </a:xfrm>
          <a:prstGeom prst="rect">
            <a:avLst/>
          </a:prstGeom>
        </p:spPr>
        <p:txBody>
          <a:bodyPr/>
          <a:lstStyle/>
          <a:p>
            <a:endParaRPr kumimoji="1" lang="ja-JP" altLang="en-US"/>
          </a:p>
        </p:txBody>
      </p:sp>
      <p:sp>
        <p:nvSpPr>
          <p:cNvPr id="7" name="Slide Number Placeholder 6"/>
          <p:cNvSpPr>
            <a:spLocks noGrp="1"/>
          </p:cNvSpPr>
          <p:nvPr>
            <p:ph type="sldNum" sz="quarter" idx="12"/>
          </p:nvPr>
        </p:nvSpPr>
        <p:spPr>
          <a:xfrm>
            <a:off x="4843463" y="9181397"/>
            <a:ext cx="1543050" cy="527403"/>
          </a:xfrm>
          <a:prstGeom prst="rect">
            <a:avLst/>
          </a:prstGeom>
        </p:spPr>
        <p:txBody>
          <a:bodyPr/>
          <a:lstStyle/>
          <a:p>
            <a:fld id="{AE8EA5A1-38AB-4AA0-89CC-DE1004BC27E5}" type="slidenum">
              <a:rPr kumimoji="1" lang="ja-JP" altLang="en-US" smtClean="0"/>
              <a:t>‹#›</a:t>
            </a:fld>
            <a:endParaRPr kumimoji="1" lang="ja-JP" altLang="en-US"/>
          </a:p>
        </p:txBody>
      </p:sp>
    </p:spTree>
    <p:extLst>
      <p:ext uri="{BB962C8B-B14F-4D97-AF65-F5344CB8AC3E}">
        <p14:creationId xmlns:p14="http://schemas.microsoft.com/office/powerpoint/2010/main" val="38895665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cxnSp>
        <p:nvCxnSpPr>
          <p:cNvPr id="7" name="直線コネクタ 4">
            <a:extLst>
              <a:ext uri="{FF2B5EF4-FFF2-40B4-BE49-F238E27FC236}">
                <a16:creationId xmlns:a16="http://schemas.microsoft.com/office/drawing/2014/main" id="{D186A481-9AF1-337B-07B6-F95D8136C5E7}"/>
              </a:ext>
            </a:extLst>
          </p:cNvPr>
          <p:cNvCxnSpPr>
            <a:cxnSpLocks/>
          </p:cNvCxnSpPr>
          <p:nvPr userDrawn="1"/>
        </p:nvCxnSpPr>
        <p:spPr>
          <a:xfrm>
            <a:off x="391886" y="9086824"/>
            <a:ext cx="6074229" cy="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grpSp>
        <p:nvGrpSpPr>
          <p:cNvPr id="8" name="グループ化 39">
            <a:extLst>
              <a:ext uri="{FF2B5EF4-FFF2-40B4-BE49-F238E27FC236}">
                <a16:creationId xmlns:a16="http://schemas.microsoft.com/office/drawing/2014/main" id="{27F10B3A-D15C-40C3-F7A0-7A67CFE828A8}"/>
              </a:ext>
            </a:extLst>
          </p:cNvPr>
          <p:cNvGrpSpPr/>
          <p:nvPr userDrawn="1"/>
        </p:nvGrpSpPr>
        <p:grpSpPr>
          <a:xfrm>
            <a:off x="391886" y="9239899"/>
            <a:ext cx="1859355" cy="533566"/>
            <a:chOff x="391886" y="9185307"/>
            <a:chExt cx="1859355" cy="533566"/>
          </a:xfrm>
        </p:grpSpPr>
        <p:pic>
          <p:nvPicPr>
            <p:cNvPr id="9" name="図 40" descr="図形&#10;&#10;低い精度で自動的に生成された説明">
              <a:extLst>
                <a:ext uri="{FF2B5EF4-FFF2-40B4-BE49-F238E27FC236}">
                  <a16:creationId xmlns:a16="http://schemas.microsoft.com/office/drawing/2014/main" id="{0B50E124-3213-FA15-BE3A-FD93DFC9734F}"/>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78246" y="9185307"/>
              <a:ext cx="1286634" cy="256567"/>
            </a:xfrm>
            <a:prstGeom prst="rect">
              <a:avLst/>
            </a:prstGeom>
          </p:spPr>
        </p:pic>
        <p:sp>
          <p:nvSpPr>
            <p:cNvPr id="10" name="テキスト ボックス 41">
              <a:extLst>
                <a:ext uri="{FF2B5EF4-FFF2-40B4-BE49-F238E27FC236}">
                  <a16:creationId xmlns:a16="http://schemas.microsoft.com/office/drawing/2014/main" id="{FA7F0F60-68F8-2025-599C-8764A66AD71D}"/>
                </a:ext>
              </a:extLst>
            </p:cNvPr>
            <p:cNvSpPr txBox="1"/>
            <p:nvPr/>
          </p:nvSpPr>
          <p:spPr>
            <a:xfrm>
              <a:off x="391886" y="9441874"/>
              <a:ext cx="1859355" cy="276999"/>
            </a:xfrm>
            <a:prstGeom prst="rect">
              <a:avLst/>
            </a:prstGeom>
            <a:noFill/>
          </p:spPr>
          <p:txBody>
            <a:bodyPr vert="horz" wrap="none" rtlCol="0">
              <a:spAutoFit/>
            </a:bodyPr>
            <a:lstStyle/>
            <a:p>
              <a:r>
                <a:rPr kumimoji="1" lang="en-US" altLang="ja-JP" sz="1200" dirty="0">
                  <a:solidFill>
                    <a:schemeClr val="bg1">
                      <a:lumMod val="50000"/>
                    </a:schemeClr>
                  </a:solidFill>
                  <a:latin typeface="Arial" panose="020B0604020202020204" pitchFamily="34" charset="0"/>
                  <a:ea typeface="ＭＳ ゴシック" panose="020B0609070205080204" pitchFamily="49" charset="-128"/>
                  <a:cs typeface="Arial" panose="020B0604020202020204" pitchFamily="34" charset="0"/>
                </a:rPr>
                <a:t>https://www.dx-care.com</a:t>
              </a:r>
              <a:endParaRPr kumimoji="1" lang="ja-JP" altLang="en-US" sz="1200" dirty="0">
                <a:solidFill>
                  <a:schemeClr val="bg1">
                    <a:lumMod val="50000"/>
                  </a:schemeClr>
                </a:solidFill>
                <a:latin typeface="Arial" panose="020B0604020202020204" pitchFamily="34" charset="0"/>
                <a:ea typeface="ＭＳ ゴシック" panose="020B0609070205080204" pitchFamily="49" charset="-128"/>
                <a:cs typeface="Arial" panose="020B0604020202020204" pitchFamily="34" charset="0"/>
              </a:endParaRPr>
            </a:p>
          </p:txBody>
        </p:sp>
      </p:grpSp>
      <p:sp>
        <p:nvSpPr>
          <p:cNvPr id="11" name="スライド番号プレースホルダー 4">
            <a:extLst>
              <a:ext uri="{FF2B5EF4-FFF2-40B4-BE49-F238E27FC236}">
                <a16:creationId xmlns:a16="http://schemas.microsoft.com/office/drawing/2014/main" id="{0FC3D802-974F-F3C2-0713-4386E8DEA781}"/>
              </a:ext>
            </a:extLst>
          </p:cNvPr>
          <p:cNvSpPr>
            <a:spLocks noGrp="1"/>
          </p:cNvSpPr>
          <p:nvPr>
            <p:ph type="sldNum" sz="quarter" idx="4"/>
          </p:nvPr>
        </p:nvSpPr>
        <p:spPr>
          <a:xfrm>
            <a:off x="4843463" y="9181397"/>
            <a:ext cx="1543050" cy="527403"/>
          </a:xfrm>
          <a:prstGeom prst="rect">
            <a:avLst/>
          </a:prstGeom>
        </p:spPr>
        <p:txBody>
          <a:bodyPr/>
          <a:lstStyle>
            <a:lvl1pPr algn="r">
              <a:defRPr/>
            </a:lvl1pPr>
          </a:lstStyle>
          <a:p>
            <a:fld id="{AE8EA5A1-38AB-4AA0-89CC-DE1004BC27E5}" type="slidenum">
              <a:rPr kumimoji="1" lang="ja-JP" altLang="en-US" smtClean="0"/>
              <a:pPr/>
              <a:t>‹#›</a:t>
            </a:fld>
            <a:endParaRPr kumimoji="1" lang="ja-JP" altLang="en-US" dirty="0"/>
          </a:p>
        </p:txBody>
      </p:sp>
    </p:spTree>
    <p:extLst>
      <p:ext uri="{BB962C8B-B14F-4D97-AF65-F5344CB8AC3E}">
        <p14:creationId xmlns:p14="http://schemas.microsoft.com/office/powerpoint/2010/main" val="59775197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1.xml"/><Relationship Id="rId4" Type="http://schemas.openxmlformats.org/officeDocument/2006/relationships/image" Target="../media/image25.jpeg"/></Relationships>
</file>

<file path=ppt/slides/_rels/slide1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1.xml"/><Relationship Id="rId4" Type="http://schemas.openxmlformats.org/officeDocument/2006/relationships/image" Target="../media/image28.jpeg"/></Relationships>
</file>

<file path=ppt/slides/_rels/slide1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1.xml"/><Relationship Id="rId4" Type="http://schemas.openxmlformats.org/officeDocument/2006/relationships/image" Target="../media/image31.jpeg"/></Relationships>
</file>

<file path=ppt/slides/_rels/slide1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3.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em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em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1.xml"/><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emf"/><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emf"/><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1.xml"/><Relationship Id="rId4" Type="http://schemas.openxmlformats.org/officeDocument/2006/relationships/image" Target="../media/image20.jpeg"/></Relationships>
</file>

<file path=ppt/slides/_rels/slide9.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スライド番号プレースホルダー 15">
            <a:extLst>
              <a:ext uri="{FF2B5EF4-FFF2-40B4-BE49-F238E27FC236}">
                <a16:creationId xmlns:a16="http://schemas.microsoft.com/office/drawing/2014/main" id="{CC091B34-AD5F-E593-0ED8-8ABFFF1758B3}"/>
              </a:ext>
            </a:extLst>
          </p:cNvPr>
          <p:cNvSpPr>
            <a:spLocks noGrp="1"/>
          </p:cNvSpPr>
          <p:nvPr>
            <p:ph type="sldNum" sz="quarter" idx="12"/>
          </p:nvPr>
        </p:nvSpPr>
        <p:spPr>
          <a:xfrm>
            <a:off x="4843463" y="9181397"/>
            <a:ext cx="1543050" cy="527403"/>
          </a:xfrm>
        </p:spPr>
        <p:txBody>
          <a:bodyPr/>
          <a:lstStyle/>
          <a:p>
            <a:fld id="{AE8EA5A1-38AB-4AA0-89CC-DE1004BC27E5}" type="slidenum">
              <a:rPr kumimoji="1" lang="ja-JP" altLang="en-US" smtClean="0"/>
              <a:t>97</a:t>
            </a:fld>
            <a:endParaRPr kumimoji="1" lang="ja-JP" altLang="en-US"/>
          </a:p>
        </p:txBody>
      </p:sp>
      <p:sp>
        <p:nvSpPr>
          <p:cNvPr id="2" name="テキスト ボックス 1">
            <a:extLst>
              <a:ext uri="{FF2B5EF4-FFF2-40B4-BE49-F238E27FC236}">
                <a16:creationId xmlns:a16="http://schemas.microsoft.com/office/drawing/2014/main" id="{0CCCBD72-6676-1070-87C9-F05E6A043752}"/>
              </a:ext>
            </a:extLst>
          </p:cNvPr>
          <p:cNvSpPr txBox="1"/>
          <p:nvPr/>
        </p:nvSpPr>
        <p:spPr>
          <a:xfrm>
            <a:off x="2327256" y="756746"/>
            <a:ext cx="2203488" cy="646331"/>
          </a:xfrm>
          <a:prstGeom prst="rect">
            <a:avLst/>
          </a:prstGeom>
          <a:noFill/>
        </p:spPr>
        <p:txBody>
          <a:bodyPr wrap="none" rtlCol="0">
            <a:spAutoFit/>
          </a:bodyPr>
          <a:lstStyle/>
          <a:p>
            <a:r>
              <a:rPr lang="ja-JP" altLang="ja-JP" sz="1800" b="1" kern="0" dirty="0">
                <a:effectLst/>
                <a:latin typeface="+mn-ea"/>
                <a:cs typeface="ＭＳ ゴシック" panose="020B0609070205080204" pitchFamily="49" charset="-128"/>
              </a:rPr>
              <a:t>第３章</a:t>
            </a:r>
            <a:r>
              <a:rPr lang="ja-JP" altLang="ja-JP" sz="1800" b="1" kern="0" spc="380" dirty="0">
                <a:effectLst/>
                <a:latin typeface="+mn-ea"/>
                <a:cs typeface="ＭＳ ゴシック" panose="020B0609070205080204" pitchFamily="49" charset="-128"/>
              </a:rPr>
              <a:t> </a:t>
            </a:r>
            <a:r>
              <a:rPr lang="ja-JP" altLang="ja-JP" sz="1800" b="1" kern="0" spc="-10" dirty="0">
                <a:effectLst/>
                <a:latin typeface="+mn-ea"/>
                <a:cs typeface="ＭＳ ゴシック" panose="020B0609070205080204" pitchFamily="49" charset="-128"/>
              </a:rPr>
              <a:t>点検事例集</a:t>
            </a:r>
            <a:endParaRPr lang="ja-JP" altLang="ja-JP" sz="1800" b="1" kern="0" dirty="0">
              <a:effectLst/>
              <a:latin typeface="+mn-ea"/>
              <a:cs typeface="ＭＳ ゴシック" panose="020B0609070205080204" pitchFamily="49" charset="-128"/>
            </a:endParaRPr>
          </a:p>
          <a:p>
            <a:endParaRPr kumimoji="1" lang="ja-JP" altLang="en-US" dirty="0">
              <a:latin typeface="+mn-ea"/>
            </a:endParaRPr>
          </a:p>
        </p:txBody>
      </p:sp>
      <p:sp>
        <p:nvSpPr>
          <p:cNvPr id="3" name="正方形/長方形 2">
            <a:extLst>
              <a:ext uri="{FF2B5EF4-FFF2-40B4-BE49-F238E27FC236}">
                <a16:creationId xmlns:a16="http://schemas.microsoft.com/office/drawing/2014/main" id="{7AB6C3D1-5DED-C34C-DEFA-F07504D07A12}"/>
              </a:ext>
            </a:extLst>
          </p:cNvPr>
          <p:cNvSpPr/>
          <p:nvPr/>
        </p:nvSpPr>
        <p:spPr>
          <a:xfrm>
            <a:off x="678246" y="1351659"/>
            <a:ext cx="5400000" cy="252000"/>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b="1" dirty="0">
                <a:solidFill>
                  <a:srgbClr val="002060"/>
                </a:solidFill>
                <a:latin typeface="游ゴシック" panose="020B0400000000000000" pitchFamily="50" charset="-128"/>
                <a:ea typeface="游ゴシック" panose="020B0400000000000000" pitchFamily="50" charset="-128"/>
              </a:rPr>
              <a:t> 事前審査の実例</a:t>
            </a:r>
          </a:p>
        </p:txBody>
      </p:sp>
      <p:sp>
        <p:nvSpPr>
          <p:cNvPr id="4" name="テキスト ボックス 3">
            <a:extLst>
              <a:ext uri="{FF2B5EF4-FFF2-40B4-BE49-F238E27FC236}">
                <a16:creationId xmlns:a16="http://schemas.microsoft.com/office/drawing/2014/main" id="{7B273C07-60AA-3DDF-1095-E16F6F0A8159}"/>
              </a:ext>
            </a:extLst>
          </p:cNvPr>
          <p:cNvSpPr txBox="1"/>
          <p:nvPr/>
        </p:nvSpPr>
        <p:spPr>
          <a:xfrm>
            <a:off x="292381" y="1679475"/>
            <a:ext cx="6353118" cy="3224216"/>
          </a:xfrm>
          <a:prstGeom prst="rect">
            <a:avLst/>
          </a:prstGeom>
          <a:noFill/>
        </p:spPr>
        <p:txBody>
          <a:bodyPr wrap="square" rtlCol="0">
            <a:spAutoFit/>
          </a:bodyPr>
          <a:lstStyle/>
          <a:p>
            <a:pPr marL="485140" marR="1407795">
              <a:lnSpc>
                <a:spcPct val="116000"/>
              </a:lnSpc>
              <a:spcBef>
                <a:spcPts val="350"/>
              </a:spcBef>
              <a:spcAft>
                <a:spcPts val="0"/>
              </a:spcAft>
              <a:tabLst>
                <a:tab pos="1744345" algn="l"/>
              </a:tabLst>
            </a:pPr>
            <a:r>
              <a:rPr lang="ja-JP" altLang="ja-JP" sz="1100" spc="-10" dirty="0">
                <a:effectLst/>
                <a:latin typeface="+mn-ea"/>
                <a:cs typeface="ＭＳ Ｐゴシック" panose="020B0600070205080204" pitchFamily="50" charset="-128"/>
              </a:rPr>
              <a:t>自動点検の結果、不合格と判定されたレセプトの実例を示します。</a:t>
            </a:r>
            <a:r>
              <a:rPr lang="en-US" altLang="ja-JP" sz="1100" spc="400" dirty="0">
                <a:effectLst/>
                <a:latin typeface="+mn-ea"/>
                <a:cs typeface="ＭＳ Ｐゴシック" panose="020B0600070205080204" pitchFamily="50" charset="-128"/>
              </a:rPr>
              <a:t>   </a:t>
            </a:r>
            <a:r>
              <a:rPr lang="ja-JP" altLang="ja-JP" sz="1100" spc="-10" dirty="0">
                <a:effectLst/>
                <a:latin typeface="+mn-ea"/>
                <a:cs typeface="ＭＳ Ｐゴシック" panose="020B0600070205080204" pitchFamily="50" charset="-128"/>
              </a:rPr>
              <a:t>１．病名漏れ点検</a:t>
            </a:r>
            <a:r>
              <a:rPr lang="en-US" altLang="ja-JP" sz="1100" dirty="0">
                <a:effectLst/>
                <a:latin typeface="+mn-ea"/>
                <a:cs typeface="ＭＳ Ｐゴシック" panose="020B0600070205080204" pitchFamily="50" charset="-128"/>
              </a:rPr>
              <a:t>	</a:t>
            </a:r>
            <a:r>
              <a:rPr lang="ja-JP" altLang="ja-JP" sz="1100" spc="-20" dirty="0">
                <a:effectLst/>
                <a:latin typeface="+mn-ea"/>
                <a:cs typeface="ＭＳ Ｐゴシック" panose="020B0600070205080204" pitchFamily="50" charset="-128"/>
              </a:rPr>
              <a:t>医薬品</a:t>
            </a:r>
            <a:endParaRPr lang="ja-JP" altLang="ja-JP" sz="1100" dirty="0">
              <a:effectLst/>
              <a:latin typeface="+mn-ea"/>
              <a:cs typeface="ＭＳ Ｐゴシック" panose="020B0600070205080204" pitchFamily="50" charset="-128"/>
            </a:endParaRPr>
          </a:p>
          <a:p>
            <a:pPr marL="485140" marR="3782060">
              <a:lnSpc>
                <a:spcPct val="116000"/>
              </a:lnSpc>
              <a:spcAft>
                <a:spcPts val="0"/>
              </a:spcAft>
              <a:tabLst>
                <a:tab pos="1744345" algn="l"/>
              </a:tabLst>
            </a:pPr>
            <a:r>
              <a:rPr lang="ja-JP" altLang="ja-JP" sz="1100" spc="-10" dirty="0">
                <a:effectLst/>
                <a:latin typeface="+mn-ea"/>
                <a:cs typeface="ＭＳ Ｐゴシック" panose="020B0600070205080204" pitchFamily="50" charset="-128"/>
              </a:rPr>
              <a:t>２．病名漏れ点検</a:t>
            </a:r>
            <a:r>
              <a:rPr lang="en-US" altLang="ja-JP" sz="1100" dirty="0">
                <a:effectLst/>
                <a:latin typeface="+mn-ea"/>
                <a:cs typeface="ＭＳ Ｐゴシック" panose="020B0600070205080204" pitchFamily="50" charset="-128"/>
              </a:rPr>
              <a:t>	</a:t>
            </a:r>
            <a:r>
              <a:rPr lang="ja-JP" altLang="ja-JP" sz="1100" spc="-30" dirty="0">
                <a:effectLst/>
                <a:latin typeface="+mn-ea"/>
                <a:cs typeface="ＭＳ Ｐゴシック" panose="020B0600070205080204" pitchFamily="50" charset="-128"/>
              </a:rPr>
              <a:t>検査</a:t>
            </a:r>
            <a:r>
              <a:rPr lang="ja-JP" altLang="ja-JP" sz="1100" spc="400" dirty="0">
                <a:effectLst/>
                <a:latin typeface="+mn-ea"/>
                <a:cs typeface="ＭＳ Ｐゴシック" panose="020B0600070205080204" pitchFamily="50" charset="-128"/>
              </a:rPr>
              <a:t> </a:t>
            </a:r>
            <a:endParaRPr lang="en-US" altLang="ja-JP" sz="1100" spc="400" dirty="0">
              <a:effectLst/>
              <a:latin typeface="+mn-ea"/>
              <a:cs typeface="ＭＳ Ｐゴシック" panose="020B0600070205080204" pitchFamily="50" charset="-128"/>
            </a:endParaRPr>
          </a:p>
          <a:p>
            <a:pPr marL="485140" marR="3782060">
              <a:lnSpc>
                <a:spcPct val="116000"/>
              </a:lnSpc>
              <a:spcAft>
                <a:spcPts val="0"/>
              </a:spcAft>
              <a:tabLst>
                <a:tab pos="1744345" algn="l"/>
              </a:tabLst>
            </a:pPr>
            <a:r>
              <a:rPr lang="ja-JP" altLang="ja-JP" sz="1100" spc="-10" dirty="0">
                <a:effectLst/>
                <a:latin typeface="+mn-ea"/>
                <a:cs typeface="ＭＳ Ｐゴシック" panose="020B0600070205080204" pitchFamily="50" charset="-128"/>
              </a:rPr>
              <a:t>３．病名漏れ点検</a:t>
            </a:r>
            <a:r>
              <a:rPr lang="en-US" altLang="ja-JP" sz="1100" dirty="0">
                <a:effectLst/>
                <a:latin typeface="+mn-ea"/>
                <a:cs typeface="ＭＳ Ｐゴシック" panose="020B0600070205080204" pitchFamily="50" charset="-128"/>
              </a:rPr>
              <a:t>	</a:t>
            </a:r>
            <a:r>
              <a:rPr lang="ja-JP" altLang="ja-JP" sz="1100" spc="-20" dirty="0">
                <a:effectLst/>
                <a:latin typeface="+mn-ea"/>
                <a:cs typeface="ＭＳ Ｐゴシック" panose="020B0600070205080204" pitchFamily="50" charset="-128"/>
              </a:rPr>
              <a:t>算定日 </a:t>
            </a:r>
            <a:endParaRPr lang="en-US" altLang="ja-JP" sz="1100" spc="-20" dirty="0">
              <a:effectLst/>
              <a:latin typeface="+mn-ea"/>
              <a:cs typeface="ＭＳ Ｐゴシック" panose="020B0600070205080204" pitchFamily="50" charset="-128"/>
            </a:endParaRPr>
          </a:p>
          <a:p>
            <a:pPr marL="485140" marR="3782060">
              <a:lnSpc>
                <a:spcPct val="116000"/>
              </a:lnSpc>
              <a:spcAft>
                <a:spcPts val="0"/>
              </a:spcAft>
              <a:tabLst>
                <a:tab pos="1744345" algn="l"/>
              </a:tabLst>
            </a:pPr>
            <a:r>
              <a:rPr lang="ja-JP" altLang="ja-JP" sz="1100" spc="-10" dirty="0">
                <a:effectLst/>
                <a:latin typeface="+mn-ea"/>
                <a:cs typeface="ＭＳ Ｐゴシック" panose="020B0600070205080204" pitchFamily="50" charset="-128"/>
              </a:rPr>
              <a:t>４．病名漏れ点検</a:t>
            </a:r>
            <a:r>
              <a:rPr lang="en-US" altLang="ja-JP" sz="1100" dirty="0">
                <a:effectLst/>
                <a:latin typeface="+mn-ea"/>
                <a:cs typeface="ＭＳ Ｐゴシック" panose="020B0600070205080204" pitchFamily="50" charset="-128"/>
              </a:rPr>
              <a:t>	</a:t>
            </a:r>
            <a:r>
              <a:rPr lang="ja-JP" altLang="ja-JP" sz="1100" spc="-20" dirty="0">
                <a:effectLst/>
                <a:latin typeface="+mn-ea"/>
                <a:cs typeface="ＭＳ Ｐゴシック" panose="020B0600070205080204" pitchFamily="50" charset="-128"/>
              </a:rPr>
              <a:t>複数</a:t>
            </a:r>
            <a:r>
              <a:rPr lang="ja-JP" altLang="en-US" sz="1100" spc="-20" dirty="0">
                <a:effectLst/>
                <a:latin typeface="+mn-ea"/>
                <a:cs typeface="ＭＳ Ｐゴシック" panose="020B0600070205080204" pitchFamily="50" charset="-128"/>
              </a:rPr>
              <a:t>病名</a:t>
            </a:r>
            <a:r>
              <a:rPr lang="ja-JP" altLang="ja-JP" sz="1100" spc="-20" dirty="0">
                <a:effectLst/>
                <a:latin typeface="+mn-ea"/>
                <a:cs typeface="ＭＳ Ｐゴシック" panose="020B0600070205080204" pitchFamily="50" charset="-128"/>
              </a:rPr>
              <a:t> </a:t>
            </a:r>
            <a:r>
              <a:rPr lang="ja-JP" altLang="ja-JP" sz="1100" spc="-10" dirty="0">
                <a:effectLst/>
                <a:latin typeface="+mn-ea"/>
                <a:cs typeface="ＭＳ Ｐゴシック" panose="020B0600070205080204" pitchFamily="50" charset="-128"/>
              </a:rPr>
              <a:t>５．病名漏れ点検</a:t>
            </a:r>
            <a:r>
              <a:rPr lang="en-US" altLang="ja-JP" sz="1100" dirty="0">
                <a:effectLst/>
                <a:latin typeface="+mn-ea"/>
                <a:cs typeface="ＭＳ Ｐゴシック" panose="020B0600070205080204" pitchFamily="50" charset="-128"/>
              </a:rPr>
              <a:t>	</a:t>
            </a:r>
            <a:r>
              <a:rPr lang="ja-JP" altLang="ja-JP" sz="1100" spc="-30" dirty="0">
                <a:effectLst/>
                <a:latin typeface="+mn-ea"/>
                <a:cs typeface="ＭＳ Ｐゴシック" panose="020B0600070205080204" pitchFamily="50" charset="-128"/>
              </a:rPr>
              <a:t>部位</a:t>
            </a:r>
            <a:endParaRPr lang="ja-JP" altLang="ja-JP" sz="1100" dirty="0">
              <a:effectLst/>
              <a:latin typeface="+mn-ea"/>
              <a:cs typeface="ＭＳ Ｐゴシック" panose="020B0600070205080204" pitchFamily="50" charset="-128"/>
            </a:endParaRPr>
          </a:p>
          <a:p>
            <a:pPr marL="485140" marR="2945130">
              <a:lnSpc>
                <a:spcPct val="116000"/>
              </a:lnSpc>
              <a:spcBef>
                <a:spcPts val="5"/>
              </a:spcBef>
              <a:spcAft>
                <a:spcPts val="0"/>
              </a:spcAft>
              <a:tabLst>
                <a:tab pos="1604010" algn="l"/>
                <a:tab pos="2442210" algn="l"/>
              </a:tabLst>
            </a:pPr>
            <a:r>
              <a:rPr lang="ja-JP" altLang="ja-JP" sz="1100" spc="-10" dirty="0">
                <a:effectLst/>
                <a:latin typeface="+mn-ea"/>
                <a:cs typeface="ＭＳ Ｐゴシック" panose="020B0600070205080204" pitchFamily="50" charset="-128"/>
              </a:rPr>
              <a:t>６．精密点検（公開ルール）</a:t>
            </a:r>
            <a:r>
              <a:rPr lang="en-US" altLang="ja-JP" sz="1100" dirty="0">
                <a:effectLst/>
                <a:latin typeface="+mn-ea"/>
                <a:cs typeface="ＭＳ Ｐゴシック" panose="020B0600070205080204" pitchFamily="50" charset="-128"/>
              </a:rPr>
              <a:t>	</a:t>
            </a:r>
            <a:r>
              <a:rPr lang="ja-JP" altLang="ja-JP" sz="1100" spc="-20" dirty="0">
                <a:effectLst/>
                <a:latin typeface="+mn-ea"/>
                <a:cs typeface="ＭＳ Ｐゴシック" panose="020B0600070205080204" pitchFamily="50" charset="-128"/>
              </a:rPr>
              <a:t>単月点検 </a:t>
            </a:r>
            <a:endParaRPr lang="en-US" altLang="ja-JP" sz="1100" spc="-20" dirty="0">
              <a:effectLst/>
              <a:latin typeface="+mn-ea"/>
              <a:cs typeface="ＭＳ Ｐゴシック" panose="020B0600070205080204" pitchFamily="50" charset="-128"/>
            </a:endParaRPr>
          </a:p>
          <a:p>
            <a:pPr marL="485140" marR="2945130">
              <a:lnSpc>
                <a:spcPct val="116000"/>
              </a:lnSpc>
              <a:spcBef>
                <a:spcPts val="5"/>
              </a:spcBef>
              <a:spcAft>
                <a:spcPts val="0"/>
              </a:spcAft>
              <a:tabLst>
                <a:tab pos="1604010" algn="l"/>
                <a:tab pos="2442210" algn="l"/>
              </a:tabLst>
            </a:pPr>
            <a:r>
              <a:rPr lang="ja-JP" altLang="ja-JP" sz="1100" spc="-10" dirty="0">
                <a:effectLst/>
                <a:latin typeface="+mn-ea"/>
                <a:cs typeface="ＭＳ Ｐゴシック" panose="020B0600070205080204" pitchFamily="50" charset="-128"/>
              </a:rPr>
              <a:t>７．精密点検（公開ルール）</a:t>
            </a:r>
            <a:r>
              <a:rPr lang="en-US" altLang="ja-JP" sz="1100" dirty="0">
                <a:effectLst/>
                <a:latin typeface="+mn-ea"/>
                <a:cs typeface="ＭＳ Ｐゴシック" panose="020B0600070205080204" pitchFamily="50" charset="-128"/>
              </a:rPr>
              <a:t>	</a:t>
            </a:r>
            <a:r>
              <a:rPr lang="ja-JP" altLang="ja-JP" sz="1100" spc="-20" dirty="0">
                <a:effectLst/>
                <a:latin typeface="+mn-ea"/>
                <a:cs typeface="ＭＳ Ｐゴシック" panose="020B0600070205080204" pitchFamily="50" charset="-128"/>
              </a:rPr>
              <a:t>最大投量 </a:t>
            </a:r>
            <a:endParaRPr lang="en-US" altLang="ja-JP" sz="1100" spc="-20" dirty="0">
              <a:effectLst/>
              <a:latin typeface="+mn-ea"/>
              <a:cs typeface="ＭＳ Ｐゴシック" panose="020B0600070205080204" pitchFamily="50" charset="-128"/>
            </a:endParaRPr>
          </a:p>
          <a:p>
            <a:pPr marL="485140" marR="2945130">
              <a:lnSpc>
                <a:spcPct val="116000"/>
              </a:lnSpc>
              <a:spcBef>
                <a:spcPts val="5"/>
              </a:spcBef>
              <a:spcAft>
                <a:spcPts val="0"/>
              </a:spcAft>
              <a:tabLst>
                <a:tab pos="1604010" algn="l"/>
                <a:tab pos="2442210" algn="l"/>
              </a:tabLst>
            </a:pPr>
            <a:r>
              <a:rPr lang="ja-JP" altLang="ja-JP" sz="1100" spc="-10" dirty="0">
                <a:effectLst/>
                <a:latin typeface="+mn-ea"/>
                <a:cs typeface="ＭＳ Ｐゴシック" panose="020B0600070205080204" pitchFamily="50" charset="-128"/>
              </a:rPr>
              <a:t>８．精密点検（公開ルール）</a:t>
            </a:r>
            <a:r>
              <a:rPr lang="en-US" altLang="ja-JP" sz="1100" dirty="0">
                <a:effectLst/>
                <a:latin typeface="+mn-ea"/>
                <a:cs typeface="ＭＳ Ｐゴシック" panose="020B0600070205080204" pitchFamily="50" charset="-128"/>
              </a:rPr>
              <a:t>	</a:t>
            </a:r>
            <a:r>
              <a:rPr lang="ja-JP" altLang="ja-JP" sz="1100" spc="-20" dirty="0">
                <a:effectLst/>
                <a:latin typeface="+mn-ea"/>
                <a:cs typeface="ＭＳ Ｐゴシック" panose="020B0600070205080204" pitchFamily="50" charset="-128"/>
              </a:rPr>
              <a:t>縦覧点検 </a:t>
            </a:r>
            <a:endParaRPr lang="en-US" altLang="ja-JP" sz="1100" spc="-20" dirty="0">
              <a:effectLst/>
              <a:latin typeface="+mn-ea"/>
              <a:cs typeface="ＭＳ Ｐゴシック" panose="020B0600070205080204" pitchFamily="50" charset="-128"/>
            </a:endParaRPr>
          </a:p>
          <a:p>
            <a:pPr marL="485140" marR="2945130">
              <a:lnSpc>
                <a:spcPct val="116000"/>
              </a:lnSpc>
              <a:spcBef>
                <a:spcPts val="5"/>
              </a:spcBef>
              <a:spcAft>
                <a:spcPts val="0"/>
              </a:spcAft>
              <a:tabLst>
                <a:tab pos="1604010" algn="l"/>
                <a:tab pos="2442210" algn="l"/>
              </a:tabLst>
            </a:pPr>
            <a:r>
              <a:rPr lang="ja-JP" altLang="ja-JP" sz="1100" spc="-10" dirty="0">
                <a:effectLst/>
                <a:latin typeface="+mn-ea"/>
                <a:cs typeface="ＭＳ Ｐゴシック" panose="020B0600070205080204" pitchFamily="50" charset="-128"/>
              </a:rPr>
              <a:t>９．精密点検（公開ルール）</a:t>
            </a:r>
            <a:r>
              <a:rPr lang="en-US" altLang="ja-JP" sz="1100" dirty="0">
                <a:effectLst/>
                <a:latin typeface="+mn-ea"/>
                <a:cs typeface="ＭＳ Ｐゴシック" panose="020B0600070205080204" pitchFamily="50" charset="-128"/>
              </a:rPr>
              <a:t>	</a:t>
            </a:r>
            <a:r>
              <a:rPr lang="ja-JP" altLang="ja-JP" sz="1100" spc="-20" dirty="0">
                <a:effectLst/>
                <a:latin typeface="+mn-ea"/>
                <a:cs typeface="ＭＳ Ｐゴシック" panose="020B0600070205080204" pitchFamily="50" charset="-128"/>
              </a:rPr>
              <a:t>算定日 </a:t>
            </a:r>
            <a:endParaRPr lang="en-US" altLang="ja-JP" sz="1100" spc="-20" dirty="0">
              <a:effectLst/>
              <a:latin typeface="+mn-ea"/>
              <a:cs typeface="ＭＳ Ｐゴシック" panose="020B0600070205080204" pitchFamily="50" charset="-128"/>
            </a:endParaRPr>
          </a:p>
          <a:p>
            <a:pPr marL="485140" marR="2945130">
              <a:lnSpc>
                <a:spcPct val="116000"/>
              </a:lnSpc>
              <a:spcBef>
                <a:spcPts val="5"/>
              </a:spcBef>
              <a:spcAft>
                <a:spcPts val="0"/>
              </a:spcAft>
              <a:tabLst>
                <a:tab pos="1604010" algn="l"/>
                <a:tab pos="2442210" algn="l"/>
              </a:tabLst>
            </a:pPr>
            <a:r>
              <a:rPr lang="ja-JP" altLang="ja-JP" sz="1100" spc="-10" dirty="0">
                <a:effectLst/>
                <a:latin typeface="+mn-ea"/>
                <a:cs typeface="ＭＳ Ｐゴシック" panose="020B0600070205080204" pitchFamily="50" charset="-128"/>
              </a:rPr>
              <a:t>１０．精密点検</a:t>
            </a:r>
            <a:r>
              <a:rPr lang="en-US" altLang="ja-JP" sz="1100" dirty="0">
                <a:effectLst/>
                <a:latin typeface="+mn-ea"/>
                <a:cs typeface="ＭＳ Ｐゴシック" panose="020B0600070205080204" pitchFamily="50" charset="-128"/>
              </a:rPr>
              <a:t>	</a:t>
            </a:r>
            <a:r>
              <a:rPr lang="ja-JP" altLang="ja-JP" sz="1100" spc="-10" dirty="0">
                <a:effectLst/>
                <a:latin typeface="+mn-ea"/>
                <a:cs typeface="ＭＳ Ｐゴシック" panose="020B0600070205080204" pitchFamily="50" charset="-128"/>
              </a:rPr>
              <a:t>電子点表</a:t>
            </a:r>
            <a:endParaRPr lang="ja-JP" altLang="ja-JP" sz="1100" dirty="0">
              <a:effectLst/>
              <a:latin typeface="+mn-ea"/>
              <a:cs typeface="ＭＳ Ｐゴシック" panose="020B0600070205080204" pitchFamily="50" charset="-128"/>
            </a:endParaRPr>
          </a:p>
          <a:p>
            <a:pPr marL="485140" marR="2559685">
              <a:lnSpc>
                <a:spcPct val="116000"/>
              </a:lnSpc>
              <a:spcBef>
                <a:spcPts val="10"/>
              </a:spcBef>
              <a:spcAft>
                <a:spcPts val="0"/>
              </a:spcAft>
              <a:tabLst>
                <a:tab pos="2580640" algn="l"/>
              </a:tabLst>
            </a:pPr>
            <a:r>
              <a:rPr lang="ja-JP" altLang="ja-JP" sz="1100" spc="-10" dirty="0">
                <a:effectLst/>
                <a:latin typeface="+mn-ea"/>
                <a:cs typeface="ＭＳ Ｐゴシック" panose="020B0600070205080204" pitchFamily="50" charset="-128"/>
              </a:rPr>
              <a:t>１１．精密点検（独自ルール）</a:t>
            </a:r>
            <a:r>
              <a:rPr lang="en-US" altLang="ja-JP" sz="1100" dirty="0">
                <a:effectLst/>
                <a:latin typeface="+mn-ea"/>
                <a:cs typeface="ＭＳ Ｐゴシック" panose="020B0600070205080204" pitchFamily="50" charset="-128"/>
              </a:rPr>
              <a:t>	</a:t>
            </a:r>
            <a:r>
              <a:rPr lang="ja-JP" altLang="ja-JP" sz="1100" spc="-20" dirty="0">
                <a:effectLst/>
                <a:latin typeface="+mn-ea"/>
                <a:cs typeface="ＭＳ Ｐゴシック" panose="020B0600070205080204" pitchFamily="50" charset="-128"/>
              </a:rPr>
              <a:t>病名禁忌 </a:t>
            </a:r>
            <a:endParaRPr lang="en-US" altLang="ja-JP" sz="1100" spc="-20" dirty="0">
              <a:effectLst/>
              <a:latin typeface="+mn-ea"/>
              <a:cs typeface="ＭＳ Ｐゴシック" panose="020B0600070205080204" pitchFamily="50" charset="-128"/>
            </a:endParaRPr>
          </a:p>
          <a:p>
            <a:pPr marL="485140" marR="2559685">
              <a:lnSpc>
                <a:spcPct val="116000"/>
              </a:lnSpc>
              <a:spcBef>
                <a:spcPts val="10"/>
              </a:spcBef>
              <a:spcAft>
                <a:spcPts val="0"/>
              </a:spcAft>
              <a:tabLst>
                <a:tab pos="2580640" algn="l"/>
              </a:tabLst>
            </a:pPr>
            <a:r>
              <a:rPr lang="ja-JP" altLang="ja-JP" sz="1100" spc="-10" dirty="0">
                <a:effectLst/>
                <a:latin typeface="+mn-ea"/>
                <a:cs typeface="ＭＳ Ｐゴシック" panose="020B0600070205080204" pitchFamily="50" charset="-128"/>
              </a:rPr>
              <a:t>１２．精密点検（独自ルール）</a:t>
            </a:r>
            <a:r>
              <a:rPr lang="en-US" altLang="ja-JP" sz="1100" dirty="0">
                <a:effectLst/>
                <a:latin typeface="+mn-ea"/>
                <a:cs typeface="ＭＳ Ｐゴシック" panose="020B0600070205080204" pitchFamily="50" charset="-128"/>
              </a:rPr>
              <a:t>	</a:t>
            </a:r>
            <a:r>
              <a:rPr lang="ja-JP" altLang="ja-JP" sz="1100" spc="-20" dirty="0">
                <a:effectLst/>
                <a:latin typeface="+mn-ea"/>
                <a:cs typeface="ＭＳ Ｐゴシック" panose="020B0600070205080204" pitchFamily="50" charset="-128"/>
              </a:rPr>
              <a:t>併用薬</a:t>
            </a:r>
            <a:r>
              <a:rPr lang="en-US" altLang="ja-JP" sz="1100" spc="400" dirty="0">
                <a:effectLst/>
                <a:latin typeface="+mn-ea"/>
                <a:cs typeface="ＭＳ Ｐゴシック" panose="020B0600070205080204" pitchFamily="50" charset="-128"/>
              </a:rPr>
              <a:t>  </a:t>
            </a:r>
          </a:p>
          <a:p>
            <a:pPr marL="485140" marR="2559685">
              <a:lnSpc>
                <a:spcPct val="116000"/>
              </a:lnSpc>
              <a:spcBef>
                <a:spcPts val="10"/>
              </a:spcBef>
              <a:spcAft>
                <a:spcPts val="0"/>
              </a:spcAft>
              <a:tabLst>
                <a:tab pos="2580640" algn="l"/>
              </a:tabLst>
            </a:pPr>
            <a:r>
              <a:rPr lang="ja-JP" altLang="ja-JP" sz="1100" spc="-10" dirty="0">
                <a:effectLst/>
                <a:latin typeface="+mn-ea"/>
                <a:cs typeface="ＭＳ Ｐゴシック" panose="020B0600070205080204" pitchFamily="50" charset="-128"/>
              </a:rPr>
              <a:t>１３．精密点検（独自ルール）</a:t>
            </a:r>
            <a:r>
              <a:rPr lang="en-US" altLang="ja-JP" sz="1100" dirty="0">
                <a:effectLst/>
                <a:latin typeface="+mn-ea"/>
                <a:cs typeface="ＭＳ Ｐゴシック" panose="020B0600070205080204" pitchFamily="50" charset="-128"/>
              </a:rPr>
              <a:t>	</a:t>
            </a:r>
            <a:r>
              <a:rPr lang="en-US" altLang="ja-JP" sz="1100" spc="-10" dirty="0">
                <a:effectLst/>
                <a:latin typeface="+mn-ea"/>
                <a:cs typeface="ＭＳ Ｐゴシック" panose="020B0600070205080204" pitchFamily="50" charset="-128"/>
              </a:rPr>
              <a:t>PPI</a:t>
            </a:r>
            <a:r>
              <a:rPr lang="ja-JP" altLang="ja-JP" sz="1100" spc="-10" dirty="0">
                <a:effectLst/>
                <a:latin typeface="+mn-ea"/>
                <a:cs typeface="ＭＳ Ｐゴシック" panose="020B0600070205080204" pitchFamily="50" charset="-128"/>
              </a:rPr>
              <a:t>の投与間 </a:t>
            </a:r>
            <a:endParaRPr lang="en-US" altLang="ja-JP" sz="1100" spc="-10" dirty="0">
              <a:effectLst/>
              <a:latin typeface="+mn-ea"/>
              <a:cs typeface="ＭＳ Ｐゴシック" panose="020B0600070205080204" pitchFamily="50" charset="-128"/>
            </a:endParaRPr>
          </a:p>
          <a:p>
            <a:pPr marL="485140" marR="2559685">
              <a:lnSpc>
                <a:spcPct val="116000"/>
              </a:lnSpc>
              <a:spcBef>
                <a:spcPts val="10"/>
              </a:spcBef>
              <a:spcAft>
                <a:spcPts val="0"/>
              </a:spcAft>
              <a:tabLst>
                <a:tab pos="2580640" algn="l"/>
              </a:tabLst>
            </a:pPr>
            <a:r>
              <a:rPr lang="ja-JP" altLang="ja-JP" sz="1100" spc="-10" dirty="0">
                <a:effectLst/>
                <a:latin typeface="+mn-ea"/>
                <a:cs typeface="ＭＳ Ｐゴシック" panose="020B0600070205080204" pitchFamily="50" charset="-128"/>
              </a:rPr>
              <a:t>１４．精密点検（独自ルール）</a:t>
            </a:r>
            <a:r>
              <a:rPr lang="en-US" altLang="ja-JP" sz="1100" dirty="0">
                <a:effectLst/>
                <a:latin typeface="+mn-ea"/>
                <a:cs typeface="ＭＳ Ｐゴシック" panose="020B0600070205080204" pitchFamily="50" charset="-128"/>
              </a:rPr>
              <a:t>	</a:t>
            </a:r>
            <a:r>
              <a:rPr lang="ja-JP" altLang="ja-JP" sz="1100" spc="-10" dirty="0">
                <a:effectLst/>
                <a:latin typeface="+mn-ea"/>
                <a:cs typeface="ＭＳ Ｐゴシック" panose="020B0600070205080204" pitchFamily="50" charset="-128"/>
              </a:rPr>
              <a:t>初診料算定日 </a:t>
            </a:r>
            <a:endParaRPr lang="en-US" altLang="ja-JP" sz="1100" spc="-10" dirty="0">
              <a:effectLst/>
              <a:latin typeface="+mn-ea"/>
              <a:cs typeface="ＭＳ Ｐゴシック" panose="020B0600070205080204" pitchFamily="50" charset="-128"/>
            </a:endParaRPr>
          </a:p>
          <a:p>
            <a:pPr marL="485140" marR="2559685">
              <a:lnSpc>
                <a:spcPct val="116000"/>
              </a:lnSpc>
              <a:spcBef>
                <a:spcPts val="10"/>
              </a:spcBef>
              <a:spcAft>
                <a:spcPts val="0"/>
              </a:spcAft>
              <a:tabLst>
                <a:tab pos="2580640" algn="l"/>
              </a:tabLst>
            </a:pPr>
            <a:r>
              <a:rPr lang="ja-JP" altLang="ja-JP" sz="1100" spc="-10" dirty="0">
                <a:effectLst/>
                <a:latin typeface="+mn-ea"/>
                <a:cs typeface="ＭＳ Ｐゴシック" panose="020B0600070205080204" pitchFamily="50" charset="-128"/>
              </a:rPr>
              <a:t>１５．精密点検（独自ルール）</a:t>
            </a:r>
            <a:r>
              <a:rPr lang="en-US" altLang="ja-JP" sz="1100" dirty="0">
                <a:effectLst/>
                <a:latin typeface="+mn-ea"/>
                <a:cs typeface="ＭＳ Ｐゴシック" panose="020B0600070205080204" pitchFamily="50" charset="-128"/>
              </a:rPr>
              <a:t>	</a:t>
            </a:r>
            <a:r>
              <a:rPr lang="ja-JP" altLang="ja-JP" sz="1100" spc="-10" dirty="0">
                <a:effectLst/>
                <a:latin typeface="+mn-ea"/>
                <a:cs typeface="ＭＳ Ｐゴシック" panose="020B0600070205080204" pitchFamily="50" charset="-128"/>
              </a:rPr>
              <a:t>最大投与数</a:t>
            </a:r>
            <a:endParaRPr kumimoji="1" lang="ja-JP" altLang="en-US" sz="1100" dirty="0"/>
          </a:p>
        </p:txBody>
      </p:sp>
      <p:pic>
        <p:nvPicPr>
          <p:cNvPr id="5123" name="docshape686">
            <a:extLst>
              <a:ext uri="{FF2B5EF4-FFF2-40B4-BE49-F238E27FC236}">
                <a16:creationId xmlns:a16="http://schemas.microsoft.com/office/drawing/2014/main" id="{2E04C198-5D36-EC10-10EE-CAE2804F35A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5996"/>
          <a:stretch/>
        </p:blipFill>
        <p:spPr bwMode="auto">
          <a:xfrm>
            <a:off x="1440602" y="6177694"/>
            <a:ext cx="3716014" cy="2631792"/>
          </a:xfrm>
          <a:prstGeom prst="rect">
            <a:avLst/>
          </a:prstGeom>
          <a:noFill/>
          <a:extLst>
            <a:ext uri="{909E8E84-426E-40DD-AFC4-6F175D3DCCD1}">
              <a14:hiddenFill xmlns:a14="http://schemas.microsoft.com/office/drawing/2010/main">
                <a:solidFill>
                  <a:srgbClr val="FFFFFF"/>
                </a:solidFill>
              </a14:hiddenFill>
            </a:ext>
          </a:extLst>
        </p:spPr>
      </p:pic>
      <p:pic>
        <p:nvPicPr>
          <p:cNvPr id="5124" name="docshape687">
            <a:extLst>
              <a:ext uri="{FF2B5EF4-FFF2-40B4-BE49-F238E27FC236}">
                <a16:creationId xmlns:a16="http://schemas.microsoft.com/office/drawing/2014/main" id="{E10CEB57-0289-D66F-EA8B-0BE6D28D578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67122" y="7410210"/>
            <a:ext cx="1858007" cy="994409"/>
          </a:xfrm>
          <a:prstGeom prst="rect">
            <a:avLst/>
          </a:prstGeom>
          <a:noFill/>
          <a:extLst>
            <a:ext uri="{909E8E84-426E-40DD-AFC4-6F175D3DCCD1}">
              <a14:hiddenFill xmlns:a14="http://schemas.microsoft.com/office/drawing/2010/main">
                <a:solidFill>
                  <a:srgbClr val="FFFFFF"/>
                </a:solidFill>
              </a14:hiddenFill>
            </a:ext>
          </a:extLst>
        </p:spPr>
      </p:pic>
      <p:sp>
        <p:nvSpPr>
          <p:cNvPr id="9" name="docshape688">
            <a:extLst>
              <a:ext uri="{FF2B5EF4-FFF2-40B4-BE49-F238E27FC236}">
                <a16:creationId xmlns:a16="http://schemas.microsoft.com/office/drawing/2014/main" id="{92DCDB69-A1D7-215E-63B1-216ED32CD56E}"/>
              </a:ext>
            </a:extLst>
          </p:cNvPr>
          <p:cNvSpPr>
            <a:spLocks noChangeArrowheads="1"/>
          </p:cNvSpPr>
          <p:nvPr/>
        </p:nvSpPr>
        <p:spPr bwMode="auto">
          <a:xfrm>
            <a:off x="2462752" y="7405839"/>
            <a:ext cx="1866202" cy="1002605"/>
          </a:xfrm>
          <a:prstGeom prst="rect">
            <a:avLst/>
          </a:prstGeom>
          <a:noFill/>
          <a:ln w="9525">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0" name="docshape689">
            <a:extLst>
              <a:ext uri="{FF2B5EF4-FFF2-40B4-BE49-F238E27FC236}">
                <a16:creationId xmlns:a16="http://schemas.microsoft.com/office/drawing/2014/main" id="{110A912F-BB03-B71B-FB8C-0683211F88CF}"/>
              </a:ext>
            </a:extLst>
          </p:cNvPr>
          <p:cNvSpPr>
            <a:spLocks/>
          </p:cNvSpPr>
          <p:nvPr/>
        </p:nvSpPr>
        <p:spPr bwMode="auto">
          <a:xfrm>
            <a:off x="2401564" y="6236589"/>
            <a:ext cx="3293624" cy="450859"/>
          </a:xfrm>
          <a:custGeom>
            <a:avLst/>
            <a:gdLst>
              <a:gd name="T0" fmla="+- 0 8952 4310"/>
              <a:gd name="T1" fmla="*/ T0 w 4808"/>
              <a:gd name="T2" fmla="+- 0 706 706"/>
              <a:gd name="T3" fmla="*/ 706 h 996"/>
              <a:gd name="T4" fmla="+- 0 4476 4310"/>
              <a:gd name="T5" fmla="*/ T4 w 4808"/>
              <a:gd name="T6" fmla="+- 0 706 706"/>
              <a:gd name="T7" fmla="*/ 706 h 996"/>
              <a:gd name="T8" fmla="+- 0 4412 4310"/>
              <a:gd name="T9" fmla="*/ T8 w 4808"/>
              <a:gd name="T10" fmla="+- 0 719 706"/>
              <a:gd name="T11" fmla="*/ 719 h 996"/>
              <a:gd name="T12" fmla="+- 0 4359 4310"/>
              <a:gd name="T13" fmla="*/ T12 w 4808"/>
              <a:gd name="T14" fmla="+- 0 755 706"/>
              <a:gd name="T15" fmla="*/ 755 h 996"/>
              <a:gd name="T16" fmla="+- 0 4323 4310"/>
              <a:gd name="T17" fmla="*/ T16 w 4808"/>
              <a:gd name="T18" fmla="+- 0 808 706"/>
              <a:gd name="T19" fmla="*/ 808 h 996"/>
              <a:gd name="T20" fmla="+- 0 4310 4310"/>
              <a:gd name="T21" fmla="*/ T20 w 4808"/>
              <a:gd name="T22" fmla="+- 0 872 706"/>
              <a:gd name="T23" fmla="*/ 872 h 996"/>
              <a:gd name="T24" fmla="+- 0 4310 4310"/>
              <a:gd name="T25" fmla="*/ T24 w 4808"/>
              <a:gd name="T26" fmla="+- 0 1536 706"/>
              <a:gd name="T27" fmla="*/ 1536 h 996"/>
              <a:gd name="T28" fmla="+- 0 4323 4310"/>
              <a:gd name="T29" fmla="*/ T28 w 4808"/>
              <a:gd name="T30" fmla="+- 0 1601 706"/>
              <a:gd name="T31" fmla="*/ 1601 h 996"/>
              <a:gd name="T32" fmla="+- 0 4359 4310"/>
              <a:gd name="T33" fmla="*/ T32 w 4808"/>
              <a:gd name="T34" fmla="+- 0 1654 706"/>
              <a:gd name="T35" fmla="*/ 1654 h 996"/>
              <a:gd name="T36" fmla="+- 0 4412 4310"/>
              <a:gd name="T37" fmla="*/ T36 w 4808"/>
              <a:gd name="T38" fmla="+- 0 1689 706"/>
              <a:gd name="T39" fmla="*/ 1689 h 996"/>
              <a:gd name="T40" fmla="+- 0 4476 4310"/>
              <a:gd name="T41" fmla="*/ T40 w 4808"/>
              <a:gd name="T42" fmla="+- 0 1702 706"/>
              <a:gd name="T43" fmla="*/ 1702 h 996"/>
              <a:gd name="T44" fmla="+- 0 8952 4310"/>
              <a:gd name="T45" fmla="*/ T44 w 4808"/>
              <a:gd name="T46" fmla="+- 0 1702 706"/>
              <a:gd name="T47" fmla="*/ 1702 h 996"/>
              <a:gd name="T48" fmla="+- 0 9016 4310"/>
              <a:gd name="T49" fmla="*/ T48 w 4808"/>
              <a:gd name="T50" fmla="+- 0 1689 706"/>
              <a:gd name="T51" fmla="*/ 1689 h 996"/>
              <a:gd name="T52" fmla="+- 0 9069 4310"/>
              <a:gd name="T53" fmla="*/ T52 w 4808"/>
              <a:gd name="T54" fmla="+- 0 1654 706"/>
              <a:gd name="T55" fmla="*/ 1654 h 996"/>
              <a:gd name="T56" fmla="+- 0 9105 4310"/>
              <a:gd name="T57" fmla="*/ T56 w 4808"/>
              <a:gd name="T58" fmla="+- 0 1601 706"/>
              <a:gd name="T59" fmla="*/ 1601 h 996"/>
              <a:gd name="T60" fmla="+- 0 9118 4310"/>
              <a:gd name="T61" fmla="*/ T60 w 4808"/>
              <a:gd name="T62" fmla="+- 0 1536 706"/>
              <a:gd name="T63" fmla="*/ 1536 h 996"/>
              <a:gd name="T64" fmla="+- 0 9118 4310"/>
              <a:gd name="T65" fmla="*/ T64 w 4808"/>
              <a:gd name="T66" fmla="+- 0 872 706"/>
              <a:gd name="T67" fmla="*/ 872 h 996"/>
              <a:gd name="T68" fmla="+- 0 9105 4310"/>
              <a:gd name="T69" fmla="*/ T68 w 4808"/>
              <a:gd name="T70" fmla="+- 0 808 706"/>
              <a:gd name="T71" fmla="*/ 808 h 996"/>
              <a:gd name="T72" fmla="+- 0 9069 4310"/>
              <a:gd name="T73" fmla="*/ T72 w 4808"/>
              <a:gd name="T74" fmla="+- 0 755 706"/>
              <a:gd name="T75" fmla="*/ 755 h 996"/>
              <a:gd name="T76" fmla="+- 0 9016 4310"/>
              <a:gd name="T77" fmla="*/ T76 w 4808"/>
              <a:gd name="T78" fmla="+- 0 719 706"/>
              <a:gd name="T79" fmla="*/ 719 h 996"/>
              <a:gd name="T80" fmla="+- 0 8952 4310"/>
              <a:gd name="T81" fmla="*/ T80 w 4808"/>
              <a:gd name="T82" fmla="+- 0 706 706"/>
              <a:gd name="T83" fmla="*/ 706 h 99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4808" h="996">
                <a:moveTo>
                  <a:pt x="4642" y="0"/>
                </a:moveTo>
                <a:lnTo>
                  <a:pt x="166" y="0"/>
                </a:lnTo>
                <a:lnTo>
                  <a:pt x="102" y="13"/>
                </a:lnTo>
                <a:lnTo>
                  <a:pt x="49" y="49"/>
                </a:lnTo>
                <a:lnTo>
                  <a:pt x="13" y="102"/>
                </a:lnTo>
                <a:lnTo>
                  <a:pt x="0" y="166"/>
                </a:lnTo>
                <a:lnTo>
                  <a:pt x="0" y="830"/>
                </a:lnTo>
                <a:lnTo>
                  <a:pt x="13" y="895"/>
                </a:lnTo>
                <a:lnTo>
                  <a:pt x="49" y="948"/>
                </a:lnTo>
                <a:lnTo>
                  <a:pt x="102" y="983"/>
                </a:lnTo>
                <a:lnTo>
                  <a:pt x="166" y="996"/>
                </a:lnTo>
                <a:lnTo>
                  <a:pt x="4642" y="996"/>
                </a:lnTo>
                <a:lnTo>
                  <a:pt x="4706" y="983"/>
                </a:lnTo>
                <a:lnTo>
                  <a:pt x="4759" y="948"/>
                </a:lnTo>
                <a:lnTo>
                  <a:pt x="4795" y="895"/>
                </a:lnTo>
                <a:lnTo>
                  <a:pt x="4808" y="830"/>
                </a:lnTo>
                <a:lnTo>
                  <a:pt x="4808" y="166"/>
                </a:lnTo>
                <a:lnTo>
                  <a:pt x="4795" y="102"/>
                </a:lnTo>
                <a:lnTo>
                  <a:pt x="4759" y="49"/>
                </a:lnTo>
                <a:lnTo>
                  <a:pt x="4706" y="13"/>
                </a:lnTo>
                <a:lnTo>
                  <a:pt x="4642" y="0"/>
                </a:lnTo>
                <a:close/>
              </a:path>
            </a:pathLst>
          </a:custGeom>
          <a:solidFill>
            <a:srgbClr val="FFFF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 name="docshape690">
            <a:extLst>
              <a:ext uri="{FF2B5EF4-FFF2-40B4-BE49-F238E27FC236}">
                <a16:creationId xmlns:a16="http://schemas.microsoft.com/office/drawing/2014/main" id="{ABE22024-7717-5E39-38C9-80CDD896419D}"/>
              </a:ext>
            </a:extLst>
          </p:cNvPr>
          <p:cNvSpPr>
            <a:spLocks/>
          </p:cNvSpPr>
          <p:nvPr/>
        </p:nvSpPr>
        <p:spPr bwMode="auto">
          <a:xfrm>
            <a:off x="2401565" y="6236589"/>
            <a:ext cx="3293624" cy="450859"/>
          </a:xfrm>
          <a:custGeom>
            <a:avLst/>
            <a:gdLst>
              <a:gd name="T0" fmla="+- 0 4310 4310"/>
              <a:gd name="T1" fmla="*/ T0 w 4808"/>
              <a:gd name="T2" fmla="+- 0 872 706"/>
              <a:gd name="T3" fmla="*/ 872 h 996"/>
              <a:gd name="T4" fmla="+- 0 4323 4310"/>
              <a:gd name="T5" fmla="*/ T4 w 4808"/>
              <a:gd name="T6" fmla="+- 0 808 706"/>
              <a:gd name="T7" fmla="*/ 808 h 996"/>
              <a:gd name="T8" fmla="+- 0 4359 4310"/>
              <a:gd name="T9" fmla="*/ T8 w 4808"/>
              <a:gd name="T10" fmla="+- 0 755 706"/>
              <a:gd name="T11" fmla="*/ 755 h 996"/>
              <a:gd name="T12" fmla="+- 0 4412 4310"/>
              <a:gd name="T13" fmla="*/ T12 w 4808"/>
              <a:gd name="T14" fmla="+- 0 719 706"/>
              <a:gd name="T15" fmla="*/ 719 h 996"/>
              <a:gd name="T16" fmla="+- 0 4476 4310"/>
              <a:gd name="T17" fmla="*/ T16 w 4808"/>
              <a:gd name="T18" fmla="+- 0 706 706"/>
              <a:gd name="T19" fmla="*/ 706 h 996"/>
              <a:gd name="T20" fmla="+- 0 8952 4310"/>
              <a:gd name="T21" fmla="*/ T20 w 4808"/>
              <a:gd name="T22" fmla="+- 0 706 706"/>
              <a:gd name="T23" fmla="*/ 706 h 996"/>
              <a:gd name="T24" fmla="+- 0 9016 4310"/>
              <a:gd name="T25" fmla="*/ T24 w 4808"/>
              <a:gd name="T26" fmla="+- 0 719 706"/>
              <a:gd name="T27" fmla="*/ 719 h 996"/>
              <a:gd name="T28" fmla="+- 0 9069 4310"/>
              <a:gd name="T29" fmla="*/ T28 w 4808"/>
              <a:gd name="T30" fmla="+- 0 755 706"/>
              <a:gd name="T31" fmla="*/ 755 h 996"/>
              <a:gd name="T32" fmla="+- 0 9105 4310"/>
              <a:gd name="T33" fmla="*/ T32 w 4808"/>
              <a:gd name="T34" fmla="+- 0 808 706"/>
              <a:gd name="T35" fmla="*/ 808 h 996"/>
              <a:gd name="T36" fmla="+- 0 9118 4310"/>
              <a:gd name="T37" fmla="*/ T36 w 4808"/>
              <a:gd name="T38" fmla="+- 0 872 706"/>
              <a:gd name="T39" fmla="*/ 872 h 996"/>
              <a:gd name="T40" fmla="+- 0 9118 4310"/>
              <a:gd name="T41" fmla="*/ T40 w 4808"/>
              <a:gd name="T42" fmla="+- 0 1536 706"/>
              <a:gd name="T43" fmla="*/ 1536 h 996"/>
              <a:gd name="T44" fmla="+- 0 9105 4310"/>
              <a:gd name="T45" fmla="*/ T44 w 4808"/>
              <a:gd name="T46" fmla="+- 0 1601 706"/>
              <a:gd name="T47" fmla="*/ 1601 h 996"/>
              <a:gd name="T48" fmla="+- 0 9069 4310"/>
              <a:gd name="T49" fmla="*/ T48 w 4808"/>
              <a:gd name="T50" fmla="+- 0 1654 706"/>
              <a:gd name="T51" fmla="*/ 1654 h 996"/>
              <a:gd name="T52" fmla="+- 0 9016 4310"/>
              <a:gd name="T53" fmla="*/ T52 w 4808"/>
              <a:gd name="T54" fmla="+- 0 1689 706"/>
              <a:gd name="T55" fmla="*/ 1689 h 996"/>
              <a:gd name="T56" fmla="+- 0 8952 4310"/>
              <a:gd name="T57" fmla="*/ T56 w 4808"/>
              <a:gd name="T58" fmla="+- 0 1702 706"/>
              <a:gd name="T59" fmla="*/ 1702 h 996"/>
              <a:gd name="T60" fmla="+- 0 4476 4310"/>
              <a:gd name="T61" fmla="*/ T60 w 4808"/>
              <a:gd name="T62" fmla="+- 0 1702 706"/>
              <a:gd name="T63" fmla="*/ 1702 h 996"/>
              <a:gd name="T64" fmla="+- 0 4412 4310"/>
              <a:gd name="T65" fmla="*/ T64 w 4808"/>
              <a:gd name="T66" fmla="+- 0 1689 706"/>
              <a:gd name="T67" fmla="*/ 1689 h 996"/>
              <a:gd name="T68" fmla="+- 0 4359 4310"/>
              <a:gd name="T69" fmla="*/ T68 w 4808"/>
              <a:gd name="T70" fmla="+- 0 1654 706"/>
              <a:gd name="T71" fmla="*/ 1654 h 996"/>
              <a:gd name="T72" fmla="+- 0 4323 4310"/>
              <a:gd name="T73" fmla="*/ T72 w 4808"/>
              <a:gd name="T74" fmla="+- 0 1601 706"/>
              <a:gd name="T75" fmla="*/ 1601 h 996"/>
              <a:gd name="T76" fmla="+- 0 4310 4310"/>
              <a:gd name="T77" fmla="*/ T76 w 4808"/>
              <a:gd name="T78" fmla="+- 0 1536 706"/>
              <a:gd name="T79" fmla="*/ 1536 h 996"/>
              <a:gd name="T80" fmla="+- 0 4310 4310"/>
              <a:gd name="T81" fmla="*/ T80 w 4808"/>
              <a:gd name="T82" fmla="+- 0 872 706"/>
              <a:gd name="T83" fmla="*/ 872 h 99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4808" h="996">
                <a:moveTo>
                  <a:pt x="0" y="166"/>
                </a:moveTo>
                <a:lnTo>
                  <a:pt x="13" y="102"/>
                </a:lnTo>
                <a:lnTo>
                  <a:pt x="49" y="49"/>
                </a:lnTo>
                <a:lnTo>
                  <a:pt x="102" y="13"/>
                </a:lnTo>
                <a:lnTo>
                  <a:pt x="166" y="0"/>
                </a:lnTo>
                <a:lnTo>
                  <a:pt x="4642" y="0"/>
                </a:lnTo>
                <a:lnTo>
                  <a:pt x="4706" y="13"/>
                </a:lnTo>
                <a:lnTo>
                  <a:pt x="4759" y="49"/>
                </a:lnTo>
                <a:lnTo>
                  <a:pt x="4795" y="102"/>
                </a:lnTo>
                <a:lnTo>
                  <a:pt x="4808" y="166"/>
                </a:lnTo>
                <a:lnTo>
                  <a:pt x="4808" y="830"/>
                </a:lnTo>
                <a:lnTo>
                  <a:pt x="4795" y="895"/>
                </a:lnTo>
                <a:lnTo>
                  <a:pt x="4759" y="948"/>
                </a:lnTo>
                <a:lnTo>
                  <a:pt x="4706" y="983"/>
                </a:lnTo>
                <a:lnTo>
                  <a:pt x="4642" y="996"/>
                </a:lnTo>
                <a:lnTo>
                  <a:pt x="166" y="996"/>
                </a:lnTo>
                <a:lnTo>
                  <a:pt x="102" y="983"/>
                </a:lnTo>
                <a:lnTo>
                  <a:pt x="49" y="948"/>
                </a:lnTo>
                <a:lnTo>
                  <a:pt x="13" y="895"/>
                </a:lnTo>
                <a:lnTo>
                  <a:pt x="0" y="830"/>
                </a:lnTo>
                <a:lnTo>
                  <a:pt x="0" y="166"/>
                </a:lnTo>
                <a:close/>
              </a:path>
            </a:pathLst>
          </a:custGeom>
          <a:noFill/>
          <a:ln w="9525">
            <a:solidFill>
              <a:srgbClr val="C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3" name="テキスト ボックス 22">
            <a:extLst>
              <a:ext uri="{FF2B5EF4-FFF2-40B4-BE49-F238E27FC236}">
                <a16:creationId xmlns:a16="http://schemas.microsoft.com/office/drawing/2014/main" id="{29F71FD1-A84B-BCD7-673A-E243A9475BD5}"/>
              </a:ext>
            </a:extLst>
          </p:cNvPr>
          <p:cNvSpPr txBox="1"/>
          <p:nvPr/>
        </p:nvSpPr>
        <p:spPr>
          <a:xfrm>
            <a:off x="2468687" y="6268083"/>
            <a:ext cx="3226502" cy="338554"/>
          </a:xfrm>
          <a:prstGeom prst="rect">
            <a:avLst/>
          </a:prstGeom>
          <a:solidFill>
            <a:srgbClr val="FFFFCC"/>
          </a:solidFill>
        </p:spPr>
        <p:txBody>
          <a:bodyPr wrap="square" lIns="0" tIns="0" rIns="0" bIns="0" rtlCol="0">
            <a:spAutoFit/>
          </a:bodyPr>
          <a:lstStyle/>
          <a:p>
            <a:r>
              <a:rPr kumimoji="1" lang="ja-JP" altLang="en-US" sz="1100" dirty="0">
                <a:latin typeface="游ゴシック" panose="020B0400000000000000" pitchFamily="50" charset="-128"/>
                <a:ea typeface="游ゴシック" panose="020B0400000000000000" pitchFamily="50" charset="-128"/>
              </a:rPr>
              <a:t>ロスバスタチンの適応症「高コレステロール血症」の病名がないので不合格と判定</a:t>
            </a:r>
          </a:p>
        </p:txBody>
      </p:sp>
      <p:sp>
        <p:nvSpPr>
          <p:cNvPr id="6" name="正方形/長方形 3">
            <a:extLst>
              <a:ext uri="{FF2B5EF4-FFF2-40B4-BE49-F238E27FC236}">
                <a16:creationId xmlns:a16="http://schemas.microsoft.com/office/drawing/2014/main" id="{5420DF4F-E2E8-6753-CBE4-756103088A48}"/>
              </a:ext>
            </a:extLst>
          </p:cNvPr>
          <p:cNvSpPr/>
          <p:nvPr/>
        </p:nvSpPr>
        <p:spPr>
          <a:xfrm>
            <a:off x="746418" y="4961709"/>
            <a:ext cx="5400000" cy="252000"/>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ja-JP" sz="1200" b="1" spc="-10" dirty="0">
                <a:solidFill>
                  <a:schemeClr val="tx1"/>
                </a:solidFill>
                <a:effectLst/>
                <a:latin typeface="+mn-ea"/>
                <a:cs typeface="ＭＳ Ｐゴシック" panose="020B0600070205080204" pitchFamily="50" charset="-128"/>
              </a:rPr>
              <a:t>病名漏れ点検</a:t>
            </a:r>
            <a:endParaRPr kumimoji="1" lang="ja-JP" altLang="en-US" sz="1200" b="1" dirty="0">
              <a:solidFill>
                <a:schemeClr val="tx1"/>
              </a:solidFill>
              <a:latin typeface="ＭＳ ゴシック" panose="020B0609070205080204" pitchFamily="49" charset="-128"/>
              <a:ea typeface="ＭＳ ゴシック" panose="020B0609070205080204" pitchFamily="49" charset="-128"/>
            </a:endParaRPr>
          </a:p>
        </p:txBody>
      </p:sp>
      <p:sp>
        <p:nvSpPr>
          <p:cNvPr id="7" name="テキスト ボックス 3">
            <a:extLst>
              <a:ext uri="{FF2B5EF4-FFF2-40B4-BE49-F238E27FC236}">
                <a16:creationId xmlns:a16="http://schemas.microsoft.com/office/drawing/2014/main" id="{F6246AE3-86F1-A227-59D2-4B9820B74830}"/>
              </a:ext>
            </a:extLst>
          </p:cNvPr>
          <p:cNvSpPr txBox="1"/>
          <p:nvPr/>
        </p:nvSpPr>
        <p:spPr>
          <a:xfrm>
            <a:off x="284239" y="5305934"/>
            <a:ext cx="6223228" cy="696088"/>
          </a:xfrm>
          <a:prstGeom prst="rect">
            <a:avLst/>
          </a:prstGeom>
          <a:noFill/>
        </p:spPr>
        <p:txBody>
          <a:bodyPr wrap="square" rtlCol="0">
            <a:spAutoFit/>
          </a:bodyPr>
          <a:lstStyle/>
          <a:p>
            <a:pPr marL="485140">
              <a:spcBef>
                <a:spcPts val="975"/>
              </a:spcBef>
              <a:spcAft>
                <a:spcPts val="0"/>
              </a:spcAft>
            </a:pPr>
            <a:r>
              <a:rPr lang="ja-JP" altLang="ja-JP" sz="1100" b="1" dirty="0">
                <a:effectLst/>
                <a:latin typeface="+mn-ea"/>
                <a:cs typeface="ＭＳ Ｐゴシック" panose="020B0600070205080204" pitchFamily="50" charset="-128"/>
              </a:rPr>
              <a:t>１．病名漏れ点検</a:t>
            </a:r>
            <a:r>
              <a:rPr lang="ja-JP" altLang="ja-JP" sz="1100" b="1" spc="205" dirty="0">
                <a:effectLst/>
                <a:latin typeface="+mn-ea"/>
                <a:cs typeface="ＭＳ Ｐゴシック" panose="020B0600070205080204" pitchFamily="50" charset="-128"/>
              </a:rPr>
              <a:t> </a:t>
            </a:r>
            <a:r>
              <a:rPr lang="ja-JP" altLang="ja-JP" sz="1100" b="1" spc="-20" dirty="0">
                <a:effectLst/>
                <a:latin typeface="+mn-ea"/>
                <a:cs typeface="ＭＳ Ｐゴシック" panose="020B0600070205080204" pitchFamily="50" charset="-128"/>
              </a:rPr>
              <a:t>医薬品</a:t>
            </a:r>
            <a:endParaRPr lang="ja-JP" altLang="ja-JP" sz="1100" b="1" dirty="0">
              <a:effectLst/>
              <a:latin typeface="+mn-ea"/>
              <a:cs typeface="ＭＳ Ｐゴシック" panose="020B0600070205080204" pitchFamily="50" charset="-128"/>
            </a:endParaRPr>
          </a:p>
          <a:p>
            <a:pPr marL="736600" marR="458470">
              <a:lnSpc>
                <a:spcPct val="116000"/>
              </a:lnSpc>
              <a:spcBef>
                <a:spcPts val="245"/>
              </a:spcBef>
              <a:spcAft>
                <a:spcPts val="0"/>
              </a:spcAft>
            </a:pPr>
            <a:r>
              <a:rPr lang="ja-JP" altLang="ja-JP" sz="1100" spc="-5" dirty="0">
                <a:effectLst/>
                <a:latin typeface="+mn-ea"/>
                <a:cs typeface="ＭＳ Ｐゴシック" panose="020B0600070205080204" pitchFamily="50" charset="-128"/>
              </a:rPr>
              <a:t>最も多い不合格例です</a:t>
            </a:r>
            <a:r>
              <a:rPr lang="ja-JP" altLang="ja-JP" sz="1100" spc="-15" dirty="0">
                <a:effectLst/>
                <a:latin typeface="+mn-ea"/>
                <a:cs typeface="ＭＳ Ｐゴシック" panose="020B0600070205080204" pitchFamily="50" charset="-128"/>
              </a:rPr>
              <a:t>。</a:t>
            </a:r>
            <a:endParaRPr lang="en-US" altLang="ja-JP" sz="1100" spc="-15" dirty="0">
              <a:effectLst/>
              <a:latin typeface="+mn-ea"/>
              <a:cs typeface="ＭＳ Ｐゴシック" panose="020B0600070205080204" pitchFamily="50" charset="-128"/>
            </a:endParaRPr>
          </a:p>
          <a:p>
            <a:pPr marL="736600" marR="458470">
              <a:lnSpc>
                <a:spcPct val="116000"/>
              </a:lnSpc>
              <a:spcBef>
                <a:spcPts val="245"/>
              </a:spcBef>
              <a:spcAft>
                <a:spcPts val="0"/>
              </a:spcAft>
            </a:pPr>
            <a:r>
              <a:rPr lang="ja-JP" altLang="ja-JP" sz="1100" spc="-5" dirty="0">
                <a:effectLst/>
                <a:latin typeface="+mn-ea"/>
                <a:cs typeface="ＭＳ Ｐゴシック" panose="020B0600070205080204" pitchFamily="50" charset="-128"/>
              </a:rPr>
              <a:t>傷病名欄に医薬</a:t>
            </a:r>
            <a:r>
              <a:rPr lang="ja-JP" altLang="ja-JP" sz="1100" spc="-15" dirty="0">
                <a:effectLst/>
                <a:latin typeface="+mn-ea"/>
                <a:cs typeface="ＭＳ Ｐゴシック" panose="020B0600070205080204" pitchFamily="50" charset="-128"/>
              </a:rPr>
              <a:t>品の適応病名が存</a:t>
            </a:r>
            <a:r>
              <a:rPr lang="ja-JP" altLang="ja-JP" sz="1100" spc="-5" dirty="0">
                <a:effectLst/>
                <a:latin typeface="+mn-ea"/>
                <a:cs typeface="ＭＳ Ｐゴシック" panose="020B0600070205080204" pitchFamily="50" charset="-128"/>
              </a:rPr>
              <a:t>在しない場合</a:t>
            </a:r>
            <a:r>
              <a:rPr lang="ja-JP" altLang="ja-JP" sz="1100" spc="-15" dirty="0">
                <a:effectLst/>
                <a:latin typeface="+mn-ea"/>
                <a:cs typeface="ＭＳ Ｐゴシック" panose="020B0600070205080204" pitchFamily="50" charset="-128"/>
              </a:rPr>
              <a:t>に</a:t>
            </a:r>
            <a:r>
              <a:rPr lang="ja-JP" altLang="ja-JP" sz="1100" spc="-25" dirty="0">
                <a:effectLst/>
                <a:latin typeface="+mn-ea"/>
                <a:cs typeface="ＭＳ Ｐゴシック" panose="020B0600070205080204" pitchFamily="50" charset="-128"/>
              </a:rPr>
              <a:t>不合</a:t>
            </a:r>
            <a:r>
              <a:rPr lang="ja-JP" altLang="ja-JP" sz="1100" spc="-5" dirty="0">
                <a:effectLst/>
                <a:latin typeface="+mn-ea"/>
                <a:cs typeface="ＭＳ Ｐゴシック" panose="020B0600070205080204" pitchFamily="50" charset="-128"/>
              </a:rPr>
              <a:t>格と判定されま</a:t>
            </a:r>
            <a:r>
              <a:rPr lang="ja-JP" altLang="ja-JP" sz="1100" dirty="0">
                <a:effectLst/>
                <a:latin typeface="+mn-ea"/>
                <a:cs typeface="ＭＳ Ｐゴシック" panose="020B0600070205080204" pitchFamily="50" charset="-128"/>
              </a:rPr>
              <a:t>す。</a:t>
            </a:r>
            <a:endParaRPr kumimoji="1" lang="ja-JP" altLang="en-US" sz="1100" dirty="0"/>
          </a:p>
        </p:txBody>
      </p:sp>
      <p:sp>
        <p:nvSpPr>
          <p:cNvPr id="13" name="직사각형 12">
            <a:extLst>
              <a:ext uri="{FF2B5EF4-FFF2-40B4-BE49-F238E27FC236}">
                <a16:creationId xmlns:a16="http://schemas.microsoft.com/office/drawing/2014/main" id="{291C907E-D766-8B47-7A2F-E6C7C472690C}"/>
              </a:ext>
            </a:extLst>
          </p:cNvPr>
          <p:cNvSpPr/>
          <p:nvPr/>
        </p:nvSpPr>
        <p:spPr>
          <a:xfrm>
            <a:off x="1567687" y="6428664"/>
            <a:ext cx="833878" cy="93334"/>
          </a:xfrm>
          <a:prstGeom prst="rect">
            <a:avLst/>
          </a:prstGeom>
          <a:solidFill>
            <a:schemeClr val="bg1">
              <a:lumMod val="95000"/>
            </a:schemeClr>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14688031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スライド番号プレースホルダー 15">
            <a:extLst>
              <a:ext uri="{FF2B5EF4-FFF2-40B4-BE49-F238E27FC236}">
                <a16:creationId xmlns:a16="http://schemas.microsoft.com/office/drawing/2014/main" id="{CC091B34-AD5F-E593-0ED8-8ABFFF1758B3}"/>
              </a:ext>
            </a:extLst>
          </p:cNvPr>
          <p:cNvSpPr>
            <a:spLocks noGrp="1"/>
          </p:cNvSpPr>
          <p:nvPr>
            <p:ph type="sldNum" sz="quarter" idx="12"/>
          </p:nvPr>
        </p:nvSpPr>
        <p:spPr>
          <a:xfrm>
            <a:off x="4843463" y="9181397"/>
            <a:ext cx="1543050" cy="527403"/>
          </a:xfrm>
        </p:spPr>
        <p:txBody>
          <a:bodyPr/>
          <a:lstStyle/>
          <a:p>
            <a:fld id="{AE8EA5A1-38AB-4AA0-89CC-DE1004BC27E5}" type="slidenum">
              <a:rPr kumimoji="1" lang="ja-JP" altLang="en-US" smtClean="0"/>
              <a:t>106</a:t>
            </a:fld>
            <a:endParaRPr kumimoji="1" lang="ja-JP" altLang="en-US"/>
          </a:p>
        </p:txBody>
      </p:sp>
      <p:sp>
        <p:nvSpPr>
          <p:cNvPr id="3" name="テキスト ボックス 2">
            <a:extLst>
              <a:ext uri="{FF2B5EF4-FFF2-40B4-BE49-F238E27FC236}">
                <a16:creationId xmlns:a16="http://schemas.microsoft.com/office/drawing/2014/main" id="{B0A7122E-1CA3-C964-DA34-77C366A27365}"/>
              </a:ext>
            </a:extLst>
          </p:cNvPr>
          <p:cNvSpPr txBox="1"/>
          <p:nvPr/>
        </p:nvSpPr>
        <p:spPr>
          <a:xfrm>
            <a:off x="240845" y="688750"/>
            <a:ext cx="6065280" cy="879793"/>
          </a:xfrm>
          <a:prstGeom prst="rect">
            <a:avLst/>
          </a:prstGeom>
          <a:noFill/>
        </p:spPr>
        <p:txBody>
          <a:bodyPr wrap="square">
            <a:spAutoFit/>
          </a:bodyPr>
          <a:lstStyle/>
          <a:p>
            <a:pPr marL="485140">
              <a:spcBef>
                <a:spcPts val="260"/>
              </a:spcBef>
              <a:spcAft>
                <a:spcPts val="0"/>
              </a:spcAft>
            </a:pPr>
            <a:r>
              <a:rPr lang="ja-JP" altLang="ja-JP" sz="1100" dirty="0">
                <a:effectLst/>
                <a:latin typeface="游ゴシック" panose="020B0400000000000000" pitchFamily="50" charset="-128"/>
                <a:ea typeface="游ゴシック" panose="020B0400000000000000" pitchFamily="50" charset="-128"/>
                <a:cs typeface="ＭＳ Ｐゴシック" panose="020B0600070205080204" pitchFamily="50" charset="-128"/>
              </a:rPr>
              <a:t>１１．精密点検（独自ルール）</a:t>
            </a:r>
            <a:r>
              <a:rPr lang="ja-JP" altLang="ja-JP" sz="1100" spc="195" dirty="0">
                <a:effectLst/>
                <a:latin typeface="游ゴシック" panose="020B0400000000000000" pitchFamily="50" charset="-128"/>
                <a:ea typeface="游ゴシック" panose="020B0400000000000000" pitchFamily="50" charset="-128"/>
                <a:cs typeface="ＭＳ Ｐゴシック" panose="020B0600070205080204" pitchFamily="50" charset="-128"/>
              </a:rPr>
              <a:t> </a:t>
            </a:r>
            <a:r>
              <a:rPr lang="ja-JP" altLang="ja-JP" sz="1100" spc="-20" dirty="0">
                <a:effectLst/>
                <a:latin typeface="游ゴシック" panose="020B0400000000000000" pitchFamily="50" charset="-128"/>
                <a:ea typeface="游ゴシック" panose="020B0400000000000000" pitchFamily="50" charset="-128"/>
                <a:cs typeface="ＭＳ Ｐゴシック" panose="020B0600070205080204" pitchFamily="50" charset="-128"/>
              </a:rPr>
              <a:t>禁忌薬</a:t>
            </a:r>
            <a:endParaRPr lang="ja-JP" altLang="ja-JP" sz="1100" dirty="0">
              <a:effectLst/>
              <a:latin typeface="游ゴシック" panose="020B0400000000000000" pitchFamily="50" charset="-128"/>
              <a:ea typeface="游ゴシック" panose="020B0400000000000000" pitchFamily="50" charset="-128"/>
              <a:cs typeface="ＭＳ Ｐゴシック" panose="020B0600070205080204" pitchFamily="50" charset="-128"/>
            </a:endParaRPr>
          </a:p>
          <a:p>
            <a:pPr marL="736600" marR="433705">
              <a:lnSpc>
                <a:spcPct val="116000"/>
              </a:lnSpc>
              <a:spcBef>
                <a:spcPts val="315"/>
              </a:spcBef>
              <a:spcAft>
                <a:spcPts val="0"/>
              </a:spcAft>
            </a:pPr>
            <a:r>
              <a:rPr lang="ja-JP" altLang="ja-JP" sz="1100" spc="-5" dirty="0">
                <a:effectLst/>
                <a:latin typeface="游ゴシック" panose="020B0400000000000000" pitchFamily="50" charset="-128"/>
                <a:ea typeface="游ゴシック" panose="020B0400000000000000" pitchFamily="50" charset="-128"/>
                <a:cs typeface="ＭＳ Ｐゴシック" panose="020B0600070205080204" pitchFamily="50" charset="-128"/>
              </a:rPr>
              <a:t>公開ルール以外に、独自に作成</a:t>
            </a:r>
            <a:r>
              <a:rPr lang="ja-JP" altLang="ja-JP" sz="1100" spc="-55" dirty="0">
                <a:effectLst/>
                <a:latin typeface="游ゴシック" panose="020B0400000000000000" pitchFamily="50" charset="-128"/>
                <a:ea typeface="游ゴシック" panose="020B0400000000000000" pitchFamily="50" charset="-128"/>
                <a:cs typeface="ＭＳ Ｐゴシック" panose="020B0600070205080204" pitchFamily="50" charset="-128"/>
              </a:rPr>
              <a:t>し</a:t>
            </a:r>
            <a:r>
              <a:rPr lang="ja-JP" altLang="ja-JP" sz="1100" spc="-5" dirty="0">
                <a:effectLst/>
                <a:latin typeface="游ゴシック" panose="020B0400000000000000" pitchFamily="50" charset="-128"/>
                <a:ea typeface="游ゴシック" panose="020B0400000000000000" pitchFamily="50" charset="-128"/>
                <a:cs typeface="ＭＳ Ｐゴシック" panose="020B0600070205080204" pitchFamily="50" charset="-128"/>
              </a:rPr>
              <a:t>たルールも内蔵してい</a:t>
            </a:r>
            <a:r>
              <a:rPr lang="ja-JP" altLang="ja-JP" sz="1100" spc="-15" dirty="0">
                <a:effectLst/>
                <a:latin typeface="游ゴシック" panose="020B0400000000000000" pitchFamily="50" charset="-128"/>
                <a:ea typeface="游ゴシック" panose="020B0400000000000000" pitchFamily="50" charset="-128"/>
                <a:cs typeface="ＭＳ Ｐゴシック" panose="020B0600070205080204" pitchFamily="50" charset="-128"/>
              </a:rPr>
              <a:t>ま</a:t>
            </a:r>
            <a:r>
              <a:rPr lang="ja-JP" altLang="ja-JP" sz="1100" dirty="0">
                <a:effectLst/>
                <a:latin typeface="游ゴシック" panose="020B0400000000000000" pitchFamily="50" charset="-128"/>
                <a:ea typeface="游ゴシック" panose="020B0400000000000000" pitchFamily="50" charset="-128"/>
                <a:cs typeface="ＭＳ Ｐゴシック" panose="020B0600070205080204" pitchFamily="50" charset="-128"/>
              </a:rPr>
              <a:t>す。</a:t>
            </a:r>
          </a:p>
          <a:p>
            <a:pPr marL="736600" marR="457835">
              <a:lnSpc>
                <a:spcPct val="116000"/>
              </a:lnSpc>
              <a:spcBef>
                <a:spcPts val="5"/>
              </a:spcBef>
              <a:spcAft>
                <a:spcPts val="0"/>
              </a:spcAft>
            </a:pPr>
            <a:r>
              <a:rPr lang="ja-JP" altLang="ja-JP" sz="1100" spc="-5" dirty="0">
                <a:effectLst/>
                <a:latin typeface="游ゴシック" panose="020B0400000000000000" pitchFamily="50" charset="-128"/>
                <a:ea typeface="游ゴシック" panose="020B0400000000000000" pitchFamily="50" charset="-128"/>
                <a:cs typeface="ＭＳ Ｐゴシック" panose="020B0600070205080204" pitchFamily="50" charset="-128"/>
              </a:rPr>
              <a:t>独自ルールには</a:t>
            </a:r>
            <a:r>
              <a:rPr lang="ja-JP" altLang="ja-JP" sz="1100" spc="-15" dirty="0">
                <a:effectLst/>
                <a:latin typeface="游ゴシック" panose="020B0400000000000000" pitchFamily="50" charset="-128"/>
                <a:ea typeface="游ゴシック" panose="020B0400000000000000" pitchFamily="50" charset="-128"/>
                <a:cs typeface="ＭＳ Ｐゴシック" panose="020B0600070205080204" pitchFamily="50" charset="-128"/>
              </a:rPr>
              <a:t>医科点数表や添付</a:t>
            </a:r>
            <a:r>
              <a:rPr lang="ja-JP" altLang="ja-JP" sz="1100" spc="-5" dirty="0">
                <a:effectLst/>
                <a:latin typeface="游ゴシック" panose="020B0400000000000000" pitchFamily="50" charset="-128"/>
                <a:ea typeface="游ゴシック" panose="020B0400000000000000" pitchFamily="50" charset="-128"/>
                <a:cs typeface="ＭＳ Ｐゴシック" panose="020B0600070205080204" pitchFamily="50" charset="-128"/>
              </a:rPr>
              <a:t>文書にもとづ</a:t>
            </a:r>
            <a:r>
              <a:rPr lang="ja-JP" altLang="ja-JP" sz="1100" spc="-15" dirty="0">
                <a:effectLst/>
                <a:latin typeface="游ゴシック" panose="020B0400000000000000" pitchFamily="50" charset="-128"/>
                <a:ea typeface="游ゴシック" panose="020B0400000000000000" pitchFamily="50" charset="-128"/>
                <a:cs typeface="ＭＳ Ｐゴシック" panose="020B0600070205080204" pitchFamily="50" charset="-128"/>
              </a:rPr>
              <a:t>い</a:t>
            </a:r>
            <a:r>
              <a:rPr lang="ja-JP" altLang="ja-JP" sz="1100" spc="-5" dirty="0">
                <a:effectLst/>
                <a:latin typeface="游ゴシック" panose="020B0400000000000000" pitchFamily="50" charset="-128"/>
                <a:ea typeface="游ゴシック" panose="020B0400000000000000" pitchFamily="50" charset="-128"/>
                <a:cs typeface="ＭＳ Ｐゴシック" panose="020B0600070205080204" pitchFamily="50" charset="-128"/>
              </a:rPr>
              <a:t>た全国共通ルールと都</a:t>
            </a:r>
            <a:r>
              <a:rPr lang="ja-JP" altLang="ja-JP" sz="1100" spc="-10" dirty="0">
                <a:effectLst/>
                <a:latin typeface="游ゴシック" panose="020B0400000000000000" pitchFamily="50" charset="-128"/>
                <a:ea typeface="游ゴシック" panose="020B0400000000000000" pitchFamily="50" charset="-128"/>
                <a:cs typeface="ＭＳ Ｐゴシック" panose="020B0600070205080204" pitchFamily="50" charset="-128"/>
              </a:rPr>
              <a:t>道府県</a:t>
            </a:r>
            <a:r>
              <a:rPr lang="ja-JP" altLang="ja-JP" sz="1100" spc="-15" dirty="0">
                <a:effectLst/>
                <a:latin typeface="游ゴシック" panose="020B0400000000000000" pitchFamily="50" charset="-128"/>
                <a:ea typeface="游ゴシック" panose="020B0400000000000000" pitchFamily="50" charset="-128"/>
                <a:cs typeface="ＭＳ Ｐゴシック" panose="020B0600070205080204" pitchFamily="50" charset="-128"/>
              </a:rPr>
              <a:t>ごとに異</a:t>
            </a:r>
            <a:r>
              <a:rPr lang="ja-JP" altLang="ja-JP" sz="1100" spc="-5" dirty="0">
                <a:effectLst/>
                <a:latin typeface="游ゴシック" panose="020B0400000000000000" pitchFamily="50" charset="-128"/>
                <a:ea typeface="游ゴシック" panose="020B0400000000000000" pitchFamily="50" charset="-128"/>
                <a:cs typeface="ＭＳ Ｐゴシック" panose="020B0600070205080204" pitchFamily="50" charset="-128"/>
              </a:rPr>
              <a:t>なるローカル</a:t>
            </a:r>
            <a:r>
              <a:rPr lang="ja-JP" altLang="ja-JP" sz="1100" spc="-15" dirty="0">
                <a:effectLst/>
                <a:latin typeface="游ゴシック" panose="020B0400000000000000" pitchFamily="50" charset="-128"/>
                <a:ea typeface="游ゴシック" panose="020B0400000000000000" pitchFamily="50" charset="-128"/>
                <a:cs typeface="ＭＳ Ｐゴシック" panose="020B0600070205080204" pitchFamily="50" charset="-128"/>
              </a:rPr>
              <a:t>ル</a:t>
            </a:r>
            <a:r>
              <a:rPr lang="ja-JP" altLang="ja-JP" sz="1100" spc="-5" dirty="0">
                <a:effectLst/>
                <a:latin typeface="游ゴシック" panose="020B0400000000000000" pitchFamily="50" charset="-128"/>
                <a:ea typeface="游ゴシック" panose="020B0400000000000000" pitchFamily="50" charset="-128"/>
                <a:cs typeface="ＭＳ Ｐゴシック" panose="020B0600070205080204" pitchFamily="50" charset="-128"/>
              </a:rPr>
              <a:t>ールがあります</a:t>
            </a:r>
            <a:r>
              <a:rPr lang="ja-JP" altLang="ja-JP" sz="1100" dirty="0">
                <a:effectLst/>
                <a:latin typeface="游ゴシック" panose="020B0400000000000000" pitchFamily="50" charset="-128"/>
                <a:ea typeface="游ゴシック" panose="020B0400000000000000" pitchFamily="50" charset="-128"/>
                <a:cs typeface="ＭＳ Ｐゴシック" panose="020B0600070205080204" pitchFamily="50" charset="-128"/>
              </a:rPr>
              <a:t>。</a:t>
            </a:r>
          </a:p>
        </p:txBody>
      </p:sp>
      <p:pic>
        <p:nvPicPr>
          <p:cNvPr id="13315" name="docshape788">
            <a:extLst>
              <a:ext uri="{FF2B5EF4-FFF2-40B4-BE49-F238E27FC236}">
                <a16:creationId xmlns:a16="http://schemas.microsoft.com/office/drawing/2014/main" id="{108F1129-AC83-F63E-037E-2F7E4F0C10F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231"/>
          <a:stretch/>
        </p:blipFill>
        <p:spPr bwMode="auto">
          <a:xfrm>
            <a:off x="1112897" y="1778830"/>
            <a:ext cx="4321176" cy="3051611"/>
          </a:xfrm>
          <a:prstGeom prst="rect">
            <a:avLst/>
          </a:prstGeom>
          <a:noFill/>
          <a:extLst>
            <a:ext uri="{909E8E84-426E-40DD-AFC4-6F175D3DCCD1}">
              <a14:hiddenFill xmlns:a14="http://schemas.microsoft.com/office/drawing/2010/main">
                <a:solidFill>
                  <a:srgbClr val="FFFFFF"/>
                </a:solidFill>
              </a14:hiddenFill>
            </a:ext>
          </a:extLst>
        </p:spPr>
      </p:pic>
      <p:sp>
        <p:nvSpPr>
          <p:cNvPr id="6" name="docshape789">
            <a:extLst>
              <a:ext uri="{FF2B5EF4-FFF2-40B4-BE49-F238E27FC236}">
                <a16:creationId xmlns:a16="http://schemas.microsoft.com/office/drawing/2014/main" id="{0D1E856D-1911-C255-A4C0-7611A3ECB940}"/>
              </a:ext>
            </a:extLst>
          </p:cNvPr>
          <p:cNvSpPr>
            <a:spLocks/>
          </p:cNvSpPr>
          <p:nvPr/>
        </p:nvSpPr>
        <p:spPr bwMode="auto">
          <a:xfrm>
            <a:off x="2228756" y="3313765"/>
            <a:ext cx="3038703" cy="954592"/>
          </a:xfrm>
          <a:custGeom>
            <a:avLst/>
            <a:gdLst>
              <a:gd name="T0" fmla="+- 0 8526 4308"/>
              <a:gd name="T1" fmla="*/ T0 w 4469"/>
              <a:gd name="T2" fmla="+- 0 3040 3040"/>
              <a:gd name="T3" fmla="*/ 3040 h 1503"/>
              <a:gd name="T4" fmla="+- 0 4558 4308"/>
              <a:gd name="T5" fmla="*/ T4 w 4469"/>
              <a:gd name="T6" fmla="+- 0 3040 3040"/>
              <a:gd name="T7" fmla="*/ 3040 h 1503"/>
              <a:gd name="T8" fmla="+- 0 4479 4308"/>
              <a:gd name="T9" fmla="*/ T8 w 4469"/>
              <a:gd name="T10" fmla="+- 0 3052 3040"/>
              <a:gd name="T11" fmla="*/ 3052 h 1503"/>
              <a:gd name="T12" fmla="+- 0 4411 4308"/>
              <a:gd name="T13" fmla="*/ T12 w 4469"/>
              <a:gd name="T14" fmla="+- 0 3088 3040"/>
              <a:gd name="T15" fmla="*/ 3088 h 1503"/>
              <a:gd name="T16" fmla="+- 0 4356 4308"/>
              <a:gd name="T17" fmla="*/ T16 w 4469"/>
              <a:gd name="T18" fmla="+- 0 3142 3040"/>
              <a:gd name="T19" fmla="*/ 3142 h 1503"/>
              <a:gd name="T20" fmla="+- 0 4321 4308"/>
              <a:gd name="T21" fmla="*/ T20 w 4469"/>
              <a:gd name="T22" fmla="+- 0 3211 3040"/>
              <a:gd name="T23" fmla="*/ 3211 h 1503"/>
              <a:gd name="T24" fmla="+- 0 4308 4308"/>
              <a:gd name="T25" fmla="*/ T24 w 4469"/>
              <a:gd name="T26" fmla="+- 0 3290 3040"/>
              <a:gd name="T27" fmla="*/ 3290 h 1503"/>
              <a:gd name="T28" fmla="+- 0 4308 4308"/>
              <a:gd name="T29" fmla="*/ T28 w 4469"/>
              <a:gd name="T30" fmla="+- 0 4291 3040"/>
              <a:gd name="T31" fmla="*/ 4291 h 1503"/>
              <a:gd name="T32" fmla="+- 0 4321 4308"/>
              <a:gd name="T33" fmla="*/ T32 w 4469"/>
              <a:gd name="T34" fmla="+- 0 4371 3040"/>
              <a:gd name="T35" fmla="*/ 4371 h 1503"/>
              <a:gd name="T36" fmla="+- 0 4356 4308"/>
              <a:gd name="T37" fmla="*/ T36 w 4469"/>
              <a:gd name="T38" fmla="+- 0 4439 3040"/>
              <a:gd name="T39" fmla="*/ 4439 h 1503"/>
              <a:gd name="T40" fmla="+- 0 4411 4308"/>
              <a:gd name="T41" fmla="*/ T40 w 4469"/>
              <a:gd name="T42" fmla="+- 0 4494 3040"/>
              <a:gd name="T43" fmla="*/ 4494 h 1503"/>
              <a:gd name="T44" fmla="+- 0 4479 4308"/>
              <a:gd name="T45" fmla="*/ T44 w 4469"/>
              <a:gd name="T46" fmla="+- 0 4529 3040"/>
              <a:gd name="T47" fmla="*/ 4529 h 1503"/>
              <a:gd name="T48" fmla="+- 0 4558 4308"/>
              <a:gd name="T49" fmla="*/ T48 w 4469"/>
              <a:gd name="T50" fmla="+- 0 4542 3040"/>
              <a:gd name="T51" fmla="*/ 4542 h 1503"/>
              <a:gd name="T52" fmla="+- 0 8526 4308"/>
              <a:gd name="T53" fmla="*/ T52 w 4469"/>
              <a:gd name="T54" fmla="+- 0 4542 3040"/>
              <a:gd name="T55" fmla="*/ 4542 h 1503"/>
              <a:gd name="T56" fmla="+- 0 8606 4308"/>
              <a:gd name="T57" fmla="*/ T56 w 4469"/>
              <a:gd name="T58" fmla="+- 0 4529 3040"/>
              <a:gd name="T59" fmla="*/ 4529 h 1503"/>
              <a:gd name="T60" fmla="+- 0 8674 4308"/>
              <a:gd name="T61" fmla="*/ T60 w 4469"/>
              <a:gd name="T62" fmla="+- 0 4494 3040"/>
              <a:gd name="T63" fmla="*/ 4494 h 1503"/>
              <a:gd name="T64" fmla="+- 0 8728 4308"/>
              <a:gd name="T65" fmla="*/ T64 w 4469"/>
              <a:gd name="T66" fmla="+- 0 4439 3040"/>
              <a:gd name="T67" fmla="*/ 4439 h 1503"/>
              <a:gd name="T68" fmla="+- 0 8764 4308"/>
              <a:gd name="T69" fmla="*/ T68 w 4469"/>
              <a:gd name="T70" fmla="+- 0 4371 3040"/>
              <a:gd name="T71" fmla="*/ 4371 h 1503"/>
              <a:gd name="T72" fmla="+- 0 8777 4308"/>
              <a:gd name="T73" fmla="*/ T72 w 4469"/>
              <a:gd name="T74" fmla="+- 0 4291 3040"/>
              <a:gd name="T75" fmla="*/ 4291 h 1503"/>
              <a:gd name="T76" fmla="+- 0 8777 4308"/>
              <a:gd name="T77" fmla="*/ T76 w 4469"/>
              <a:gd name="T78" fmla="+- 0 3290 3040"/>
              <a:gd name="T79" fmla="*/ 3290 h 1503"/>
              <a:gd name="T80" fmla="+- 0 8764 4308"/>
              <a:gd name="T81" fmla="*/ T80 w 4469"/>
              <a:gd name="T82" fmla="+- 0 3211 3040"/>
              <a:gd name="T83" fmla="*/ 3211 h 1503"/>
              <a:gd name="T84" fmla="+- 0 8728 4308"/>
              <a:gd name="T85" fmla="*/ T84 w 4469"/>
              <a:gd name="T86" fmla="+- 0 3142 3040"/>
              <a:gd name="T87" fmla="*/ 3142 h 1503"/>
              <a:gd name="T88" fmla="+- 0 8674 4308"/>
              <a:gd name="T89" fmla="*/ T88 w 4469"/>
              <a:gd name="T90" fmla="+- 0 3088 3040"/>
              <a:gd name="T91" fmla="*/ 3088 h 1503"/>
              <a:gd name="T92" fmla="+- 0 8606 4308"/>
              <a:gd name="T93" fmla="*/ T92 w 4469"/>
              <a:gd name="T94" fmla="+- 0 3052 3040"/>
              <a:gd name="T95" fmla="*/ 3052 h 1503"/>
              <a:gd name="T96" fmla="+- 0 8526 4308"/>
              <a:gd name="T97" fmla="*/ T96 w 4469"/>
              <a:gd name="T98" fmla="+- 0 3040 3040"/>
              <a:gd name="T99" fmla="*/ 3040 h 150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Lst>
            <a:rect l="0" t="0" r="r" b="b"/>
            <a:pathLst>
              <a:path w="4469" h="1503">
                <a:moveTo>
                  <a:pt x="4218" y="0"/>
                </a:moveTo>
                <a:lnTo>
                  <a:pt x="250" y="0"/>
                </a:lnTo>
                <a:lnTo>
                  <a:pt x="171" y="12"/>
                </a:lnTo>
                <a:lnTo>
                  <a:pt x="103" y="48"/>
                </a:lnTo>
                <a:lnTo>
                  <a:pt x="48" y="102"/>
                </a:lnTo>
                <a:lnTo>
                  <a:pt x="13" y="171"/>
                </a:lnTo>
                <a:lnTo>
                  <a:pt x="0" y="250"/>
                </a:lnTo>
                <a:lnTo>
                  <a:pt x="0" y="1251"/>
                </a:lnTo>
                <a:lnTo>
                  <a:pt x="13" y="1331"/>
                </a:lnTo>
                <a:lnTo>
                  <a:pt x="48" y="1399"/>
                </a:lnTo>
                <a:lnTo>
                  <a:pt x="103" y="1454"/>
                </a:lnTo>
                <a:lnTo>
                  <a:pt x="171" y="1489"/>
                </a:lnTo>
                <a:lnTo>
                  <a:pt x="250" y="1502"/>
                </a:lnTo>
                <a:lnTo>
                  <a:pt x="4218" y="1502"/>
                </a:lnTo>
                <a:lnTo>
                  <a:pt x="4298" y="1489"/>
                </a:lnTo>
                <a:lnTo>
                  <a:pt x="4366" y="1454"/>
                </a:lnTo>
                <a:lnTo>
                  <a:pt x="4420" y="1399"/>
                </a:lnTo>
                <a:lnTo>
                  <a:pt x="4456" y="1331"/>
                </a:lnTo>
                <a:lnTo>
                  <a:pt x="4469" y="1251"/>
                </a:lnTo>
                <a:lnTo>
                  <a:pt x="4469" y="250"/>
                </a:lnTo>
                <a:lnTo>
                  <a:pt x="4456" y="171"/>
                </a:lnTo>
                <a:lnTo>
                  <a:pt x="4420" y="102"/>
                </a:lnTo>
                <a:lnTo>
                  <a:pt x="4366" y="48"/>
                </a:lnTo>
                <a:lnTo>
                  <a:pt x="4298" y="12"/>
                </a:lnTo>
                <a:lnTo>
                  <a:pt x="4218" y="0"/>
                </a:lnTo>
                <a:close/>
              </a:path>
            </a:pathLst>
          </a:custGeom>
          <a:solidFill>
            <a:srgbClr val="FFFF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 name="docshape790">
            <a:extLst>
              <a:ext uri="{FF2B5EF4-FFF2-40B4-BE49-F238E27FC236}">
                <a16:creationId xmlns:a16="http://schemas.microsoft.com/office/drawing/2014/main" id="{993DA50E-D4B9-0AFC-DC32-2307991E2EAF}"/>
              </a:ext>
            </a:extLst>
          </p:cNvPr>
          <p:cNvSpPr>
            <a:spLocks/>
          </p:cNvSpPr>
          <p:nvPr/>
        </p:nvSpPr>
        <p:spPr bwMode="auto">
          <a:xfrm>
            <a:off x="2228756" y="3313765"/>
            <a:ext cx="3038703" cy="954592"/>
          </a:xfrm>
          <a:custGeom>
            <a:avLst/>
            <a:gdLst>
              <a:gd name="T0" fmla="+- 0 4308 4308"/>
              <a:gd name="T1" fmla="*/ T0 w 4469"/>
              <a:gd name="T2" fmla="+- 0 3290 3040"/>
              <a:gd name="T3" fmla="*/ 3290 h 1503"/>
              <a:gd name="T4" fmla="+- 0 4321 4308"/>
              <a:gd name="T5" fmla="*/ T4 w 4469"/>
              <a:gd name="T6" fmla="+- 0 3211 3040"/>
              <a:gd name="T7" fmla="*/ 3211 h 1503"/>
              <a:gd name="T8" fmla="+- 0 4356 4308"/>
              <a:gd name="T9" fmla="*/ T8 w 4469"/>
              <a:gd name="T10" fmla="+- 0 3142 3040"/>
              <a:gd name="T11" fmla="*/ 3142 h 1503"/>
              <a:gd name="T12" fmla="+- 0 4411 4308"/>
              <a:gd name="T13" fmla="*/ T12 w 4469"/>
              <a:gd name="T14" fmla="+- 0 3088 3040"/>
              <a:gd name="T15" fmla="*/ 3088 h 1503"/>
              <a:gd name="T16" fmla="+- 0 4479 4308"/>
              <a:gd name="T17" fmla="*/ T16 w 4469"/>
              <a:gd name="T18" fmla="+- 0 3052 3040"/>
              <a:gd name="T19" fmla="*/ 3052 h 1503"/>
              <a:gd name="T20" fmla="+- 0 4558 4308"/>
              <a:gd name="T21" fmla="*/ T20 w 4469"/>
              <a:gd name="T22" fmla="+- 0 3040 3040"/>
              <a:gd name="T23" fmla="*/ 3040 h 1503"/>
              <a:gd name="T24" fmla="+- 0 8526 4308"/>
              <a:gd name="T25" fmla="*/ T24 w 4469"/>
              <a:gd name="T26" fmla="+- 0 3040 3040"/>
              <a:gd name="T27" fmla="*/ 3040 h 1503"/>
              <a:gd name="T28" fmla="+- 0 8606 4308"/>
              <a:gd name="T29" fmla="*/ T28 w 4469"/>
              <a:gd name="T30" fmla="+- 0 3052 3040"/>
              <a:gd name="T31" fmla="*/ 3052 h 1503"/>
              <a:gd name="T32" fmla="+- 0 8674 4308"/>
              <a:gd name="T33" fmla="*/ T32 w 4469"/>
              <a:gd name="T34" fmla="+- 0 3088 3040"/>
              <a:gd name="T35" fmla="*/ 3088 h 1503"/>
              <a:gd name="T36" fmla="+- 0 8728 4308"/>
              <a:gd name="T37" fmla="*/ T36 w 4469"/>
              <a:gd name="T38" fmla="+- 0 3142 3040"/>
              <a:gd name="T39" fmla="*/ 3142 h 1503"/>
              <a:gd name="T40" fmla="+- 0 8764 4308"/>
              <a:gd name="T41" fmla="*/ T40 w 4469"/>
              <a:gd name="T42" fmla="+- 0 3211 3040"/>
              <a:gd name="T43" fmla="*/ 3211 h 1503"/>
              <a:gd name="T44" fmla="+- 0 8777 4308"/>
              <a:gd name="T45" fmla="*/ T44 w 4469"/>
              <a:gd name="T46" fmla="+- 0 3290 3040"/>
              <a:gd name="T47" fmla="*/ 3290 h 1503"/>
              <a:gd name="T48" fmla="+- 0 8777 4308"/>
              <a:gd name="T49" fmla="*/ T48 w 4469"/>
              <a:gd name="T50" fmla="+- 0 4291 3040"/>
              <a:gd name="T51" fmla="*/ 4291 h 1503"/>
              <a:gd name="T52" fmla="+- 0 8764 4308"/>
              <a:gd name="T53" fmla="*/ T52 w 4469"/>
              <a:gd name="T54" fmla="+- 0 4371 3040"/>
              <a:gd name="T55" fmla="*/ 4371 h 1503"/>
              <a:gd name="T56" fmla="+- 0 8728 4308"/>
              <a:gd name="T57" fmla="*/ T56 w 4469"/>
              <a:gd name="T58" fmla="+- 0 4439 3040"/>
              <a:gd name="T59" fmla="*/ 4439 h 1503"/>
              <a:gd name="T60" fmla="+- 0 8674 4308"/>
              <a:gd name="T61" fmla="*/ T60 w 4469"/>
              <a:gd name="T62" fmla="+- 0 4494 3040"/>
              <a:gd name="T63" fmla="*/ 4494 h 1503"/>
              <a:gd name="T64" fmla="+- 0 8606 4308"/>
              <a:gd name="T65" fmla="*/ T64 w 4469"/>
              <a:gd name="T66" fmla="+- 0 4529 3040"/>
              <a:gd name="T67" fmla="*/ 4529 h 1503"/>
              <a:gd name="T68" fmla="+- 0 8526 4308"/>
              <a:gd name="T69" fmla="*/ T68 w 4469"/>
              <a:gd name="T70" fmla="+- 0 4542 3040"/>
              <a:gd name="T71" fmla="*/ 4542 h 1503"/>
              <a:gd name="T72" fmla="+- 0 4558 4308"/>
              <a:gd name="T73" fmla="*/ T72 w 4469"/>
              <a:gd name="T74" fmla="+- 0 4542 3040"/>
              <a:gd name="T75" fmla="*/ 4542 h 1503"/>
              <a:gd name="T76" fmla="+- 0 4479 4308"/>
              <a:gd name="T77" fmla="*/ T76 w 4469"/>
              <a:gd name="T78" fmla="+- 0 4529 3040"/>
              <a:gd name="T79" fmla="*/ 4529 h 1503"/>
              <a:gd name="T80" fmla="+- 0 4411 4308"/>
              <a:gd name="T81" fmla="*/ T80 w 4469"/>
              <a:gd name="T82" fmla="+- 0 4494 3040"/>
              <a:gd name="T83" fmla="*/ 4494 h 1503"/>
              <a:gd name="T84" fmla="+- 0 4356 4308"/>
              <a:gd name="T85" fmla="*/ T84 w 4469"/>
              <a:gd name="T86" fmla="+- 0 4439 3040"/>
              <a:gd name="T87" fmla="*/ 4439 h 1503"/>
              <a:gd name="T88" fmla="+- 0 4321 4308"/>
              <a:gd name="T89" fmla="*/ T88 w 4469"/>
              <a:gd name="T90" fmla="+- 0 4371 3040"/>
              <a:gd name="T91" fmla="*/ 4371 h 1503"/>
              <a:gd name="T92" fmla="+- 0 4308 4308"/>
              <a:gd name="T93" fmla="*/ T92 w 4469"/>
              <a:gd name="T94" fmla="+- 0 4291 3040"/>
              <a:gd name="T95" fmla="*/ 4291 h 1503"/>
              <a:gd name="T96" fmla="+- 0 4308 4308"/>
              <a:gd name="T97" fmla="*/ T96 w 4469"/>
              <a:gd name="T98" fmla="+- 0 3290 3040"/>
              <a:gd name="T99" fmla="*/ 3290 h 150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Lst>
            <a:rect l="0" t="0" r="r" b="b"/>
            <a:pathLst>
              <a:path w="4469" h="1503">
                <a:moveTo>
                  <a:pt x="0" y="250"/>
                </a:moveTo>
                <a:lnTo>
                  <a:pt x="13" y="171"/>
                </a:lnTo>
                <a:lnTo>
                  <a:pt x="48" y="102"/>
                </a:lnTo>
                <a:lnTo>
                  <a:pt x="103" y="48"/>
                </a:lnTo>
                <a:lnTo>
                  <a:pt x="171" y="12"/>
                </a:lnTo>
                <a:lnTo>
                  <a:pt x="250" y="0"/>
                </a:lnTo>
                <a:lnTo>
                  <a:pt x="4218" y="0"/>
                </a:lnTo>
                <a:lnTo>
                  <a:pt x="4298" y="12"/>
                </a:lnTo>
                <a:lnTo>
                  <a:pt x="4366" y="48"/>
                </a:lnTo>
                <a:lnTo>
                  <a:pt x="4420" y="102"/>
                </a:lnTo>
                <a:lnTo>
                  <a:pt x="4456" y="171"/>
                </a:lnTo>
                <a:lnTo>
                  <a:pt x="4469" y="250"/>
                </a:lnTo>
                <a:lnTo>
                  <a:pt x="4469" y="1251"/>
                </a:lnTo>
                <a:lnTo>
                  <a:pt x="4456" y="1331"/>
                </a:lnTo>
                <a:lnTo>
                  <a:pt x="4420" y="1399"/>
                </a:lnTo>
                <a:lnTo>
                  <a:pt x="4366" y="1454"/>
                </a:lnTo>
                <a:lnTo>
                  <a:pt x="4298" y="1489"/>
                </a:lnTo>
                <a:lnTo>
                  <a:pt x="4218" y="1502"/>
                </a:lnTo>
                <a:lnTo>
                  <a:pt x="250" y="1502"/>
                </a:lnTo>
                <a:lnTo>
                  <a:pt x="171" y="1489"/>
                </a:lnTo>
                <a:lnTo>
                  <a:pt x="103" y="1454"/>
                </a:lnTo>
                <a:lnTo>
                  <a:pt x="48" y="1399"/>
                </a:lnTo>
                <a:lnTo>
                  <a:pt x="13" y="1331"/>
                </a:lnTo>
                <a:lnTo>
                  <a:pt x="0" y="1251"/>
                </a:lnTo>
                <a:lnTo>
                  <a:pt x="0" y="250"/>
                </a:lnTo>
                <a:close/>
              </a:path>
            </a:pathLst>
          </a:custGeom>
          <a:noFill/>
          <a:ln w="9525">
            <a:solidFill>
              <a:srgbClr val="C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9" name="テキスト ボックス 8">
            <a:extLst>
              <a:ext uri="{FF2B5EF4-FFF2-40B4-BE49-F238E27FC236}">
                <a16:creationId xmlns:a16="http://schemas.microsoft.com/office/drawing/2014/main" id="{9C1B3F2B-5647-D62B-8C0C-EDD6FBC630EF}"/>
              </a:ext>
            </a:extLst>
          </p:cNvPr>
          <p:cNvSpPr txBox="1"/>
          <p:nvPr/>
        </p:nvSpPr>
        <p:spPr>
          <a:xfrm>
            <a:off x="2203272" y="3434035"/>
            <a:ext cx="3230801" cy="1149033"/>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ts val="800"/>
              </a:spcAft>
              <a:buClrTx/>
              <a:buSzTx/>
              <a:buFontTx/>
              <a:buNone/>
              <a:tabLst/>
            </a:pPr>
            <a:r>
              <a:rPr kumimoji="0" lang="ja-JP" altLang="en-US" sz="11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rPr>
              <a:t>特定疾患処方管理加算２の対象病名の「慢性胃炎」の医薬品（スクラルファート顆粒）の投与日数が</a:t>
            </a:r>
            <a:r>
              <a:rPr kumimoji="0" lang="en-US" altLang="ja-JP" sz="11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rPr>
              <a:t>28</a:t>
            </a:r>
            <a:r>
              <a:rPr kumimoji="0" lang="ja-JP" altLang="en-US" sz="11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rPr>
              <a:t>日に満たないので不合格と判定。</a:t>
            </a:r>
            <a:br>
              <a:rPr kumimoji="0" lang="en-US" altLang="ja-JP" sz="11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rPr>
            </a:br>
            <a:r>
              <a:rPr kumimoji="0" lang="ja-JP" altLang="en-US" sz="11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rPr>
              <a:t>共通ルールの例。</a:t>
            </a:r>
            <a:endParaRPr kumimoji="0" lang="ja-JP" altLang="ja-JP" sz="1100" b="0" i="0" u="none" strike="noStrike" cap="none" normalizeH="0" baseline="0" dirty="0">
              <a:ln>
                <a:noFill/>
              </a:ln>
              <a:solidFill>
                <a:schemeClr val="tx1"/>
              </a:solidFill>
              <a:effectLst/>
              <a:latin typeface="Arial" panose="020B0604020202020204" pitchFamily="34" charset="0"/>
            </a:endParaRPr>
          </a:p>
          <a:p>
            <a:endParaRPr kumimoji="1" lang="ja-JP" altLang="en-US" dirty="0"/>
          </a:p>
        </p:txBody>
      </p:sp>
      <p:grpSp>
        <p:nvGrpSpPr>
          <p:cNvPr id="15" name="docshapegroup792">
            <a:extLst>
              <a:ext uri="{FF2B5EF4-FFF2-40B4-BE49-F238E27FC236}">
                <a16:creationId xmlns:a16="http://schemas.microsoft.com/office/drawing/2014/main" id="{C6E7C1AA-39E2-FA75-E77E-7C98E3BD009C}"/>
              </a:ext>
            </a:extLst>
          </p:cNvPr>
          <p:cNvGrpSpPr>
            <a:grpSpLocks/>
          </p:cNvGrpSpPr>
          <p:nvPr/>
        </p:nvGrpSpPr>
        <p:grpSpPr bwMode="auto">
          <a:xfrm>
            <a:off x="1112897" y="5195441"/>
            <a:ext cx="4321176" cy="3051890"/>
            <a:chOff x="2551" y="568"/>
            <a:chExt cx="6804" cy="4808"/>
          </a:xfrm>
        </p:grpSpPr>
        <p:pic>
          <p:nvPicPr>
            <p:cNvPr id="13320" name="docshape793">
              <a:extLst>
                <a:ext uri="{FF2B5EF4-FFF2-40B4-BE49-F238E27FC236}">
                  <a16:creationId xmlns:a16="http://schemas.microsoft.com/office/drawing/2014/main" id="{BE040B64-9363-9313-1B1D-D6F77751222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6231"/>
            <a:stretch/>
          </p:blipFill>
          <p:spPr bwMode="auto">
            <a:xfrm>
              <a:off x="2551" y="568"/>
              <a:ext cx="6804" cy="4808"/>
            </a:xfrm>
            <a:prstGeom prst="rect">
              <a:avLst/>
            </a:prstGeom>
            <a:noFill/>
            <a:extLst>
              <a:ext uri="{909E8E84-426E-40DD-AFC4-6F175D3DCCD1}">
                <a14:hiddenFill xmlns:a14="http://schemas.microsoft.com/office/drawing/2010/main">
                  <a:solidFill>
                    <a:srgbClr val="FFFFFF"/>
                  </a:solidFill>
                </a14:hiddenFill>
              </a:ext>
            </a:extLst>
          </p:spPr>
        </p:pic>
        <p:sp>
          <p:nvSpPr>
            <p:cNvPr id="20" name="docshape794">
              <a:extLst>
                <a:ext uri="{FF2B5EF4-FFF2-40B4-BE49-F238E27FC236}">
                  <a16:creationId xmlns:a16="http://schemas.microsoft.com/office/drawing/2014/main" id="{AFE997CD-B6B8-E394-AC72-DF53C9478274}"/>
                </a:ext>
              </a:extLst>
            </p:cNvPr>
            <p:cNvSpPr>
              <a:spLocks/>
            </p:cNvSpPr>
            <p:nvPr/>
          </p:nvSpPr>
          <p:spPr bwMode="auto">
            <a:xfrm>
              <a:off x="4308" y="681"/>
              <a:ext cx="4469" cy="1020"/>
            </a:xfrm>
            <a:custGeom>
              <a:avLst/>
              <a:gdLst>
                <a:gd name="T0" fmla="+- 0 8607 4308"/>
                <a:gd name="T1" fmla="*/ T0 w 4469"/>
                <a:gd name="T2" fmla="+- 0 682 682"/>
                <a:gd name="T3" fmla="*/ 682 h 1020"/>
                <a:gd name="T4" fmla="+- 0 4478 4308"/>
                <a:gd name="T5" fmla="*/ T4 w 4469"/>
                <a:gd name="T6" fmla="+- 0 682 682"/>
                <a:gd name="T7" fmla="*/ 682 h 1020"/>
                <a:gd name="T8" fmla="+- 0 4412 4308"/>
                <a:gd name="T9" fmla="*/ T8 w 4469"/>
                <a:gd name="T10" fmla="+- 0 695 682"/>
                <a:gd name="T11" fmla="*/ 695 h 1020"/>
                <a:gd name="T12" fmla="+- 0 4358 4308"/>
                <a:gd name="T13" fmla="*/ T12 w 4469"/>
                <a:gd name="T14" fmla="+- 0 732 682"/>
                <a:gd name="T15" fmla="*/ 732 h 1020"/>
                <a:gd name="T16" fmla="+- 0 4321 4308"/>
                <a:gd name="T17" fmla="*/ T16 w 4469"/>
                <a:gd name="T18" fmla="+- 0 786 682"/>
                <a:gd name="T19" fmla="*/ 786 h 1020"/>
                <a:gd name="T20" fmla="+- 0 4308 4308"/>
                <a:gd name="T21" fmla="*/ T20 w 4469"/>
                <a:gd name="T22" fmla="+- 0 852 682"/>
                <a:gd name="T23" fmla="*/ 852 h 1020"/>
                <a:gd name="T24" fmla="+- 0 4308 4308"/>
                <a:gd name="T25" fmla="*/ T24 w 4469"/>
                <a:gd name="T26" fmla="+- 0 1532 682"/>
                <a:gd name="T27" fmla="*/ 1532 h 1020"/>
                <a:gd name="T28" fmla="+- 0 4321 4308"/>
                <a:gd name="T29" fmla="*/ T28 w 4469"/>
                <a:gd name="T30" fmla="+- 0 1598 682"/>
                <a:gd name="T31" fmla="*/ 1598 h 1020"/>
                <a:gd name="T32" fmla="+- 0 4358 4308"/>
                <a:gd name="T33" fmla="*/ T32 w 4469"/>
                <a:gd name="T34" fmla="+- 0 1652 682"/>
                <a:gd name="T35" fmla="*/ 1652 h 1020"/>
                <a:gd name="T36" fmla="+- 0 4412 4308"/>
                <a:gd name="T37" fmla="*/ T36 w 4469"/>
                <a:gd name="T38" fmla="+- 0 1688 682"/>
                <a:gd name="T39" fmla="*/ 1688 h 1020"/>
                <a:gd name="T40" fmla="+- 0 4478 4308"/>
                <a:gd name="T41" fmla="*/ T40 w 4469"/>
                <a:gd name="T42" fmla="+- 0 1702 682"/>
                <a:gd name="T43" fmla="*/ 1702 h 1020"/>
                <a:gd name="T44" fmla="+- 0 8607 4308"/>
                <a:gd name="T45" fmla="*/ T44 w 4469"/>
                <a:gd name="T46" fmla="+- 0 1702 682"/>
                <a:gd name="T47" fmla="*/ 1702 h 1020"/>
                <a:gd name="T48" fmla="+- 0 8673 4308"/>
                <a:gd name="T49" fmla="*/ T48 w 4469"/>
                <a:gd name="T50" fmla="+- 0 1688 682"/>
                <a:gd name="T51" fmla="*/ 1688 h 1020"/>
                <a:gd name="T52" fmla="+- 0 8727 4308"/>
                <a:gd name="T53" fmla="*/ T52 w 4469"/>
                <a:gd name="T54" fmla="+- 0 1652 682"/>
                <a:gd name="T55" fmla="*/ 1652 h 1020"/>
                <a:gd name="T56" fmla="+- 0 8763 4308"/>
                <a:gd name="T57" fmla="*/ T56 w 4469"/>
                <a:gd name="T58" fmla="+- 0 1598 682"/>
                <a:gd name="T59" fmla="*/ 1598 h 1020"/>
                <a:gd name="T60" fmla="+- 0 8777 4308"/>
                <a:gd name="T61" fmla="*/ T60 w 4469"/>
                <a:gd name="T62" fmla="+- 0 1532 682"/>
                <a:gd name="T63" fmla="*/ 1532 h 1020"/>
                <a:gd name="T64" fmla="+- 0 8777 4308"/>
                <a:gd name="T65" fmla="*/ T64 w 4469"/>
                <a:gd name="T66" fmla="+- 0 852 682"/>
                <a:gd name="T67" fmla="*/ 852 h 1020"/>
                <a:gd name="T68" fmla="+- 0 8763 4308"/>
                <a:gd name="T69" fmla="*/ T68 w 4469"/>
                <a:gd name="T70" fmla="+- 0 786 682"/>
                <a:gd name="T71" fmla="*/ 786 h 1020"/>
                <a:gd name="T72" fmla="+- 0 8727 4308"/>
                <a:gd name="T73" fmla="*/ T72 w 4469"/>
                <a:gd name="T74" fmla="+- 0 732 682"/>
                <a:gd name="T75" fmla="*/ 732 h 1020"/>
                <a:gd name="T76" fmla="+- 0 8673 4308"/>
                <a:gd name="T77" fmla="*/ T76 w 4469"/>
                <a:gd name="T78" fmla="+- 0 695 682"/>
                <a:gd name="T79" fmla="*/ 695 h 1020"/>
                <a:gd name="T80" fmla="+- 0 8607 4308"/>
                <a:gd name="T81" fmla="*/ T80 w 4469"/>
                <a:gd name="T82" fmla="+- 0 682 682"/>
                <a:gd name="T83" fmla="*/ 682 h 102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4469" h="1020">
                  <a:moveTo>
                    <a:pt x="4299" y="0"/>
                  </a:moveTo>
                  <a:lnTo>
                    <a:pt x="170" y="0"/>
                  </a:lnTo>
                  <a:lnTo>
                    <a:pt x="104" y="13"/>
                  </a:lnTo>
                  <a:lnTo>
                    <a:pt x="50" y="50"/>
                  </a:lnTo>
                  <a:lnTo>
                    <a:pt x="13" y="104"/>
                  </a:lnTo>
                  <a:lnTo>
                    <a:pt x="0" y="170"/>
                  </a:lnTo>
                  <a:lnTo>
                    <a:pt x="0" y="850"/>
                  </a:lnTo>
                  <a:lnTo>
                    <a:pt x="13" y="916"/>
                  </a:lnTo>
                  <a:lnTo>
                    <a:pt x="50" y="970"/>
                  </a:lnTo>
                  <a:lnTo>
                    <a:pt x="104" y="1006"/>
                  </a:lnTo>
                  <a:lnTo>
                    <a:pt x="170" y="1020"/>
                  </a:lnTo>
                  <a:lnTo>
                    <a:pt x="4299" y="1020"/>
                  </a:lnTo>
                  <a:lnTo>
                    <a:pt x="4365" y="1006"/>
                  </a:lnTo>
                  <a:lnTo>
                    <a:pt x="4419" y="970"/>
                  </a:lnTo>
                  <a:lnTo>
                    <a:pt x="4455" y="916"/>
                  </a:lnTo>
                  <a:lnTo>
                    <a:pt x="4469" y="850"/>
                  </a:lnTo>
                  <a:lnTo>
                    <a:pt x="4469" y="170"/>
                  </a:lnTo>
                  <a:lnTo>
                    <a:pt x="4455" y="104"/>
                  </a:lnTo>
                  <a:lnTo>
                    <a:pt x="4419" y="50"/>
                  </a:lnTo>
                  <a:lnTo>
                    <a:pt x="4365" y="13"/>
                  </a:lnTo>
                  <a:lnTo>
                    <a:pt x="4299" y="0"/>
                  </a:lnTo>
                  <a:close/>
                </a:path>
              </a:pathLst>
            </a:custGeom>
            <a:solidFill>
              <a:srgbClr val="FFFF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 name="docshape795">
              <a:extLst>
                <a:ext uri="{FF2B5EF4-FFF2-40B4-BE49-F238E27FC236}">
                  <a16:creationId xmlns:a16="http://schemas.microsoft.com/office/drawing/2014/main" id="{0136F5EE-3D3F-F971-531E-9B8B2EDB5C93}"/>
                </a:ext>
              </a:extLst>
            </p:cNvPr>
            <p:cNvSpPr>
              <a:spLocks/>
            </p:cNvSpPr>
            <p:nvPr/>
          </p:nvSpPr>
          <p:spPr bwMode="auto">
            <a:xfrm>
              <a:off x="4308" y="681"/>
              <a:ext cx="4469" cy="1020"/>
            </a:xfrm>
            <a:custGeom>
              <a:avLst/>
              <a:gdLst>
                <a:gd name="T0" fmla="+- 0 4308 4308"/>
                <a:gd name="T1" fmla="*/ T0 w 4469"/>
                <a:gd name="T2" fmla="+- 0 852 682"/>
                <a:gd name="T3" fmla="*/ 852 h 1020"/>
                <a:gd name="T4" fmla="+- 0 4321 4308"/>
                <a:gd name="T5" fmla="*/ T4 w 4469"/>
                <a:gd name="T6" fmla="+- 0 786 682"/>
                <a:gd name="T7" fmla="*/ 786 h 1020"/>
                <a:gd name="T8" fmla="+- 0 4358 4308"/>
                <a:gd name="T9" fmla="*/ T8 w 4469"/>
                <a:gd name="T10" fmla="+- 0 732 682"/>
                <a:gd name="T11" fmla="*/ 732 h 1020"/>
                <a:gd name="T12" fmla="+- 0 4412 4308"/>
                <a:gd name="T13" fmla="*/ T12 w 4469"/>
                <a:gd name="T14" fmla="+- 0 695 682"/>
                <a:gd name="T15" fmla="*/ 695 h 1020"/>
                <a:gd name="T16" fmla="+- 0 4478 4308"/>
                <a:gd name="T17" fmla="*/ T16 w 4469"/>
                <a:gd name="T18" fmla="+- 0 682 682"/>
                <a:gd name="T19" fmla="*/ 682 h 1020"/>
                <a:gd name="T20" fmla="+- 0 8607 4308"/>
                <a:gd name="T21" fmla="*/ T20 w 4469"/>
                <a:gd name="T22" fmla="+- 0 682 682"/>
                <a:gd name="T23" fmla="*/ 682 h 1020"/>
                <a:gd name="T24" fmla="+- 0 8673 4308"/>
                <a:gd name="T25" fmla="*/ T24 w 4469"/>
                <a:gd name="T26" fmla="+- 0 695 682"/>
                <a:gd name="T27" fmla="*/ 695 h 1020"/>
                <a:gd name="T28" fmla="+- 0 8727 4308"/>
                <a:gd name="T29" fmla="*/ T28 w 4469"/>
                <a:gd name="T30" fmla="+- 0 732 682"/>
                <a:gd name="T31" fmla="*/ 732 h 1020"/>
                <a:gd name="T32" fmla="+- 0 8763 4308"/>
                <a:gd name="T33" fmla="*/ T32 w 4469"/>
                <a:gd name="T34" fmla="+- 0 786 682"/>
                <a:gd name="T35" fmla="*/ 786 h 1020"/>
                <a:gd name="T36" fmla="+- 0 8777 4308"/>
                <a:gd name="T37" fmla="*/ T36 w 4469"/>
                <a:gd name="T38" fmla="+- 0 852 682"/>
                <a:gd name="T39" fmla="*/ 852 h 1020"/>
                <a:gd name="T40" fmla="+- 0 8777 4308"/>
                <a:gd name="T41" fmla="*/ T40 w 4469"/>
                <a:gd name="T42" fmla="+- 0 1532 682"/>
                <a:gd name="T43" fmla="*/ 1532 h 1020"/>
                <a:gd name="T44" fmla="+- 0 8763 4308"/>
                <a:gd name="T45" fmla="*/ T44 w 4469"/>
                <a:gd name="T46" fmla="+- 0 1598 682"/>
                <a:gd name="T47" fmla="*/ 1598 h 1020"/>
                <a:gd name="T48" fmla="+- 0 8727 4308"/>
                <a:gd name="T49" fmla="*/ T48 w 4469"/>
                <a:gd name="T50" fmla="+- 0 1652 682"/>
                <a:gd name="T51" fmla="*/ 1652 h 1020"/>
                <a:gd name="T52" fmla="+- 0 8673 4308"/>
                <a:gd name="T53" fmla="*/ T52 w 4469"/>
                <a:gd name="T54" fmla="+- 0 1688 682"/>
                <a:gd name="T55" fmla="*/ 1688 h 1020"/>
                <a:gd name="T56" fmla="+- 0 8607 4308"/>
                <a:gd name="T57" fmla="*/ T56 w 4469"/>
                <a:gd name="T58" fmla="+- 0 1702 682"/>
                <a:gd name="T59" fmla="*/ 1702 h 1020"/>
                <a:gd name="T60" fmla="+- 0 4478 4308"/>
                <a:gd name="T61" fmla="*/ T60 w 4469"/>
                <a:gd name="T62" fmla="+- 0 1702 682"/>
                <a:gd name="T63" fmla="*/ 1702 h 1020"/>
                <a:gd name="T64" fmla="+- 0 4412 4308"/>
                <a:gd name="T65" fmla="*/ T64 w 4469"/>
                <a:gd name="T66" fmla="+- 0 1688 682"/>
                <a:gd name="T67" fmla="*/ 1688 h 1020"/>
                <a:gd name="T68" fmla="+- 0 4358 4308"/>
                <a:gd name="T69" fmla="*/ T68 w 4469"/>
                <a:gd name="T70" fmla="+- 0 1652 682"/>
                <a:gd name="T71" fmla="*/ 1652 h 1020"/>
                <a:gd name="T72" fmla="+- 0 4321 4308"/>
                <a:gd name="T73" fmla="*/ T72 w 4469"/>
                <a:gd name="T74" fmla="+- 0 1598 682"/>
                <a:gd name="T75" fmla="*/ 1598 h 1020"/>
                <a:gd name="T76" fmla="+- 0 4308 4308"/>
                <a:gd name="T77" fmla="*/ T76 w 4469"/>
                <a:gd name="T78" fmla="+- 0 1532 682"/>
                <a:gd name="T79" fmla="*/ 1532 h 1020"/>
                <a:gd name="T80" fmla="+- 0 4308 4308"/>
                <a:gd name="T81" fmla="*/ T80 w 4469"/>
                <a:gd name="T82" fmla="+- 0 852 682"/>
                <a:gd name="T83" fmla="*/ 852 h 102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4469" h="1020">
                  <a:moveTo>
                    <a:pt x="0" y="170"/>
                  </a:moveTo>
                  <a:lnTo>
                    <a:pt x="13" y="104"/>
                  </a:lnTo>
                  <a:lnTo>
                    <a:pt x="50" y="50"/>
                  </a:lnTo>
                  <a:lnTo>
                    <a:pt x="104" y="13"/>
                  </a:lnTo>
                  <a:lnTo>
                    <a:pt x="170" y="0"/>
                  </a:lnTo>
                  <a:lnTo>
                    <a:pt x="4299" y="0"/>
                  </a:lnTo>
                  <a:lnTo>
                    <a:pt x="4365" y="13"/>
                  </a:lnTo>
                  <a:lnTo>
                    <a:pt x="4419" y="50"/>
                  </a:lnTo>
                  <a:lnTo>
                    <a:pt x="4455" y="104"/>
                  </a:lnTo>
                  <a:lnTo>
                    <a:pt x="4469" y="170"/>
                  </a:lnTo>
                  <a:lnTo>
                    <a:pt x="4469" y="850"/>
                  </a:lnTo>
                  <a:lnTo>
                    <a:pt x="4455" y="916"/>
                  </a:lnTo>
                  <a:lnTo>
                    <a:pt x="4419" y="970"/>
                  </a:lnTo>
                  <a:lnTo>
                    <a:pt x="4365" y="1006"/>
                  </a:lnTo>
                  <a:lnTo>
                    <a:pt x="4299" y="1020"/>
                  </a:lnTo>
                  <a:lnTo>
                    <a:pt x="170" y="1020"/>
                  </a:lnTo>
                  <a:lnTo>
                    <a:pt x="104" y="1006"/>
                  </a:lnTo>
                  <a:lnTo>
                    <a:pt x="50" y="970"/>
                  </a:lnTo>
                  <a:lnTo>
                    <a:pt x="13" y="916"/>
                  </a:lnTo>
                  <a:lnTo>
                    <a:pt x="0" y="850"/>
                  </a:lnTo>
                  <a:lnTo>
                    <a:pt x="0" y="170"/>
                  </a:lnTo>
                  <a:close/>
                </a:path>
              </a:pathLst>
            </a:custGeom>
            <a:noFill/>
            <a:ln w="9525">
              <a:solidFill>
                <a:srgbClr val="C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pic>
          <p:nvPicPr>
            <p:cNvPr id="13323" name="docshape796">
              <a:extLst>
                <a:ext uri="{FF2B5EF4-FFF2-40B4-BE49-F238E27FC236}">
                  <a16:creationId xmlns:a16="http://schemas.microsoft.com/office/drawing/2014/main" id="{E4383C74-9D7D-DBA6-9E74-CBFED5CF6D6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40" y="2642"/>
              <a:ext cx="3401" cy="1820"/>
            </a:xfrm>
            <a:prstGeom prst="rect">
              <a:avLst/>
            </a:prstGeom>
            <a:noFill/>
            <a:extLst>
              <a:ext uri="{909E8E84-426E-40DD-AFC4-6F175D3DCCD1}">
                <a14:hiddenFill xmlns:a14="http://schemas.microsoft.com/office/drawing/2010/main">
                  <a:solidFill>
                    <a:srgbClr val="FFFFFF"/>
                  </a:solidFill>
                </a14:hiddenFill>
              </a:ext>
            </a:extLst>
          </p:spPr>
        </p:pic>
        <p:sp>
          <p:nvSpPr>
            <p:cNvPr id="22" name="docshape797">
              <a:extLst>
                <a:ext uri="{FF2B5EF4-FFF2-40B4-BE49-F238E27FC236}">
                  <a16:creationId xmlns:a16="http://schemas.microsoft.com/office/drawing/2014/main" id="{D0F76C13-D4BC-D663-554E-B18976EA9623}"/>
                </a:ext>
              </a:extLst>
            </p:cNvPr>
            <p:cNvSpPr>
              <a:spLocks noChangeArrowheads="1"/>
            </p:cNvSpPr>
            <p:nvPr/>
          </p:nvSpPr>
          <p:spPr bwMode="auto">
            <a:xfrm>
              <a:off x="4833" y="2635"/>
              <a:ext cx="3416" cy="1835"/>
            </a:xfrm>
            <a:prstGeom prst="rect">
              <a:avLst/>
            </a:prstGeom>
            <a:noFill/>
            <a:ln w="9525">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24" name="テキスト ボックス 23">
            <a:extLst>
              <a:ext uri="{FF2B5EF4-FFF2-40B4-BE49-F238E27FC236}">
                <a16:creationId xmlns:a16="http://schemas.microsoft.com/office/drawing/2014/main" id="{BC0B7A30-1745-36B8-D6A5-D2A0CA14FF31}"/>
              </a:ext>
            </a:extLst>
          </p:cNvPr>
          <p:cNvSpPr txBox="1"/>
          <p:nvPr/>
        </p:nvSpPr>
        <p:spPr>
          <a:xfrm>
            <a:off x="2203272" y="5342881"/>
            <a:ext cx="3064187" cy="430887"/>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ts val="800"/>
              </a:spcAft>
              <a:buClrTx/>
              <a:buSzTx/>
              <a:buFontTx/>
              <a:buNone/>
              <a:tabLst/>
            </a:pPr>
            <a:r>
              <a:rPr kumimoji="0" lang="ja-JP" altLang="en-US" sz="11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rPr>
              <a:t>糖尿病の患者にクエチアピンが処方されて</a:t>
            </a:r>
            <a:br>
              <a:rPr kumimoji="0" lang="en-US" altLang="ja-JP" sz="11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rPr>
            </a:br>
            <a:r>
              <a:rPr kumimoji="0" lang="ja-JP" altLang="en-US" sz="11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rPr>
              <a:t>いるので不合格判定。ローカルルールの例。</a:t>
            </a:r>
            <a:endParaRPr kumimoji="1" lang="ja-JP" altLang="en-US" dirty="0"/>
          </a:p>
        </p:txBody>
      </p:sp>
      <p:sp>
        <p:nvSpPr>
          <p:cNvPr id="2" name="직사각형 1">
            <a:extLst>
              <a:ext uri="{FF2B5EF4-FFF2-40B4-BE49-F238E27FC236}">
                <a16:creationId xmlns:a16="http://schemas.microsoft.com/office/drawing/2014/main" id="{40DE0270-822A-D435-FC54-53334BDB7890}"/>
              </a:ext>
            </a:extLst>
          </p:cNvPr>
          <p:cNvSpPr/>
          <p:nvPr/>
        </p:nvSpPr>
        <p:spPr>
          <a:xfrm>
            <a:off x="1393234" y="5488133"/>
            <a:ext cx="810038" cy="102759"/>
          </a:xfrm>
          <a:prstGeom prst="rect">
            <a:avLst/>
          </a:prstGeom>
          <a:solidFill>
            <a:schemeClr val="bg1">
              <a:lumMod val="95000"/>
              <a:alpha val="80000"/>
            </a:schemeClr>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 name="직사각형 9">
            <a:extLst>
              <a:ext uri="{FF2B5EF4-FFF2-40B4-BE49-F238E27FC236}">
                <a16:creationId xmlns:a16="http://schemas.microsoft.com/office/drawing/2014/main" id="{4719F114-CC1C-3B93-5CB0-F6F4DAEACE27}"/>
              </a:ext>
            </a:extLst>
          </p:cNvPr>
          <p:cNvSpPr/>
          <p:nvPr/>
        </p:nvSpPr>
        <p:spPr>
          <a:xfrm>
            <a:off x="1529731" y="2078349"/>
            <a:ext cx="810038" cy="102759"/>
          </a:xfrm>
          <a:prstGeom prst="rect">
            <a:avLst/>
          </a:prstGeom>
          <a:solidFill>
            <a:schemeClr val="bg1">
              <a:lumMod val="95000"/>
              <a:alpha val="80000"/>
            </a:schemeClr>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24025114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スライド番号プレースホルダー 15">
            <a:extLst>
              <a:ext uri="{FF2B5EF4-FFF2-40B4-BE49-F238E27FC236}">
                <a16:creationId xmlns:a16="http://schemas.microsoft.com/office/drawing/2014/main" id="{CC091B34-AD5F-E593-0ED8-8ABFFF1758B3}"/>
              </a:ext>
            </a:extLst>
          </p:cNvPr>
          <p:cNvSpPr>
            <a:spLocks noGrp="1"/>
          </p:cNvSpPr>
          <p:nvPr>
            <p:ph type="sldNum" sz="quarter" idx="12"/>
          </p:nvPr>
        </p:nvSpPr>
        <p:spPr>
          <a:xfrm>
            <a:off x="4843463" y="9181397"/>
            <a:ext cx="1543050" cy="527403"/>
          </a:xfrm>
        </p:spPr>
        <p:txBody>
          <a:bodyPr/>
          <a:lstStyle/>
          <a:p>
            <a:fld id="{AE8EA5A1-38AB-4AA0-89CC-DE1004BC27E5}" type="slidenum">
              <a:rPr kumimoji="1" lang="ja-JP" altLang="en-US" smtClean="0"/>
              <a:t>107</a:t>
            </a:fld>
            <a:endParaRPr kumimoji="1" lang="ja-JP" altLang="en-US"/>
          </a:p>
        </p:txBody>
      </p:sp>
      <p:sp>
        <p:nvSpPr>
          <p:cNvPr id="2" name="テキスト ボックス 1">
            <a:extLst>
              <a:ext uri="{FF2B5EF4-FFF2-40B4-BE49-F238E27FC236}">
                <a16:creationId xmlns:a16="http://schemas.microsoft.com/office/drawing/2014/main" id="{8D61551E-1E6A-08EC-3A97-272D8E922548}"/>
              </a:ext>
            </a:extLst>
          </p:cNvPr>
          <p:cNvSpPr txBox="1"/>
          <p:nvPr/>
        </p:nvSpPr>
        <p:spPr>
          <a:xfrm>
            <a:off x="291402" y="648118"/>
            <a:ext cx="5948624" cy="683457"/>
          </a:xfrm>
          <a:prstGeom prst="rect">
            <a:avLst/>
          </a:prstGeom>
          <a:noFill/>
        </p:spPr>
        <p:txBody>
          <a:bodyPr wrap="square" rtlCol="0">
            <a:spAutoFit/>
          </a:bodyPr>
          <a:lstStyle/>
          <a:p>
            <a:pPr marL="485140">
              <a:spcBef>
                <a:spcPts val="260"/>
              </a:spcBef>
              <a:spcAft>
                <a:spcPts val="0"/>
              </a:spcAft>
            </a:pPr>
            <a:r>
              <a:rPr lang="ja-JP" altLang="ja-JP" sz="1100" dirty="0">
                <a:effectLst/>
                <a:latin typeface="游ゴシック" panose="020B0400000000000000" pitchFamily="50" charset="-128"/>
                <a:ea typeface="游ゴシック" panose="020B0400000000000000" pitchFamily="50" charset="-128"/>
                <a:cs typeface="ＭＳ Ｐゴシック" panose="020B0600070205080204" pitchFamily="50" charset="-128"/>
              </a:rPr>
              <a:t>１２．精密点検（独自ルール）</a:t>
            </a:r>
            <a:r>
              <a:rPr lang="ja-JP" altLang="ja-JP" sz="1100" spc="195" dirty="0">
                <a:effectLst/>
                <a:latin typeface="游ゴシック" panose="020B0400000000000000" pitchFamily="50" charset="-128"/>
                <a:ea typeface="游ゴシック" panose="020B0400000000000000" pitchFamily="50" charset="-128"/>
                <a:cs typeface="ＭＳ Ｐゴシック" panose="020B0600070205080204" pitchFamily="50" charset="-128"/>
              </a:rPr>
              <a:t> </a:t>
            </a:r>
            <a:r>
              <a:rPr lang="ja-JP" altLang="ja-JP" sz="1100" spc="-20" dirty="0">
                <a:effectLst/>
                <a:latin typeface="游ゴシック" panose="020B0400000000000000" pitchFamily="50" charset="-128"/>
                <a:ea typeface="游ゴシック" panose="020B0400000000000000" pitchFamily="50" charset="-128"/>
                <a:cs typeface="ＭＳ Ｐゴシック" panose="020B0600070205080204" pitchFamily="50" charset="-128"/>
              </a:rPr>
              <a:t>併用薬</a:t>
            </a:r>
            <a:endParaRPr lang="ja-JP" altLang="ja-JP" sz="1100" dirty="0">
              <a:effectLst/>
              <a:latin typeface="游ゴシック" panose="020B0400000000000000" pitchFamily="50" charset="-128"/>
              <a:ea typeface="游ゴシック" panose="020B0400000000000000" pitchFamily="50" charset="-128"/>
              <a:cs typeface="ＭＳ Ｐゴシック" panose="020B0600070205080204" pitchFamily="50" charset="-128"/>
            </a:endParaRPr>
          </a:p>
          <a:p>
            <a:pPr marL="736600" marR="457835">
              <a:lnSpc>
                <a:spcPct val="116000"/>
              </a:lnSpc>
              <a:spcBef>
                <a:spcPts val="315"/>
              </a:spcBef>
              <a:spcAft>
                <a:spcPts val="0"/>
              </a:spcAft>
            </a:pPr>
            <a:r>
              <a:rPr lang="ja-JP" altLang="ja-JP" sz="1100" spc="-5" dirty="0">
                <a:effectLst/>
                <a:latin typeface="游ゴシック" panose="020B0400000000000000" pitchFamily="50" charset="-128"/>
                <a:ea typeface="游ゴシック" panose="020B0400000000000000" pitchFamily="50" charset="-128"/>
                <a:cs typeface="ＭＳ Ｐゴシック" panose="020B0600070205080204" pitchFamily="50" charset="-128"/>
              </a:rPr>
              <a:t>併用薬に関して</a:t>
            </a:r>
            <a:r>
              <a:rPr lang="ja-JP" altLang="ja-JP" sz="1100" spc="-10" dirty="0">
                <a:effectLst/>
                <a:latin typeface="游ゴシック" panose="020B0400000000000000" pitchFamily="50" charset="-128"/>
                <a:ea typeface="游ゴシック" panose="020B0400000000000000" pitchFamily="50" charset="-128"/>
                <a:cs typeface="ＭＳ Ｐゴシック" panose="020B0600070205080204" pitchFamily="50" charset="-128"/>
              </a:rPr>
              <a:t>は添付文</a:t>
            </a:r>
            <a:r>
              <a:rPr lang="ja-JP" altLang="ja-JP" sz="1100" spc="-5" dirty="0">
                <a:effectLst/>
                <a:latin typeface="游ゴシック" panose="020B0400000000000000" pitchFamily="50" charset="-128"/>
                <a:ea typeface="游ゴシック" panose="020B0400000000000000" pitchFamily="50" charset="-128"/>
                <a:cs typeface="ＭＳ Ｐゴシック" panose="020B0600070205080204" pitchFamily="50" charset="-128"/>
              </a:rPr>
              <a:t>書に規定のあるもの、</a:t>
            </a:r>
            <a:r>
              <a:rPr lang="ja-JP" altLang="ja-JP" sz="1100" spc="-15" dirty="0">
                <a:effectLst/>
                <a:latin typeface="游ゴシック" panose="020B0400000000000000" pitchFamily="50" charset="-128"/>
                <a:ea typeface="游ゴシック" panose="020B0400000000000000" pitchFamily="50" charset="-128"/>
                <a:cs typeface="ＭＳ Ｐゴシック" panose="020B0600070205080204" pitchFamily="50" charset="-128"/>
              </a:rPr>
              <a:t>添</a:t>
            </a:r>
            <a:r>
              <a:rPr lang="ja-JP" altLang="ja-JP" sz="1100" spc="-5" dirty="0">
                <a:effectLst/>
                <a:latin typeface="游ゴシック" panose="020B0400000000000000" pitchFamily="50" charset="-128"/>
                <a:ea typeface="游ゴシック" panose="020B0400000000000000" pitchFamily="50" charset="-128"/>
                <a:cs typeface="ＭＳ Ｐゴシック" panose="020B0600070205080204" pitchFamily="50" charset="-128"/>
              </a:rPr>
              <a:t>付文書には規定はない</a:t>
            </a:r>
            <a:r>
              <a:rPr lang="ja-JP" altLang="ja-JP" sz="1100" spc="-10" dirty="0">
                <a:effectLst/>
                <a:latin typeface="游ゴシック" panose="020B0400000000000000" pitchFamily="50" charset="-128"/>
                <a:ea typeface="游ゴシック" panose="020B0400000000000000" pitchFamily="50" charset="-128"/>
                <a:cs typeface="ＭＳ Ｐゴシック" panose="020B0600070205080204" pitchFamily="50" charset="-128"/>
              </a:rPr>
              <a:t>が医学</a:t>
            </a:r>
            <a:r>
              <a:rPr lang="ja-JP" altLang="ja-JP" sz="1100" spc="-15" dirty="0">
                <a:effectLst/>
                <a:latin typeface="游ゴシック" panose="020B0400000000000000" pitchFamily="50" charset="-128"/>
                <a:ea typeface="游ゴシック" panose="020B0400000000000000" pitchFamily="50" charset="-128"/>
                <a:cs typeface="ＭＳ Ｐゴシック" panose="020B0600070205080204" pitchFamily="50" charset="-128"/>
              </a:rPr>
              <a:t>的判断に</a:t>
            </a:r>
            <a:r>
              <a:rPr lang="ja-JP" altLang="ja-JP" sz="1100" spc="-5" dirty="0">
                <a:effectLst/>
                <a:latin typeface="游ゴシック" panose="020B0400000000000000" pitchFamily="50" charset="-128"/>
                <a:ea typeface="游ゴシック" panose="020B0400000000000000" pitchFamily="50" charset="-128"/>
                <a:cs typeface="ＭＳ Ｐゴシック" panose="020B0600070205080204" pitchFamily="50" charset="-128"/>
              </a:rPr>
              <a:t>もとづくロー</a:t>
            </a:r>
            <a:r>
              <a:rPr lang="ja-JP" altLang="ja-JP" sz="1100" spc="-15" dirty="0">
                <a:effectLst/>
                <a:latin typeface="游ゴシック" panose="020B0400000000000000" pitchFamily="50" charset="-128"/>
                <a:ea typeface="游ゴシック" panose="020B0400000000000000" pitchFamily="50" charset="-128"/>
                <a:cs typeface="ＭＳ Ｐゴシック" panose="020B0600070205080204" pitchFamily="50" charset="-128"/>
              </a:rPr>
              <a:t>カ</a:t>
            </a:r>
            <a:r>
              <a:rPr lang="ja-JP" altLang="ja-JP" sz="1100" spc="-5" dirty="0">
                <a:effectLst/>
                <a:latin typeface="游ゴシック" panose="020B0400000000000000" pitchFamily="50" charset="-128"/>
                <a:ea typeface="游ゴシック" panose="020B0400000000000000" pitchFamily="50" charset="-128"/>
                <a:cs typeface="ＭＳ Ｐゴシック" panose="020B0600070205080204" pitchFamily="50" charset="-128"/>
              </a:rPr>
              <a:t>ルルールがあり</a:t>
            </a:r>
            <a:r>
              <a:rPr lang="ja-JP" altLang="ja-JP" sz="1100" dirty="0">
                <a:effectLst/>
                <a:latin typeface="游ゴシック" panose="020B0400000000000000" pitchFamily="50" charset="-128"/>
                <a:ea typeface="游ゴシック" panose="020B0400000000000000" pitchFamily="50" charset="-128"/>
                <a:cs typeface="ＭＳ Ｐゴシック" panose="020B0600070205080204" pitchFamily="50" charset="-128"/>
              </a:rPr>
              <a:t>ます。</a:t>
            </a:r>
            <a:endParaRPr kumimoji="1" lang="ja-JP" altLang="en-US" dirty="0">
              <a:latin typeface="游ゴシック" panose="020B0400000000000000" pitchFamily="50" charset="-128"/>
              <a:ea typeface="游ゴシック" panose="020B0400000000000000" pitchFamily="50" charset="-128"/>
            </a:endParaRPr>
          </a:p>
        </p:txBody>
      </p:sp>
      <p:grpSp>
        <p:nvGrpSpPr>
          <p:cNvPr id="11" name="그룹 10">
            <a:extLst>
              <a:ext uri="{FF2B5EF4-FFF2-40B4-BE49-F238E27FC236}">
                <a16:creationId xmlns:a16="http://schemas.microsoft.com/office/drawing/2014/main" id="{02CC7505-5DBF-69D2-56A7-C5D5EEDC954E}"/>
              </a:ext>
            </a:extLst>
          </p:cNvPr>
          <p:cNvGrpSpPr/>
          <p:nvPr/>
        </p:nvGrpSpPr>
        <p:grpSpPr>
          <a:xfrm>
            <a:off x="1105126" y="1177053"/>
            <a:ext cx="5182438" cy="3405777"/>
            <a:chOff x="1105126" y="1316392"/>
            <a:chExt cx="5182438" cy="3405777"/>
          </a:xfrm>
        </p:grpSpPr>
        <p:pic>
          <p:nvPicPr>
            <p:cNvPr id="14339" name="docshape800">
              <a:extLst>
                <a:ext uri="{FF2B5EF4-FFF2-40B4-BE49-F238E27FC236}">
                  <a16:creationId xmlns:a16="http://schemas.microsoft.com/office/drawing/2014/main" id="{DDC95406-31F7-5F59-1468-6FFC86110B3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402"/>
            <a:stretch/>
          </p:blipFill>
          <p:spPr bwMode="auto">
            <a:xfrm>
              <a:off x="1105126" y="1677614"/>
              <a:ext cx="4321177" cy="3044555"/>
            </a:xfrm>
            <a:prstGeom prst="rect">
              <a:avLst/>
            </a:prstGeom>
            <a:noFill/>
            <a:extLst>
              <a:ext uri="{909E8E84-426E-40DD-AFC4-6F175D3DCCD1}">
                <a14:hiddenFill xmlns:a14="http://schemas.microsoft.com/office/drawing/2010/main">
                  <a:solidFill>
                    <a:srgbClr val="FFFFFF"/>
                  </a:solidFill>
                </a14:hiddenFill>
              </a:ext>
            </a:extLst>
          </p:spPr>
        </p:pic>
        <p:sp>
          <p:nvSpPr>
            <p:cNvPr id="4" name="docshape801">
              <a:extLst>
                <a:ext uri="{FF2B5EF4-FFF2-40B4-BE49-F238E27FC236}">
                  <a16:creationId xmlns:a16="http://schemas.microsoft.com/office/drawing/2014/main" id="{C3A4BCBC-AC6A-7B85-BDDC-3A6D37504F3F}"/>
                </a:ext>
              </a:extLst>
            </p:cNvPr>
            <p:cNvSpPr>
              <a:spLocks/>
            </p:cNvSpPr>
            <p:nvPr/>
          </p:nvSpPr>
          <p:spPr bwMode="auto">
            <a:xfrm>
              <a:off x="2118735" y="1664270"/>
              <a:ext cx="2922066" cy="798596"/>
            </a:xfrm>
            <a:custGeom>
              <a:avLst/>
              <a:gdLst>
                <a:gd name="T0" fmla="+- 0 8538 4147"/>
                <a:gd name="T1" fmla="*/ T0 w 4601"/>
                <a:gd name="T2" fmla="+- 0 474 474"/>
                <a:gd name="T3" fmla="*/ 474 h 1258"/>
                <a:gd name="T4" fmla="+- 0 4357 4147"/>
                <a:gd name="T5" fmla="*/ T4 w 4601"/>
                <a:gd name="T6" fmla="+- 0 474 474"/>
                <a:gd name="T7" fmla="*/ 474 h 1258"/>
                <a:gd name="T8" fmla="+- 0 4291 4147"/>
                <a:gd name="T9" fmla="*/ T8 w 4601"/>
                <a:gd name="T10" fmla="+- 0 485 474"/>
                <a:gd name="T11" fmla="*/ 485 h 1258"/>
                <a:gd name="T12" fmla="+- 0 4233 4147"/>
                <a:gd name="T13" fmla="*/ T12 w 4601"/>
                <a:gd name="T14" fmla="+- 0 515 474"/>
                <a:gd name="T15" fmla="*/ 515 h 1258"/>
                <a:gd name="T16" fmla="+- 0 4188 4147"/>
                <a:gd name="T17" fmla="*/ T16 w 4601"/>
                <a:gd name="T18" fmla="+- 0 560 474"/>
                <a:gd name="T19" fmla="*/ 560 h 1258"/>
                <a:gd name="T20" fmla="+- 0 4158 4147"/>
                <a:gd name="T21" fmla="*/ T20 w 4601"/>
                <a:gd name="T22" fmla="+- 0 618 474"/>
                <a:gd name="T23" fmla="*/ 618 h 1258"/>
                <a:gd name="T24" fmla="+- 0 4147 4147"/>
                <a:gd name="T25" fmla="*/ T24 w 4601"/>
                <a:gd name="T26" fmla="+- 0 684 474"/>
                <a:gd name="T27" fmla="*/ 684 h 1258"/>
                <a:gd name="T28" fmla="+- 0 4147 4147"/>
                <a:gd name="T29" fmla="*/ T28 w 4601"/>
                <a:gd name="T30" fmla="+- 0 1522 474"/>
                <a:gd name="T31" fmla="*/ 1522 h 1258"/>
                <a:gd name="T32" fmla="+- 0 4158 4147"/>
                <a:gd name="T33" fmla="*/ T32 w 4601"/>
                <a:gd name="T34" fmla="+- 0 1589 474"/>
                <a:gd name="T35" fmla="*/ 1589 h 1258"/>
                <a:gd name="T36" fmla="+- 0 4188 4147"/>
                <a:gd name="T37" fmla="*/ T36 w 4601"/>
                <a:gd name="T38" fmla="+- 0 1646 474"/>
                <a:gd name="T39" fmla="*/ 1646 h 1258"/>
                <a:gd name="T40" fmla="+- 0 4233 4147"/>
                <a:gd name="T41" fmla="*/ T40 w 4601"/>
                <a:gd name="T42" fmla="+- 0 1692 474"/>
                <a:gd name="T43" fmla="*/ 1692 h 1258"/>
                <a:gd name="T44" fmla="+- 0 4291 4147"/>
                <a:gd name="T45" fmla="*/ T44 w 4601"/>
                <a:gd name="T46" fmla="+- 0 1721 474"/>
                <a:gd name="T47" fmla="*/ 1721 h 1258"/>
                <a:gd name="T48" fmla="+- 0 4357 4147"/>
                <a:gd name="T49" fmla="*/ T48 w 4601"/>
                <a:gd name="T50" fmla="+- 0 1732 474"/>
                <a:gd name="T51" fmla="*/ 1732 h 1258"/>
                <a:gd name="T52" fmla="+- 0 8538 4147"/>
                <a:gd name="T53" fmla="*/ T52 w 4601"/>
                <a:gd name="T54" fmla="+- 0 1732 474"/>
                <a:gd name="T55" fmla="*/ 1732 h 1258"/>
                <a:gd name="T56" fmla="+- 0 8605 4147"/>
                <a:gd name="T57" fmla="*/ T56 w 4601"/>
                <a:gd name="T58" fmla="+- 0 1721 474"/>
                <a:gd name="T59" fmla="*/ 1721 h 1258"/>
                <a:gd name="T60" fmla="+- 0 8662 4147"/>
                <a:gd name="T61" fmla="*/ T60 w 4601"/>
                <a:gd name="T62" fmla="+- 0 1692 474"/>
                <a:gd name="T63" fmla="*/ 1692 h 1258"/>
                <a:gd name="T64" fmla="+- 0 8708 4147"/>
                <a:gd name="T65" fmla="*/ T64 w 4601"/>
                <a:gd name="T66" fmla="+- 0 1646 474"/>
                <a:gd name="T67" fmla="*/ 1646 h 1258"/>
                <a:gd name="T68" fmla="+- 0 8737 4147"/>
                <a:gd name="T69" fmla="*/ T68 w 4601"/>
                <a:gd name="T70" fmla="+- 0 1589 474"/>
                <a:gd name="T71" fmla="*/ 1589 h 1258"/>
                <a:gd name="T72" fmla="+- 0 8748 4147"/>
                <a:gd name="T73" fmla="*/ T72 w 4601"/>
                <a:gd name="T74" fmla="+- 0 1522 474"/>
                <a:gd name="T75" fmla="*/ 1522 h 1258"/>
                <a:gd name="T76" fmla="+- 0 8748 4147"/>
                <a:gd name="T77" fmla="*/ T76 w 4601"/>
                <a:gd name="T78" fmla="+- 0 684 474"/>
                <a:gd name="T79" fmla="*/ 684 h 1258"/>
                <a:gd name="T80" fmla="+- 0 8737 4147"/>
                <a:gd name="T81" fmla="*/ T80 w 4601"/>
                <a:gd name="T82" fmla="+- 0 618 474"/>
                <a:gd name="T83" fmla="*/ 618 h 1258"/>
                <a:gd name="T84" fmla="+- 0 8708 4147"/>
                <a:gd name="T85" fmla="*/ T84 w 4601"/>
                <a:gd name="T86" fmla="+- 0 560 474"/>
                <a:gd name="T87" fmla="*/ 560 h 1258"/>
                <a:gd name="T88" fmla="+- 0 8662 4147"/>
                <a:gd name="T89" fmla="*/ T88 w 4601"/>
                <a:gd name="T90" fmla="+- 0 515 474"/>
                <a:gd name="T91" fmla="*/ 515 h 1258"/>
                <a:gd name="T92" fmla="+- 0 8605 4147"/>
                <a:gd name="T93" fmla="*/ T92 w 4601"/>
                <a:gd name="T94" fmla="+- 0 485 474"/>
                <a:gd name="T95" fmla="*/ 485 h 1258"/>
                <a:gd name="T96" fmla="+- 0 8538 4147"/>
                <a:gd name="T97" fmla="*/ T96 w 4601"/>
                <a:gd name="T98" fmla="+- 0 474 474"/>
                <a:gd name="T99" fmla="*/ 474 h 125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Lst>
              <a:rect l="0" t="0" r="r" b="b"/>
              <a:pathLst>
                <a:path w="4601" h="1258">
                  <a:moveTo>
                    <a:pt x="4391" y="0"/>
                  </a:moveTo>
                  <a:lnTo>
                    <a:pt x="210" y="0"/>
                  </a:lnTo>
                  <a:lnTo>
                    <a:pt x="144" y="11"/>
                  </a:lnTo>
                  <a:lnTo>
                    <a:pt x="86" y="41"/>
                  </a:lnTo>
                  <a:lnTo>
                    <a:pt x="41" y="86"/>
                  </a:lnTo>
                  <a:lnTo>
                    <a:pt x="11" y="144"/>
                  </a:lnTo>
                  <a:lnTo>
                    <a:pt x="0" y="210"/>
                  </a:lnTo>
                  <a:lnTo>
                    <a:pt x="0" y="1048"/>
                  </a:lnTo>
                  <a:lnTo>
                    <a:pt x="11" y="1115"/>
                  </a:lnTo>
                  <a:lnTo>
                    <a:pt x="41" y="1172"/>
                  </a:lnTo>
                  <a:lnTo>
                    <a:pt x="86" y="1218"/>
                  </a:lnTo>
                  <a:lnTo>
                    <a:pt x="144" y="1247"/>
                  </a:lnTo>
                  <a:lnTo>
                    <a:pt x="210" y="1258"/>
                  </a:lnTo>
                  <a:lnTo>
                    <a:pt x="4391" y="1258"/>
                  </a:lnTo>
                  <a:lnTo>
                    <a:pt x="4458" y="1247"/>
                  </a:lnTo>
                  <a:lnTo>
                    <a:pt x="4515" y="1218"/>
                  </a:lnTo>
                  <a:lnTo>
                    <a:pt x="4561" y="1172"/>
                  </a:lnTo>
                  <a:lnTo>
                    <a:pt x="4590" y="1115"/>
                  </a:lnTo>
                  <a:lnTo>
                    <a:pt x="4601" y="1048"/>
                  </a:lnTo>
                  <a:lnTo>
                    <a:pt x="4601" y="210"/>
                  </a:lnTo>
                  <a:lnTo>
                    <a:pt x="4590" y="144"/>
                  </a:lnTo>
                  <a:lnTo>
                    <a:pt x="4561" y="86"/>
                  </a:lnTo>
                  <a:lnTo>
                    <a:pt x="4515" y="41"/>
                  </a:lnTo>
                  <a:lnTo>
                    <a:pt x="4458" y="11"/>
                  </a:lnTo>
                  <a:lnTo>
                    <a:pt x="4391" y="0"/>
                  </a:lnTo>
                  <a:close/>
                </a:path>
              </a:pathLst>
            </a:custGeom>
            <a:solidFill>
              <a:srgbClr val="FFFF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 name="docshape802">
              <a:extLst>
                <a:ext uri="{FF2B5EF4-FFF2-40B4-BE49-F238E27FC236}">
                  <a16:creationId xmlns:a16="http://schemas.microsoft.com/office/drawing/2014/main" id="{D8E6EDCC-2E1E-7242-93BF-283703491FC4}"/>
                </a:ext>
              </a:extLst>
            </p:cNvPr>
            <p:cNvSpPr>
              <a:spLocks/>
            </p:cNvSpPr>
            <p:nvPr/>
          </p:nvSpPr>
          <p:spPr bwMode="auto">
            <a:xfrm>
              <a:off x="2118735" y="1664270"/>
              <a:ext cx="2922066" cy="798596"/>
            </a:xfrm>
            <a:custGeom>
              <a:avLst/>
              <a:gdLst>
                <a:gd name="T0" fmla="+- 0 4147 4147"/>
                <a:gd name="T1" fmla="*/ T0 w 4601"/>
                <a:gd name="T2" fmla="+- 0 684 474"/>
                <a:gd name="T3" fmla="*/ 684 h 1258"/>
                <a:gd name="T4" fmla="+- 0 4158 4147"/>
                <a:gd name="T5" fmla="*/ T4 w 4601"/>
                <a:gd name="T6" fmla="+- 0 618 474"/>
                <a:gd name="T7" fmla="*/ 618 h 1258"/>
                <a:gd name="T8" fmla="+- 0 4188 4147"/>
                <a:gd name="T9" fmla="*/ T8 w 4601"/>
                <a:gd name="T10" fmla="+- 0 560 474"/>
                <a:gd name="T11" fmla="*/ 560 h 1258"/>
                <a:gd name="T12" fmla="+- 0 4233 4147"/>
                <a:gd name="T13" fmla="*/ T12 w 4601"/>
                <a:gd name="T14" fmla="+- 0 515 474"/>
                <a:gd name="T15" fmla="*/ 515 h 1258"/>
                <a:gd name="T16" fmla="+- 0 4291 4147"/>
                <a:gd name="T17" fmla="*/ T16 w 4601"/>
                <a:gd name="T18" fmla="+- 0 485 474"/>
                <a:gd name="T19" fmla="*/ 485 h 1258"/>
                <a:gd name="T20" fmla="+- 0 4357 4147"/>
                <a:gd name="T21" fmla="*/ T20 w 4601"/>
                <a:gd name="T22" fmla="+- 0 474 474"/>
                <a:gd name="T23" fmla="*/ 474 h 1258"/>
                <a:gd name="T24" fmla="+- 0 8538 4147"/>
                <a:gd name="T25" fmla="*/ T24 w 4601"/>
                <a:gd name="T26" fmla="+- 0 474 474"/>
                <a:gd name="T27" fmla="*/ 474 h 1258"/>
                <a:gd name="T28" fmla="+- 0 8605 4147"/>
                <a:gd name="T29" fmla="*/ T28 w 4601"/>
                <a:gd name="T30" fmla="+- 0 485 474"/>
                <a:gd name="T31" fmla="*/ 485 h 1258"/>
                <a:gd name="T32" fmla="+- 0 8662 4147"/>
                <a:gd name="T33" fmla="*/ T32 w 4601"/>
                <a:gd name="T34" fmla="+- 0 515 474"/>
                <a:gd name="T35" fmla="*/ 515 h 1258"/>
                <a:gd name="T36" fmla="+- 0 8708 4147"/>
                <a:gd name="T37" fmla="*/ T36 w 4601"/>
                <a:gd name="T38" fmla="+- 0 560 474"/>
                <a:gd name="T39" fmla="*/ 560 h 1258"/>
                <a:gd name="T40" fmla="+- 0 8737 4147"/>
                <a:gd name="T41" fmla="*/ T40 w 4601"/>
                <a:gd name="T42" fmla="+- 0 618 474"/>
                <a:gd name="T43" fmla="*/ 618 h 1258"/>
                <a:gd name="T44" fmla="+- 0 8748 4147"/>
                <a:gd name="T45" fmla="*/ T44 w 4601"/>
                <a:gd name="T46" fmla="+- 0 684 474"/>
                <a:gd name="T47" fmla="*/ 684 h 1258"/>
                <a:gd name="T48" fmla="+- 0 8748 4147"/>
                <a:gd name="T49" fmla="*/ T48 w 4601"/>
                <a:gd name="T50" fmla="+- 0 1522 474"/>
                <a:gd name="T51" fmla="*/ 1522 h 1258"/>
                <a:gd name="T52" fmla="+- 0 8737 4147"/>
                <a:gd name="T53" fmla="*/ T52 w 4601"/>
                <a:gd name="T54" fmla="+- 0 1589 474"/>
                <a:gd name="T55" fmla="*/ 1589 h 1258"/>
                <a:gd name="T56" fmla="+- 0 8708 4147"/>
                <a:gd name="T57" fmla="*/ T56 w 4601"/>
                <a:gd name="T58" fmla="+- 0 1646 474"/>
                <a:gd name="T59" fmla="*/ 1646 h 1258"/>
                <a:gd name="T60" fmla="+- 0 8662 4147"/>
                <a:gd name="T61" fmla="*/ T60 w 4601"/>
                <a:gd name="T62" fmla="+- 0 1692 474"/>
                <a:gd name="T63" fmla="*/ 1692 h 1258"/>
                <a:gd name="T64" fmla="+- 0 8605 4147"/>
                <a:gd name="T65" fmla="*/ T64 w 4601"/>
                <a:gd name="T66" fmla="+- 0 1721 474"/>
                <a:gd name="T67" fmla="*/ 1721 h 1258"/>
                <a:gd name="T68" fmla="+- 0 8538 4147"/>
                <a:gd name="T69" fmla="*/ T68 w 4601"/>
                <a:gd name="T70" fmla="+- 0 1732 474"/>
                <a:gd name="T71" fmla="*/ 1732 h 1258"/>
                <a:gd name="T72" fmla="+- 0 4357 4147"/>
                <a:gd name="T73" fmla="*/ T72 w 4601"/>
                <a:gd name="T74" fmla="+- 0 1732 474"/>
                <a:gd name="T75" fmla="*/ 1732 h 1258"/>
                <a:gd name="T76" fmla="+- 0 4291 4147"/>
                <a:gd name="T77" fmla="*/ T76 w 4601"/>
                <a:gd name="T78" fmla="+- 0 1721 474"/>
                <a:gd name="T79" fmla="*/ 1721 h 1258"/>
                <a:gd name="T80" fmla="+- 0 4233 4147"/>
                <a:gd name="T81" fmla="*/ T80 w 4601"/>
                <a:gd name="T82" fmla="+- 0 1692 474"/>
                <a:gd name="T83" fmla="*/ 1692 h 1258"/>
                <a:gd name="T84" fmla="+- 0 4188 4147"/>
                <a:gd name="T85" fmla="*/ T84 w 4601"/>
                <a:gd name="T86" fmla="+- 0 1646 474"/>
                <a:gd name="T87" fmla="*/ 1646 h 1258"/>
                <a:gd name="T88" fmla="+- 0 4158 4147"/>
                <a:gd name="T89" fmla="*/ T88 w 4601"/>
                <a:gd name="T90" fmla="+- 0 1589 474"/>
                <a:gd name="T91" fmla="*/ 1589 h 1258"/>
                <a:gd name="T92" fmla="+- 0 4147 4147"/>
                <a:gd name="T93" fmla="*/ T92 w 4601"/>
                <a:gd name="T94" fmla="+- 0 1522 474"/>
                <a:gd name="T95" fmla="*/ 1522 h 1258"/>
                <a:gd name="T96" fmla="+- 0 4147 4147"/>
                <a:gd name="T97" fmla="*/ T96 w 4601"/>
                <a:gd name="T98" fmla="+- 0 684 474"/>
                <a:gd name="T99" fmla="*/ 684 h 125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Lst>
              <a:rect l="0" t="0" r="r" b="b"/>
              <a:pathLst>
                <a:path w="4601" h="1258">
                  <a:moveTo>
                    <a:pt x="0" y="210"/>
                  </a:moveTo>
                  <a:lnTo>
                    <a:pt x="11" y="144"/>
                  </a:lnTo>
                  <a:lnTo>
                    <a:pt x="41" y="86"/>
                  </a:lnTo>
                  <a:lnTo>
                    <a:pt x="86" y="41"/>
                  </a:lnTo>
                  <a:lnTo>
                    <a:pt x="144" y="11"/>
                  </a:lnTo>
                  <a:lnTo>
                    <a:pt x="210" y="0"/>
                  </a:lnTo>
                  <a:lnTo>
                    <a:pt x="4391" y="0"/>
                  </a:lnTo>
                  <a:lnTo>
                    <a:pt x="4458" y="11"/>
                  </a:lnTo>
                  <a:lnTo>
                    <a:pt x="4515" y="41"/>
                  </a:lnTo>
                  <a:lnTo>
                    <a:pt x="4561" y="86"/>
                  </a:lnTo>
                  <a:lnTo>
                    <a:pt x="4590" y="144"/>
                  </a:lnTo>
                  <a:lnTo>
                    <a:pt x="4601" y="210"/>
                  </a:lnTo>
                  <a:lnTo>
                    <a:pt x="4601" y="1048"/>
                  </a:lnTo>
                  <a:lnTo>
                    <a:pt x="4590" y="1115"/>
                  </a:lnTo>
                  <a:lnTo>
                    <a:pt x="4561" y="1172"/>
                  </a:lnTo>
                  <a:lnTo>
                    <a:pt x="4515" y="1218"/>
                  </a:lnTo>
                  <a:lnTo>
                    <a:pt x="4458" y="1247"/>
                  </a:lnTo>
                  <a:lnTo>
                    <a:pt x="4391" y="1258"/>
                  </a:lnTo>
                  <a:lnTo>
                    <a:pt x="210" y="1258"/>
                  </a:lnTo>
                  <a:lnTo>
                    <a:pt x="144" y="1247"/>
                  </a:lnTo>
                  <a:lnTo>
                    <a:pt x="86" y="1218"/>
                  </a:lnTo>
                  <a:lnTo>
                    <a:pt x="41" y="1172"/>
                  </a:lnTo>
                  <a:lnTo>
                    <a:pt x="11" y="1115"/>
                  </a:lnTo>
                  <a:lnTo>
                    <a:pt x="0" y="1048"/>
                  </a:lnTo>
                  <a:lnTo>
                    <a:pt x="0" y="210"/>
                  </a:lnTo>
                  <a:close/>
                </a:path>
              </a:pathLst>
            </a:custGeom>
            <a:noFill/>
            <a:ln w="9525">
              <a:solidFill>
                <a:srgbClr val="C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pic>
          <p:nvPicPr>
            <p:cNvPr id="14342" name="docshape803">
              <a:extLst>
                <a:ext uri="{FF2B5EF4-FFF2-40B4-BE49-F238E27FC236}">
                  <a16:creationId xmlns:a16="http://schemas.microsoft.com/office/drawing/2014/main" id="{B18DA001-6AC1-45A0-834D-067BEE28AF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9263" y="2951673"/>
              <a:ext cx="2161859" cy="1156631"/>
            </a:xfrm>
            <a:prstGeom prst="rect">
              <a:avLst/>
            </a:prstGeom>
            <a:noFill/>
            <a:extLst>
              <a:ext uri="{909E8E84-426E-40DD-AFC4-6F175D3DCCD1}">
                <a14:hiddenFill xmlns:a14="http://schemas.microsoft.com/office/drawing/2010/main">
                  <a:solidFill>
                    <a:srgbClr val="FFFFFF"/>
                  </a:solidFill>
                </a14:hiddenFill>
              </a:ext>
            </a:extLst>
          </p:spPr>
        </p:pic>
        <p:sp>
          <p:nvSpPr>
            <p:cNvPr id="7" name="docshape804">
              <a:extLst>
                <a:ext uri="{FF2B5EF4-FFF2-40B4-BE49-F238E27FC236}">
                  <a16:creationId xmlns:a16="http://schemas.microsoft.com/office/drawing/2014/main" id="{4EC5B665-9A52-F267-8766-BB9FDDB6B425}"/>
                </a:ext>
              </a:extLst>
            </p:cNvPr>
            <p:cNvSpPr>
              <a:spLocks noChangeArrowheads="1"/>
            </p:cNvSpPr>
            <p:nvPr/>
          </p:nvSpPr>
          <p:spPr bwMode="auto">
            <a:xfrm>
              <a:off x="2304183" y="2946595"/>
              <a:ext cx="2171385" cy="1166154"/>
            </a:xfrm>
            <a:prstGeom prst="rect">
              <a:avLst/>
            </a:prstGeom>
            <a:noFill/>
            <a:ln w="9525">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8" name="Line 8">
              <a:extLst>
                <a:ext uri="{FF2B5EF4-FFF2-40B4-BE49-F238E27FC236}">
                  <a16:creationId xmlns:a16="http://schemas.microsoft.com/office/drawing/2014/main" id="{A70FD3D5-734C-A473-9292-5A92C7125315}"/>
                </a:ext>
              </a:extLst>
            </p:cNvPr>
            <p:cNvSpPr>
              <a:spLocks noChangeShapeType="1"/>
            </p:cNvSpPr>
            <p:nvPr/>
          </p:nvSpPr>
          <p:spPr bwMode="auto">
            <a:xfrm>
              <a:off x="2746208" y="3874693"/>
              <a:ext cx="1441662" cy="0"/>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9" name="docshape805">
              <a:extLst>
                <a:ext uri="{FF2B5EF4-FFF2-40B4-BE49-F238E27FC236}">
                  <a16:creationId xmlns:a16="http://schemas.microsoft.com/office/drawing/2014/main" id="{D2EE9D62-D0D2-C7C1-FFD8-30D5B6D082BE}"/>
                </a:ext>
              </a:extLst>
            </p:cNvPr>
            <p:cNvSpPr txBox="1">
              <a:spLocks noChangeArrowheads="1"/>
            </p:cNvSpPr>
            <p:nvPr/>
          </p:nvSpPr>
          <p:spPr bwMode="auto">
            <a:xfrm>
              <a:off x="2170252" y="1316392"/>
              <a:ext cx="4117312" cy="325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pPr>
              <a:endParaRPr kumimoji="0" lang="en-US" altLang="ja-JP" sz="11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endParaRPr>
            </a:p>
            <a:p>
              <a:pPr marL="0" marR="0" lvl="0" indent="0" algn="l" defTabSz="914400" rtl="0" eaLnBrk="0" fontAlgn="base" latinLnBrk="0" hangingPunct="0">
                <a:lnSpc>
                  <a:spcPct val="100000"/>
                </a:lnSpc>
                <a:spcBef>
                  <a:spcPts val="13"/>
                </a:spcBef>
                <a:spcAft>
                  <a:spcPts val="800"/>
                </a:spcAft>
                <a:buClrTx/>
                <a:buSzTx/>
                <a:buFontTx/>
                <a:buNone/>
                <a:tabLst/>
              </a:pPr>
              <a:endParaRPr kumimoji="0" lang="en-US" altLang="ja-JP" sz="11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endParaRPr>
            </a:p>
            <a:p>
              <a:pPr marL="0" marR="1300163" lvl="0" indent="0" algn="just" defTabSz="914400" rtl="0" eaLnBrk="0" fontAlgn="base" latinLnBrk="0" hangingPunct="0">
                <a:lnSpc>
                  <a:spcPct val="100000"/>
                </a:lnSpc>
                <a:spcBef>
                  <a:spcPct val="0"/>
                </a:spcBef>
                <a:spcAft>
                  <a:spcPts val="800"/>
                </a:spcAft>
                <a:buClrTx/>
                <a:buSzTx/>
                <a:buFontTx/>
                <a:buNone/>
                <a:tabLst/>
              </a:pPr>
              <a:r>
                <a:rPr kumimoji="0" lang="en-US" altLang="ja-JP" sz="11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rPr>
                <a:t>PCI</a:t>
              </a:r>
              <a:r>
                <a:rPr kumimoji="0" lang="ja-JP" altLang="en-US" sz="11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rPr>
                <a:t>後の狭心症にアスピリンを処方することなくクロピドグレル錠を処方しているので</a:t>
              </a:r>
              <a:br>
                <a:rPr kumimoji="0" lang="en-US" altLang="ja-JP" sz="11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rPr>
              </a:br>
              <a:r>
                <a:rPr kumimoji="0" lang="ja-JP" altLang="en-US" sz="11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rPr>
                <a:t>不合格と判定。ローカルルールの例。</a:t>
              </a:r>
              <a:endParaRPr kumimoji="0" lang="ja-JP" altLang="ja-JP" sz="11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endParaRPr>
            </a:p>
          </p:txBody>
        </p:sp>
      </p:grpSp>
      <p:sp>
        <p:nvSpPr>
          <p:cNvPr id="10" name="テキスト ボックス 9">
            <a:extLst>
              <a:ext uri="{FF2B5EF4-FFF2-40B4-BE49-F238E27FC236}">
                <a16:creationId xmlns:a16="http://schemas.microsoft.com/office/drawing/2014/main" id="{2FCA6FF3-8E22-0FFE-6B4C-9AAE8AEC408B}"/>
              </a:ext>
            </a:extLst>
          </p:cNvPr>
          <p:cNvSpPr txBox="1"/>
          <p:nvPr/>
        </p:nvSpPr>
        <p:spPr>
          <a:xfrm>
            <a:off x="291402" y="4944068"/>
            <a:ext cx="5948624" cy="261610"/>
          </a:xfrm>
          <a:prstGeom prst="rect">
            <a:avLst/>
          </a:prstGeom>
          <a:noFill/>
        </p:spPr>
        <p:txBody>
          <a:bodyPr wrap="square" rtlCol="0">
            <a:spAutoFit/>
          </a:bodyPr>
          <a:lstStyle/>
          <a:p>
            <a:pPr marL="485140">
              <a:spcBef>
                <a:spcPts val="260"/>
              </a:spcBef>
              <a:spcAft>
                <a:spcPts val="0"/>
              </a:spcAft>
            </a:pPr>
            <a:r>
              <a:rPr lang="ja-JP" altLang="en-US" sz="1100" dirty="0">
                <a:effectLst/>
                <a:latin typeface="+mn-ea"/>
                <a:cs typeface="ＭＳ Ｐゴシック" panose="020B0600070205080204" pitchFamily="50" charset="-128"/>
              </a:rPr>
              <a:t>経口糖尿病薬の数制限は都道府県によって異なります。</a:t>
            </a:r>
            <a:endParaRPr kumimoji="1" lang="ja-JP" altLang="en-US" dirty="0">
              <a:latin typeface="+mn-ea"/>
            </a:endParaRPr>
          </a:p>
        </p:txBody>
      </p:sp>
      <p:grpSp>
        <p:nvGrpSpPr>
          <p:cNvPr id="14" name="docshapegroup806">
            <a:extLst>
              <a:ext uri="{FF2B5EF4-FFF2-40B4-BE49-F238E27FC236}">
                <a16:creationId xmlns:a16="http://schemas.microsoft.com/office/drawing/2014/main" id="{94B8FF4E-9C97-DAE4-8810-395CD0712DD7}"/>
              </a:ext>
            </a:extLst>
          </p:cNvPr>
          <p:cNvGrpSpPr>
            <a:grpSpLocks/>
          </p:cNvGrpSpPr>
          <p:nvPr/>
        </p:nvGrpSpPr>
        <p:grpSpPr bwMode="auto">
          <a:xfrm>
            <a:off x="1105126" y="5392539"/>
            <a:ext cx="4321176" cy="3022895"/>
            <a:chOff x="2551" y="717"/>
            <a:chExt cx="6804" cy="4760"/>
          </a:xfrm>
        </p:grpSpPr>
        <p:pic>
          <p:nvPicPr>
            <p:cNvPr id="14347" name="docshape807">
              <a:extLst>
                <a:ext uri="{FF2B5EF4-FFF2-40B4-BE49-F238E27FC236}">
                  <a16:creationId xmlns:a16="http://schemas.microsoft.com/office/drawing/2014/main" id="{07A6C471-CD3E-A42A-E9A5-9D4755240D7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7165"/>
            <a:stretch/>
          </p:blipFill>
          <p:spPr bwMode="auto">
            <a:xfrm>
              <a:off x="2551" y="717"/>
              <a:ext cx="6804" cy="4760"/>
            </a:xfrm>
            <a:prstGeom prst="rect">
              <a:avLst/>
            </a:prstGeom>
            <a:noFill/>
            <a:extLst>
              <a:ext uri="{909E8E84-426E-40DD-AFC4-6F175D3DCCD1}">
                <a14:hiddenFill xmlns:a14="http://schemas.microsoft.com/office/drawing/2010/main">
                  <a:solidFill>
                    <a:srgbClr val="FFFFFF"/>
                  </a:solidFill>
                </a14:hiddenFill>
              </a:ext>
            </a:extLst>
          </p:spPr>
        </p:pic>
        <p:sp>
          <p:nvSpPr>
            <p:cNvPr id="15" name="docshape808">
              <a:extLst>
                <a:ext uri="{FF2B5EF4-FFF2-40B4-BE49-F238E27FC236}">
                  <a16:creationId xmlns:a16="http://schemas.microsoft.com/office/drawing/2014/main" id="{5D61E32A-FF9D-D093-2727-1CBF38C6038B}"/>
                </a:ext>
              </a:extLst>
            </p:cNvPr>
            <p:cNvSpPr>
              <a:spLocks/>
            </p:cNvSpPr>
            <p:nvPr/>
          </p:nvSpPr>
          <p:spPr bwMode="auto">
            <a:xfrm>
              <a:off x="4147" y="2700"/>
              <a:ext cx="4469" cy="1184"/>
            </a:xfrm>
            <a:custGeom>
              <a:avLst/>
              <a:gdLst>
                <a:gd name="T0" fmla="+- 0 8419 4147"/>
                <a:gd name="T1" fmla="*/ T0 w 4469"/>
                <a:gd name="T2" fmla="+- 0 2700 2700"/>
                <a:gd name="T3" fmla="*/ 2700 h 1184"/>
                <a:gd name="T4" fmla="+- 0 4344 4147"/>
                <a:gd name="T5" fmla="*/ T4 w 4469"/>
                <a:gd name="T6" fmla="+- 0 2700 2700"/>
                <a:gd name="T7" fmla="*/ 2700 h 1184"/>
                <a:gd name="T8" fmla="+- 0 4268 4147"/>
                <a:gd name="T9" fmla="*/ T8 w 4469"/>
                <a:gd name="T10" fmla="+- 0 2716 2700"/>
                <a:gd name="T11" fmla="*/ 2716 h 1184"/>
                <a:gd name="T12" fmla="+- 0 4205 4147"/>
                <a:gd name="T13" fmla="*/ T12 w 4469"/>
                <a:gd name="T14" fmla="+- 0 2758 2700"/>
                <a:gd name="T15" fmla="*/ 2758 h 1184"/>
                <a:gd name="T16" fmla="+- 0 4163 4147"/>
                <a:gd name="T17" fmla="*/ T16 w 4469"/>
                <a:gd name="T18" fmla="+- 0 2821 2700"/>
                <a:gd name="T19" fmla="*/ 2821 h 1184"/>
                <a:gd name="T20" fmla="+- 0 4147 4147"/>
                <a:gd name="T21" fmla="*/ T20 w 4469"/>
                <a:gd name="T22" fmla="+- 0 2897 2700"/>
                <a:gd name="T23" fmla="*/ 2897 h 1184"/>
                <a:gd name="T24" fmla="+- 0 4147 4147"/>
                <a:gd name="T25" fmla="*/ T24 w 4469"/>
                <a:gd name="T26" fmla="+- 0 3686 2700"/>
                <a:gd name="T27" fmla="*/ 3686 h 1184"/>
                <a:gd name="T28" fmla="+- 0 4163 4147"/>
                <a:gd name="T29" fmla="*/ T28 w 4469"/>
                <a:gd name="T30" fmla="+- 0 3763 2700"/>
                <a:gd name="T31" fmla="*/ 3763 h 1184"/>
                <a:gd name="T32" fmla="+- 0 4205 4147"/>
                <a:gd name="T33" fmla="*/ T32 w 4469"/>
                <a:gd name="T34" fmla="+- 0 3826 2700"/>
                <a:gd name="T35" fmla="*/ 3826 h 1184"/>
                <a:gd name="T36" fmla="+- 0 4268 4147"/>
                <a:gd name="T37" fmla="*/ T36 w 4469"/>
                <a:gd name="T38" fmla="+- 0 3868 2700"/>
                <a:gd name="T39" fmla="*/ 3868 h 1184"/>
                <a:gd name="T40" fmla="+- 0 4344 4147"/>
                <a:gd name="T41" fmla="*/ T40 w 4469"/>
                <a:gd name="T42" fmla="+- 0 3883 2700"/>
                <a:gd name="T43" fmla="*/ 3883 h 1184"/>
                <a:gd name="T44" fmla="+- 0 8419 4147"/>
                <a:gd name="T45" fmla="*/ T44 w 4469"/>
                <a:gd name="T46" fmla="+- 0 3883 2700"/>
                <a:gd name="T47" fmla="*/ 3883 h 1184"/>
                <a:gd name="T48" fmla="+- 0 8496 4147"/>
                <a:gd name="T49" fmla="*/ T48 w 4469"/>
                <a:gd name="T50" fmla="+- 0 3868 2700"/>
                <a:gd name="T51" fmla="*/ 3868 h 1184"/>
                <a:gd name="T52" fmla="+- 0 8558 4147"/>
                <a:gd name="T53" fmla="*/ T52 w 4469"/>
                <a:gd name="T54" fmla="+- 0 3826 2700"/>
                <a:gd name="T55" fmla="*/ 3826 h 1184"/>
                <a:gd name="T56" fmla="+- 0 8601 4147"/>
                <a:gd name="T57" fmla="*/ T56 w 4469"/>
                <a:gd name="T58" fmla="+- 0 3763 2700"/>
                <a:gd name="T59" fmla="*/ 3763 h 1184"/>
                <a:gd name="T60" fmla="+- 0 8616 4147"/>
                <a:gd name="T61" fmla="*/ T60 w 4469"/>
                <a:gd name="T62" fmla="+- 0 3686 2700"/>
                <a:gd name="T63" fmla="*/ 3686 h 1184"/>
                <a:gd name="T64" fmla="+- 0 8616 4147"/>
                <a:gd name="T65" fmla="*/ T64 w 4469"/>
                <a:gd name="T66" fmla="+- 0 2897 2700"/>
                <a:gd name="T67" fmla="*/ 2897 h 1184"/>
                <a:gd name="T68" fmla="+- 0 8601 4147"/>
                <a:gd name="T69" fmla="*/ T68 w 4469"/>
                <a:gd name="T70" fmla="+- 0 2821 2700"/>
                <a:gd name="T71" fmla="*/ 2821 h 1184"/>
                <a:gd name="T72" fmla="+- 0 8558 4147"/>
                <a:gd name="T73" fmla="*/ T72 w 4469"/>
                <a:gd name="T74" fmla="+- 0 2758 2700"/>
                <a:gd name="T75" fmla="*/ 2758 h 1184"/>
                <a:gd name="T76" fmla="+- 0 8496 4147"/>
                <a:gd name="T77" fmla="*/ T76 w 4469"/>
                <a:gd name="T78" fmla="+- 0 2716 2700"/>
                <a:gd name="T79" fmla="*/ 2716 h 1184"/>
                <a:gd name="T80" fmla="+- 0 8419 4147"/>
                <a:gd name="T81" fmla="*/ T80 w 4469"/>
                <a:gd name="T82" fmla="+- 0 2700 2700"/>
                <a:gd name="T83" fmla="*/ 2700 h 118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4469" h="1184">
                  <a:moveTo>
                    <a:pt x="4272" y="0"/>
                  </a:moveTo>
                  <a:lnTo>
                    <a:pt x="197" y="0"/>
                  </a:lnTo>
                  <a:lnTo>
                    <a:pt x="121" y="16"/>
                  </a:lnTo>
                  <a:lnTo>
                    <a:pt x="58" y="58"/>
                  </a:lnTo>
                  <a:lnTo>
                    <a:pt x="16" y="121"/>
                  </a:lnTo>
                  <a:lnTo>
                    <a:pt x="0" y="197"/>
                  </a:lnTo>
                  <a:lnTo>
                    <a:pt x="0" y="986"/>
                  </a:lnTo>
                  <a:lnTo>
                    <a:pt x="16" y="1063"/>
                  </a:lnTo>
                  <a:lnTo>
                    <a:pt x="58" y="1126"/>
                  </a:lnTo>
                  <a:lnTo>
                    <a:pt x="121" y="1168"/>
                  </a:lnTo>
                  <a:lnTo>
                    <a:pt x="197" y="1183"/>
                  </a:lnTo>
                  <a:lnTo>
                    <a:pt x="4272" y="1183"/>
                  </a:lnTo>
                  <a:lnTo>
                    <a:pt x="4349" y="1168"/>
                  </a:lnTo>
                  <a:lnTo>
                    <a:pt x="4411" y="1126"/>
                  </a:lnTo>
                  <a:lnTo>
                    <a:pt x="4454" y="1063"/>
                  </a:lnTo>
                  <a:lnTo>
                    <a:pt x="4469" y="986"/>
                  </a:lnTo>
                  <a:lnTo>
                    <a:pt x="4469" y="197"/>
                  </a:lnTo>
                  <a:lnTo>
                    <a:pt x="4454" y="121"/>
                  </a:lnTo>
                  <a:lnTo>
                    <a:pt x="4411" y="58"/>
                  </a:lnTo>
                  <a:lnTo>
                    <a:pt x="4349" y="16"/>
                  </a:lnTo>
                  <a:lnTo>
                    <a:pt x="4272" y="0"/>
                  </a:lnTo>
                  <a:close/>
                </a:path>
              </a:pathLst>
            </a:custGeom>
            <a:solidFill>
              <a:srgbClr val="FFFF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 name="docshape809">
              <a:extLst>
                <a:ext uri="{FF2B5EF4-FFF2-40B4-BE49-F238E27FC236}">
                  <a16:creationId xmlns:a16="http://schemas.microsoft.com/office/drawing/2014/main" id="{D1178248-B5D3-79E6-9845-8498E469D60C}"/>
                </a:ext>
              </a:extLst>
            </p:cNvPr>
            <p:cNvSpPr>
              <a:spLocks/>
            </p:cNvSpPr>
            <p:nvPr/>
          </p:nvSpPr>
          <p:spPr bwMode="auto">
            <a:xfrm>
              <a:off x="4147" y="2700"/>
              <a:ext cx="4469" cy="1184"/>
            </a:xfrm>
            <a:custGeom>
              <a:avLst/>
              <a:gdLst>
                <a:gd name="T0" fmla="+- 0 4147 4147"/>
                <a:gd name="T1" fmla="*/ T0 w 4469"/>
                <a:gd name="T2" fmla="+- 0 2897 2700"/>
                <a:gd name="T3" fmla="*/ 2897 h 1184"/>
                <a:gd name="T4" fmla="+- 0 4163 4147"/>
                <a:gd name="T5" fmla="*/ T4 w 4469"/>
                <a:gd name="T6" fmla="+- 0 2821 2700"/>
                <a:gd name="T7" fmla="*/ 2821 h 1184"/>
                <a:gd name="T8" fmla="+- 0 4205 4147"/>
                <a:gd name="T9" fmla="*/ T8 w 4469"/>
                <a:gd name="T10" fmla="+- 0 2758 2700"/>
                <a:gd name="T11" fmla="*/ 2758 h 1184"/>
                <a:gd name="T12" fmla="+- 0 4268 4147"/>
                <a:gd name="T13" fmla="*/ T12 w 4469"/>
                <a:gd name="T14" fmla="+- 0 2716 2700"/>
                <a:gd name="T15" fmla="*/ 2716 h 1184"/>
                <a:gd name="T16" fmla="+- 0 4344 4147"/>
                <a:gd name="T17" fmla="*/ T16 w 4469"/>
                <a:gd name="T18" fmla="+- 0 2700 2700"/>
                <a:gd name="T19" fmla="*/ 2700 h 1184"/>
                <a:gd name="T20" fmla="+- 0 8419 4147"/>
                <a:gd name="T21" fmla="*/ T20 w 4469"/>
                <a:gd name="T22" fmla="+- 0 2700 2700"/>
                <a:gd name="T23" fmla="*/ 2700 h 1184"/>
                <a:gd name="T24" fmla="+- 0 8496 4147"/>
                <a:gd name="T25" fmla="*/ T24 w 4469"/>
                <a:gd name="T26" fmla="+- 0 2716 2700"/>
                <a:gd name="T27" fmla="*/ 2716 h 1184"/>
                <a:gd name="T28" fmla="+- 0 8558 4147"/>
                <a:gd name="T29" fmla="*/ T28 w 4469"/>
                <a:gd name="T30" fmla="+- 0 2758 2700"/>
                <a:gd name="T31" fmla="*/ 2758 h 1184"/>
                <a:gd name="T32" fmla="+- 0 8601 4147"/>
                <a:gd name="T33" fmla="*/ T32 w 4469"/>
                <a:gd name="T34" fmla="+- 0 2821 2700"/>
                <a:gd name="T35" fmla="*/ 2821 h 1184"/>
                <a:gd name="T36" fmla="+- 0 8616 4147"/>
                <a:gd name="T37" fmla="*/ T36 w 4469"/>
                <a:gd name="T38" fmla="+- 0 2897 2700"/>
                <a:gd name="T39" fmla="*/ 2897 h 1184"/>
                <a:gd name="T40" fmla="+- 0 8616 4147"/>
                <a:gd name="T41" fmla="*/ T40 w 4469"/>
                <a:gd name="T42" fmla="+- 0 3686 2700"/>
                <a:gd name="T43" fmla="*/ 3686 h 1184"/>
                <a:gd name="T44" fmla="+- 0 8601 4147"/>
                <a:gd name="T45" fmla="*/ T44 w 4469"/>
                <a:gd name="T46" fmla="+- 0 3763 2700"/>
                <a:gd name="T47" fmla="*/ 3763 h 1184"/>
                <a:gd name="T48" fmla="+- 0 8558 4147"/>
                <a:gd name="T49" fmla="*/ T48 w 4469"/>
                <a:gd name="T50" fmla="+- 0 3826 2700"/>
                <a:gd name="T51" fmla="*/ 3826 h 1184"/>
                <a:gd name="T52" fmla="+- 0 8496 4147"/>
                <a:gd name="T53" fmla="*/ T52 w 4469"/>
                <a:gd name="T54" fmla="+- 0 3868 2700"/>
                <a:gd name="T55" fmla="*/ 3868 h 1184"/>
                <a:gd name="T56" fmla="+- 0 8419 4147"/>
                <a:gd name="T57" fmla="*/ T56 w 4469"/>
                <a:gd name="T58" fmla="+- 0 3883 2700"/>
                <a:gd name="T59" fmla="*/ 3883 h 1184"/>
                <a:gd name="T60" fmla="+- 0 4344 4147"/>
                <a:gd name="T61" fmla="*/ T60 w 4469"/>
                <a:gd name="T62" fmla="+- 0 3883 2700"/>
                <a:gd name="T63" fmla="*/ 3883 h 1184"/>
                <a:gd name="T64" fmla="+- 0 4268 4147"/>
                <a:gd name="T65" fmla="*/ T64 w 4469"/>
                <a:gd name="T66" fmla="+- 0 3868 2700"/>
                <a:gd name="T67" fmla="*/ 3868 h 1184"/>
                <a:gd name="T68" fmla="+- 0 4205 4147"/>
                <a:gd name="T69" fmla="*/ T68 w 4469"/>
                <a:gd name="T70" fmla="+- 0 3826 2700"/>
                <a:gd name="T71" fmla="*/ 3826 h 1184"/>
                <a:gd name="T72" fmla="+- 0 4163 4147"/>
                <a:gd name="T73" fmla="*/ T72 w 4469"/>
                <a:gd name="T74" fmla="+- 0 3763 2700"/>
                <a:gd name="T75" fmla="*/ 3763 h 1184"/>
                <a:gd name="T76" fmla="+- 0 4147 4147"/>
                <a:gd name="T77" fmla="*/ T76 w 4469"/>
                <a:gd name="T78" fmla="+- 0 3686 2700"/>
                <a:gd name="T79" fmla="*/ 3686 h 1184"/>
                <a:gd name="T80" fmla="+- 0 4147 4147"/>
                <a:gd name="T81" fmla="*/ T80 w 4469"/>
                <a:gd name="T82" fmla="+- 0 2897 2700"/>
                <a:gd name="T83" fmla="*/ 2897 h 118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4469" h="1184">
                  <a:moveTo>
                    <a:pt x="0" y="197"/>
                  </a:moveTo>
                  <a:lnTo>
                    <a:pt x="16" y="121"/>
                  </a:lnTo>
                  <a:lnTo>
                    <a:pt x="58" y="58"/>
                  </a:lnTo>
                  <a:lnTo>
                    <a:pt x="121" y="16"/>
                  </a:lnTo>
                  <a:lnTo>
                    <a:pt x="197" y="0"/>
                  </a:lnTo>
                  <a:lnTo>
                    <a:pt x="4272" y="0"/>
                  </a:lnTo>
                  <a:lnTo>
                    <a:pt x="4349" y="16"/>
                  </a:lnTo>
                  <a:lnTo>
                    <a:pt x="4411" y="58"/>
                  </a:lnTo>
                  <a:lnTo>
                    <a:pt x="4454" y="121"/>
                  </a:lnTo>
                  <a:lnTo>
                    <a:pt x="4469" y="197"/>
                  </a:lnTo>
                  <a:lnTo>
                    <a:pt x="4469" y="986"/>
                  </a:lnTo>
                  <a:lnTo>
                    <a:pt x="4454" y="1063"/>
                  </a:lnTo>
                  <a:lnTo>
                    <a:pt x="4411" y="1126"/>
                  </a:lnTo>
                  <a:lnTo>
                    <a:pt x="4349" y="1168"/>
                  </a:lnTo>
                  <a:lnTo>
                    <a:pt x="4272" y="1183"/>
                  </a:lnTo>
                  <a:lnTo>
                    <a:pt x="197" y="1183"/>
                  </a:lnTo>
                  <a:lnTo>
                    <a:pt x="121" y="1168"/>
                  </a:lnTo>
                  <a:lnTo>
                    <a:pt x="58" y="1126"/>
                  </a:lnTo>
                  <a:lnTo>
                    <a:pt x="16" y="1063"/>
                  </a:lnTo>
                  <a:lnTo>
                    <a:pt x="0" y="986"/>
                  </a:lnTo>
                  <a:lnTo>
                    <a:pt x="0" y="197"/>
                  </a:lnTo>
                  <a:close/>
                </a:path>
              </a:pathLst>
            </a:custGeom>
            <a:noFill/>
            <a:ln w="9525">
              <a:solidFill>
                <a:srgbClr val="C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22" name="テキスト ボックス 21">
            <a:extLst>
              <a:ext uri="{FF2B5EF4-FFF2-40B4-BE49-F238E27FC236}">
                <a16:creationId xmlns:a16="http://schemas.microsoft.com/office/drawing/2014/main" id="{24BC4FDA-4D7B-FC6A-470E-BE98672E0ED7}"/>
              </a:ext>
            </a:extLst>
          </p:cNvPr>
          <p:cNvSpPr txBox="1"/>
          <p:nvPr/>
        </p:nvSpPr>
        <p:spPr>
          <a:xfrm>
            <a:off x="996464" y="6711611"/>
            <a:ext cx="4538500" cy="931281"/>
          </a:xfrm>
          <a:prstGeom prst="rect">
            <a:avLst/>
          </a:prstGeom>
          <a:noFill/>
        </p:spPr>
        <p:txBody>
          <a:bodyPr wrap="square" rtlCol="0">
            <a:spAutoFit/>
          </a:bodyPr>
          <a:lstStyle/>
          <a:p>
            <a:pPr marL="1141095" marR="661035">
              <a:lnSpc>
                <a:spcPct val="116000"/>
              </a:lnSpc>
              <a:spcAft>
                <a:spcPts val="0"/>
              </a:spcAft>
            </a:pPr>
            <a:r>
              <a:rPr lang="ja-JP" altLang="ja-JP" sz="1100" spc="-5" dirty="0">
                <a:effectLst/>
                <a:latin typeface="游ゴシック" panose="020B0400000000000000" pitchFamily="50" charset="-128"/>
                <a:ea typeface="游ゴシック" panose="020B0400000000000000" pitchFamily="50" charset="-128"/>
                <a:cs typeface="ＭＳ Ｐゴシック" panose="020B0600070205080204" pitchFamily="50" charset="-128"/>
              </a:rPr>
              <a:t>４種類の</a:t>
            </a:r>
            <a:r>
              <a:rPr lang="ja-JP" altLang="ja-JP" sz="1100" spc="-10" dirty="0">
                <a:effectLst/>
                <a:latin typeface="游ゴシック" panose="020B0400000000000000" pitchFamily="50" charset="-128"/>
                <a:ea typeface="游ゴシック" panose="020B0400000000000000" pitchFamily="50" charset="-128"/>
                <a:cs typeface="ＭＳ Ｐゴシック" panose="020B0600070205080204" pitchFamily="50" charset="-128"/>
              </a:rPr>
              <a:t>経口糖尿病薬</a:t>
            </a:r>
            <a:r>
              <a:rPr lang="ja-JP" altLang="ja-JP" sz="1100" spc="-15" dirty="0">
                <a:effectLst/>
                <a:latin typeface="游ゴシック" panose="020B0400000000000000" pitchFamily="50" charset="-128"/>
                <a:ea typeface="游ゴシック" panose="020B0400000000000000" pitchFamily="50" charset="-128"/>
                <a:cs typeface="ＭＳ Ｐゴシック" panose="020B0600070205080204" pitchFamily="50" charset="-128"/>
              </a:rPr>
              <a:t>を</a:t>
            </a:r>
            <a:r>
              <a:rPr lang="ja-JP" altLang="ja-JP" sz="1100" spc="-5" dirty="0">
                <a:effectLst/>
                <a:latin typeface="游ゴシック" panose="020B0400000000000000" pitchFamily="50" charset="-128"/>
                <a:ea typeface="游ゴシック" panose="020B0400000000000000" pitchFamily="50" charset="-128"/>
                <a:cs typeface="ＭＳ Ｐゴシック" panose="020B0600070205080204" pitchFamily="50" charset="-128"/>
              </a:rPr>
              <a:t>処方して</a:t>
            </a:r>
            <a:r>
              <a:rPr lang="ja-JP" altLang="ja-JP" sz="1100" spc="-25" dirty="0">
                <a:effectLst/>
                <a:latin typeface="游ゴシック" panose="020B0400000000000000" pitchFamily="50" charset="-128"/>
                <a:ea typeface="游ゴシック" panose="020B0400000000000000" pitchFamily="50" charset="-128"/>
                <a:cs typeface="ＭＳ Ｐゴシック" panose="020B0600070205080204" pitchFamily="50" charset="-128"/>
              </a:rPr>
              <a:t>いるの</a:t>
            </a:r>
            <a:r>
              <a:rPr lang="ja-JP" altLang="ja-JP" sz="1100" spc="-5" dirty="0">
                <a:effectLst/>
                <a:latin typeface="游ゴシック" panose="020B0400000000000000" pitchFamily="50" charset="-128"/>
                <a:ea typeface="游ゴシック" panose="020B0400000000000000" pitchFamily="50" charset="-128"/>
                <a:cs typeface="ＭＳ Ｐゴシック" panose="020B0600070205080204" pitchFamily="50" charset="-128"/>
              </a:rPr>
              <a:t>で不合格と判定。ロー</a:t>
            </a:r>
            <a:r>
              <a:rPr lang="ja-JP" altLang="ja-JP" sz="1100" spc="-15" dirty="0">
                <a:effectLst/>
                <a:latin typeface="游ゴシック" panose="020B0400000000000000" pitchFamily="50" charset="-128"/>
                <a:ea typeface="游ゴシック" panose="020B0400000000000000" pitchFamily="50" charset="-128"/>
                <a:cs typeface="ＭＳ Ｐゴシック" panose="020B0600070205080204" pitchFamily="50" charset="-128"/>
              </a:rPr>
              <a:t>カ</a:t>
            </a:r>
            <a:r>
              <a:rPr lang="ja-JP" altLang="ja-JP" sz="1100" spc="-5" dirty="0">
                <a:effectLst/>
                <a:latin typeface="游ゴシック" panose="020B0400000000000000" pitchFamily="50" charset="-128"/>
                <a:ea typeface="游ゴシック" panose="020B0400000000000000" pitchFamily="50" charset="-128"/>
                <a:cs typeface="ＭＳ Ｐゴシック" panose="020B0600070205080204" pitchFamily="50" charset="-128"/>
              </a:rPr>
              <a:t>ルルール</a:t>
            </a:r>
            <a:r>
              <a:rPr lang="ja-JP" altLang="ja-JP" sz="1100" spc="-25" dirty="0">
                <a:effectLst/>
                <a:latin typeface="游ゴシック" panose="020B0400000000000000" pitchFamily="50" charset="-128"/>
                <a:ea typeface="游ゴシック" panose="020B0400000000000000" pitchFamily="50" charset="-128"/>
                <a:cs typeface="ＭＳ Ｐゴシック" panose="020B0600070205080204" pitchFamily="50" charset="-128"/>
              </a:rPr>
              <a:t>の例。</a:t>
            </a:r>
            <a:endParaRPr lang="ja-JP" altLang="ja-JP" sz="1100" dirty="0">
              <a:effectLst/>
              <a:latin typeface="游ゴシック" panose="020B0400000000000000" pitchFamily="50" charset="-128"/>
              <a:ea typeface="游ゴシック" panose="020B0400000000000000" pitchFamily="50" charset="-128"/>
              <a:cs typeface="ＭＳ Ｐゴシック" panose="020B0600070205080204" pitchFamily="50" charset="-128"/>
            </a:endParaRPr>
          </a:p>
          <a:p>
            <a:pPr marL="1141095">
              <a:spcBef>
                <a:spcPts val="5"/>
              </a:spcBef>
              <a:spcAft>
                <a:spcPts val="0"/>
              </a:spcAft>
            </a:pPr>
            <a:r>
              <a:rPr lang="en-US" altLang="ja-JP" sz="1100" spc="-5" dirty="0">
                <a:effectLst/>
                <a:latin typeface="游ゴシック" panose="020B0400000000000000" pitchFamily="50" charset="-128"/>
                <a:ea typeface="游ゴシック" panose="020B0400000000000000" pitchFamily="50" charset="-128"/>
                <a:cs typeface="ＭＳ Ｐゴシック" panose="020B0600070205080204" pitchFamily="50" charset="-128"/>
              </a:rPr>
              <a:t>※</a:t>
            </a:r>
            <a:r>
              <a:rPr lang="ja-JP" altLang="ja-JP" sz="1100" spc="-5" dirty="0">
                <a:effectLst/>
                <a:latin typeface="游ゴシック" panose="020B0400000000000000" pitchFamily="50" charset="-128"/>
                <a:ea typeface="游ゴシック" panose="020B0400000000000000" pitchFamily="50" charset="-128"/>
                <a:cs typeface="ＭＳ Ｐゴシック" panose="020B0600070205080204" pitchFamily="50" charset="-128"/>
              </a:rPr>
              <a:t>実際にはコメントをつけて通している。</a:t>
            </a:r>
            <a:endParaRPr lang="ja-JP" altLang="ja-JP" sz="1100" dirty="0">
              <a:effectLst/>
              <a:latin typeface="游ゴシック" panose="020B0400000000000000" pitchFamily="50" charset="-128"/>
              <a:ea typeface="游ゴシック" panose="020B0400000000000000" pitchFamily="50" charset="-128"/>
              <a:cs typeface="ＭＳ Ｐゴシック" panose="020B0600070205080204" pitchFamily="50" charset="-128"/>
            </a:endParaRPr>
          </a:p>
          <a:p>
            <a:endParaRPr kumimoji="1" lang="ja-JP" altLang="en-US" dirty="0"/>
          </a:p>
        </p:txBody>
      </p:sp>
      <p:sp>
        <p:nvSpPr>
          <p:cNvPr id="12" name="직사각형 11">
            <a:extLst>
              <a:ext uri="{FF2B5EF4-FFF2-40B4-BE49-F238E27FC236}">
                <a16:creationId xmlns:a16="http://schemas.microsoft.com/office/drawing/2014/main" id="{1030B36C-A921-F367-3D7C-2B25B6806324}"/>
              </a:ext>
            </a:extLst>
          </p:cNvPr>
          <p:cNvSpPr/>
          <p:nvPr/>
        </p:nvSpPr>
        <p:spPr>
          <a:xfrm>
            <a:off x="1541275" y="1811928"/>
            <a:ext cx="556063" cy="112666"/>
          </a:xfrm>
          <a:prstGeom prst="rect">
            <a:avLst/>
          </a:prstGeom>
          <a:solidFill>
            <a:schemeClr val="bg1">
              <a:lumMod val="95000"/>
              <a:alpha val="80000"/>
            </a:schemeClr>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3" name="직사각형 12">
            <a:extLst>
              <a:ext uri="{FF2B5EF4-FFF2-40B4-BE49-F238E27FC236}">
                <a16:creationId xmlns:a16="http://schemas.microsoft.com/office/drawing/2014/main" id="{225B85F4-C245-6046-6C94-91E3EB90440B}"/>
              </a:ext>
            </a:extLst>
          </p:cNvPr>
          <p:cNvSpPr/>
          <p:nvPr/>
        </p:nvSpPr>
        <p:spPr>
          <a:xfrm>
            <a:off x="1558693" y="5646154"/>
            <a:ext cx="810038" cy="102759"/>
          </a:xfrm>
          <a:prstGeom prst="rect">
            <a:avLst/>
          </a:prstGeom>
          <a:solidFill>
            <a:schemeClr val="bg1">
              <a:lumMod val="95000"/>
              <a:alpha val="80000"/>
            </a:schemeClr>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3411989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スライド番号プレースホルダー 15">
            <a:extLst>
              <a:ext uri="{FF2B5EF4-FFF2-40B4-BE49-F238E27FC236}">
                <a16:creationId xmlns:a16="http://schemas.microsoft.com/office/drawing/2014/main" id="{CC091B34-AD5F-E593-0ED8-8ABFFF1758B3}"/>
              </a:ext>
            </a:extLst>
          </p:cNvPr>
          <p:cNvSpPr>
            <a:spLocks noGrp="1"/>
          </p:cNvSpPr>
          <p:nvPr>
            <p:ph type="sldNum" sz="quarter" idx="12"/>
          </p:nvPr>
        </p:nvSpPr>
        <p:spPr>
          <a:xfrm>
            <a:off x="4843463" y="9181397"/>
            <a:ext cx="1543050" cy="527403"/>
          </a:xfrm>
        </p:spPr>
        <p:txBody>
          <a:bodyPr/>
          <a:lstStyle/>
          <a:p>
            <a:fld id="{AE8EA5A1-38AB-4AA0-89CC-DE1004BC27E5}" type="slidenum">
              <a:rPr kumimoji="1" lang="ja-JP" altLang="en-US" smtClean="0"/>
              <a:t>108</a:t>
            </a:fld>
            <a:endParaRPr kumimoji="1" lang="ja-JP" altLang="en-US"/>
          </a:p>
        </p:txBody>
      </p:sp>
      <p:sp>
        <p:nvSpPr>
          <p:cNvPr id="2" name="テキスト ボックス 1">
            <a:extLst>
              <a:ext uri="{FF2B5EF4-FFF2-40B4-BE49-F238E27FC236}">
                <a16:creationId xmlns:a16="http://schemas.microsoft.com/office/drawing/2014/main" id="{ED6249D0-09BB-29AA-4934-90C95FA3D8B9}"/>
              </a:ext>
            </a:extLst>
          </p:cNvPr>
          <p:cNvSpPr txBox="1"/>
          <p:nvPr/>
        </p:nvSpPr>
        <p:spPr>
          <a:xfrm>
            <a:off x="292244" y="789753"/>
            <a:ext cx="6273512" cy="1069780"/>
          </a:xfrm>
          <a:prstGeom prst="rect">
            <a:avLst/>
          </a:prstGeom>
          <a:noFill/>
        </p:spPr>
        <p:txBody>
          <a:bodyPr wrap="none" rtlCol="0">
            <a:spAutoFit/>
          </a:bodyPr>
          <a:lstStyle/>
          <a:p>
            <a:pPr marL="485140">
              <a:spcBef>
                <a:spcPts val="260"/>
              </a:spcBef>
              <a:spcAft>
                <a:spcPts val="0"/>
              </a:spcAft>
            </a:pPr>
            <a:r>
              <a:rPr lang="ja-JP" altLang="ja-JP" sz="1100" dirty="0">
                <a:effectLst/>
                <a:latin typeface="游ゴシック" panose="020B0400000000000000" pitchFamily="50" charset="-128"/>
                <a:ea typeface="游ゴシック" panose="020B0400000000000000" pitchFamily="50" charset="-128"/>
                <a:cs typeface="ＭＳ Ｐゴシック" panose="020B0600070205080204" pitchFamily="50" charset="-128"/>
              </a:rPr>
              <a:t>１３．精密点検（独自ルール）</a:t>
            </a:r>
            <a:r>
              <a:rPr lang="ja-JP" altLang="ja-JP" sz="1100" spc="165" dirty="0">
                <a:effectLst/>
                <a:latin typeface="游ゴシック" panose="020B0400000000000000" pitchFamily="50" charset="-128"/>
                <a:ea typeface="游ゴシック" panose="020B0400000000000000" pitchFamily="50" charset="-128"/>
                <a:cs typeface="ＭＳ Ｐゴシック" panose="020B0600070205080204" pitchFamily="50" charset="-128"/>
              </a:rPr>
              <a:t> </a:t>
            </a:r>
            <a:r>
              <a:rPr lang="en-US" altLang="ja-JP" sz="1100" dirty="0">
                <a:effectLst/>
                <a:latin typeface="游ゴシック" panose="020B0400000000000000" pitchFamily="50" charset="-128"/>
                <a:ea typeface="游ゴシック" panose="020B0400000000000000" pitchFamily="50" charset="-128"/>
                <a:cs typeface="ＭＳ Ｐゴシック" panose="020B0600070205080204" pitchFamily="50" charset="-128"/>
              </a:rPr>
              <a:t>PPI</a:t>
            </a:r>
            <a:r>
              <a:rPr lang="ja-JP" altLang="ja-JP" sz="1100" spc="-10" dirty="0">
                <a:effectLst/>
                <a:latin typeface="游ゴシック" panose="020B0400000000000000" pitchFamily="50" charset="-128"/>
                <a:ea typeface="游ゴシック" panose="020B0400000000000000" pitchFamily="50" charset="-128"/>
                <a:cs typeface="ＭＳ Ｐゴシック" panose="020B0600070205080204" pitchFamily="50" charset="-128"/>
              </a:rPr>
              <a:t>の投与期間</a:t>
            </a:r>
            <a:endParaRPr lang="ja-JP" altLang="ja-JP" sz="1100" dirty="0">
              <a:effectLst/>
              <a:latin typeface="游ゴシック" panose="020B0400000000000000" pitchFamily="50" charset="-128"/>
              <a:ea typeface="游ゴシック" panose="020B0400000000000000" pitchFamily="50" charset="-128"/>
              <a:cs typeface="ＭＳ Ｐゴシック" panose="020B0600070205080204" pitchFamily="50" charset="-128"/>
            </a:endParaRPr>
          </a:p>
          <a:p>
            <a:pPr marL="736600" marR="487045">
              <a:lnSpc>
                <a:spcPct val="116000"/>
              </a:lnSpc>
              <a:spcBef>
                <a:spcPts val="315"/>
              </a:spcBef>
              <a:spcAft>
                <a:spcPts val="0"/>
              </a:spcAft>
            </a:pPr>
            <a:r>
              <a:rPr lang="en-US" altLang="ja-JP" sz="1100" spc="-5" dirty="0">
                <a:effectLst/>
                <a:latin typeface="游ゴシック" panose="020B0400000000000000" pitchFamily="50" charset="-128"/>
                <a:ea typeface="游ゴシック" panose="020B0400000000000000" pitchFamily="50" charset="-128"/>
                <a:cs typeface="ＭＳ Ｐゴシック" panose="020B0600070205080204" pitchFamily="50" charset="-128"/>
              </a:rPr>
              <a:t>PP</a:t>
            </a:r>
            <a:r>
              <a:rPr lang="en-US" altLang="ja-JP" sz="1100" spc="-10" dirty="0">
                <a:effectLst/>
                <a:latin typeface="游ゴシック" panose="020B0400000000000000" pitchFamily="50" charset="-128"/>
                <a:ea typeface="游ゴシック" panose="020B0400000000000000" pitchFamily="50" charset="-128"/>
                <a:cs typeface="ＭＳ Ｐゴシック" panose="020B0600070205080204" pitchFamily="50" charset="-128"/>
              </a:rPr>
              <a:t>I</a:t>
            </a:r>
            <a:r>
              <a:rPr lang="ja-JP" altLang="ja-JP" sz="1100" spc="-5" dirty="0">
                <a:effectLst/>
                <a:latin typeface="游ゴシック" panose="020B0400000000000000" pitchFamily="50" charset="-128"/>
                <a:ea typeface="游ゴシック" panose="020B0400000000000000" pitchFamily="50" charset="-128"/>
                <a:cs typeface="ＭＳ Ｐゴシック" panose="020B0600070205080204" pitchFamily="50" charset="-128"/>
              </a:rPr>
              <a:t>は製剤によって、また同じ製剤でも用量によって効能・効果、投与</a:t>
            </a:r>
            <a:r>
              <a:rPr lang="ja-JP" altLang="ja-JP" sz="1100" spc="-20" dirty="0">
                <a:effectLst/>
                <a:latin typeface="游ゴシック" panose="020B0400000000000000" pitchFamily="50" charset="-128"/>
                <a:ea typeface="游ゴシック" panose="020B0400000000000000" pitchFamily="50" charset="-128"/>
                <a:cs typeface="ＭＳ Ｐゴシック" panose="020B0600070205080204" pitchFamily="50" charset="-128"/>
              </a:rPr>
              <a:t>期間が</a:t>
            </a:r>
            <a:endParaRPr lang="en-US" altLang="ja-JP" sz="1100" spc="-20" dirty="0">
              <a:effectLst/>
              <a:latin typeface="游ゴシック" panose="020B0400000000000000" pitchFamily="50" charset="-128"/>
              <a:ea typeface="游ゴシック" panose="020B0400000000000000" pitchFamily="50" charset="-128"/>
              <a:cs typeface="ＭＳ Ｐゴシック" panose="020B0600070205080204" pitchFamily="50" charset="-128"/>
            </a:endParaRPr>
          </a:p>
          <a:p>
            <a:pPr marL="736600" marR="487045">
              <a:lnSpc>
                <a:spcPct val="116000"/>
              </a:lnSpc>
              <a:spcBef>
                <a:spcPts val="315"/>
              </a:spcBef>
              <a:spcAft>
                <a:spcPts val="0"/>
              </a:spcAft>
            </a:pPr>
            <a:r>
              <a:rPr lang="ja-JP" altLang="ja-JP" sz="1100" spc="-5" dirty="0">
                <a:effectLst/>
                <a:latin typeface="游ゴシック" panose="020B0400000000000000" pitchFamily="50" charset="-128"/>
                <a:ea typeface="游ゴシック" panose="020B0400000000000000" pitchFamily="50" charset="-128"/>
                <a:cs typeface="ＭＳ Ｐゴシック" panose="020B0600070205080204" pitchFamily="50" charset="-128"/>
              </a:rPr>
              <a:t>異なりま</a:t>
            </a:r>
            <a:r>
              <a:rPr lang="ja-JP" altLang="ja-JP" sz="1100" dirty="0">
                <a:effectLst/>
                <a:latin typeface="游ゴシック" panose="020B0400000000000000" pitchFamily="50" charset="-128"/>
                <a:ea typeface="游ゴシック" panose="020B0400000000000000" pitchFamily="50" charset="-128"/>
                <a:cs typeface="ＭＳ Ｐゴシック" panose="020B0600070205080204" pitchFamily="50" charset="-128"/>
              </a:rPr>
              <a:t>す。</a:t>
            </a:r>
          </a:p>
          <a:p>
            <a:pPr marL="736600">
              <a:spcBef>
                <a:spcPts val="5"/>
              </a:spcBef>
              <a:spcAft>
                <a:spcPts val="0"/>
              </a:spcAft>
            </a:pPr>
            <a:r>
              <a:rPr lang="ja-JP" altLang="ja-JP" sz="1100" spc="-10" dirty="0">
                <a:effectLst/>
                <a:latin typeface="游ゴシック" panose="020B0400000000000000" pitchFamily="50" charset="-128"/>
                <a:ea typeface="游ゴシック" panose="020B0400000000000000" pitchFamily="50" charset="-128"/>
                <a:cs typeface="ＭＳ Ｐゴシック" panose="020B0600070205080204" pitchFamily="50" charset="-128"/>
              </a:rPr>
              <a:t>タケキャブ錠</a:t>
            </a:r>
            <a:r>
              <a:rPr lang="en-US" altLang="ja-JP" sz="1100" spc="-10" dirty="0">
                <a:effectLst/>
                <a:latin typeface="游ゴシック" panose="020B0400000000000000" pitchFamily="50" charset="-128"/>
                <a:ea typeface="游ゴシック" panose="020B0400000000000000" pitchFamily="50" charset="-128"/>
                <a:cs typeface="ＭＳ Ｐゴシック" panose="020B0600070205080204" pitchFamily="50" charset="-128"/>
              </a:rPr>
              <a:t>20</a:t>
            </a:r>
            <a:r>
              <a:rPr lang="ja-JP" altLang="ja-JP" sz="1100" spc="-10" dirty="0">
                <a:effectLst/>
                <a:latin typeface="游ゴシック" panose="020B0400000000000000" pitchFamily="50" charset="-128"/>
                <a:ea typeface="游ゴシック" panose="020B0400000000000000" pitchFamily="50" charset="-128"/>
                <a:cs typeface="ＭＳ Ｐゴシック" panose="020B0600070205080204" pitchFamily="50" charset="-128"/>
              </a:rPr>
              <a:t>ｍｇ</a:t>
            </a:r>
            <a:r>
              <a:rPr lang="ja-JP" altLang="ja-JP" sz="1100" spc="-15" dirty="0">
                <a:effectLst/>
                <a:latin typeface="游ゴシック" panose="020B0400000000000000" pitchFamily="50" charset="-128"/>
                <a:ea typeface="游ゴシック" panose="020B0400000000000000" pitchFamily="50" charset="-128"/>
                <a:cs typeface="ＭＳ Ｐゴシック" panose="020B0600070205080204" pitchFamily="50" charset="-128"/>
              </a:rPr>
              <a:t>を例にとると十二指腸潰瘍では６週までの投与となります</a:t>
            </a:r>
            <a:r>
              <a:rPr lang="ja-JP" altLang="en-US" sz="1100" spc="-15" dirty="0">
                <a:effectLst/>
                <a:latin typeface="游ゴシック" panose="020B0400000000000000" pitchFamily="50" charset="-128"/>
                <a:ea typeface="游ゴシック" panose="020B0400000000000000" pitchFamily="50" charset="-128"/>
                <a:cs typeface="ＭＳ Ｐゴシック" panose="020B0600070205080204" pitchFamily="50" charset="-128"/>
              </a:rPr>
              <a:t>。</a:t>
            </a:r>
            <a:endParaRPr lang="ja-JP" altLang="ja-JP" sz="1100" dirty="0">
              <a:effectLst/>
              <a:latin typeface="游ゴシック" panose="020B0400000000000000" pitchFamily="50" charset="-128"/>
              <a:ea typeface="游ゴシック" panose="020B0400000000000000" pitchFamily="50" charset="-128"/>
              <a:cs typeface="ＭＳ Ｐゴシック" panose="020B0600070205080204" pitchFamily="50" charset="-128"/>
            </a:endParaRPr>
          </a:p>
          <a:p>
            <a:endParaRPr kumimoji="1" lang="ja-JP" altLang="en-US" sz="1100" dirty="0">
              <a:latin typeface="游ゴシック" panose="020B0400000000000000" pitchFamily="50" charset="-128"/>
              <a:ea typeface="游ゴシック" panose="020B0400000000000000" pitchFamily="50" charset="-128"/>
            </a:endParaRPr>
          </a:p>
        </p:txBody>
      </p:sp>
      <p:grpSp>
        <p:nvGrpSpPr>
          <p:cNvPr id="6" name="docshapegroup811">
            <a:extLst>
              <a:ext uri="{FF2B5EF4-FFF2-40B4-BE49-F238E27FC236}">
                <a16:creationId xmlns:a16="http://schemas.microsoft.com/office/drawing/2014/main" id="{F0343B77-AEE5-F461-EC1C-D1B6C855077D}"/>
              </a:ext>
            </a:extLst>
          </p:cNvPr>
          <p:cNvGrpSpPr>
            <a:grpSpLocks/>
          </p:cNvGrpSpPr>
          <p:nvPr/>
        </p:nvGrpSpPr>
        <p:grpSpPr bwMode="auto">
          <a:xfrm>
            <a:off x="1334368" y="1534913"/>
            <a:ext cx="5446561" cy="3454440"/>
            <a:chOff x="2551" y="-72"/>
            <a:chExt cx="8576" cy="5439"/>
          </a:xfrm>
        </p:grpSpPr>
        <p:pic>
          <p:nvPicPr>
            <p:cNvPr id="15363" name="docshape812">
              <a:extLst>
                <a:ext uri="{FF2B5EF4-FFF2-40B4-BE49-F238E27FC236}">
                  <a16:creationId xmlns:a16="http://schemas.microsoft.com/office/drawing/2014/main" id="{7A9E005D-9CB7-021B-F0D7-D317F36870B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7303"/>
            <a:stretch/>
          </p:blipFill>
          <p:spPr bwMode="auto">
            <a:xfrm>
              <a:off x="2551" y="617"/>
              <a:ext cx="6804" cy="4750"/>
            </a:xfrm>
            <a:prstGeom prst="rect">
              <a:avLst/>
            </a:prstGeom>
            <a:noFill/>
            <a:extLst>
              <a:ext uri="{909E8E84-426E-40DD-AFC4-6F175D3DCCD1}">
                <a14:hiddenFill xmlns:a14="http://schemas.microsoft.com/office/drawing/2010/main">
                  <a:solidFill>
                    <a:srgbClr val="FFFFFF"/>
                  </a:solidFill>
                </a14:hiddenFill>
              </a:ext>
            </a:extLst>
          </p:spPr>
        </p:pic>
        <p:sp>
          <p:nvSpPr>
            <p:cNvPr id="7" name="docshape813">
              <a:extLst>
                <a:ext uri="{FF2B5EF4-FFF2-40B4-BE49-F238E27FC236}">
                  <a16:creationId xmlns:a16="http://schemas.microsoft.com/office/drawing/2014/main" id="{31B20149-4698-843B-8247-6081D403D3CE}"/>
                </a:ext>
              </a:extLst>
            </p:cNvPr>
            <p:cNvSpPr>
              <a:spLocks/>
            </p:cNvSpPr>
            <p:nvPr/>
          </p:nvSpPr>
          <p:spPr bwMode="auto">
            <a:xfrm>
              <a:off x="3938" y="1016"/>
              <a:ext cx="4469" cy="1289"/>
            </a:xfrm>
            <a:custGeom>
              <a:avLst/>
              <a:gdLst>
                <a:gd name="T0" fmla="+- 0 8192 3938"/>
                <a:gd name="T1" fmla="*/ T0 w 4469"/>
                <a:gd name="T2" fmla="+- 0 1017 1017"/>
                <a:gd name="T3" fmla="*/ 1017 h 1289"/>
                <a:gd name="T4" fmla="+- 0 4153 3938"/>
                <a:gd name="T5" fmla="*/ T4 w 4469"/>
                <a:gd name="T6" fmla="+- 0 1017 1017"/>
                <a:gd name="T7" fmla="*/ 1017 h 1289"/>
                <a:gd name="T8" fmla="+- 0 4085 3938"/>
                <a:gd name="T9" fmla="*/ T8 w 4469"/>
                <a:gd name="T10" fmla="+- 0 1028 1017"/>
                <a:gd name="T11" fmla="*/ 1028 h 1289"/>
                <a:gd name="T12" fmla="+- 0 4026 3938"/>
                <a:gd name="T13" fmla="*/ T12 w 4469"/>
                <a:gd name="T14" fmla="+- 0 1058 1017"/>
                <a:gd name="T15" fmla="*/ 1058 h 1289"/>
                <a:gd name="T16" fmla="+- 0 3980 3938"/>
                <a:gd name="T17" fmla="*/ T16 w 4469"/>
                <a:gd name="T18" fmla="+- 0 1105 1017"/>
                <a:gd name="T19" fmla="*/ 1105 h 1289"/>
                <a:gd name="T20" fmla="+- 0 3949 3938"/>
                <a:gd name="T21" fmla="*/ T20 w 4469"/>
                <a:gd name="T22" fmla="+- 0 1164 1017"/>
                <a:gd name="T23" fmla="*/ 1164 h 1289"/>
                <a:gd name="T24" fmla="+- 0 3938 3938"/>
                <a:gd name="T25" fmla="*/ T24 w 4469"/>
                <a:gd name="T26" fmla="+- 0 1231 1017"/>
                <a:gd name="T27" fmla="*/ 1231 h 1289"/>
                <a:gd name="T28" fmla="+- 0 3938 3938"/>
                <a:gd name="T29" fmla="*/ T28 w 4469"/>
                <a:gd name="T30" fmla="+- 0 2091 1017"/>
                <a:gd name="T31" fmla="*/ 2091 h 1289"/>
                <a:gd name="T32" fmla="+- 0 3949 3938"/>
                <a:gd name="T33" fmla="*/ T32 w 4469"/>
                <a:gd name="T34" fmla="+- 0 2159 1017"/>
                <a:gd name="T35" fmla="*/ 2159 h 1289"/>
                <a:gd name="T36" fmla="+- 0 3980 3938"/>
                <a:gd name="T37" fmla="*/ T36 w 4469"/>
                <a:gd name="T38" fmla="+- 0 2218 1017"/>
                <a:gd name="T39" fmla="*/ 2218 h 1289"/>
                <a:gd name="T40" fmla="+- 0 4026 3938"/>
                <a:gd name="T41" fmla="*/ T40 w 4469"/>
                <a:gd name="T42" fmla="+- 0 2264 1017"/>
                <a:gd name="T43" fmla="*/ 2264 h 1289"/>
                <a:gd name="T44" fmla="+- 0 4085 3938"/>
                <a:gd name="T45" fmla="*/ T44 w 4469"/>
                <a:gd name="T46" fmla="+- 0 2295 1017"/>
                <a:gd name="T47" fmla="*/ 2295 h 1289"/>
                <a:gd name="T48" fmla="+- 0 4153 3938"/>
                <a:gd name="T49" fmla="*/ T48 w 4469"/>
                <a:gd name="T50" fmla="+- 0 2305 1017"/>
                <a:gd name="T51" fmla="*/ 2305 h 1289"/>
                <a:gd name="T52" fmla="+- 0 8192 3938"/>
                <a:gd name="T53" fmla="*/ T52 w 4469"/>
                <a:gd name="T54" fmla="+- 0 2305 1017"/>
                <a:gd name="T55" fmla="*/ 2305 h 1289"/>
                <a:gd name="T56" fmla="+- 0 8260 3938"/>
                <a:gd name="T57" fmla="*/ T56 w 4469"/>
                <a:gd name="T58" fmla="+- 0 2295 1017"/>
                <a:gd name="T59" fmla="*/ 2295 h 1289"/>
                <a:gd name="T60" fmla="+- 0 8319 3938"/>
                <a:gd name="T61" fmla="*/ T60 w 4469"/>
                <a:gd name="T62" fmla="+- 0 2264 1017"/>
                <a:gd name="T63" fmla="*/ 2264 h 1289"/>
                <a:gd name="T64" fmla="+- 0 8366 3938"/>
                <a:gd name="T65" fmla="*/ T64 w 4469"/>
                <a:gd name="T66" fmla="+- 0 2218 1017"/>
                <a:gd name="T67" fmla="*/ 2218 h 1289"/>
                <a:gd name="T68" fmla="+- 0 8396 3938"/>
                <a:gd name="T69" fmla="*/ T68 w 4469"/>
                <a:gd name="T70" fmla="+- 0 2159 1017"/>
                <a:gd name="T71" fmla="*/ 2159 h 1289"/>
                <a:gd name="T72" fmla="+- 0 8407 3938"/>
                <a:gd name="T73" fmla="*/ T72 w 4469"/>
                <a:gd name="T74" fmla="+- 0 2091 1017"/>
                <a:gd name="T75" fmla="*/ 2091 h 1289"/>
                <a:gd name="T76" fmla="+- 0 8407 3938"/>
                <a:gd name="T77" fmla="*/ T76 w 4469"/>
                <a:gd name="T78" fmla="+- 0 1231 1017"/>
                <a:gd name="T79" fmla="*/ 1231 h 1289"/>
                <a:gd name="T80" fmla="+- 0 8396 3938"/>
                <a:gd name="T81" fmla="*/ T80 w 4469"/>
                <a:gd name="T82" fmla="+- 0 1164 1017"/>
                <a:gd name="T83" fmla="*/ 1164 h 1289"/>
                <a:gd name="T84" fmla="+- 0 8366 3938"/>
                <a:gd name="T85" fmla="*/ T84 w 4469"/>
                <a:gd name="T86" fmla="+- 0 1105 1017"/>
                <a:gd name="T87" fmla="*/ 1105 h 1289"/>
                <a:gd name="T88" fmla="+- 0 8319 3938"/>
                <a:gd name="T89" fmla="*/ T88 w 4469"/>
                <a:gd name="T90" fmla="+- 0 1058 1017"/>
                <a:gd name="T91" fmla="*/ 1058 h 1289"/>
                <a:gd name="T92" fmla="+- 0 8260 3938"/>
                <a:gd name="T93" fmla="*/ T92 w 4469"/>
                <a:gd name="T94" fmla="+- 0 1028 1017"/>
                <a:gd name="T95" fmla="*/ 1028 h 1289"/>
                <a:gd name="T96" fmla="+- 0 8192 3938"/>
                <a:gd name="T97" fmla="*/ T96 w 4469"/>
                <a:gd name="T98" fmla="+- 0 1017 1017"/>
                <a:gd name="T99" fmla="*/ 1017 h 128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Lst>
              <a:rect l="0" t="0" r="r" b="b"/>
              <a:pathLst>
                <a:path w="4469" h="1289">
                  <a:moveTo>
                    <a:pt x="4254" y="0"/>
                  </a:moveTo>
                  <a:lnTo>
                    <a:pt x="215" y="0"/>
                  </a:lnTo>
                  <a:lnTo>
                    <a:pt x="147" y="11"/>
                  </a:lnTo>
                  <a:lnTo>
                    <a:pt x="88" y="41"/>
                  </a:lnTo>
                  <a:lnTo>
                    <a:pt x="42" y="88"/>
                  </a:lnTo>
                  <a:lnTo>
                    <a:pt x="11" y="147"/>
                  </a:lnTo>
                  <a:lnTo>
                    <a:pt x="0" y="214"/>
                  </a:lnTo>
                  <a:lnTo>
                    <a:pt x="0" y="1074"/>
                  </a:lnTo>
                  <a:lnTo>
                    <a:pt x="11" y="1142"/>
                  </a:lnTo>
                  <a:lnTo>
                    <a:pt x="42" y="1201"/>
                  </a:lnTo>
                  <a:lnTo>
                    <a:pt x="88" y="1247"/>
                  </a:lnTo>
                  <a:lnTo>
                    <a:pt x="147" y="1278"/>
                  </a:lnTo>
                  <a:lnTo>
                    <a:pt x="215" y="1288"/>
                  </a:lnTo>
                  <a:lnTo>
                    <a:pt x="4254" y="1288"/>
                  </a:lnTo>
                  <a:lnTo>
                    <a:pt x="4322" y="1278"/>
                  </a:lnTo>
                  <a:lnTo>
                    <a:pt x="4381" y="1247"/>
                  </a:lnTo>
                  <a:lnTo>
                    <a:pt x="4428" y="1201"/>
                  </a:lnTo>
                  <a:lnTo>
                    <a:pt x="4458" y="1142"/>
                  </a:lnTo>
                  <a:lnTo>
                    <a:pt x="4469" y="1074"/>
                  </a:lnTo>
                  <a:lnTo>
                    <a:pt x="4469" y="214"/>
                  </a:lnTo>
                  <a:lnTo>
                    <a:pt x="4458" y="147"/>
                  </a:lnTo>
                  <a:lnTo>
                    <a:pt x="4428" y="88"/>
                  </a:lnTo>
                  <a:lnTo>
                    <a:pt x="4381" y="41"/>
                  </a:lnTo>
                  <a:lnTo>
                    <a:pt x="4322" y="11"/>
                  </a:lnTo>
                  <a:lnTo>
                    <a:pt x="4254" y="0"/>
                  </a:lnTo>
                  <a:close/>
                </a:path>
              </a:pathLst>
            </a:custGeom>
            <a:solidFill>
              <a:srgbClr val="FFFF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 name="docshape814">
              <a:extLst>
                <a:ext uri="{FF2B5EF4-FFF2-40B4-BE49-F238E27FC236}">
                  <a16:creationId xmlns:a16="http://schemas.microsoft.com/office/drawing/2014/main" id="{FB0298FC-8C2C-D35C-6724-D7B73CD52A10}"/>
                </a:ext>
              </a:extLst>
            </p:cNvPr>
            <p:cNvSpPr>
              <a:spLocks/>
            </p:cNvSpPr>
            <p:nvPr/>
          </p:nvSpPr>
          <p:spPr bwMode="auto">
            <a:xfrm>
              <a:off x="3938" y="1016"/>
              <a:ext cx="4469" cy="1289"/>
            </a:xfrm>
            <a:custGeom>
              <a:avLst/>
              <a:gdLst>
                <a:gd name="T0" fmla="+- 0 3938 3938"/>
                <a:gd name="T1" fmla="*/ T0 w 4469"/>
                <a:gd name="T2" fmla="+- 0 1231 1017"/>
                <a:gd name="T3" fmla="*/ 1231 h 1289"/>
                <a:gd name="T4" fmla="+- 0 3949 3938"/>
                <a:gd name="T5" fmla="*/ T4 w 4469"/>
                <a:gd name="T6" fmla="+- 0 1164 1017"/>
                <a:gd name="T7" fmla="*/ 1164 h 1289"/>
                <a:gd name="T8" fmla="+- 0 3980 3938"/>
                <a:gd name="T9" fmla="*/ T8 w 4469"/>
                <a:gd name="T10" fmla="+- 0 1105 1017"/>
                <a:gd name="T11" fmla="*/ 1105 h 1289"/>
                <a:gd name="T12" fmla="+- 0 4026 3938"/>
                <a:gd name="T13" fmla="*/ T12 w 4469"/>
                <a:gd name="T14" fmla="+- 0 1058 1017"/>
                <a:gd name="T15" fmla="*/ 1058 h 1289"/>
                <a:gd name="T16" fmla="+- 0 4085 3938"/>
                <a:gd name="T17" fmla="*/ T16 w 4469"/>
                <a:gd name="T18" fmla="+- 0 1028 1017"/>
                <a:gd name="T19" fmla="*/ 1028 h 1289"/>
                <a:gd name="T20" fmla="+- 0 4153 3938"/>
                <a:gd name="T21" fmla="*/ T20 w 4469"/>
                <a:gd name="T22" fmla="+- 0 1017 1017"/>
                <a:gd name="T23" fmla="*/ 1017 h 1289"/>
                <a:gd name="T24" fmla="+- 0 8192 3938"/>
                <a:gd name="T25" fmla="*/ T24 w 4469"/>
                <a:gd name="T26" fmla="+- 0 1017 1017"/>
                <a:gd name="T27" fmla="*/ 1017 h 1289"/>
                <a:gd name="T28" fmla="+- 0 8260 3938"/>
                <a:gd name="T29" fmla="*/ T28 w 4469"/>
                <a:gd name="T30" fmla="+- 0 1028 1017"/>
                <a:gd name="T31" fmla="*/ 1028 h 1289"/>
                <a:gd name="T32" fmla="+- 0 8319 3938"/>
                <a:gd name="T33" fmla="*/ T32 w 4469"/>
                <a:gd name="T34" fmla="+- 0 1058 1017"/>
                <a:gd name="T35" fmla="*/ 1058 h 1289"/>
                <a:gd name="T36" fmla="+- 0 8366 3938"/>
                <a:gd name="T37" fmla="*/ T36 w 4469"/>
                <a:gd name="T38" fmla="+- 0 1105 1017"/>
                <a:gd name="T39" fmla="*/ 1105 h 1289"/>
                <a:gd name="T40" fmla="+- 0 8396 3938"/>
                <a:gd name="T41" fmla="*/ T40 w 4469"/>
                <a:gd name="T42" fmla="+- 0 1164 1017"/>
                <a:gd name="T43" fmla="*/ 1164 h 1289"/>
                <a:gd name="T44" fmla="+- 0 8407 3938"/>
                <a:gd name="T45" fmla="*/ T44 w 4469"/>
                <a:gd name="T46" fmla="+- 0 1231 1017"/>
                <a:gd name="T47" fmla="*/ 1231 h 1289"/>
                <a:gd name="T48" fmla="+- 0 8407 3938"/>
                <a:gd name="T49" fmla="*/ T48 w 4469"/>
                <a:gd name="T50" fmla="+- 0 2091 1017"/>
                <a:gd name="T51" fmla="*/ 2091 h 1289"/>
                <a:gd name="T52" fmla="+- 0 8396 3938"/>
                <a:gd name="T53" fmla="*/ T52 w 4469"/>
                <a:gd name="T54" fmla="+- 0 2159 1017"/>
                <a:gd name="T55" fmla="*/ 2159 h 1289"/>
                <a:gd name="T56" fmla="+- 0 8366 3938"/>
                <a:gd name="T57" fmla="*/ T56 w 4469"/>
                <a:gd name="T58" fmla="+- 0 2218 1017"/>
                <a:gd name="T59" fmla="*/ 2218 h 1289"/>
                <a:gd name="T60" fmla="+- 0 8319 3938"/>
                <a:gd name="T61" fmla="*/ T60 w 4469"/>
                <a:gd name="T62" fmla="+- 0 2264 1017"/>
                <a:gd name="T63" fmla="*/ 2264 h 1289"/>
                <a:gd name="T64" fmla="+- 0 8260 3938"/>
                <a:gd name="T65" fmla="*/ T64 w 4469"/>
                <a:gd name="T66" fmla="+- 0 2295 1017"/>
                <a:gd name="T67" fmla="*/ 2295 h 1289"/>
                <a:gd name="T68" fmla="+- 0 8192 3938"/>
                <a:gd name="T69" fmla="*/ T68 w 4469"/>
                <a:gd name="T70" fmla="+- 0 2305 1017"/>
                <a:gd name="T71" fmla="*/ 2305 h 1289"/>
                <a:gd name="T72" fmla="+- 0 4153 3938"/>
                <a:gd name="T73" fmla="*/ T72 w 4469"/>
                <a:gd name="T74" fmla="+- 0 2305 1017"/>
                <a:gd name="T75" fmla="*/ 2305 h 1289"/>
                <a:gd name="T76" fmla="+- 0 4085 3938"/>
                <a:gd name="T77" fmla="*/ T76 w 4469"/>
                <a:gd name="T78" fmla="+- 0 2295 1017"/>
                <a:gd name="T79" fmla="*/ 2295 h 1289"/>
                <a:gd name="T80" fmla="+- 0 4026 3938"/>
                <a:gd name="T81" fmla="*/ T80 w 4469"/>
                <a:gd name="T82" fmla="+- 0 2264 1017"/>
                <a:gd name="T83" fmla="*/ 2264 h 1289"/>
                <a:gd name="T84" fmla="+- 0 3980 3938"/>
                <a:gd name="T85" fmla="*/ T84 w 4469"/>
                <a:gd name="T86" fmla="+- 0 2218 1017"/>
                <a:gd name="T87" fmla="*/ 2218 h 1289"/>
                <a:gd name="T88" fmla="+- 0 3949 3938"/>
                <a:gd name="T89" fmla="*/ T88 w 4469"/>
                <a:gd name="T90" fmla="+- 0 2159 1017"/>
                <a:gd name="T91" fmla="*/ 2159 h 1289"/>
                <a:gd name="T92" fmla="+- 0 3938 3938"/>
                <a:gd name="T93" fmla="*/ T92 w 4469"/>
                <a:gd name="T94" fmla="+- 0 2091 1017"/>
                <a:gd name="T95" fmla="*/ 2091 h 1289"/>
                <a:gd name="T96" fmla="+- 0 3938 3938"/>
                <a:gd name="T97" fmla="*/ T96 w 4469"/>
                <a:gd name="T98" fmla="+- 0 1231 1017"/>
                <a:gd name="T99" fmla="*/ 1231 h 128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Lst>
              <a:rect l="0" t="0" r="r" b="b"/>
              <a:pathLst>
                <a:path w="4469" h="1289">
                  <a:moveTo>
                    <a:pt x="0" y="214"/>
                  </a:moveTo>
                  <a:lnTo>
                    <a:pt x="11" y="147"/>
                  </a:lnTo>
                  <a:lnTo>
                    <a:pt x="42" y="88"/>
                  </a:lnTo>
                  <a:lnTo>
                    <a:pt x="88" y="41"/>
                  </a:lnTo>
                  <a:lnTo>
                    <a:pt x="147" y="11"/>
                  </a:lnTo>
                  <a:lnTo>
                    <a:pt x="215" y="0"/>
                  </a:lnTo>
                  <a:lnTo>
                    <a:pt x="4254" y="0"/>
                  </a:lnTo>
                  <a:lnTo>
                    <a:pt x="4322" y="11"/>
                  </a:lnTo>
                  <a:lnTo>
                    <a:pt x="4381" y="41"/>
                  </a:lnTo>
                  <a:lnTo>
                    <a:pt x="4428" y="88"/>
                  </a:lnTo>
                  <a:lnTo>
                    <a:pt x="4458" y="147"/>
                  </a:lnTo>
                  <a:lnTo>
                    <a:pt x="4469" y="214"/>
                  </a:lnTo>
                  <a:lnTo>
                    <a:pt x="4469" y="1074"/>
                  </a:lnTo>
                  <a:lnTo>
                    <a:pt x="4458" y="1142"/>
                  </a:lnTo>
                  <a:lnTo>
                    <a:pt x="4428" y="1201"/>
                  </a:lnTo>
                  <a:lnTo>
                    <a:pt x="4381" y="1247"/>
                  </a:lnTo>
                  <a:lnTo>
                    <a:pt x="4322" y="1278"/>
                  </a:lnTo>
                  <a:lnTo>
                    <a:pt x="4254" y="1288"/>
                  </a:lnTo>
                  <a:lnTo>
                    <a:pt x="215" y="1288"/>
                  </a:lnTo>
                  <a:lnTo>
                    <a:pt x="147" y="1278"/>
                  </a:lnTo>
                  <a:lnTo>
                    <a:pt x="88" y="1247"/>
                  </a:lnTo>
                  <a:lnTo>
                    <a:pt x="42" y="1201"/>
                  </a:lnTo>
                  <a:lnTo>
                    <a:pt x="11" y="1142"/>
                  </a:lnTo>
                  <a:lnTo>
                    <a:pt x="0" y="1074"/>
                  </a:lnTo>
                  <a:lnTo>
                    <a:pt x="0" y="214"/>
                  </a:lnTo>
                  <a:close/>
                </a:path>
              </a:pathLst>
            </a:custGeom>
            <a:noFill/>
            <a:ln w="9525">
              <a:solidFill>
                <a:srgbClr val="C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9" name="docshape815">
              <a:extLst>
                <a:ext uri="{FF2B5EF4-FFF2-40B4-BE49-F238E27FC236}">
                  <a16:creationId xmlns:a16="http://schemas.microsoft.com/office/drawing/2014/main" id="{2BEEE95D-B209-335A-EB45-D2D6EA90751D}"/>
                </a:ext>
              </a:extLst>
            </p:cNvPr>
            <p:cNvSpPr txBox="1">
              <a:spLocks noChangeArrowheads="1"/>
            </p:cNvSpPr>
            <p:nvPr/>
          </p:nvSpPr>
          <p:spPr bwMode="auto">
            <a:xfrm>
              <a:off x="4159" y="-72"/>
              <a:ext cx="6968" cy="5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pPr>
              <a:endParaRPr kumimoji="0" lang="en-US" altLang="ja-JP" sz="1100" b="0" i="0" u="none" strike="noStrike" cap="none" normalizeH="0" baseline="0" dirty="0">
                <a:ln>
                  <a:noFill/>
                </a:ln>
                <a:solidFill>
                  <a:schemeClr val="tx1"/>
                </a:solidFill>
                <a:effectLst/>
                <a:latin typeface="Times New Roman" panose="02020603050405020304" pitchFamily="18" charset="0"/>
                <a:ea typeface="游ゴシック" panose="020B0400000000000000" pitchFamily="50" charset="-128"/>
              </a:endParaRPr>
            </a:p>
            <a:p>
              <a:pPr marL="0" marR="0" lvl="0" indent="0" algn="l" defTabSz="914400" rtl="0" eaLnBrk="0" fontAlgn="base" latinLnBrk="0" hangingPunct="0">
                <a:lnSpc>
                  <a:spcPct val="100000"/>
                </a:lnSpc>
                <a:spcBef>
                  <a:spcPct val="0"/>
                </a:spcBef>
                <a:spcAft>
                  <a:spcPts val="800"/>
                </a:spcAft>
                <a:buClrTx/>
                <a:buSzTx/>
                <a:buFontTx/>
                <a:buNone/>
                <a:tabLst/>
              </a:pPr>
              <a:endParaRPr kumimoji="0" lang="en-US" altLang="ja-JP" sz="1100" b="0" i="0" u="none" strike="noStrike" cap="none" normalizeH="0" baseline="0" dirty="0">
                <a:ln>
                  <a:noFill/>
                </a:ln>
                <a:solidFill>
                  <a:schemeClr val="tx1"/>
                </a:solidFill>
                <a:effectLst/>
                <a:latin typeface="Times New Roman" panose="02020603050405020304" pitchFamily="18" charset="0"/>
                <a:ea typeface="游ゴシック" panose="020B0400000000000000" pitchFamily="50" charset="-128"/>
              </a:endParaRPr>
            </a:p>
            <a:p>
              <a:pPr marL="0" marR="0" lvl="0" indent="0" algn="l" defTabSz="914400" rtl="0" eaLnBrk="0" fontAlgn="base" latinLnBrk="0" hangingPunct="0">
                <a:lnSpc>
                  <a:spcPct val="100000"/>
                </a:lnSpc>
                <a:spcBef>
                  <a:spcPts val="50"/>
                </a:spcBef>
                <a:spcAft>
                  <a:spcPts val="800"/>
                </a:spcAft>
                <a:buClrTx/>
                <a:buSzTx/>
                <a:buFontTx/>
                <a:buNone/>
                <a:tabLst/>
              </a:pPr>
              <a:endParaRPr kumimoji="0" lang="en-US" altLang="ja-JP" sz="15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endParaRPr>
            </a:p>
            <a:p>
              <a:pPr marL="0" marR="1925638" lvl="0" indent="0" algn="just" defTabSz="914400" rtl="0" eaLnBrk="0" fontAlgn="base" latinLnBrk="0" hangingPunct="0">
                <a:lnSpc>
                  <a:spcPct val="100000"/>
                </a:lnSpc>
                <a:spcBef>
                  <a:spcPct val="0"/>
                </a:spcBef>
                <a:spcAft>
                  <a:spcPts val="800"/>
                </a:spcAft>
                <a:buClrTx/>
                <a:buSzTx/>
                <a:buFontTx/>
                <a:buNone/>
                <a:tabLst/>
              </a:pPr>
              <a:r>
                <a:rPr kumimoji="0" lang="ja-JP" altLang="en-US" sz="11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rPr>
                <a:t>十二指腸潰瘍でタケキャブ錠</a:t>
              </a:r>
              <a:r>
                <a:rPr kumimoji="0" lang="en-US" altLang="ja-JP" sz="11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rPr>
                <a:t>20</a:t>
              </a:r>
              <a:r>
                <a:rPr kumimoji="0" lang="ja-JP" altLang="en-US" sz="11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rPr>
                <a:t>ｍｇが処方されているが、投与期間超過で</a:t>
              </a:r>
              <a:br>
                <a:rPr kumimoji="0" lang="en-US" altLang="ja-JP" sz="11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rPr>
              </a:br>
              <a:r>
                <a:rPr kumimoji="0" lang="ja-JP" altLang="en-US" sz="11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rPr>
                <a:t>不合格判定。</a:t>
              </a:r>
              <a:endParaRPr kumimoji="0" lang="ja-JP" altLang="ja-JP" sz="18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endParaRPr>
            </a:p>
          </p:txBody>
        </p:sp>
      </p:grpSp>
      <p:sp>
        <p:nvSpPr>
          <p:cNvPr id="10" name="テキスト ボックス 9">
            <a:extLst>
              <a:ext uri="{FF2B5EF4-FFF2-40B4-BE49-F238E27FC236}">
                <a16:creationId xmlns:a16="http://schemas.microsoft.com/office/drawing/2014/main" id="{A8087FC4-4607-522B-44D1-707FFBA5B770}"/>
              </a:ext>
            </a:extLst>
          </p:cNvPr>
          <p:cNvSpPr txBox="1"/>
          <p:nvPr/>
        </p:nvSpPr>
        <p:spPr>
          <a:xfrm>
            <a:off x="678215" y="5329785"/>
            <a:ext cx="3354765" cy="261610"/>
          </a:xfrm>
          <a:prstGeom prst="rect">
            <a:avLst/>
          </a:prstGeom>
          <a:noFill/>
        </p:spPr>
        <p:txBody>
          <a:bodyPr wrap="none" rtlCol="0">
            <a:spAutoFit/>
          </a:bodyPr>
          <a:lstStyle/>
          <a:p>
            <a:pPr marL="485140">
              <a:spcBef>
                <a:spcPts val="260"/>
              </a:spcBef>
              <a:spcAft>
                <a:spcPts val="0"/>
              </a:spcAft>
            </a:pPr>
            <a:r>
              <a:rPr lang="ja-JP" altLang="en-US" sz="1100" dirty="0">
                <a:effectLst/>
                <a:latin typeface="游ゴシック" panose="020B0400000000000000" pitchFamily="50" charset="-128"/>
                <a:ea typeface="游ゴシック" panose="020B0400000000000000" pitchFamily="50" charset="-128"/>
                <a:cs typeface="ＭＳ Ｐゴシック" panose="020B0600070205080204" pitchFamily="50" charset="-128"/>
              </a:rPr>
              <a:t>不合格判定は「縦覧」画面で確認します。</a:t>
            </a:r>
            <a:endParaRPr kumimoji="1" lang="ja-JP" altLang="en-US" sz="1100" dirty="0">
              <a:latin typeface="游ゴシック" panose="020B0400000000000000" pitchFamily="50" charset="-128"/>
              <a:ea typeface="游ゴシック" panose="020B0400000000000000" pitchFamily="50" charset="-128"/>
            </a:endParaRPr>
          </a:p>
        </p:txBody>
      </p:sp>
      <p:grpSp>
        <p:nvGrpSpPr>
          <p:cNvPr id="14" name="docshapegroup816">
            <a:extLst>
              <a:ext uri="{FF2B5EF4-FFF2-40B4-BE49-F238E27FC236}">
                <a16:creationId xmlns:a16="http://schemas.microsoft.com/office/drawing/2014/main" id="{38D082C2-3C2C-9269-7A09-6C9D57FA4B91}"/>
              </a:ext>
            </a:extLst>
          </p:cNvPr>
          <p:cNvGrpSpPr>
            <a:grpSpLocks/>
          </p:cNvGrpSpPr>
          <p:nvPr/>
        </p:nvGrpSpPr>
        <p:grpSpPr bwMode="auto">
          <a:xfrm>
            <a:off x="1334368" y="5397776"/>
            <a:ext cx="5446562" cy="3329601"/>
            <a:chOff x="2551" y="245"/>
            <a:chExt cx="8576" cy="5245"/>
          </a:xfrm>
        </p:grpSpPr>
        <p:pic>
          <p:nvPicPr>
            <p:cNvPr id="15368" name="docshape817">
              <a:extLst>
                <a:ext uri="{FF2B5EF4-FFF2-40B4-BE49-F238E27FC236}">
                  <a16:creationId xmlns:a16="http://schemas.microsoft.com/office/drawing/2014/main" id="{DC125DF1-7406-D62E-7705-A3C631347E4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7865"/>
            <a:stretch/>
          </p:blipFill>
          <p:spPr bwMode="auto">
            <a:xfrm>
              <a:off x="2551" y="769"/>
              <a:ext cx="6804" cy="4721"/>
            </a:xfrm>
            <a:prstGeom prst="rect">
              <a:avLst/>
            </a:prstGeom>
            <a:noFill/>
            <a:extLst>
              <a:ext uri="{909E8E84-426E-40DD-AFC4-6F175D3DCCD1}">
                <a14:hiddenFill xmlns:a14="http://schemas.microsoft.com/office/drawing/2010/main">
                  <a:solidFill>
                    <a:srgbClr val="FFFFFF"/>
                  </a:solidFill>
                </a14:hiddenFill>
              </a:ext>
            </a:extLst>
          </p:spPr>
        </p:pic>
        <p:pic>
          <p:nvPicPr>
            <p:cNvPr id="15369" name="docshape818">
              <a:extLst>
                <a:ext uri="{FF2B5EF4-FFF2-40B4-BE49-F238E27FC236}">
                  <a16:creationId xmlns:a16="http://schemas.microsoft.com/office/drawing/2014/main" id="{EE1605A5-9CC4-C028-4712-0DCD6B8A02C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33" y="3224"/>
              <a:ext cx="3401" cy="1822"/>
            </a:xfrm>
            <a:prstGeom prst="rect">
              <a:avLst/>
            </a:prstGeom>
            <a:noFill/>
            <a:extLst>
              <a:ext uri="{909E8E84-426E-40DD-AFC4-6F175D3DCCD1}">
                <a14:hiddenFill xmlns:a14="http://schemas.microsoft.com/office/drawing/2010/main">
                  <a:solidFill>
                    <a:srgbClr val="FFFFFF"/>
                  </a:solidFill>
                </a14:hiddenFill>
              </a:ext>
            </a:extLst>
          </p:spPr>
        </p:pic>
        <p:sp>
          <p:nvSpPr>
            <p:cNvPr id="15" name="docshape819">
              <a:extLst>
                <a:ext uri="{FF2B5EF4-FFF2-40B4-BE49-F238E27FC236}">
                  <a16:creationId xmlns:a16="http://schemas.microsoft.com/office/drawing/2014/main" id="{105298F2-15B8-8DBE-83CE-680863A0D632}"/>
                </a:ext>
              </a:extLst>
            </p:cNvPr>
            <p:cNvSpPr>
              <a:spLocks noChangeArrowheads="1"/>
            </p:cNvSpPr>
            <p:nvPr/>
          </p:nvSpPr>
          <p:spPr bwMode="auto">
            <a:xfrm>
              <a:off x="4826" y="3217"/>
              <a:ext cx="3416" cy="1837"/>
            </a:xfrm>
            <a:prstGeom prst="rect">
              <a:avLst/>
            </a:prstGeom>
            <a:noFill/>
            <a:ln w="9525">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0" name="docshape820">
              <a:extLst>
                <a:ext uri="{FF2B5EF4-FFF2-40B4-BE49-F238E27FC236}">
                  <a16:creationId xmlns:a16="http://schemas.microsoft.com/office/drawing/2014/main" id="{496A999D-DA26-6A2F-CFBA-E851491DEADE}"/>
                </a:ext>
              </a:extLst>
            </p:cNvPr>
            <p:cNvSpPr>
              <a:spLocks/>
            </p:cNvSpPr>
            <p:nvPr/>
          </p:nvSpPr>
          <p:spPr bwMode="auto">
            <a:xfrm>
              <a:off x="3796" y="769"/>
              <a:ext cx="4472" cy="1044"/>
            </a:xfrm>
            <a:custGeom>
              <a:avLst/>
              <a:gdLst>
                <a:gd name="T0" fmla="+- 0 8094 3797"/>
                <a:gd name="T1" fmla="*/ T0 w 4472"/>
                <a:gd name="T2" fmla="+- 0 769 769"/>
                <a:gd name="T3" fmla="*/ 769 h 1044"/>
                <a:gd name="T4" fmla="+- 0 3971 3797"/>
                <a:gd name="T5" fmla="*/ T4 w 4472"/>
                <a:gd name="T6" fmla="+- 0 769 769"/>
                <a:gd name="T7" fmla="*/ 769 h 1044"/>
                <a:gd name="T8" fmla="+- 0 3903 3797"/>
                <a:gd name="T9" fmla="*/ T8 w 4472"/>
                <a:gd name="T10" fmla="+- 0 783 769"/>
                <a:gd name="T11" fmla="*/ 783 h 1044"/>
                <a:gd name="T12" fmla="+- 0 3848 3797"/>
                <a:gd name="T13" fmla="*/ T12 w 4472"/>
                <a:gd name="T14" fmla="+- 0 820 769"/>
                <a:gd name="T15" fmla="*/ 820 h 1044"/>
                <a:gd name="T16" fmla="+- 0 3810 3797"/>
                <a:gd name="T17" fmla="*/ T16 w 4472"/>
                <a:gd name="T18" fmla="+- 0 876 769"/>
                <a:gd name="T19" fmla="*/ 876 h 1044"/>
                <a:gd name="T20" fmla="+- 0 3797 3797"/>
                <a:gd name="T21" fmla="*/ T20 w 4472"/>
                <a:gd name="T22" fmla="+- 0 943 769"/>
                <a:gd name="T23" fmla="*/ 943 h 1044"/>
                <a:gd name="T24" fmla="+- 0 3797 3797"/>
                <a:gd name="T25" fmla="*/ T24 w 4472"/>
                <a:gd name="T26" fmla="+- 0 1639 769"/>
                <a:gd name="T27" fmla="*/ 1639 h 1044"/>
                <a:gd name="T28" fmla="+- 0 3810 3797"/>
                <a:gd name="T29" fmla="*/ T28 w 4472"/>
                <a:gd name="T30" fmla="+- 0 1707 769"/>
                <a:gd name="T31" fmla="*/ 1707 h 1044"/>
                <a:gd name="T32" fmla="+- 0 3848 3797"/>
                <a:gd name="T33" fmla="*/ T32 w 4472"/>
                <a:gd name="T34" fmla="+- 0 1762 769"/>
                <a:gd name="T35" fmla="*/ 1762 h 1044"/>
                <a:gd name="T36" fmla="+- 0 3903 3797"/>
                <a:gd name="T37" fmla="*/ T36 w 4472"/>
                <a:gd name="T38" fmla="+- 0 1800 769"/>
                <a:gd name="T39" fmla="*/ 1800 h 1044"/>
                <a:gd name="T40" fmla="+- 0 3971 3797"/>
                <a:gd name="T41" fmla="*/ T40 w 4472"/>
                <a:gd name="T42" fmla="+- 0 1813 769"/>
                <a:gd name="T43" fmla="*/ 1813 h 1044"/>
                <a:gd name="T44" fmla="+- 0 8094 3797"/>
                <a:gd name="T45" fmla="*/ T44 w 4472"/>
                <a:gd name="T46" fmla="+- 0 1813 769"/>
                <a:gd name="T47" fmla="*/ 1813 h 1044"/>
                <a:gd name="T48" fmla="+- 0 8162 3797"/>
                <a:gd name="T49" fmla="*/ T48 w 4472"/>
                <a:gd name="T50" fmla="+- 0 1800 769"/>
                <a:gd name="T51" fmla="*/ 1800 h 1044"/>
                <a:gd name="T52" fmla="+- 0 8217 3797"/>
                <a:gd name="T53" fmla="*/ T52 w 4472"/>
                <a:gd name="T54" fmla="+- 0 1762 769"/>
                <a:gd name="T55" fmla="*/ 1762 h 1044"/>
                <a:gd name="T56" fmla="+- 0 8254 3797"/>
                <a:gd name="T57" fmla="*/ T56 w 4472"/>
                <a:gd name="T58" fmla="+- 0 1707 769"/>
                <a:gd name="T59" fmla="*/ 1707 h 1044"/>
                <a:gd name="T60" fmla="+- 0 8268 3797"/>
                <a:gd name="T61" fmla="*/ T60 w 4472"/>
                <a:gd name="T62" fmla="+- 0 1639 769"/>
                <a:gd name="T63" fmla="*/ 1639 h 1044"/>
                <a:gd name="T64" fmla="+- 0 8268 3797"/>
                <a:gd name="T65" fmla="*/ T64 w 4472"/>
                <a:gd name="T66" fmla="+- 0 943 769"/>
                <a:gd name="T67" fmla="*/ 943 h 1044"/>
                <a:gd name="T68" fmla="+- 0 8254 3797"/>
                <a:gd name="T69" fmla="*/ T68 w 4472"/>
                <a:gd name="T70" fmla="+- 0 876 769"/>
                <a:gd name="T71" fmla="*/ 876 h 1044"/>
                <a:gd name="T72" fmla="+- 0 8217 3797"/>
                <a:gd name="T73" fmla="*/ T72 w 4472"/>
                <a:gd name="T74" fmla="+- 0 820 769"/>
                <a:gd name="T75" fmla="*/ 820 h 1044"/>
                <a:gd name="T76" fmla="+- 0 8162 3797"/>
                <a:gd name="T77" fmla="*/ T76 w 4472"/>
                <a:gd name="T78" fmla="+- 0 783 769"/>
                <a:gd name="T79" fmla="*/ 783 h 1044"/>
                <a:gd name="T80" fmla="+- 0 8094 3797"/>
                <a:gd name="T81" fmla="*/ T80 w 4472"/>
                <a:gd name="T82" fmla="+- 0 769 769"/>
                <a:gd name="T83" fmla="*/ 769 h 104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4472" h="1044">
                  <a:moveTo>
                    <a:pt x="4297" y="0"/>
                  </a:moveTo>
                  <a:lnTo>
                    <a:pt x="174" y="0"/>
                  </a:lnTo>
                  <a:lnTo>
                    <a:pt x="106" y="14"/>
                  </a:lnTo>
                  <a:lnTo>
                    <a:pt x="51" y="51"/>
                  </a:lnTo>
                  <a:lnTo>
                    <a:pt x="13" y="107"/>
                  </a:lnTo>
                  <a:lnTo>
                    <a:pt x="0" y="174"/>
                  </a:lnTo>
                  <a:lnTo>
                    <a:pt x="0" y="870"/>
                  </a:lnTo>
                  <a:lnTo>
                    <a:pt x="13" y="938"/>
                  </a:lnTo>
                  <a:lnTo>
                    <a:pt x="51" y="993"/>
                  </a:lnTo>
                  <a:lnTo>
                    <a:pt x="106" y="1031"/>
                  </a:lnTo>
                  <a:lnTo>
                    <a:pt x="174" y="1044"/>
                  </a:lnTo>
                  <a:lnTo>
                    <a:pt x="4297" y="1044"/>
                  </a:lnTo>
                  <a:lnTo>
                    <a:pt x="4365" y="1031"/>
                  </a:lnTo>
                  <a:lnTo>
                    <a:pt x="4420" y="993"/>
                  </a:lnTo>
                  <a:lnTo>
                    <a:pt x="4457" y="938"/>
                  </a:lnTo>
                  <a:lnTo>
                    <a:pt x="4471" y="870"/>
                  </a:lnTo>
                  <a:lnTo>
                    <a:pt x="4471" y="174"/>
                  </a:lnTo>
                  <a:lnTo>
                    <a:pt x="4457" y="107"/>
                  </a:lnTo>
                  <a:lnTo>
                    <a:pt x="4420" y="51"/>
                  </a:lnTo>
                  <a:lnTo>
                    <a:pt x="4365" y="14"/>
                  </a:lnTo>
                  <a:lnTo>
                    <a:pt x="4297" y="0"/>
                  </a:lnTo>
                  <a:close/>
                </a:path>
              </a:pathLst>
            </a:custGeom>
            <a:solidFill>
              <a:srgbClr val="FFFF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 name="docshape821">
              <a:extLst>
                <a:ext uri="{FF2B5EF4-FFF2-40B4-BE49-F238E27FC236}">
                  <a16:creationId xmlns:a16="http://schemas.microsoft.com/office/drawing/2014/main" id="{80E4DC88-F12D-F3F0-2835-876733830A79}"/>
                </a:ext>
              </a:extLst>
            </p:cNvPr>
            <p:cNvSpPr>
              <a:spLocks/>
            </p:cNvSpPr>
            <p:nvPr/>
          </p:nvSpPr>
          <p:spPr bwMode="auto">
            <a:xfrm>
              <a:off x="3796" y="769"/>
              <a:ext cx="4472" cy="1044"/>
            </a:xfrm>
            <a:custGeom>
              <a:avLst/>
              <a:gdLst>
                <a:gd name="T0" fmla="+- 0 3797 3797"/>
                <a:gd name="T1" fmla="*/ T0 w 4472"/>
                <a:gd name="T2" fmla="+- 0 943 769"/>
                <a:gd name="T3" fmla="*/ 943 h 1044"/>
                <a:gd name="T4" fmla="+- 0 3810 3797"/>
                <a:gd name="T5" fmla="*/ T4 w 4472"/>
                <a:gd name="T6" fmla="+- 0 876 769"/>
                <a:gd name="T7" fmla="*/ 876 h 1044"/>
                <a:gd name="T8" fmla="+- 0 3848 3797"/>
                <a:gd name="T9" fmla="*/ T8 w 4472"/>
                <a:gd name="T10" fmla="+- 0 820 769"/>
                <a:gd name="T11" fmla="*/ 820 h 1044"/>
                <a:gd name="T12" fmla="+- 0 3903 3797"/>
                <a:gd name="T13" fmla="*/ T12 w 4472"/>
                <a:gd name="T14" fmla="+- 0 783 769"/>
                <a:gd name="T15" fmla="*/ 783 h 1044"/>
                <a:gd name="T16" fmla="+- 0 3971 3797"/>
                <a:gd name="T17" fmla="*/ T16 w 4472"/>
                <a:gd name="T18" fmla="+- 0 769 769"/>
                <a:gd name="T19" fmla="*/ 769 h 1044"/>
                <a:gd name="T20" fmla="+- 0 8094 3797"/>
                <a:gd name="T21" fmla="*/ T20 w 4472"/>
                <a:gd name="T22" fmla="+- 0 769 769"/>
                <a:gd name="T23" fmla="*/ 769 h 1044"/>
                <a:gd name="T24" fmla="+- 0 8162 3797"/>
                <a:gd name="T25" fmla="*/ T24 w 4472"/>
                <a:gd name="T26" fmla="+- 0 783 769"/>
                <a:gd name="T27" fmla="*/ 783 h 1044"/>
                <a:gd name="T28" fmla="+- 0 8217 3797"/>
                <a:gd name="T29" fmla="*/ T28 w 4472"/>
                <a:gd name="T30" fmla="+- 0 820 769"/>
                <a:gd name="T31" fmla="*/ 820 h 1044"/>
                <a:gd name="T32" fmla="+- 0 8254 3797"/>
                <a:gd name="T33" fmla="*/ T32 w 4472"/>
                <a:gd name="T34" fmla="+- 0 876 769"/>
                <a:gd name="T35" fmla="*/ 876 h 1044"/>
                <a:gd name="T36" fmla="+- 0 8268 3797"/>
                <a:gd name="T37" fmla="*/ T36 w 4472"/>
                <a:gd name="T38" fmla="+- 0 943 769"/>
                <a:gd name="T39" fmla="*/ 943 h 1044"/>
                <a:gd name="T40" fmla="+- 0 8268 3797"/>
                <a:gd name="T41" fmla="*/ T40 w 4472"/>
                <a:gd name="T42" fmla="+- 0 1639 769"/>
                <a:gd name="T43" fmla="*/ 1639 h 1044"/>
                <a:gd name="T44" fmla="+- 0 8254 3797"/>
                <a:gd name="T45" fmla="*/ T44 w 4472"/>
                <a:gd name="T46" fmla="+- 0 1707 769"/>
                <a:gd name="T47" fmla="*/ 1707 h 1044"/>
                <a:gd name="T48" fmla="+- 0 8217 3797"/>
                <a:gd name="T49" fmla="*/ T48 w 4472"/>
                <a:gd name="T50" fmla="+- 0 1762 769"/>
                <a:gd name="T51" fmla="*/ 1762 h 1044"/>
                <a:gd name="T52" fmla="+- 0 8162 3797"/>
                <a:gd name="T53" fmla="*/ T52 w 4472"/>
                <a:gd name="T54" fmla="+- 0 1800 769"/>
                <a:gd name="T55" fmla="*/ 1800 h 1044"/>
                <a:gd name="T56" fmla="+- 0 8094 3797"/>
                <a:gd name="T57" fmla="*/ T56 w 4472"/>
                <a:gd name="T58" fmla="+- 0 1813 769"/>
                <a:gd name="T59" fmla="*/ 1813 h 1044"/>
                <a:gd name="T60" fmla="+- 0 3971 3797"/>
                <a:gd name="T61" fmla="*/ T60 w 4472"/>
                <a:gd name="T62" fmla="+- 0 1813 769"/>
                <a:gd name="T63" fmla="*/ 1813 h 1044"/>
                <a:gd name="T64" fmla="+- 0 3903 3797"/>
                <a:gd name="T65" fmla="*/ T64 w 4472"/>
                <a:gd name="T66" fmla="+- 0 1800 769"/>
                <a:gd name="T67" fmla="*/ 1800 h 1044"/>
                <a:gd name="T68" fmla="+- 0 3848 3797"/>
                <a:gd name="T69" fmla="*/ T68 w 4472"/>
                <a:gd name="T70" fmla="+- 0 1762 769"/>
                <a:gd name="T71" fmla="*/ 1762 h 1044"/>
                <a:gd name="T72" fmla="+- 0 3810 3797"/>
                <a:gd name="T73" fmla="*/ T72 w 4472"/>
                <a:gd name="T74" fmla="+- 0 1707 769"/>
                <a:gd name="T75" fmla="*/ 1707 h 1044"/>
                <a:gd name="T76" fmla="+- 0 3797 3797"/>
                <a:gd name="T77" fmla="*/ T76 w 4472"/>
                <a:gd name="T78" fmla="+- 0 1639 769"/>
                <a:gd name="T79" fmla="*/ 1639 h 1044"/>
                <a:gd name="T80" fmla="+- 0 3797 3797"/>
                <a:gd name="T81" fmla="*/ T80 w 4472"/>
                <a:gd name="T82" fmla="+- 0 943 769"/>
                <a:gd name="T83" fmla="*/ 943 h 104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4472" h="1044">
                  <a:moveTo>
                    <a:pt x="0" y="174"/>
                  </a:moveTo>
                  <a:lnTo>
                    <a:pt x="13" y="107"/>
                  </a:lnTo>
                  <a:lnTo>
                    <a:pt x="51" y="51"/>
                  </a:lnTo>
                  <a:lnTo>
                    <a:pt x="106" y="14"/>
                  </a:lnTo>
                  <a:lnTo>
                    <a:pt x="174" y="0"/>
                  </a:lnTo>
                  <a:lnTo>
                    <a:pt x="4297" y="0"/>
                  </a:lnTo>
                  <a:lnTo>
                    <a:pt x="4365" y="14"/>
                  </a:lnTo>
                  <a:lnTo>
                    <a:pt x="4420" y="51"/>
                  </a:lnTo>
                  <a:lnTo>
                    <a:pt x="4457" y="107"/>
                  </a:lnTo>
                  <a:lnTo>
                    <a:pt x="4471" y="174"/>
                  </a:lnTo>
                  <a:lnTo>
                    <a:pt x="4471" y="870"/>
                  </a:lnTo>
                  <a:lnTo>
                    <a:pt x="4457" y="938"/>
                  </a:lnTo>
                  <a:lnTo>
                    <a:pt x="4420" y="993"/>
                  </a:lnTo>
                  <a:lnTo>
                    <a:pt x="4365" y="1031"/>
                  </a:lnTo>
                  <a:lnTo>
                    <a:pt x="4297" y="1044"/>
                  </a:lnTo>
                  <a:lnTo>
                    <a:pt x="174" y="1044"/>
                  </a:lnTo>
                  <a:lnTo>
                    <a:pt x="106" y="1031"/>
                  </a:lnTo>
                  <a:lnTo>
                    <a:pt x="51" y="993"/>
                  </a:lnTo>
                  <a:lnTo>
                    <a:pt x="13" y="938"/>
                  </a:lnTo>
                  <a:lnTo>
                    <a:pt x="0" y="870"/>
                  </a:lnTo>
                  <a:lnTo>
                    <a:pt x="0" y="174"/>
                  </a:lnTo>
                  <a:close/>
                </a:path>
              </a:pathLst>
            </a:custGeom>
            <a:noFill/>
            <a:ln w="9525">
              <a:solidFill>
                <a:srgbClr val="C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2" name="docshape822">
              <a:extLst>
                <a:ext uri="{FF2B5EF4-FFF2-40B4-BE49-F238E27FC236}">
                  <a16:creationId xmlns:a16="http://schemas.microsoft.com/office/drawing/2014/main" id="{1F40CF7F-1479-2D49-DF11-F989024F4C55}"/>
                </a:ext>
              </a:extLst>
            </p:cNvPr>
            <p:cNvSpPr>
              <a:spLocks/>
            </p:cNvSpPr>
            <p:nvPr/>
          </p:nvSpPr>
          <p:spPr bwMode="auto">
            <a:xfrm>
              <a:off x="5737" y="2251"/>
              <a:ext cx="396" cy="396"/>
            </a:xfrm>
            <a:custGeom>
              <a:avLst/>
              <a:gdLst>
                <a:gd name="T0" fmla="+- 0 5737 5737"/>
                <a:gd name="T1" fmla="*/ T0 w 396"/>
                <a:gd name="T2" fmla="+- 0 2449 2251"/>
                <a:gd name="T3" fmla="*/ 2449 h 396"/>
                <a:gd name="T4" fmla="+- 0 5753 5737"/>
                <a:gd name="T5" fmla="*/ T4 w 396"/>
                <a:gd name="T6" fmla="+- 0 2372 2251"/>
                <a:gd name="T7" fmla="*/ 2372 h 396"/>
                <a:gd name="T8" fmla="+- 0 5795 5737"/>
                <a:gd name="T9" fmla="*/ T8 w 396"/>
                <a:gd name="T10" fmla="+- 0 2309 2251"/>
                <a:gd name="T11" fmla="*/ 2309 h 396"/>
                <a:gd name="T12" fmla="+- 0 5858 5737"/>
                <a:gd name="T13" fmla="*/ T12 w 396"/>
                <a:gd name="T14" fmla="+- 0 2267 2251"/>
                <a:gd name="T15" fmla="*/ 2267 h 396"/>
                <a:gd name="T16" fmla="+- 0 5935 5737"/>
                <a:gd name="T17" fmla="*/ T16 w 396"/>
                <a:gd name="T18" fmla="+- 0 2251 2251"/>
                <a:gd name="T19" fmla="*/ 2251 h 396"/>
                <a:gd name="T20" fmla="+- 0 6012 5737"/>
                <a:gd name="T21" fmla="*/ T20 w 396"/>
                <a:gd name="T22" fmla="+- 0 2267 2251"/>
                <a:gd name="T23" fmla="*/ 2267 h 396"/>
                <a:gd name="T24" fmla="+- 0 6075 5737"/>
                <a:gd name="T25" fmla="*/ T24 w 396"/>
                <a:gd name="T26" fmla="+- 0 2309 2251"/>
                <a:gd name="T27" fmla="*/ 2309 h 396"/>
                <a:gd name="T28" fmla="+- 0 6118 5737"/>
                <a:gd name="T29" fmla="*/ T28 w 396"/>
                <a:gd name="T30" fmla="+- 0 2372 2251"/>
                <a:gd name="T31" fmla="*/ 2372 h 396"/>
                <a:gd name="T32" fmla="+- 0 6133 5737"/>
                <a:gd name="T33" fmla="*/ T32 w 396"/>
                <a:gd name="T34" fmla="+- 0 2449 2251"/>
                <a:gd name="T35" fmla="*/ 2449 h 396"/>
                <a:gd name="T36" fmla="+- 0 6118 5737"/>
                <a:gd name="T37" fmla="*/ T36 w 396"/>
                <a:gd name="T38" fmla="+- 0 2526 2251"/>
                <a:gd name="T39" fmla="*/ 2526 h 396"/>
                <a:gd name="T40" fmla="+- 0 6075 5737"/>
                <a:gd name="T41" fmla="*/ T40 w 396"/>
                <a:gd name="T42" fmla="+- 0 2589 2251"/>
                <a:gd name="T43" fmla="*/ 2589 h 396"/>
                <a:gd name="T44" fmla="+- 0 6012 5737"/>
                <a:gd name="T45" fmla="*/ T44 w 396"/>
                <a:gd name="T46" fmla="+- 0 2632 2251"/>
                <a:gd name="T47" fmla="*/ 2632 h 396"/>
                <a:gd name="T48" fmla="+- 0 5935 5737"/>
                <a:gd name="T49" fmla="*/ T48 w 396"/>
                <a:gd name="T50" fmla="+- 0 2647 2251"/>
                <a:gd name="T51" fmla="*/ 2647 h 396"/>
                <a:gd name="T52" fmla="+- 0 5858 5737"/>
                <a:gd name="T53" fmla="*/ T52 w 396"/>
                <a:gd name="T54" fmla="+- 0 2632 2251"/>
                <a:gd name="T55" fmla="*/ 2632 h 396"/>
                <a:gd name="T56" fmla="+- 0 5795 5737"/>
                <a:gd name="T57" fmla="*/ T56 w 396"/>
                <a:gd name="T58" fmla="+- 0 2589 2251"/>
                <a:gd name="T59" fmla="*/ 2589 h 396"/>
                <a:gd name="T60" fmla="+- 0 5753 5737"/>
                <a:gd name="T61" fmla="*/ T60 w 396"/>
                <a:gd name="T62" fmla="+- 0 2526 2251"/>
                <a:gd name="T63" fmla="*/ 2526 h 396"/>
                <a:gd name="T64" fmla="+- 0 5737 5737"/>
                <a:gd name="T65" fmla="*/ T64 w 396"/>
                <a:gd name="T66" fmla="+- 0 2449 2251"/>
                <a:gd name="T67" fmla="*/ 2449 h 39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Lst>
              <a:rect l="0" t="0" r="r" b="b"/>
              <a:pathLst>
                <a:path w="396" h="396">
                  <a:moveTo>
                    <a:pt x="0" y="198"/>
                  </a:moveTo>
                  <a:lnTo>
                    <a:pt x="16" y="121"/>
                  </a:lnTo>
                  <a:lnTo>
                    <a:pt x="58" y="58"/>
                  </a:lnTo>
                  <a:lnTo>
                    <a:pt x="121" y="16"/>
                  </a:lnTo>
                  <a:lnTo>
                    <a:pt x="198" y="0"/>
                  </a:lnTo>
                  <a:lnTo>
                    <a:pt x="275" y="16"/>
                  </a:lnTo>
                  <a:lnTo>
                    <a:pt x="338" y="58"/>
                  </a:lnTo>
                  <a:lnTo>
                    <a:pt x="381" y="121"/>
                  </a:lnTo>
                  <a:lnTo>
                    <a:pt x="396" y="198"/>
                  </a:lnTo>
                  <a:lnTo>
                    <a:pt x="381" y="275"/>
                  </a:lnTo>
                  <a:lnTo>
                    <a:pt x="338" y="338"/>
                  </a:lnTo>
                  <a:lnTo>
                    <a:pt x="275" y="381"/>
                  </a:lnTo>
                  <a:lnTo>
                    <a:pt x="198" y="396"/>
                  </a:lnTo>
                  <a:lnTo>
                    <a:pt x="121" y="381"/>
                  </a:lnTo>
                  <a:lnTo>
                    <a:pt x="58" y="338"/>
                  </a:lnTo>
                  <a:lnTo>
                    <a:pt x="16" y="275"/>
                  </a:lnTo>
                  <a:lnTo>
                    <a:pt x="0" y="198"/>
                  </a:lnTo>
                  <a:close/>
                </a:path>
              </a:pathLst>
            </a:cu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3" name="docshape823">
              <a:extLst>
                <a:ext uri="{FF2B5EF4-FFF2-40B4-BE49-F238E27FC236}">
                  <a16:creationId xmlns:a16="http://schemas.microsoft.com/office/drawing/2014/main" id="{761F65F5-7AFE-EC74-2F5E-C68CC73E2337}"/>
                </a:ext>
              </a:extLst>
            </p:cNvPr>
            <p:cNvSpPr txBox="1">
              <a:spLocks noChangeArrowheads="1"/>
            </p:cNvSpPr>
            <p:nvPr/>
          </p:nvSpPr>
          <p:spPr bwMode="auto">
            <a:xfrm>
              <a:off x="3995" y="245"/>
              <a:ext cx="7132" cy="5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pPr>
              <a:endParaRPr kumimoji="0" lang="en-US" altLang="ja-JP" sz="1100" b="0" i="0" u="none" strike="noStrike" cap="none" normalizeH="0" baseline="0" dirty="0">
                <a:ln>
                  <a:noFill/>
                </a:ln>
                <a:solidFill>
                  <a:schemeClr val="tx1"/>
                </a:solidFill>
                <a:effectLst/>
                <a:latin typeface="Times New Roman" panose="02020603050405020304" pitchFamily="18" charset="0"/>
                <a:ea typeface="游ゴシック" panose="020B0400000000000000" pitchFamily="50" charset="-128"/>
              </a:endParaRPr>
            </a:p>
            <a:p>
              <a:pPr marL="0" marR="0" lvl="0" indent="0" algn="l" defTabSz="914400" rtl="0" eaLnBrk="0" fontAlgn="base" latinLnBrk="0" hangingPunct="0">
                <a:lnSpc>
                  <a:spcPct val="100000"/>
                </a:lnSpc>
                <a:spcBef>
                  <a:spcPts val="13"/>
                </a:spcBef>
                <a:spcAft>
                  <a:spcPts val="800"/>
                </a:spcAft>
                <a:buClrTx/>
                <a:buSzTx/>
                <a:buFontTx/>
                <a:buNone/>
                <a:tabLst/>
              </a:pPr>
              <a:endParaRPr kumimoji="0" lang="en-US" altLang="ja-JP" sz="11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endParaRPr>
            </a:p>
            <a:p>
              <a:pPr marL="0" marR="2132013" lvl="0" indent="0" algn="l" defTabSz="914400" rtl="0" eaLnBrk="0" fontAlgn="base" latinLnBrk="0" hangingPunct="0">
                <a:lnSpc>
                  <a:spcPct val="100000"/>
                </a:lnSpc>
                <a:spcBef>
                  <a:spcPct val="0"/>
                </a:spcBef>
                <a:spcAft>
                  <a:spcPts val="800"/>
                </a:spcAft>
                <a:buClrTx/>
                <a:buSzTx/>
                <a:buFontTx/>
                <a:buNone/>
                <a:tabLst/>
              </a:pPr>
              <a:r>
                <a:rPr kumimoji="0" lang="ja-JP" altLang="en-US" sz="11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rPr>
                <a:t>タケキャブ錠</a:t>
              </a:r>
              <a:r>
                <a:rPr kumimoji="0" lang="en-US" altLang="ja-JP" sz="11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rPr>
                <a:t>20</a:t>
              </a:r>
              <a:r>
                <a:rPr kumimoji="0" lang="ja-JP" altLang="en-US" sz="11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rPr>
                <a:t>ｍｇが縦覧で</a:t>
              </a:r>
              <a:r>
                <a:rPr kumimoji="0" lang="en-US" altLang="ja-JP" sz="11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rPr>
                <a:t>83</a:t>
              </a:r>
              <a:r>
                <a:rPr kumimoji="0" lang="ja-JP" altLang="en-US" sz="11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rPr>
                <a:t>日間処方されているので不合格と判定。</a:t>
              </a:r>
              <a:endParaRPr kumimoji="0" lang="ja-JP" altLang="ja-JP" sz="11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endParaRPr>
            </a:p>
          </p:txBody>
        </p:sp>
      </p:grpSp>
      <p:sp>
        <p:nvSpPr>
          <p:cNvPr id="3" name="직사각형 2">
            <a:extLst>
              <a:ext uri="{FF2B5EF4-FFF2-40B4-BE49-F238E27FC236}">
                <a16:creationId xmlns:a16="http://schemas.microsoft.com/office/drawing/2014/main" id="{E13BA299-F595-BFCF-422F-DF00C7D8D4B4}"/>
              </a:ext>
            </a:extLst>
          </p:cNvPr>
          <p:cNvSpPr/>
          <p:nvPr/>
        </p:nvSpPr>
        <p:spPr>
          <a:xfrm>
            <a:off x="1775980" y="2204179"/>
            <a:ext cx="349079" cy="112301"/>
          </a:xfrm>
          <a:prstGeom prst="rect">
            <a:avLst/>
          </a:prstGeom>
          <a:solidFill>
            <a:schemeClr val="bg1">
              <a:lumMod val="95000"/>
              <a:alpha val="80000"/>
            </a:schemeClr>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10567284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E7D9D41E-DC51-6C3D-CFBE-452111043932}"/>
              </a:ext>
            </a:extLst>
          </p:cNvPr>
          <p:cNvSpPr txBox="1"/>
          <p:nvPr/>
        </p:nvSpPr>
        <p:spPr>
          <a:xfrm>
            <a:off x="544850" y="908915"/>
            <a:ext cx="4298613" cy="507831"/>
          </a:xfrm>
          <a:prstGeom prst="rect">
            <a:avLst/>
          </a:prstGeom>
          <a:noFill/>
        </p:spPr>
        <p:txBody>
          <a:bodyPr wrap="none" rtlCol="0">
            <a:spAutoFit/>
          </a:bodyPr>
          <a:lstStyle/>
          <a:p>
            <a:pPr marL="485140">
              <a:spcBef>
                <a:spcPts val="260"/>
              </a:spcBef>
              <a:spcAft>
                <a:spcPts val="0"/>
              </a:spcAft>
            </a:pPr>
            <a:r>
              <a:rPr lang="ja-JP" altLang="ja-JP" sz="1100" dirty="0">
                <a:effectLst/>
                <a:latin typeface="游ゴシック" panose="020B0400000000000000" pitchFamily="50" charset="-128"/>
                <a:ea typeface="游ゴシック" panose="020B0400000000000000" pitchFamily="50" charset="-128"/>
                <a:cs typeface="ＭＳ Ｐゴシック" panose="020B0600070205080204" pitchFamily="50" charset="-128"/>
              </a:rPr>
              <a:t>１４．精密点検（独自ルール）</a:t>
            </a:r>
            <a:r>
              <a:rPr lang="ja-JP" altLang="ja-JP" sz="1100" spc="180" dirty="0">
                <a:effectLst/>
                <a:latin typeface="游ゴシック" panose="020B0400000000000000" pitchFamily="50" charset="-128"/>
                <a:ea typeface="游ゴシック" panose="020B0400000000000000" pitchFamily="50" charset="-128"/>
                <a:cs typeface="ＭＳ Ｐゴシック" panose="020B0600070205080204" pitchFamily="50" charset="-128"/>
              </a:rPr>
              <a:t> </a:t>
            </a:r>
            <a:r>
              <a:rPr lang="ja-JP" altLang="ja-JP" sz="1100" spc="-10" dirty="0">
                <a:effectLst/>
                <a:latin typeface="游ゴシック" panose="020B0400000000000000" pitchFamily="50" charset="-128"/>
                <a:ea typeface="游ゴシック" panose="020B0400000000000000" pitchFamily="50" charset="-128"/>
                <a:cs typeface="ＭＳ Ｐゴシック" panose="020B0600070205080204" pitchFamily="50" charset="-128"/>
              </a:rPr>
              <a:t>初診料算定日</a:t>
            </a:r>
            <a:endParaRPr lang="ja-JP" altLang="ja-JP" sz="1100" dirty="0">
              <a:effectLst/>
              <a:latin typeface="游ゴシック" panose="020B0400000000000000" pitchFamily="50" charset="-128"/>
              <a:ea typeface="游ゴシック" panose="020B0400000000000000" pitchFamily="50" charset="-128"/>
              <a:cs typeface="ＭＳ Ｐゴシック" panose="020B0600070205080204" pitchFamily="50" charset="-128"/>
            </a:endParaRPr>
          </a:p>
          <a:p>
            <a:pPr marL="736600">
              <a:spcBef>
                <a:spcPts val="570"/>
              </a:spcBef>
              <a:spcAft>
                <a:spcPts val="0"/>
              </a:spcAft>
            </a:pPr>
            <a:r>
              <a:rPr lang="ja-JP" altLang="ja-JP" sz="1100" spc="-5" dirty="0">
                <a:effectLst/>
                <a:latin typeface="游ゴシック" panose="020B0400000000000000" pitchFamily="50" charset="-128"/>
                <a:ea typeface="游ゴシック" panose="020B0400000000000000" pitchFamily="50" charset="-128"/>
                <a:cs typeface="ＭＳ Ｐゴシック" panose="020B0600070205080204" pitchFamily="50" charset="-128"/>
              </a:rPr>
              <a:t>初診料の算定日と傷病名の整合性をチェックします。</a:t>
            </a:r>
            <a:endParaRPr lang="ja-JP" altLang="ja-JP" sz="1100" dirty="0">
              <a:effectLst/>
              <a:latin typeface="游ゴシック" panose="020B0400000000000000" pitchFamily="50" charset="-128"/>
              <a:ea typeface="游ゴシック" panose="020B0400000000000000" pitchFamily="50" charset="-128"/>
              <a:cs typeface="ＭＳ Ｐゴシック" panose="020B0600070205080204" pitchFamily="50" charset="-128"/>
            </a:endParaRPr>
          </a:p>
        </p:txBody>
      </p:sp>
      <p:grpSp>
        <p:nvGrpSpPr>
          <p:cNvPr id="3" name="docshapegroup824">
            <a:extLst>
              <a:ext uri="{FF2B5EF4-FFF2-40B4-BE49-F238E27FC236}">
                <a16:creationId xmlns:a16="http://schemas.microsoft.com/office/drawing/2014/main" id="{D57A0430-618C-2429-6622-0BD641765C96}"/>
              </a:ext>
            </a:extLst>
          </p:cNvPr>
          <p:cNvGrpSpPr>
            <a:grpSpLocks/>
          </p:cNvGrpSpPr>
          <p:nvPr/>
        </p:nvGrpSpPr>
        <p:grpSpPr bwMode="auto">
          <a:xfrm>
            <a:off x="1293812" y="643800"/>
            <a:ext cx="5948285" cy="4098456"/>
            <a:chOff x="2551" y="-1147"/>
            <a:chExt cx="9366" cy="6453"/>
          </a:xfrm>
        </p:grpSpPr>
        <p:pic>
          <p:nvPicPr>
            <p:cNvPr id="16387" name="docshape825">
              <a:extLst>
                <a:ext uri="{FF2B5EF4-FFF2-40B4-BE49-F238E27FC236}">
                  <a16:creationId xmlns:a16="http://schemas.microsoft.com/office/drawing/2014/main" id="{78917AC7-7B48-D29A-754D-6A499981180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6462"/>
            <a:stretch/>
          </p:blipFill>
          <p:spPr bwMode="auto">
            <a:xfrm>
              <a:off x="2551" y="513"/>
              <a:ext cx="6804" cy="4793"/>
            </a:xfrm>
            <a:prstGeom prst="rect">
              <a:avLst/>
            </a:prstGeom>
            <a:noFill/>
            <a:extLst>
              <a:ext uri="{909E8E84-426E-40DD-AFC4-6F175D3DCCD1}">
                <a14:hiddenFill xmlns:a14="http://schemas.microsoft.com/office/drawing/2010/main">
                  <a:solidFill>
                    <a:srgbClr val="FFFFFF"/>
                  </a:solidFill>
                </a14:hiddenFill>
              </a:ext>
            </a:extLst>
          </p:spPr>
        </p:pic>
        <p:sp>
          <p:nvSpPr>
            <p:cNvPr id="4" name="docshape826">
              <a:extLst>
                <a:ext uri="{FF2B5EF4-FFF2-40B4-BE49-F238E27FC236}">
                  <a16:creationId xmlns:a16="http://schemas.microsoft.com/office/drawing/2014/main" id="{C50F3079-F870-1B82-11AB-3C84A7C32EF7}"/>
                </a:ext>
              </a:extLst>
            </p:cNvPr>
            <p:cNvSpPr>
              <a:spLocks/>
            </p:cNvSpPr>
            <p:nvPr/>
          </p:nvSpPr>
          <p:spPr bwMode="auto">
            <a:xfrm>
              <a:off x="3415" y="2886"/>
              <a:ext cx="4472" cy="1263"/>
            </a:xfrm>
            <a:custGeom>
              <a:avLst/>
              <a:gdLst>
                <a:gd name="T0" fmla="+- 0 7676 3415"/>
                <a:gd name="T1" fmla="*/ T0 w 4472"/>
                <a:gd name="T2" fmla="+- 0 2887 2887"/>
                <a:gd name="T3" fmla="*/ 2887 h 1263"/>
                <a:gd name="T4" fmla="+- 0 3626 3415"/>
                <a:gd name="T5" fmla="*/ T4 w 4472"/>
                <a:gd name="T6" fmla="+- 0 2887 2887"/>
                <a:gd name="T7" fmla="*/ 2887 h 1263"/>
                <a:gd name="T8" fmla="+- 0 3559 3415"/>
                <a:gd name="T9" fmla="*/ T8 w 4472"/>
                <a:gd name="T10" fmla="+- 0 2898 2887"/>
                <a:gd name="T11" fmla="*/ 2898 h 1263"/>
                <a:gd name="T12" fmla="+- 0 3501 3415"/>
                <a:gd name="T13" fmla="*/ T12 w 4472"/>
                <a:gd name="T14" fmla="+- 0 2927 2887"/>
                <a:gd name="T15" fmla="*/ 2927 h 1263"/>
                <a:gd name="T16" fmla="+- 0 3456 3415"/>
                <a:gd name="T17" fmla="*/ T16 w 4472"/>
                <a:gd name="T18" fmla="+- 0 2973 2887"/>
                <a:gd name="T19" fmla="*/ 2973 h 1263"/>
                <a:gd name="T20" fmla="+- 0 3426 3415"/>
                <a:gd name="T21" fmla="*/ T20 w 4472"/>
                <a:gd name="T22" fmla="+- 0 3031 2887"/>
                <a:gd name="T23" fmla="*/ 3031 h 1263"/>
                <a:gd name="T24" fmla="+- 0 3415 3415"/>
                <a:gd name="T25" fmla="*/ T24 w 4472"/>
                <a:gd name="T26" fmla="+- 0 3097 2887"/>
                <a:gd name="T27" fmla="*/ 3097 h 1263"/>
                <a:gd name="T28" fmla="+- 0 3415 3415"/>
                <a:gd name="T29" fmla="*/ T28 w 4472"/>
                <a:gd name="T30" fmla="+- 0 3939 2887"/>
                <a:gd name="T31" fmla="*/ 3939 h 1263"/>
                <a:gd name="T32" fmla="+- 0 3426 3415"/>
                <a:gd name="T33" fmla="*/ T32 w 4472"/>
                <a:gd name="T34" fmla="+- 0 4005 2887"/>
                <a:gd name="T35" fmla="*/ 4005 h 1263"/>
                <a:gd name="T36" fmla="+- 0 3456 3415"/>
                <a:gd name="T37" fmla="*/ T36 w 4472"/>
                <a:gd name="T38" fmla="+- 0 4063 2887"/>
                <a:gd name="T39" fmla="*/ 4063 h 1263"/>
                <a:gd name="T40" fmla="+- 0 3501 3415"/>
                <a:gd name="T41" fmla="*/ T40 w 4472"/>
                <a:gd name="T42" fmla="+- 0 4109 2887"/>
                <a:gd name="T43" fmla="*/ 4109 h 1263"/>
                <a:gd name="T44" fmla="+- 0 3559 3415"/>
                <a:gd name="T45" fmla="*/ T44 w 4472"/>
                <a:gd name="T46" fmla="+- 0 4138 2887"/>
                <a:gd name="T47" fmla="*/ 4138 h 1263"/>
                <a:gd name="T48" fmla="+- 0 3626 3415"/>
                <a:gd name="T49" fmla="*/ T48 w 4472"/>
                <a:gd name="T50" fmla="+- 0 4149 2887"/>
                <a:gd name="T51" fmla="*/ 4149 h 1263"/>
                <a:gd name="T52" fmla="+- 0 7676 3415"/>
                <a:gd name="T53" fmla="*/ T52 w 4472"/>
                <a:gd name="T54" fmla="+- 0 4149 2887"/>
                <a:gd name="T55" fmla="*/ 4149 h 1263"/>
                <a:gd name="T56" fmla="+- 0 7743 3415"/>
                <a:gd name="T57" fmla="*/ T56 w 4472"/>
                <a:gd name="T58" fmla="+- 0 4138 2887"/>
                <a:gd name="T59" fmla="*/ 4138 h 1263"/>
                <a:gd name="T60" fmla="+- 0 7800 3415"/>
                <a:gd name="T61" fmla="*/ T60 w 4472"/>
                <a:gd name="T62" fmla="+- 0 4109 2887"/>
                <a:gd name="T63" fmla="*/ 4109 h 1263"/>
                <a:gd name="T64" fmla="+- 0 7846 3415"/>
                <a:gd name="T65" fmla="*/ T64 w 4472"/>
                <a:gd name="T66" fmla="+- 0 4063 2887"/>
                <a:gd name="T67" fmla="*/ 4063 h 1263"/>
                <a:gd name="T68" fmla="+- 0 7876 3415"/>
                <a:gd name="T69" fmla="*/ T68 w 4472"/>
                <a:gd name="T70" fmla="+- 0 4005 2887"/>
                <a:gd name="T71" fmla="*/ 4005 h 1263"/>
                <a:gd name="T72" fmla="+- 0 7886 3415"/>
                <a:gd name="T73" fmla="*/ T72 w 4472"/>
                <a:gd name="T74" fmla="+- 0 3939 2887"/>
                <a:gd name="T75" fmla="*/ 3939 h 1263"/>
                <a:gd name="T76" fmla="+- 0 7886 3415"/>
                <a:gd name="T77" fmla="*/ T76 w 4472"/>
                <a:gd name="T78" fmla="+- 0 3097 2887"/>
                <a:gd name="T79" fmla="*/ 3097 h 1263"/>
                <a:gd name="T80" fmla="+- 0 7876 3415"/>
                <a:gd name="T81" fmla="*/ T80 w 4472"/>
                <a:gd name="T82" fmla="+- 0 3031 2887"/>
                <a:gd name="T83" fmla="*/ 3031 h 1263"/>
                <a:gd name="T84" fmla="+- 0 7846 3415"/>
                <a:gd name="T85" fmla="*/ T84 w 4472"/>
                <a:gd name="T86" fmla="+- 0 2973 2887"/>
                <a:gd name="T87" fmla="*/ 2973 h 1263"/>
                <a:gd name="T88" fmla="+- 0 7800 3415"/>
                <a:gd name="T89" fmla="*/ T88 w 4472"/>
                <a:gd name="T90" fmla="+- 0 2927 2887"/>
                <a:gd name="T91" fmla="*/ 2927 h 1263"/>
                <a:gd name="T92" fmla="+- 0 7743 3415"/>
                <a:gd name="T93" fmla="*/ T92 w 4472"/>
                <a:gd name="T94" fmla="+- 0 2898 2887"/>
                <a:gd name="T95" fmla="*/ 2898 h 1263"/>
                <a:gd name="T96" fmla="+- 0 7676 3415"/>
                <a:gd name="T97" fmla="*/ T96 w 4472"/>
                <a:gd name="T98" fmla="+- 0 2887 2887"/>
                <a:gd name="T99" fmla="*/ 2887 h 126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Lst>
              <a:rect l="0" t="0" r="r" b="b"/>
              <a:pathLst>
                <a:path w="4472" h="1263">
                  <a:moveTo>
                    <a:pt x="4261" y="0"/>
                  </a:moveTo>
                  <a:lnTo>
                    <a:pt x="211" y="0"/>
                  </a:lnTo>
                  <a:lnTo>
                    <a:pt x="144" y="11"/>
                  </a:lnTo>
                  <a:lnTo>
                    <a:pt x="86" y="40"/>
                  </a:lnTo>
                  <a:lnTo>
                    <a:pt x="41" y="86"/>
                  </a:lnTo>
                  <a:lnTo>
                    <a:pt x="11" y="144"/>
                  </a:lnTo>
                  <a:lnTo>
                    <a:pt x="0" y="210"/>
                  </a:lnTo>
                  <a:lnTo>
                    <a:pt x="0" y="1052"/>
                  </a:lnTo>
                  <a:lnTo>
                    <a:pt x="11" y="1118"/>
                  </a:lnTo>
                  <a:lnTo>
                    <a:pt x="41" y="1176"/>
                  </a:lnTo>
                  <a:lnTo>
                    <a:pt x="86" y="1222"/>
                  </a:lnTo>
                  <a:lnTo>
                    <a:pt x="144" y="1251"/>
                  </a:lnTo>
                  <a:lnTo>
                    <a:pt x="211" y="1262"/>
                  </a:lnTo>
                  <a:lnTo>
                    <a:pt x="4261" y="1262"/>
                  </a:lnTo>
                  <a:lnTo>
                    <a:pt x="4328" y="1251"/>
                  </a:lnTo>
                  <a:lnTo>
                    <a:pt x="4385" y="1222"/>
                  </a:lnTo>
                  <a:lnTo>
                    <a:pt x="4431" y="1176"/>
                  </a:lnTo>
                  <a:lnTo>
                    <a:pt x="4461" y="1118"/>
                  </a:lnTo>
                  <a:lnTo>
                    <a:pt x="4471" y="1052"/>
                  </a:lnTo>
                  <a:lnTo>
                    <a:pt x="4471" y="210"/>
                  </a:lnTo>
                  <a:lnTo>
                    <a:pt x="4461" y="144"/>
                  </a:lnTo>
                  <a:lnTo>
                    <a:pt x="4431" y="86"/>
                  </a:lnTo>
                  <a:lnTo>
                    <a:pt x="4385" y="40"/>
                  </a:lnTo>
                  <a:lnTo>
                    <a:pt x="4328" y="11"/>
                  </a:lnTo>
                  <a:lnTo>
                    <a:pt x="4261" y="0"/>
                  </a:lnTo>
                  <a:close/>
                </a:path>
              </a:pathLst>
            </a:custGeom>
            <a:solidFill>
              <a:srgbClr val="FFFF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 name="docshape827">
              <a:extLst>
                <a:ext uri="{FF2B5EF4-FFF2-40B4-BE49-F238E27FC236}">
                  <a16:creationId xmlns:a16="http://schemas.microsoft.com/office/drawing/2014/main" id="{AD9414FB-0F56-BC97-24B8-E5F2A4D1D06E}"/>
                </a:ext>
              </a:extLst>
            </p:cNvPr>
            <p:cNvSpPr>
              <a:spLocks/>
            </p:cNvSpPr>
            <p:nvPr/>
          </p:nvSpPr>
          <p:spPr bwMode="auto">
            <a:xfrm>
              <a:off x="3415" y="2886"/>
              <a:ext cx="4472" cy="1263"/>
            </a:xfrm>
            <a:custGeom>
              <a:avLst/>
              <a:gdLst>
                <a:gd name="T0" fmla="+- 0 3415 3415"/>
                <a:gd name="T1" fmla="*/ T0 w 4472"/>
                <a:gd name="T2" fmla="+- 0 3097 2887"/>
                <a:gd name="T3" fmla="*/ 3097 h 1263"/>
                <a:gd name="T4" fmla="+- 0 3426 3415"/>
                <a:gd name="T5" fmla="*/ T4 w 4472"/>
                <a:gd name="T6" fmla="+- 0 3031 2887"/>
                <a:gd name="T7" fmla="*/ 3031 h 1263"/>
                <a:gd name="T8" fmla="+- 0 3456 3415"/>
                <a:gd name="T9" fmla="*/ T8 w 4472"/>
                <a:gd name="T10" fmla="+- 0 2973 2887"/>
                <a:gd name="T11" fmla="*/ 2973 h 1263"/>
                <a:gd name="T12" fmla="+- 0 3501 3415"/>
                <a:gd name="T13" fmla="*/ T12 w 4472"/>
                <a:gd name="T14" fmla="+- 0 2927 2887"/>
                <a:gd name="T15" fmla="*/ 2927 h 1263"/>
                <a:gd name="T16" fmla="+- 0 3559 3415"/>
                <a:gd name="T17" fmla="*/ T16 w 4472"/>
                <a:gd name="T18" fmla="+- 0 2898 2887"/>
                <a:gd name="T19" fmla="*/ 2898 h 1263"/>
                <a:gd name="T20" fmla="+- 0 3626 3415"/>
                <a:gd name="T21" fmla="*/ T20 w 4472"/>
                <a:gd name="T22" fmla="+- 0 2887 2887"/>
                <a:gd name="T23" fmla="*/ 2887 h 1263"/>
                <a:gd name="T24" fmla="+- 0 7676 3415"/>
                <a:gd name="T25" fmla="*/ T24 w 4472"/>
                <a:gd name="T26" fmla="+- 0 2887 2887"/>
                <a:gd name="T27" fmla="*/ 2887 h 1263"/>
                <a:gd name="T28" fmla="+- 0 7743 3415"/>
                <a:gd name="T29" fmla="*/ T28 w 4472"/>
                <a:gd name="T30" fmla="+- 0 2898 2887"/>
                <a:gd name="T31" fmla="*/ 2898 h 1263"/>
                <a:gd name="T32" fmla="+- 0 7800 3415"/>
                <a:gd name="T33" fmla="*/ T32 w 4472"/>
                <a:gd name="T34" fmla="+- 0 2927 2887"/>
                <a:gd name="T35" fmla="*/ 2927 h 1263"/>
                <a:gd name="T36" fmla="+- 0 7846 3415"/>
                <a:gd name="T37" fmla="*/ T36 w 4472"/>
                <a:gd name="T38" fmla="+- 0 2973 2887"/>
                <a:gd name="T39" fmla="*/ 2973 h 1263"/>
                <a:gd name="T40" fmla="+- 0 7876 3415"/>
                <a:gd name="T41" fmla="*/ T40 w 4472"/>
                <a:gd name="T42" fmla="+- 0 3031 2887"/>
                <a:gd name="T43" fmla="*/ 3031 h 1263"/>
                <a:gd name="T44" fmla="+- 0 7886 3415"/>
                <a:gd name="T45" fmla="*/ T44 w 4472"/>
                <a:gd name="T46" fmla="+- 0 3097 2887"/>
                <a:gd name="T47" fmla="*/ 3097 h 1263"/>
                <a:gd name="T48" fmla="+- 0 7886 3415"/>
                <a:gd name="T49" fmla="*/ T48 w 4472"/>
                <a:gd name="T50" fmla="+- 0 3939 2887"/>
                <a:gd name="T51" fmla="*/ 3939 h 1263"/>
                <a:gd name="T52" fmla="+- 0 7876 3415"/>
                <a:gd name="T53" fmla="*/ T52 w 4472"/>
                <a:gd name="T54" fmla="+- 0 4005 2887"/>
                <a:gd name="T55" fmla="*/ 4005 h 1263"/>
                <a:gd name="T56" fmla="+- 0 7846 3415"/>
                <a:gd name="T57" fmla="*/ T56 w 4472"/>
                <a:gd name="T58" fmla="+- 0 4063 2887"/>
                <a:gd name="T59" fmla="*/ 4063 h 1263"/>
                <a:gd name="T60" fmla="+- 0 7800 3415"/>
                <a:gd name="T61" fmla="*/ T60 w 4472"/>
                <a:gd name="T62" fmla="+- 0 4109 2887"/>
                <a:gd name="T63" fmla="*/ 4109 h 1263"/>
                <a:gd name="T64" fmla="+- 0 7743 3415"/>
                <a:gd name="T65" fmla="*/ T64 w 4472"/>
                <a:gd name="T66" fmla="+- 0 4138 2887"/>
                <a:gd name="T67" fmla="*/ 4138 h 1263"/>
                <a:gd name="T68" fmla="+- 0 7676 3415"/>
                <a:gd name="T69" fmla="*/ T68 w 4472"/>
                <a:gd name="T70" fmla="+- 0 4149 2887"/>
                <a:gd name="T71" fmla="*/ 4149 h 1263"/>
                <a:gd name="T72" fmla="+- 0 3626 3415"/>
                <a:gd name="T73" fmla="*/ T72 w 4472"/>
                <a:gd name="T74" fmla="+- 0 4149 2887"/>
                <a:gd name="T75" fmla="*/ 4149 h 1263"/>
                <a:gd name="T76" fmla="+- 0 3559 3415"/>
                <a:gd name="T77" fmla="*/ T76 w 4472"/>
                <a:gd name="T78" fmla="+- 0 4138 2887"/>
                <a:gd name="T79" fmla="*/ 4138 h 1263"/>
                <a:gd name="T80" fmla="+- 0 3501 3415"/>
                <a:gd name="T81" fmla="*/ T80 w 4472"/>
                <a:gd name="T82" fmla="+- 0 4109 2887"/>
                <a:gd name="T83" fmla="*/ 4109 h 1263"/>
                <a:gd name="T84" fmla="+- 0 3456 3415"/>
                <a:gd name="T85" fmla="*/ T84 w 4472"/>
                <a:gd name="T86" fmla="+- 0 4063 2887"/>
                <a:gd name="T87" fmla="*/ 4063 h 1263"/>
                <a:gd name="T88" fmla="+- 0 3426 3415"/>
                <a:gd name="T89" fmla="*/ T88 w 4472"/>
                <a:gd name="T90" fmla="+- 0 4005 2887"/>
                <a:gd name="T91" fmla="*/ 4005 h 1263"/>
                <a:gd name="T92" fmla="+- 0 3415 3415"/>
                <a:gd name="T93" fmla="*/ T92 w 4472"/>
                <a:gd name="T94" fmla="+- 0 3939 2887"/>
                <a:gd name="T95" fmla="*/ 3939 h 1263"/>
                <a:gd name="T96" fmla="+- 0 3415 3415"/>
                <a:gd name="T97" fmla="*/ T96 w 4472"/>
                <a:gd name="T98" fmla="+- 0 3097 2887"/>
                <a:gd name="T99" fmla="*/ 3097 h 126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Lst>
              <a:rect l="0" t="0" r="r" b="b"/>
              <a:pathLst>
                <a:path w="4472" h="1263">
                  <a:moveTo>
                    <a:pt x="0" y="210"/>
                  </a:moveTo>
                  <a:lnTo>
                    <a:pt x="11" y="144"/>
                  </a:lnTo>
                  <a:lnTo>
                    <a:pt x="41" y="86"/>
                  </a:lnTo>
                  <a:lnTo>
                    <a:pt x="86" y="40"/>
                  </a:lnTo>
                  <a:lnTo>
                    <a:pt x="144" y="11"/>
                  </a:lnTo>
                  <a:lnTo>
                    <a:pt x="211" y="0"/>
                  </a:lnTo>
                  <a:lnTo>
                    <a:pt x="4261" y="0"/>
                  </a:lnTo>
                  <a:lnTo>
                    <a:pt x="4328" y="11"/>
                  </a:lnTo>
                  <a:lnTo>
                    <a:pt x="4385" y="40"/>
                  </a:lnTo>
                  <a:lnTo>
                    <a:pt x="4431" y="86"/>
                  </a:lnTo>
                  <a:lnTo>
                    <a:pt x="4461" y="144"/>
                  </a:lnTo>
                  <a:lnTo>
                    <a:pt x="4471" y="210"/>
                  </a:lnTo>
                  <a:lnTo>
                    <a:pt x="4471" y="1052"/>
                  </a:lnTo>
                  <a:lnTo>
                    <a:pt x="4461" y="1118"/>
                  </a:lnTo>
                  <a:lnTo>
                    <a:pt x="4431" y="1176"/>
                  </a:lnTo>
                  <a:lnTo>
                    <a:pt x="4385" y="1222"/>
                  </a:lnTo>
                  <a:lnTo>
                    <a:pt x="4328" y="1251"/>
                  </a:lnTo>
                  <a:lnTo>
                    <a:pt x="4261" y="1262"/>
                  </a:lnTo>
                  <a:lnTo>
                    <a:pt x="211" y="1262"/>
                  </a:lnTo>
                  <a:lnTo>
                    <a:pt x="144" y="1251"/>
                  </a:lnTo>
                  <a:lnTo>
                    <a:pt x="86" y="1222"/>
                  </a:lnTo>
                  <a:lnTo>
                    <a:pt x="41" y="1176"/>
                  </a:lnTo>
                  <a:lnTo>
                    <a:pt x="11" y="1118"/>
                  </a:lnTo>
                  <a:lnTo>
                    <a:pt x="0" y="1052"/>
                  </a:lnTo>
                  <a:lnTo>
                    <a:pt x="0" y="210"/>
                  </a:lnTo>
                  <a:close/>
                </a:path>
              </a:pathLst>
            </a:custGeom>
            <a:noFill/>
            <a:ln w="9525">
              <a:solidFill>
                <a:srgbClr val="C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 name="docshape828">
              <a:extLst>
                <a:ext uri="{FF2B5EF4-FFF2-40B4-BE49-F238E27FC236}">
                  <a16:creationId xmlns:a16="http://schemas.microsoft.com/office/drawing/2014/main" id="{A77A4816-9718-3BC6-2EF3-6D210210FAF5}"/>
                </a:ext>
              </a:extLst>
            </p:cNvPr>
            <p:cNvSpPr txBox="1">
              <a:spLocks noChangeArrowheads="1"/>
            </p:cNvSpPr>
            <p:nvPr/>
          </p:nvSpPr>
          <p:spPr bwMode="auto">
            <a:xfrm>
              <a:off x="3608" y="-1147"/>
              <a:ext cx="8309" cy="5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pPr>
              <a:endParaRPr kumimoji="0" lang="en-US" altLang="ja-JP" sz="1100" b="0" i="0" u="none" strike="noStrike" cap="none" normalizeH="0" baseline="0" dirty="0">
                <a:ln>
                  <a:noFill/>
                </a:ln>
                <a:solidFill>
                  <a:schemeClr val="tx1"/>
                </a:solidFill>
                <a:effectLst/>
                <a:latin typeface="Times New Roman" panose="02020603050405020304" pitchFamily="18" charset="0"/>
                <a:ea typeface="游ゴシック" panose="020B0400000000000000" pitchFamily="50" charset="-128"/>
              </a:endParaRPr>
            </a:p>
            <a:p>
              <a:pPr marL="0" marR="0" lvl="0" indent="0" algn="l" defTabSz="914400" rtl="0" eaLnBrk="0" fontAlgn="base" latinLnBrk="0" hangingPunct="0">
                <a:lnSpc>
                  <a:spcPct val="100000"/>
                </a:lnSpc>
                <a:spcBef>
                  <a:spcPct val="0"/>
                </a:spcBef>
                <a:spcAft>
                  <a:spcPts val="800"/>
                </a:spcAft>
                <a:buClrTx/>
                <a:buSzTx/>
                <a:buFontTx/>
                <a:buNone/>
                <a:tabLst/>
              </a:pPr>
              <a:endParaRPr kumimoji="0" lang="en-US" altLang="ja-JP" sz="1100" b="0" i="0" u="none" strike="noStrike" cap="none" normalizeH="0" baseline="0" dirty="0">
                <a:ln>
                  <a:noFill/>
                </a:ln>
                <a:solidFill>
                  <a:schemeClr val="tx1"/>
                </a:solidFill>
                <a:effectLst/>
                <a:latin typeface="Times New Roman" panose="02020603050405020304" pitchFamily="18" charset="0"/>
                <a:ea typeface="游ゴシック" panose="020B0400000000000000" pitchFamily="50" charset="-128"/>
              </a:endParaRPr>
            </a:p>
            <a:p>
              <a:pPr marL="0" marR="0" lvl="0" indent="0" algn="l" defTabSz="914400" rtl="0" eaLnBrk="0" fontAlgn="base" latinLnBrk="0" hangingPunct="0">
                <a:lnSpc>
                  <a:spcPct val="100000"/>
                </a:lnSpc>
                <a:spcBef>
                  <a:spcPct val="0"/>
                </a:spcBef>
                <a:spcAft>
                  <a:spcPts val="800"/>
                </a:spcAft>
                <a:buClrTx/>
                <a:buSzTx/>
                <a:buFontTx/>
                <a:buNone/>
                <a:tabLst/>
              </a:pPr>
              <a:endParaRPr kumimoji="0" lang="en-US" altLang="ja-JP" sz="1100" b="0" i="0" u="none" strike="noStrike" cap="none" normalizeH="0" baseline="0" dirty="0">
                <a:ln>
                  <a:noFill/>
                </a:ln>
                <a:solidFill>
                  <a:schemeClr val="tx1"/>
                </a:solidFill>
                <a:effectLst/>
                <a:latin typeface="Times New Roman" panose="02020603050405020304" pitchFamily="18" charset="0"/>
                <a:ea typeface="游ゴシック" panose="020B0400000000000000" pitchFamily="50" charset="-128"/>
              </a:endParaRPr>
            </a:p>
            <a:p>
              <a:pPr marL="0" marR="0" lvl="0" indent="0" algn="l" defTabSz="914400" rtl="0" eaLnBrk="0" fontAlgn="base" latinLnBrk="0" hangingPunct="0">
                <a:lnSpc>
                  <a:spcPct val="100000"/>
                </a:lnSpc>
                <a:spcBef>
                  <a:spcPct val="0"/>
                </a:spcBef>
                <a:spcAft>
                  <a:spcPts val="800"/>
                </a:spcAft>
                <a:buClrTx/>
                <a:buSzTx/>
                <a:buFontTx/>
                <a:buNone/>
                <a:tabLst/>
              </a:pPr>
              <a:endParaRPr kumimoji="0" lang="en-US" altLang="ja-JP" sz="1100" b="0" i="0" u="none" strike="noStrike" cap="none" normalizeH="0" baseline="0" dirty="0">
                <a:ln>
                  <a:noFill/>
                </a:ln>
                <a:solidFill>
                  <a:schemeClr val="tx1"/>
                </a:solidFill>
                <a:effectLst/>
                <a:latin typeface="Times New Roman" panose="02020603050405020304" pitchFamily="18" charset="0"/>
                <a:ea typeface="游ゴシック" panose="020B0400000000000000" pitchFamily="50" charset="-128"/>
              </a:endParaRPr>
            </a:p>
            <a:p>
              <a:pPr marL="0" marR="0" lvl="0" indent="0" algn="l" defTabSz="914400" rtl="0" eaLnBrk="0" fontAlgn="base" latinLnBrk="0" hangingPunct="0">
                <a:lnSpc>
                  <a:spcPct val="100000"/>
                </a:lnSpc>
                <a:spcBef>
                  <a:spcPct val="0"/>
                </a:spcBef>
                <a:spcAft>
                  <a:spcPts val="800"/>
                </a:spcAft>
                <a:buClrTx/>
                <a:buSzTx/>
                <a:buFontTx/>
                <a:buNone/>
                <a:tabLst/>
              </a:pPr>
              <a:endParaRPr kumimoji="0" lang="en-US" altLang="ja-JP" sz="1100" b="0" i="0" u="none" strike="noStrike" cap="none" normalizeH="0" baseline="0" dirty="0">
                <a:ln>
                  <a:noFill/>
                </a:ln>
                <a:solidFill>
                  <a:schemeClr val="tx1"/>
                </a:solidFill>
                <a:effectLst/>
                <a:latin typeface="Times New Roman" panose="02020603050405020304" pitchFamily="18" charset="0"/>
                <a:ea typeface="游ゴシック" panose="020B0400000000000000" pitchFamily="50" charset="-128"/>
              </a:endParaRPr>
            </a:p>
            <a:p>
              <a:pPr marL="0" marR="0" lvl="0" indent="0" algn="l" defTabSz="914400" rtl="0" eaLnBrk="0" fontAlgn="base" latinLnBrk="0" hangingPunct="0">
                <a:lnSpc>
                  <a:spcPct val="100000"/>
                </a:lnSpc>
                <a:spcBef>
                  <a:spcPct val="0"/>
                </a:spcBef>
                <a:spcAft>
                  <a:spcPts val="800"/>
                </a:spcAft>
                <a:buClrTx/>
                <a:buSzTx/>
                <a:buFontTx/>
                <a:buNone/>
                <a:tabLst/>
              </a:pPr>
              <a:endParaRPr kumimoji="0" lang="en-US" altLang="ja-JP" sz="1100" b="0" i="0" u="none" strike="noStrike" cap="none" normalizeH="0" baseline="0" dirty="0">
                <a:ln>
                  <a:noFill/>
                </a:ln>
                <a:solidFill>
                  <a:schemeClr val="tx1"/>
                </a:solidFill>
                <a:effectLst/>
                <a:latin typeface="Times New Roman" panose="02020603050405020304" pitchFamily="18" charset="0"/>
                <a:ea typeface="游ゴシック" panose="020B0400000000000000" pitchFamily="50" charset="-128"/>
              </a:endParaRPr>
            </a:p>
            <a:p>
              <a:pPr marL="0" marR="0" lvl="0" indent="0" algn="l" defTabSz="914400" rtl="0" eaLnBrk="0" fontAlgn="base" latinLnBrk="0" hangingPunct="0">
                <a:lnSpc>
                  <a:spcPct val="100000"/>
                </a:lnSpc>
                <a:spcBef>
                  <a:spcPct val="0"/>
                </a:spcBef>
                <a:spcAft>
                  <a:spcPts val="800"/>
                </a:spcAft>
                <a:buClrTx/>
                <a:buSzTx/>
                <a:buFontTx/>
                <a:buNone/>
                <a:tabLst/>
              </a:pPr>
              <a:endParaRPr kumimoji="0" lang="en-US" altLang="ja-JP" sz="1100" b="0" i="0" u="none" strike="noStrike" cap="none" normalizeH="0" baseline="0" dirty="0">
                <a:ln>
                  <a:noFill/>
                </a:ln>
                <a:solidFill>
                  <a:schemeClr val="tx1"/>
                </a:solidFill>
                <a:effectLst/>
                <a:latin typeface="Times New Roman" panose="02020603050405020304" pitchFamily="18" charset="0"/>
                <a:ea typeface="游ゴシック" panose="020B0400000000000000" pitchFamily="50" charset="-128"/>
              </a:endParaRPr>
            </a:p>
            <a:p>
              <a:pPr marL="0" marR="0" lvl="0" indent="0" algn="l" defTabSz="914400" rtl="0" eaLnBrk="0" fontAlgn="base" latinLnBrk="0" hangingPunct="0">
                <a:lnSpc>
                  <a:spcPct val="100000"/>
                </a:lnSpc>
                <a:spcBef>
                  <a:spcPct val="0"/>
                </a:spcBef>
                <a:spcAft>
                  <a:spcPts val="800"/>
                </a:spcAft>
                <a:buClrTx/>
                <a:buSzTx/>
                <a:buFontTx/>
                <a:buNone/>
                <a:tabLst/>
              </a:pPr>
              <a:endParaRPr kumimoji="0" lang="en-US" altLang="ja-JP" sz="11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endParaRPr>
            </a:p>
            <a:p>
              <a:pPr marL="0" marR="0" lvl="0" indent="0" algn="l" defTabSz="914400" rtl="0" eaLnBrk="0" fontAlgn="base" latinLnBrk="0" hangingPunct="0">
                <a:lnSpc>
                  <a:spcPct val="100000"/>
                </a:lnSpc>
                <a:spcBef>
                  <a:spcPct val="0"/>
                </a:spcBef>
                <a:spcAft>
                  <a:spcPts val="800"/>
                </a:spcAft>
                <a:buClrTx/>
                <a:buSzTx/>
                <a:buFontTx/>
                <a:buNone/>
                <a:tabLst/>
              </a:pPr>
              <a:endParaRPr kumimoji="0" lang="en-US" altLang="ja-JP" sz="11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endParaRPr>
            </a:p>
            <a:p>
              <a:pPr marL="0" marR="0" lvl="0" indent="0" algn="l" defTabSz="914400" rtl="0" eaLnBrk="0" fontAlgn="base" latinLnBrk="0" hangingPunct="0">
                <a:lnSpc>
                  <a:spcPct val="100000"/>
                </a:lnSpc>
                <a:spcBef>
                  <a:spcPts val="38"/>
                </a:spcBef>
                <a:spcAft>
                  <a:spcPts val="800"/>
                </a:spcAft>
                <a:buClrTx/>
                <a:buSzTx/>
                <a:buFontTx/>
                <a:buNone/>
                <a:tabLst/>
              </a:pPr>
              <a:endParaRPr kumimoji="0" lang="en-US" altLang="ja-JP" sz="11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endParaRPr>
            </a:p>
            <a:p>
              <a:pPr marL="0" marR="2759075" lvl="0" indent="0" algn="just" defTabSz="914400" rtl="0" eaLnBrk="0" fontAlgn="base" latinLnBrk="0" hangingPunct="0">
                <a:lnSpc>
                  <a:spcPct val="100000"/>
                </a:lnSpc>
                <a:spcBef>
                  <a:spcPct val="0"/>
                </a:spcBef>
                <a:spcAft>
                  <a:spcPts val="800"/>
                </a:spcAft>
                <a:buClrTx/>
                <a:buSzTx/>
                <a:buFontTx/>
                <a:buNone/>
                <a:tabLst/>
              </a:pPr>
              <a:r>
                <a:rPr kumimoji="0" lang="ja-JP" altLang="en-US" sz="11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rPr>
                <a:t>初診料の算定日が</a:t>
              </a:r>
              <a:r>
                <a:rPr kumimoji="0" lang="en-US" altLang="ja-JP" sz="11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rPr>
                <a:t>7</a:t>
              </a:r>
              <a:r>
                <a:rPr kumimoji="0" lang="ja-JP" altLang="en-US" sz="11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rPr>
                <a:t>月</a:t>
              </a:r>
              <a:r>
                <a:rPr kumimoji="0" lang="en-US" altLang="ja-JP" sz="11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rPr>
                <a:t>5</a:t>
              </a:r>
              <a:r>
                <a:rPr kumimoji="0" lang="ja-JP" altLang="en-US" sz="11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rPr>
                <a:t>日</a:t>
              </a:r>
              <a:r>
                <a:rPr lang="ja-JP" altLang="en-US" sz="1100" dirty="0">
                  <a:latin typeface="游ゴシック" panose="020B0400000000000000" pitchFamily="50" charset="-128"/>
                  <a:ea typeface="游ゴシック" panose="020B0400000000000000" pitchFamily="50" charset="-128"/>
                </a:rPr>
                <a:t>だが</a:t>
              </a:r>
              <a:r>
                <a:rPr kumimoji="0" lang="ja-JP" altLang="en-US" sz="11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rPr>
                <a:t>、</a:t>
              </a:r>
              <a:br>
                <a:rPr kumimoji="0" lang="en-US" altLang="ja-JP" sz="11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rPr>
              </a:br>
              <a:r>
                <a:rPr kumimoji="0" lang="ja-JP" altLang="en-US" sz="11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rPr>
                <a:t>傷病名の診療開始日が</a:t>
              </a:r>
              <a:r>
                <a:rPr kumimoji="0" lang="en-US" altLang="ja-JP" sz="11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rPr>
                <a:t>7</a:t>
              </a:r>
              <a:r>
                <a:rPr kumimoji="0" lang="ja-JP" altLang="en-US" sz="11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rPr>
                <a:t>月</a:t>
              </a:r>
              <a:r>
                <a:rPr kumimoji="0" lang="en-US" altLang="ja-JP" sz="11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rPr>
                <a:t>4</a:t>
              </a:r>
              <a:r>
                <a:rPr kumimoji="0" lang="ja-JP" altLang="en-US" sz="11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rPr>
                <a:t>日なので</a:t>
              </a:r>
              <a:br>
                <a:rPr kumimoji="0" lang="en-US" altLang="ja-JP" sz="11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rPr>
              </a:br>
              <a:r>
                <a:rPr kumimoji="0" lang="ja-JP" altLang="en-US" sz="11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rPr>
                <a:t>不合格判定。</a:t>
              </a:r>
              <a:endParaRPr kumimoji="0" lang="ja-JP" altLang="ja-JP" sz="11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endParaRPr>
            </a:p>
          </p:txBody>
        </p:sp>
      </p:grpSp>
      <p:sp>
        <p:nvSpPr>
          <p:cNvPr id="8" name="テキスト ボックス 7">
            <a:extLst>
              <a:ext uri="{FF2B5EF4-FFF2-40B4-BE49-F238E27FC236}">
                <a16:creationId xmlns:a16="http://schemas.microsoft.com/office/drawing/2014/main" id="{DA93AAB5-44C8-E7D2-0784-D4107B343D1A}"/>
              </a:ext>
            </a:extLst>
          </p:cNvPr>
          <p:cNvSpPr txBox="1"/>
          <p:nvPr/>
        </p:nvSpPr>
        <p:spPr>
          <a:xfrm>
            <a:off x="572756" y="5143019"/>
            <a:ext cx="3535904" cy="469359"/>
          </a:xfrm>
          <a:prstGeom prst="rect">
            <a:avLst/>
          </a:prstGeom>
          <a:noFill/>
        </p:spPr>
        <p:txBody>
          <a:bodyPr wrap="none" rtlCol="0">
            <a:spAutoFit/>
          </a:bodyPr>
          <a:lstStyle/>
          <a:p>
            <a:pPr marL="485140">
              <a:spcBef>
                <a:spcPts val="260"/>
              </a:spcBef>
              <a:spcAft>
                <a:spcPts val="0"/>
              </a:spcAft>
            </a:pPr>
            <a:r>
              <a:rPr lang="ja-JP" altLang="en-US" sz="1100" dirty="0">
                <a:effectLst/>
                <a:latin typeface="游ゴシック" panose="020B0400000000000000" pitchFamily="50" charset="-128"/>
                <a:ea typeface="游ゴシック" panose="020B0400000000000000" pitchFamily="50" charset="-128"/>
                <a:cs typeface="ＭＳ Ｐゴシック" panose="020B0600070205080204" pitchFamily="50" charset="-128"/>
              </a:rPr>
              <a:t>１５．精密点検（独自ルール） 最大投与日数</a:t>
            </a:r>
          </a:p>
          <a:p>
            <a:pPr marL="485140">
              <a:spcBef>
                <a:spcPts val="260"/>
              </a:spcBef>
              <a:spcAft>
                <a:spcPts val="0"/>
              </a:spcAft>
            </a:pPr>
            <a:r>
              <a:rPr lang="ja-JP" altLang="en-US" sz="1100" dirty="0">
                <a:effectLst/>
                <a:latin typeface="游ゴシック" panose="020B0400000000000000" pitchFamily="50" charset="-128"/>
                <a:ea typeface="游ゴシック" panose="020B0400000000000000" pitchFamily="50" charset="-128"/>
                <a:cs typeface="ＭＳ Ｐゴシック" panose="020B0600070205080204" pitchFamily="50" charset="-128"/>
              </a:rPr>
              <a:t>医薬品の投与日数をチェックします。</a:t>
            </a:r>
          </a:p>
        </p:txBody>
      </p:sp>
      <p:grpSp>
        <p:nvGrpSpPr>
          <p:cNvPr id="13" name="docshapegroup829">
            <a:extLst>
              <a:ext uri="{FF2B5EF4-FFF2-40B4-BE49-F238E27FC236}">
                <a16:creationId xmlns:a16="http://schemas.microsoft.com/office/drawing/2014/main" id="{567186EC-5991-A99E-B85D-77B4AE4B0020}"/>
              </a:ext>
            </a:extLst>
          </p:cNvPr>
          <p:cNvGrpSpPr>
            <a:grpSpLocks/>
          </p:cNvGrpSpPr>
          <p:nvPr/>
        </p:nvGrpSpPr>
        <p:grpSpPr bwMode="auto">
          <a:xfrm>
            <a:off x="1321563" y="5395798"/>
            <a:ext cx="5777449" cy="3444279"/>
            <a:chOff x="2551" y="11"/>
            <a:chExt cx="9097" cy="5423"/>
          </a:xfrm>
        </p:grpSpPr>
        <p:pic>
          <p:nvPicPr>
            <p:cNvPr id="16392" name="docshape830">
              <a:extLst>
                <a:ext uri="{FF2B5EF4-FFF2-40B4-BE49-F238E27FC236}">
                  <a16:creationId xmlns:a16="http://schemas.microsoft.com/office/drawing/2014/main" id="{0488A5AD-1770-DE26-06C7-231B786206C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6479"/>
            <a:stretch/>
          </p:blipFill>
          <p:spPr bwMode="auto">
            <a:xfrm>
              <a:off x="2551" y="642"/>
              <a:ext cx="6804" cy="4792"/>
            </a:xfrm>
            <a:prstGeom prst="rect">
              <a:avLst/>
            </a:prstGeom>
            <a:noFill/>
            <a:extLst>
              <a:ext uri="{909E8E84-426E-40DD-AFC4-6F175D3DCCD1}">
                <a14:hiddenFill xmlns:a14="http://schemas.microsoft.com/office/drawing/2010/main">
                  <a:solidFill>
                    <a:srgbClr val="FFFFFF"/>
                  </a:solidFill>
                </a14:hiddenFill>
              </a:ext>
            </a:extLst>
          </p:spPr>
        </p:pic>
        <p:sp>
          <p:nvSpPr>
            <p:cNvPr id="14" name="docshape831">
              <a:extLst>
                <a:ext uri="{FF2B5EF4-FFF2-40B4-BE49-F238E27FC236}">
                  <a16:creationId xmlns:a16="http://schemas.microsoft.com/office/drawing/2014/main" id="{33D55FB6-48F8-390A-70F6-3F6E86D5847D}"/>
                </a:ext>
              </a:extLst>
            </p:cNvPr>
            <p:cNvSpPr>
              <a:spLocks/>
            </p:cNvSpPr>
            <p:nvPr/>
          </p:nvSpPr>
          <p:spPr bwMode="auto">
            <a:xfrm>
              <a:off x="3609" y="1014"/>
              <a:ext cx="4472" cy="1260"/>
            </a:xfrm>
            <a:custGeom>
              <a:avLst/>
              <a:gdLst>
                <a:gd name="T0" fmla="+- 0 7871 3610"/>
                <a:gd name="T1" fmla="*/ T0 w 4472"/>
                <a:gd name="T2" fmla="+- 0 1014 1014"/>
                <a:gd name="T3" fmla="*/ 1014 h 1260"/>
                <a:gd name="T4" fmla="+- 0 3820 3610"/>
                <a:gd name="T5" fmla="*/ T4 w 4472"/>
                <a:gd name="T6" fmla="+- 0 1014 1014"/>
                <a:gd name="T7" fmla="*/ 1014 h 1260"/>
                <a:gd name="T8" fmla="+- 0 3753 3610"/>
                <a:gd name="T9" fmla="*/ T8 w 4472"/>
                <a:gd name="T10" fmla="+- 0 1025 1014"/>
                <a:gd name="T11" fmla="*/ 1025 h 1260"/>
                <a:gd name="T12" fmla="+- 0 3696 3610"/>
                <a:gd name="T13" fmla="*/ T12 w 4472"/>
                <a:gd name="T14" fmla="+- 0 1055 1014"/>
                <a:gd name="T15" fmla="*/ 1055 h 1260"/>
                <a:gd name="T16" fmla="+- 0 3650 3610"/>
                <a:gd name="T17" fmla="*/ T16 w 4472"/>
                <a:gd name="T18" fmla="+- 0 1100 1014"/>
                <a:gd name="T19" fmla="*/ 1100 h 1260"/>
                <a:gd name="T20" fmla="+- 0 3620 3610"/>
                <a:gd name="T21" fmla="*/ T20 w 4472"/>
                <a:gd name="T22" fmla="+- 0 1158 1014"/>
                <a:gd name="T23" fmla="*/ 1158 h 1260"/>
                <a:gd name="T24" fmla="+- 0 3610 3610"/>
                <a:gd name="T25" fmla="*/ T24 w 4472"/>
                <a:gd name="T26" fmla="+- 0 1224 1014"/>
                <a:gd name="T27" fmla="*/ 1224 h 1260"/>
                <a:gd name="T28" fmla="+- 0 3610 3610"/>
                <a:gd name="T29" fmla="*/ T28 w 4472"/>
                <a:gd name="T30" fmla="+- 0 2064 1014"/>
                <a:gd name="T31" fmla="*/ 2064 h 1260"/>
                <a:gd name="T32" fmla="+- 0 3620 3610"/>
                <a:gd name="T33" fmla="*/ T32 w 4472"/>
                <a:gd name="T34" fmla="+- 0 2130 1014"/>
                <a:gd name="T35" fmla="*/ 2130 h 1260"/>
                <a:gd name="T36" fmla="+- 0 3650 3610"/>
                <a:gd name="T37" fmla="*/ T36 w 4472"/>
                <a:gd name="T38" fmla="+- 0 2188 1014"/>
                <a:gd name="T39" fmla="*/ 2188 h 1260"/>
                <a:gd name="T40" fmla="+- 0 3696 3610"/>
                <a:gd name="T41" fmla="*/ T40 w 4472"/>
                <a:gd name="T42" fmla="+- 0 2234 1014"/>
                <a:gd name="T43" fmla="*/ 2234 h 1260"/>
                <a:gd name="T44" fmla="+- 0 3753 3610"/>
                <a:gd name="T45" fmla="*/ T44 w 4472"/>
                <a:gd name="T46" fmla="+- 0 2263 1014"/>
                <a:gd name="T47" fmla="*/ 2263 h 1260"/>
                <a:gd name="T48" fmla="+- 0 3820 3610"/>
                <a:gd name="T49" fmla="*/ T48 w 4472"/>
                <a:gd name="T50" fmla="+- 0 2274 1014"/>
                <a:gd name="T51" fmla="*/ 2274 h 1260"/>
                <a:gd name="T52" fmla="+- 0 7871 3610"/>
                <a:gd name="T53" fmla="*/ T52 w 4472"/>
                <a:gd name="T54" fmla="+- 0 2274 1014"/>
                <a:gd name="T55" fmla="*/ 2274 h 1260"/>
                <a:gd name="T56" fmla="+- 0 7937 3610"/>
                <a:gd name="T57" fmla="*/ T56 w 4472"/>
                <a:gd name="T58" fmla="+- 0 2263 1014"/>
                <a:gd name="T59" fmla="*/ 2263 h 1260"/>
                <a:gd name="T60" fmla="+- 0 7995 3610"/>
                <a:gd name="T61" fmla="*/ T60 w 4472"/>
                <a:gd name="T62" fmla="+- 0 2234 1014"/>
                <a:gd name="T63" fmla="*/ 2234 h 1260"/>
                <a:gd name="T64" fmla="+- 0 8040 3610"/>
                <a:gd name="T65" fmla="*/ T64 w 4472"/>
                <a:gd name="T66" fmla="+- 0 2188 1014"/>
                <a:gd name="T67" fmla="*/ 2188 h 1260"/>
                <a:gd name="T68" fmla="+- 0 8070 3610"/>
                <a:gd name="T69" fmla="*/ T68 w 4472"/>
                <a:gd name="T70" fmla="+- 0 2130 1014"/>
                <a:gd name="T71" fmla="*/ 2130 h 1260"/>
                <a:gd name="T72" fmla="+- 0 8081 3610"/>
                <a:gd name="T73" fmla="*/ T72 w 4472"/>
                <a:gd name="T74" fmla="+- 0 2064 1014"/>
                <a:gd name="T75" fmla="*/ 2064 h 1260"/>
                <a:gd name="T76" fmla="+- 0 8081 3610"/>
                <a:gd name="T77" fmla="*/ T76 w 4472"/>
                <a:gd name="T78" fmla="+- 0 1224 1014"/>
                <a:gd name="T79" fmla="*/ 1224 h 1260"/>
                <a:gd name="T80" fmla="+- 0 8070 3610"/>
                <a:gd name="T81" fmla="*/ T80 w 4472"/>
                <a:gd name="T82" fmla="+- 0 1158 1014"/>
                <a:gd name="T83" fmla="*/ 1158 h 1260"/>
                <a:gd name="T84" fmla="+- 0 8040 3610"/>
                <a:gd name="T85" fmla="*/ T84 w 4472"/>
                <a:gd name="T86" fmla="+- 0 1100 1014"/>
                <a:gd name="T87" fmla="*/ 1100 h 1260"/>
                <a:gd name="T88" fmla="+- 0 7995 3610"/>
                <a:gd name="T89" fmla="*/ T88 w 4472"/>
                <a:gd name="T90" fmla="+- 0 1055 1014"/>
                <a:gd name="T91" fmla="*/ 1055 h 1260"/>
                <a:gd name="T92" fmla="+- 0 7937 3610"/>
                <a:gd name="T93" fmla="*/ T92 w 4472"/>
                <a:gd name="T94" fmla="+- 0 1025 1014"/>
                <a:gd name="T95" fmla="*/ 1025 h 1260"/>
                <a:gd name="T96" fmla="+- 0 7871 3610"/>
                <a:gd name="T97" fmla="*/ T96 w 4472"/>
                <a:gd name="T98" fmla="+- 0 1014 1014"/>
                <a:gd name="T99" fmla="*/ 1014 h 12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Lst>
              <a:rect l="0" t="0" r="r" b="b"/>
              <a:pathLst>
                <a:path w="4472" h="1260">
                  <a:moveTo>
                    <a:pt x="4261" y="0"/>
                  </a:moveTo>
                  <a:lnTo>
                    <a:pt x="210" y="0"/>
                  </a:lnTo>
                  <a:lnTo>
                    <a:pt x="143" y="11"/>
                  </a:lnTo>
                  <a:lnTo>
                    <a:pt x="86" y="41"/>
                  </a:lnTo>
                  <a:lnTo>
                    <a:pt x="40" y="86"/>
                  </a:lnTo>
                  <a:lnTo>
                    <a:pt x="10" y="144"/>
                  </a:lnTo>
                  <a:lnTo>
                    <a:pt x="0" y="210"/>
                  </a:lnTo>
                  <a:lnTo>
                    <a:pt x="0" y="1050"/>
                  </a:lnTo>
                  <a:lnTo>
                    <a:pt x="10" y="1116"/>
                  </a:lnTo>
                  <a:lnTo>
                    <a:pt x="40" y="1174"/>
                  </a:lnTo>
                  <a:lnTo>
                    <a:pt x="86" y="1220"/>
                  </a:lnTo>
                  <a:lnTo>
                    <a:pt x="143" y="1249"/>
                  </a:lnTo>
                  <a:lnTo>
                    <a:pt x="210" y="1260"/>
                  </a:lnTo>
                  <a:lnTo>
                    <a:pt x="4261" y="1260"/>
                  </a:lnTo>
                  <a:lnTo>
                    <a:pt x="4327" y="1249"/>
                  </a:lnTo>
                  <a:lnTo>
                    <a:pt x="4385" y="1220"/>
                  </a:lnTo>
                  <a:lnTo>
                    <a:pt x="4430" y="1174"/>
                  </a:lnTo>
                  <a:lnTo>
                    <a:pt x="4460" y="1116"/>
                  </a:lnTo>
                  <a:lnTo>
                    <a:pt x="4471" y="1050"/>
                  </a:lnTo>
                  <a:lnTo>
                    <a:pt x="4471" y="210"/>
                  </a:lnTo>
                  <a:lnTo>
                    <a:pt x="4460" y="144"/>
                  </a:lnTo>
                  <a:lnTo>
                    <a:pt x="4430" y="86"/>
                  </a:lnTo>
                  <a:lnTo>
                    <a:pt x="4385" y="41"/>
                  </a:lnTo>
                  <a:lnTo>
                    <a:pt x="4327" y="11"/>
                  </a:lnTo>
                  <a:lnTo>
                    <a:pt x="4261" y="0"/>
                  </a:lnTo>
                  <a:close/>
                </a:path>
              </a:pathLst>
            </a:custGeom>
            <a:solidFill>
              <a:srgbClr val="FFFF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 name="docshape832">
              <a:extLst>
                <a:ext uri="{FF2B5EF4-FFF2-40B4-BE49-F238E27FC236}">
                  <a16:creationId xmlns:a16="http://schemas.microsoft.com/office/drawing/2014/main" id="{60615EFB-92C1-6DBA-A33D-7B79065DD310}"/>
                </a:ext>
              </a:extLst>
            </p:cNvPr>
            <p:cNvSpPr>
              <a:spLocks/>
            </p:cNvSpPr>
            <p:nvPr/>
          </p:nvSpPr>
          <p:spPr bwMode="auto">
            <a:xfrm>
              <a:off x="3609" y="1014"/>
              <a:ext cx="4472" cy="1260"/>
            </a:xfrm>
            <a:custGeom>
              <a:avLst/>
              <a:gdLst>
                <a:gd name="T0" fmla="+- 0 3610 3610"/>
                <a:gd name="T1" fmla="*/ T0 w 4472"/>
                <a:gd name="T2" fmla="+- 0 1224 1014"/>
                <a:gd name="T3" fmla="*/ 1224 h 1260"/>
                <a:gd name="T4" fmla="+- 0 3620 3610"/>
                <a:gd name="T5" fmla="*/ T4 w 4472"/>
                <a:gd name="T6" fmla="+- 0 1158 1014"/>
                <a:gd name="T7" fmla="*/ 1158 h 1260"/>
                <a:gd name="T8" fmla="+- 0 3650 3610"/>
                <a:gd name="T9" fmla="*/ T8 w 4472"/>
                <a:gd name="T10" fmla="+- 0 1100 1014"/>
                <a:gd name="T11" fmla="*/ 1100 h 1260"/>
                <a:gd name="T12" fmla="+- 0 3696 3610"/>
                <a:gd name="T13" fmla="*/ T12 w 4472"/>
                <a:gd name="T14" fmla="+- 0 1055 1014"/>
                <a:gd name="T15" fmla="*/ 1055 h 1260"/>
                <a:gd name="T16" fmla="+- 0 3753 3610"/>
                <a:gd name="T17" fmla="*/ T16 w 4472"/>
                <a:gd name="T18" fmla="+- 0 1025 1014"/>
                <a:gd name="T19" fmla="*/ 1025 h 1260"/>
                <a:gd name="T20" fmla="+- 0 3820 3610"/>
                <a:gd name="T21" fmla="*/ T20 w 4472"/>
                <a:gd name="T22" fmla="+- 0 1014 1014"/>
                <a:gd name="T23" fmla="*/ 1014 h 1260"/>
                <a:gd name="T24" fmla="+- 0 7871 3610"/>
                <a:gd name="T25" fmla="*/ T24 w 4472"/>
                <a:gd name="T26" fmla="+- 0 1014 1014"/>
                <a:gd name="T27" fmla="*/ 1014 h 1260"/>
                <a:gd name="T28" fmla="+- 0 7937 3610"/>
                <a:gd name="T29" fmla="*/ T28 w 4472"/>
                <a:gd name="T30" fmla="+- 0 1025 1014"/>
                <a:gd name="T31" fmla="*/ 1025 h 1260"/>
                <a:gd name="T32" fmla="+- 0 7995 3610"/>
                <a:gd name="T33" fmla="*/ T32 w 4472"/>
                <a:gd name="T34" fmla="+- 0 1055 1014"/>
                <a:gd name="T35" fmla="*/ 1055 h 1260"/>
                <a:gd name="T36" fmla="+- 0 8040 3610"/>
                <a:gd name="T37" fmla="*/ T36 w 4472"/>
                <a:gd name="T38" fmla="+- 0 1100 1014"/>
                <a:gd name="T39" fmla="*/ 1100 h 1260"/>
                <a:gd name="T40" fmla="+- 0 8070 3610"/>
                <a:gd name="T41" fmla="*/ T40 w 4472"/>
                <a:gd name="T42" fmla="+- 0 1158 1014"/>
                <a:gd name="T43" fmla="*/ 1158 h 1260"/>
                <a:gd name="T44" fmla="+- 0 8081 3610"/>
                <a:gd name="T45" fmla="*/ T44 w 4472"/>
                <a:gd name="T46" fmla="+- 0 1224 1014"/>
                <a:gd name="T47" fmla="*/ 1224 h 1260"/>
                <a:gd name="T48" fmla="+- 0 8081 3610"/>
                <a:gd name="T49" fmla="*/ T48 w 4472"/>
                <a:gd name="T50" fmla="+- 0 2064 1014"/>
                <a:gd name="T51" fmla="*/ 2064 h 1260"/>
                <a:gd name="T52" fmla="+- 0 8070 3610"/>
                <a:gd name="T53" fmla="*/ T52 w 4472"/>
                <a:gd name="T54" fmla="+- 0 2130 1014"/>
                <a:gd name="T55" fmla="*/ 2130 h 1260"/>
                <a:gd name="T56" fmla="+- 0 8040 3610"/>
                <a:gd name="T57" fmla="*/ T56 w 4472"/>
                <a:gd name="T58" fmla="+- 0 2188 1014"/>
                <a:gd name="T59" fmla="*/ 2188 h 1260"/>
                <a:gd name="T60" fmla="+- 0 7995 3610"/>
                <a:gd name="T61" fmla="*/ T60 w 4472"/>
                <a:gd name="T62" fmla="+- 0 2234 1014"/>
                <a:gd name="T63" fmla="*/ 2234 h 1260"/>
                <a:gd name="T64" fmla="+- 0 7937 3610"/>
                <a:gd name="T65" fmla="*/ T64 w 4472"/>
                <a:gd name="T66" fmla="+- 0 2263 1014"/>
                <a:gd name="T67" fmla="*/ 2263 h 1260"/>
                <a:gd name="T68" fmla="+- 0 7871 3610"/>
                <a:gd name="T69" fmla="*/ T68 w 4472"/>
                <a:gd name="T70" fmla="+- 0 2274 1014"/>
                <a:gd name="T71" fmla="*/ 2274 h 1260"/>
                <a:gd name="T72" fmla="+- 0 3820 3610"/>
                <a:gd name="T73" fmla="*/ T72 w 4472"/>
                <a:gd name="T74" fmla="+- 0 2274 1014"/>
                <a:gd name="T75" fmla="*/ 2274 h 1260"/>
                <a:gd name="T76" fmla="+- 0 3753 3610"/>
                <a:gd name="T77" fmla="*/ T76 w 4472"/>
                <a:gd name="T78" fmla="+- 0 2263 1014"/>
                <a:gd name="T79" fmla="*/ 2263 h 1260"/>
                <a:gd name="T80" fmla="+- 0 3696 3610"/>
                <a:gd name="T81" fmla="*/ T80 w 4472"/>
                <a:gd name="T82" fmla="+- 0 2234 1014"/>
                <a:gd name="T83" fmla="*/ 2234 h 1260"/>
                <a:gd name="T84" fmla="+- 0 3650 3610"/>
                <a:gd name="T85" fmla="*/ T84 w 4472"/>
                <a:gd name="T86" fmla="+- 0 2188 1014"/>
                <a:gd name="T87" fmla="*/ 2188 h 1260"/>
                <a:gd name="T88" fmla="+- 0 3620 3610"/>
                <a:gd name="T89" fmla="*/ T88 w 4472"/>
                <a:gd name="T90" fmla="+- 0 2130 1014"/>
                <a:gd name="T91" fmla="*/ 2130 h 1260"/>
                <a:gd name="T92" fmla="+- 0 3610 3610"/>
                <a:gd name="T93" fmla="*/ T92 w 4472"/>
                <a:gd name="T94" fmla="+- 0 2064 1014"/>
                <a:gd name="T95" fmla="*/ 2064 h 1260"/>
                <a:gd name="T96" fmla="+- 0 3610 3610"/>
                <a:gd name="T97" fmla="*/ T96 w 4472"/>
                <a:gd name="T98" fmla="+- 0 1224 1014"/>
                <a:gd name="T99" fmla="*/ 1224 h 12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Lst>
              <a:rect l="0" t="0" r="r" b="b"/>
              <a:pathLst>
                <a:path w="4472" h="1260">
                  <a:moveTo>
                    <a:pt x="0" y="210"/>
                  </a:moveTo>
                  <a:lnTo>
                    <a:pt x="10" y="144"/>
                  </a:lnTo>
                  <a:lnTo>
                    <a:pt x="40" y="86"/>
                  </a:lnTo>
                  <a:lnTo>
                    <a:pt x="86" y="41"/>
                  </a:lnTo>
                  <a:lnTo>
                    <a:pt x="143" y="11"/>
                  </a:lnTo>
                  <a:lnTo>
                    <a:pt x="210" y="0"/>
                  </a:lnTo>
                  <a:lnTo>
                    <a:pt x="4261" y="0"/>
                  </a:lnTo>
                  <a:lnTo>
                    <a:pt x="4327" y="11"/>
                  </a:lnTo>
                  <a:lnTo>
                    <a:pt x="4385" y="41"/>
                  </a:lnTo>
                  <a:lnTo>
                    <a:pt x="4430" y="86"/>
                  </a:lnTo>
                  <a:lnTo>
                    <a:pt x="4460" y="144"/>
                  </a:lnTo>
                  <a:lnTo>
                    <a:pt x="4471" y="210"/>
                  </a:lnTo>
                  <a:lnTo>
                    <a:pt x="4471" y="1050"/>
                  </a:lnTo>
                  <a:lnTo>
                    <a:pt x="4460" y="1116"/>
                  </a:lnTo>
                  <a:lnTo>
                    <a:pt x="4430" y="1174"/>
                  </a:lnTo>
                  <a:lnTo>
                    <a:pt x="4385" y="1220"/>
                  </a:lnTo>
                  <a:lnTo>
                    <a:pt x="4327" y="1249"/>
                  </a:lnTo>
                  <a:lnTo>
                    <a:pt x="4261" y="1260"/>
                  </a:lnTo>
                  <a:lnTo>
                    <a:pt x="210" y="1260"/>
                  </a:lnTo>
                  <a:lnTo>
                    <a:pt x="143" y="1249"/>
                  </a:lnTo>
                  <a:lnTo>
                    <a:pt x="86" y="1220"/>
                  </a:lnTo>
                  <a:lnTo>
                    <a:pt x="40" y="1174"/>
                  </a:lnTo>
                  <a:lnTo>
                    <a:pt x="10" y="1116"/>
                  </a:lnTo>
                  <a:lnTo>
                    <a:pt x="0" y="1050"/>
                  </a:lnTo>
                  <a:lnTo>
                    <a:pt x="0" y="210"/>
                  </a:lnTo>
                  <a:close/>
                </a:path>
              </a:pathLst>
            </a:custGeom>
            <a:noFill/>
            <a:ln w="9525">
              <a:solidFill>
                <a:srgbClr val="C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0" name="docshape833">
              <a:extLst>
                <a:ext uri="{FF2B5EF4-FFF2-40B4-BE49-F238E27FC236}">
                  <a16:creationId xmlns:a16="http://schemas.microsoft.com/office/drawing/2014/main" id="{D0B05085-A315-A7CF-F3EE-54898A24B7EB}"/>
                </a:ext>
              </a:extLst>
            </p:cNvPr>
            <p:cNvSpPr>
              <a:spLocks/>
            </p:cNvSpPr>
            <p:nvPr/>
          </p:nvSpPr>
          <p:spPr bwMode="auto">
            <a:xfrm>
              <a:off x="7683" y="3650"/>
              <a:ext cx="399" cy="396"/>
            </a:xfrm>
            <a:custGeom>
              <a:avLst/>
              <a:gdLst>
                <a:gd name="T0" fmla="+- 0 7684 7684"/>
                <a:gd name="T1" fmla="*/ T0 w 399"/>
                <a:gd name="T2" fmla="+- 0 3848 3650"/>
                <a:gd name="T3" fmla="*/ 3848 h 396"/>
                <a:gd name="T4" fmla="+- 0 7699 7684"/>
                <a:gd name="T5" fmla="*/ T4 w 399"/>
                <a:gd name="T6" fmla="+- 0 3771 3650"/>
                <a:gd name="T7" fmla="*/ 3771 h 396"/>
                <a:gd name="T8" fmla="+- 0 7742 7684"/>
                <a:gd name="T9" fmla="*/ T8 w 399"/>
                <a:gd name="T10" fmla="+- 0 3708 3650"/>
                <a:gd name="T11" fmla="*/ 3708 h 396"/>
                <a:gd name="T12" fmla="+- 0 7805 7684"/>
                <a:gd name="T13" fmla="*/ T12 w 399"/>
                <a:gd name="T14" fmla="+- 0 3666 3650"/>
                <a:gd name="T15" fmla="*/ 3666 h 396"/>
                <a:gd name="T16" fmla="+- 0 7883 7684"/>
                <a:gd name="T17" fmla="*/ T16 w 399"/>
                <a:gd name="T18" fmla="+- 0 3650 3650"/>
                <a:gd name="T19" fmla="*/ 3650 h 396"/>
                <a:gd name="T20" fmla="+- 0 7960 7684"/>
                <a:gd name="T21" fmla="*/ T20 w 399"/>
                <a:gd name="T22" fmla="+- 0 3666 3650"/>
                <a:gd name="T23" fmla="*/ 3666 h 396"/>
                <a:gd name="T24" fmla="+- 0 8024 7684"/>
                <a:gd name="T25" fmla="*/ T24 w 399"/>
                <a:gd name="T26" fmla="+- 0 3708 3650"/>
                <a:gd name="T27" fmla="*/ 3708 h 396"/>
                <a:gd name="T28" fmla="+- 0 8066 7684"/>
                <a:gd name="T29" fmla="*/ T28 w 399"/>
                <a:gd name="T30" fmla="+- 0 3771 3650"/>
                <a:gd name="T31" fmla="*/ 3771 h 396"/>
                <a:gd name="T32" fmla="+- 0 8082 7684"/>
                <a:gd name="T33" fmla="*/ T32 w 399"/>
                <a:gd name="T34" fmla="+- 0 3848 3650"/>
                <a:gd name="T35" fmla="*/ 3848 h 396"/>
                <a:gd name="T36" fmla="+- 0 8066 7684"/>
                <a:gd name="T37" fmla="*/ T36 w 399"/>
                <a:gd name="T38" fmla="+- 0 3926 3650"/>
                <a:gd name="T39" fmla="*/ 3926 h 396"/>
                <a:gd name="T40" fmla="+- 0 8024 7684"/>
                <a:gd name="T41" fmla="*/ T40 w 399"/>
                <a:gd name="T42" fmla="+- 0 3988 3650"/>
                <a:gd name="T43" fmla="*/ 3988 h 396"/>
                <a:gd name="T44" fmla="+- 0 7960 7684"/>
                <a:gd name="T45" fmla="*/ T44 w 399"/>
                <a:gd name="T46" fmla="+- 0 4031 3650"/>
                <a:gd name="T47" fmla="*/ 4031 h 396"/>
                <a:gd name="T48" fmla="+- 0 7883 7684"/>
                <a:gd name="T49" fmla="*/ T48 w 399"/>
                <a:gd name="T50" fmla="+- 0 4046 3650"/>
                <a:gd name="T51" fmla="*/ 4046 h 396"/>
                <a:gd name="T52" fmla="+- 0 7805 7684"/>
                <a:gd name="T53" fmla="*/ T52 w 399"/>
                <a:gd name="T54" fmla="+- 0 4031 3650"/>
                <a:gd name="T55" fmla="*/ 4031 h 396"/>
                <a:gd name="T56" fmla="+- 0 7742 7684"/>
                <a:gd name="T57" fmla="*/ T56 w 399"/>
                <a:gd name="T58" fmla="+- 0 3988 3650"/>
                <a:gd name="T59" fmla="*/ 3988 h 396"/>
                <a:gd name="T60" fmla="+- 0 7699 7684"/>
                <a:gd name="T61" fmla="*/ T60 w 399"/>
                <a:gd name="T62" fmla="+- 0 3926 3650"/>
                <a:gd name="T63" fmla="*/ 3926 h 396"/>
                <a:gd name="T64" fmla="+- 0 7684 7684"/>
                <a:gd name="T65" fmla="*/ T64 w 399"/>
                <a:gd name="T66" fmla="+- 0 3848 3650"/>
                <a:gd name="T67" fmla="*/ 3848 h 39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Lst>
              <a:rect l="0" t="0" r="r" b="b"/>
              <a:pathLst>
                <a:path w="399" h="396">
                  <a:moveTo>
                    <a:pt x="0" y="198"/>
                  </a:moveTo>
                  <a:lnTo>
                    <a:pt x="15" y="121"/>
                  </a:lnTo>
                  <a:lnTo>
                    <a:pt x="58" y="58"/>
                  </a:lnTo>
                  <a:lnTo>
                    <a:pt x="121" y="16"/>
                  </a:lnTo>
                  <a:lnTo>
                    <a:pt x="199" y="0"/>
                  </a:lnTo>
                  <a:lnTo>
                    <a:pt x="276" y="16"/>
                  </a:lnTo>
                  <a:lnTo>
                    <a:pt x="340" y="58"/>
                  </a:lnTo>
                  <a:lnTo>
                    <a:pt x="382" y="121"/>
                  </a:lnTo>
                  <a:lnTo>
                    <a:pt x="398" y="198"/>
                  </a:lnTo>
                  <a:lnTo>
                    <a:pt x="382" y="276"/>
                  </a:lnTo>
                  <a:lnTo>
                    <a:pt x="340" y="338"/>
                  </a:lnTo>
                  <a:lnTo>
                    <a:pt x="276" y="381"/>
                  </a:lnTo>
                  <a:lnTo>
                    <a:pt x="199" y="396"/>
                  </a:lnTo>
                  <a:lnTo>
                    <a:pt x="121" y="381"/>
                  </a:lnTo>
                  <a:lnTo>
                    <a:pt x="58" y="338"/>
                  </a:lnTo>
                  <a:lnTo>
                    <a:pt x="15" y="276"/>
                  </a:lnTo>
                  <a:lnTo>
                    <a:pt x="0" y="198"/>
                  </a:lnTo>
                  <a:close/>
                </a:path>
              </a:pathLst>
            </a:cu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1" name="docshape834">
              <a:extLst>
                <a:ext uri="{FF2B5EF4-FFF2-40B4-BE49-F238E27FC236}">
                  <a16:creationId xmlns:a16="http://schemas.microsoft.com/office/drawing/2014/main" id="{975CA263-5C82-3DA6-50D8-0620AEDB44EA}"/>
                </a:ext>
              </a:extLst>
            </p:cNvPr>
            <p:cNvSpPr txBox="1">
              <a:spLocks noChangeArrowheads="1"/>
            </p:cNvSpPr>
            <p:nvPr/>
          </p:nvSpPr>
          <p:spPr bwMode="auto">
            <a:xfrm>
              <a:off x="3810" y="11"/>
              <a:ext cx="7838" cy="5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pPr>
              <a:endParaRPr kumimoji="0" lang="en-US" altLang="ja-JP" sz="1100" b="0" i="0" u="none" strike="noStrike" cap="none" normalizeH="0" baseline="0" dirty="0">
                <a:ln>
                  <a:noFill/>
                </a:ln>
                <a:solidFill>
                  <a:schemeClr val="tx1"/>
                </a:solidFill>
                <a:effectLst/>
                <a:latin typeface="Times New Roman" panose="02020603050405020304" pitchFamily="18" charset="0"/>
                <a:ea typeface="游ゴシック" panose="020B0400000000000000" pitchFamily="50" charset="-128"/>
              </a:endParaRPr>
            </a:p>
            <a:p>
              <a:pPr marL="0" marR="0" lvl="0" indent="0" algn="l" defTabSz="914400" rtl="0" eaLnBrk="0" fontAlgn="base" latinLnBrk="0" hangingPunct="0">
                <a:lnSpc>
                  <a:spcPct val="100000"/>
                </a:lnSpc>
                <a:spcBef>
                  <a:spcPct val="0"/>
                </a:spcBef>
                <a:spcAft>
                  <a:spcPts val="800"/>
                </a:spcAft>
                <a:buClrTx/>
                <a:buSzTx/>
                <a:buFontTx/>
                <a:buNone/>
                <a:tabLst/>
              </a:pPr>
              <a:endParaRPr kumimoji="0" lang="en-US" altLang="ja-JP" sz="11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endParaRPr>
            </a:p>
            <a:p>
              <a:pPr marL="0" marR="0" lvl="0" indent="0" algn="l" defTabSz="914400" rtl="0" eaLnBrk="0" fontAlgn="base" latinLnBrk="0" hangingPunct="0">
                <a:lnSpc>
                  <a:spcPct val="100000"/>
                </a:lnSpc>
                <a:spcBef>
                  <a:spcPts val="13"/>
                </a:spcBef>
                <a:spcAft>
                  <a:spcPts val="800"/>
                </a:spcAft>
                <a:buClrTx/>
                <a:buSzTx/>
                <a:buFontTx/>
                <a:buNone/>
                <a:tabLst/>
              </a:pPr>
              <a:endParaRPr kumimoji="0" lang="en-US" altLang="ja-JP" sz="11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endParaRPr>
            </a:p>
            <a:p>
              <a:pPr marL="0" marR="2449513" lvl="0" indent="0" algn="just" defTabSz="914400" rtl="0" eaLnBrk="0" fontAlgn="base" latinLnBrk="0" hangingPunct="0">
                <a:lnSpc>
                  <a:spcPct val="100000"/>
                </a:lnSpc>
                <a:spcBef>
                  <a:spcPct val="0"/>
                </a:spcBef>
                <a:spcAft>
                  <a:spcPts val="800"/>
                </a:spcAft>
                <a:buClrTx/>
                <a:buSzTx/>
                <a:buFontTx/>
                <a:buNone/>
                <a:tabLst/>
              </a:pPr>
              <a:r>
                <a:rPr kumimoji="0" lang="ja-JP" altLang="en-US" sz="11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rPr>
                <a:t>睡眠薬の投与日数の上限は</a:t>
              </a:r>
              <a:r>
                <a:rPr kumimoji="0" lang="en-US" altLang="ja-JP" sz="11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rPr>
                <a:t>30</a:t>
              </a:r>
              <a:r>
                <a:rPr kumimoji="0" lang="ja-JP" altLang="en-US" sz="11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rPr>
                <a:t>日と定められているゾルピデム錠（睡眠薬）が</a:t>
              </a:r>
              <a:r>
                <a:rPr kumimoji="0" lang="en-US" altLang="ja-JP" sz="11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rPr>
                <a:t>40</a:t>
              </a:r>
              <a:r>
                <a:rPr kumimoji="0" lang="ja-JP" altLang="en-US" sz="11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rPr>
                <a:t>日処方されているので不合格判定。</a:t>
              </a:r>
              <a:endParaRPr kumimoji="0" lang="ja-JP" altLang="ja-JP" sz="11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endParaRPr>
            </a:p>
          </p:txBody>
        </p:sp>
      </p:grpSp>
      <p:sp>
        <p:nvSpPr>
          <p:cNvPr id="9" name="슬라이드 번호 개체 틀 8">
            <a:extLst>
              <a:ext uri="{FF2B5EF4-FFF2-40B4-BE49-F238E27FC236}">
                <a16:creationId xmlns:a16="http://schemas.microsoft.com/office/drawing/2014/main" id="{4A291814-7BD9-5C8A-D3E5-821836FF9EFB}"/>
              </a:ext>
            </a:extLst>
          </p:cNvPr>
          <p:cNvSpPr>
            <a:spLocks noGrp="1"/>
          </p:cNvSpPr>
          <p:nvPr>
            <p:ph type="sldNum" sz="quarter" idx="12"/>
          </p:nvPr>
        </p:nvSpPr>
        <p:spPr/>
        <p:txBody>
          <a:bodyPr/>
          <a:lstStyle/>
          <a:p>
            <a:fld id="{ACCBB1DD-0049-4A9D-B316-2DE63D63DFAC}" type="slidenum">
              <a:rPr kumimoji="1" lang="ja-JP" altLang="en-US" smtClean="0"/>
              <a:pPr/>
              <a:t>109</a:t>
            </a:fld>
            <a:endParaRPr kumimoji="1" lang="ja-JP" altLang="en-US" dirty="0"/>
          </a:p>
        </p:txBody>
      </p:sp>
      <p:sp>
        <p:nvSpPr>
          <p:cNvPr id="5" name="직사각형 4">
            <a:extLst>
              <a:ext uri="{FF2B5EF4-FFF2-40B4-BE49-F238E27FC236}">
                <a16:creationId xmlns:a16="http://schemas.microsoft.com/office/drawing/2014/main" id="{7D838F06-29DF-2D39-7EE3-DEAF829FCC52}"/>
              </a:ext>
            </a:extLst>
          </p:cNvPr>
          <p:cNvSpPr/>
          <p:nvPr/>
        </p:nvSpPr>
        <p:spPr>
          <a:xfrm>
            <a:off x="1664377" y="1964845"/>
            <a:ext cx="878526" cy="105443"/>
          </a:xfrm>
          <a:prstGeom prst="rect">
            <a:avLst/>
          </a:prstGeom>
          <a:solidFill>
            <a:schemeClr val="bg1">
              <a:lumMod val="95000"/>
              <a:alpha val="80000"/>
            </a:schemeClr>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13866979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E5AACD6A-AB03-31D8-B81A-22E016EF1058}"/>
              </a:ext>
            </a:extLst>
          </p:cNvPr>
          <p:cNvPicPr>
            <a:picLocks noChangeAspect="1"/>
          </p:cNvPicPr>
          <p:nvPr/>
        </p:nvPicPr>
        <p:blipFill>
          <a:blip r:embed="rId2"/>
          <a:srcRect t="7732"/>
          <a:stretch/>
        </p:blipFill>
        <p:spPr>
          <a:xfrm>
            <a:off x="1148645" y="5460271"/>
            <a:ext cx="4322064" cy="3004965"/>
          </a:xfrm>
          <a:prstGeom prst="rect">
            <a:avLst/>
          </a:prstGeom>
        </p:spPr>
      </p:pic>
      <p:sp>
        <p:nvSpPr>
          <p:cNvPr id="16" name="スライド番号プレースホルダー 15">
            <a:extLst>
              <a:ext uri="{FF2B5EF4-FFF2-40B4-BE49-F238E27FC236}">
                <a16:creationId xmlns:a16="http://schemas.microsoft.com/office/drawing/2014/main" id="{CC091B34-AD5F-E593-0ED8-8ABFFF1758B3}"/>
              </a:ext>
            </a:extLst>
          </p:cNvPr>
          <p:cNvSpPr>
            <a:spLocks noGrp="1"/>
          </p:cNvSpPr>
          <p:nvPr>
            <p:ph type="sldNum" sz="quarter" idx="12"/>
          </p:nvPr>
        </p:nvSpPr>
        <p:spPr>
          <a:xfrm>
            <a:off x="4843463" y="9181397"/>
            <a:ext cx="1543050" cy="527403"/>
          </a:xfrm>
        </p:spPr>
        <p:txBody>
          <a:bodyPr/>
          <a:lstStyle/>
          <a:p>
            <a:fld id="{AE8EA5A1-38AB-4AA0-89CC-DE1004BC27E5}" type="slidenum">
              <a:rPr kumimoji="1" lang="ja-JP" altLang="en-US" smtClean="0"/>
              <a:t>98</a:t>
            </a:fld>
            <a:endParaRPr kumimoji="1" lang="ja-JP" altLang="en-US"/>
          </a:p>
        </p:txBody>
      </p:sp>
      <p:sp>
        <p:nvSpPr>
          <p:cNvPr id="2" name="テキスト ボックス 1">
            <a:extLst>
              <a:ext uri="{FF2B5EF4-FFF2-40B4-BE49-F238E27FC236}">
                <a16:creationId xmlns:a16="http://schemas.microsoft.com/office/drawing/2014/main" id="{3BA1D99C-44E6-5BC0-0465-A880C0B9CFBA}"/>
              </a:ext>
            </a:extLst>
          </p:cNvPr>
          <p:cNvSpPr txBox="1"/>
          <p:nvPr/>
        </p:nvSpPr>
        <p:spPr>
          <a:xfrm>
            <a:off x="426244" y="756392"/>
            <a:ext cx="3983142" cy="469359"/>
          </a:xfrm>
          <a:prstGeom prst="rect">
            <a:avLst/>
          </a:prstGeom>
          <a:noFill/>
        </p:spPr>
        <p:txBody>
          <a:bodyPr wrap="none" rtlCol="0">
            <a:spAutoFit/>
          </a:bodyPr>
          <a:lstStyle/>
          <a:p>
            <a:pPr marL="485140">
              <a:spcBef>
                <a:spcPts val="260"/>
              </a:spcBef>
              <a:spcAft>
                <a:spcPts val="0"/>
              </a:spcAft>
            </a:pPr>
            <a:r>
              <a:rPr lang="ja-JP" altLang="en-US" sz="1100" b="1" dirty="0">
                <a:latin typeface="+mn-ea"/>
                <a:cs typeface="ＭＳ Ｐゴシック" panose="020B0600070205080204" pitchFamily="50" charset="-128"/>
              </a:rPr>
              <a:t>２．</a:t>
            </a:r>
            <a:r>
              <a:rPr lang="ja-JP" altLang="ja-JP" sz="1100" b="1" dirty="0">
                <a:effectLst/>
                <a:latin typeface="+mn-ea"/>
                <a:cs typeface="ＭＳ Ｐゴシック" panose="020B0600070205080204" pitchFamily="50" charset="-128"/>
              </a:rPr>
              <a:t>病名漏れ点検</a:t>
            </a:r>
            <a:r>
              <a:rPr lang="ja-JP" altLang="ja-JP" sz="1100" b="1" spc="220" dirty="0">
                <a:effectLst/>
                <a:latin typeface="+mn-ea"/>
                <a:cs typeface="ＭＳ Ｐゴシック" panose="020B0600070205080204" pitchFamily="50" charset="-128"/>
              </a:rPr>
              <a:t> </a:t>
            </a:r>
            <a:r>
              <a:rPr lang="ja-JP" altLang="ja-JP" sz="1100" b="1" spc="-25" dirty="0">
                <a:effectLst/>
                <a:latin typeface="+mn-ea"/>
                <a:cs typeface="ＭＳ Ｐゴシック" panose="020B0600070205080204" pitchFamily="50" charset="-128"/>
              </a:rPr>
              <a:t>検査</a:t>
            </a:r>
            <a:endParaRPr lang="en-US" altLang="ja-JP" sz="1100" b="1" dirty="0">
              <a:latin typeface="+mn-ea"/>
              <a:cs typeface="ＭＳ Ｐゴシック" panose="020B0600070205080204" pitchFamily="50" charset="-128"/>
            </a:endParaRPr>
          </a:p>
          <a:p>
            <a:pPr marL="485140">
              <a:spcBef>
                <a:spcPts val="260"/>
              </a:spcBef>
              <a:spcAft>
                <a:spcPts val="0"/>
              </a:spcAft>
            </a:pPr>
            <a:r>
              <a:rPr lang="en-US" altLang="ja-JP" sz="1100" spc="-5" dirty="0">
                <a:effectLst/>
                <a:latin typeface="+mn-ea"/>
                <a:cs typeface="ＭＳ Ｐゴシック" panose="020B0600070205080204" pitchFamily="50" charset="-128"/>
              </a:rPr>
              <a:t>  </a:t>
            </a:r>
            <a:r>
              <a:rPr lang="ja-JP" altLang="ja-JP" sz="1100" spc="-5" dirty="0">
                <a:effectLst/>
                <a:latin typeface="+mn-ea"/>
                <a:cs typeface="ＭＳ Ｐゴシック" panose="020B0600070205080204" pitchFamily="50" charset="-128"/>
              </a:rPr>
              <a:t>検査、画像診断は疑い病名も点検対象に含めます。</a:t>
            </a:r>
            <a:endParaRPr kumimoji="1" lang="ja-JP" altLang="en-US" sz="1100" dirty="0">
              <a:latin typeface="+mn-ea"/>
            </a:endParaRPr>
          </a:p>
        </p:txBody>
      </p:sp>
      <p:sp>
        <p:nvSpPr>
          <p:cNvPr id="8" name="テキスト ボックス 7">
            <a:extLst>
              <a:ext uri="{FF2B5EF4-FFF2-40B4-BE49-F238E27FC236}">
                <a16:creationId xmlns:a16="http://schemas.microsoft.com/office/drawing/2014/main" id="{5AB34E68-67D7-605D-2AAA-4D6E62375864}"/>
              </a:ext>
            </a:extLst>
          </p:cNvPr>
          <p:cNvSpPr txBox="1"/>
          <p:nvPr/>
        </p:nvSpPr>
        <p:spPr>
          <a:xfrm>
            <a:off x="391886" y="4829478"/>
            <a:ext cx="5845628" cy="784830"/>
          </a:xfrm>
          <a:prstGeom prst="rect">
            <a:avLst/>
          </a:prstGeom>
          <a:noFill/>
        </p:spPr>
        <p:txBody>
          <a:bodyPr wrap="square" rtlCol="0">
            <a:spAutoFit/>
          </a:bodyPr>
          <a:lstStyle/>
          <a:p>
            <a:pPr marL="485140"/>
            <a:r>
              <a:rPr lang="ja-JP" altLang="ja-JP" sz="1100" b="1" dirty="0">
                <a:effectLst/>
                <a:latin typeface="+mn-ea"/>
                <a:cs typeface="ＭＳ Ｐゴシック" panose="020B0600070205080204" pitchFamily="50" charset="-128"/>
              </a:rPr>
              <a:t>３．病名漏れ点検</a:t>
            </a:r>
            <a:r>
              <a:rPr lang="ja-JP" altLang="ja-JP" sz="1100" b="1" spc="205" dirty="0">
                <a:effectLst/>
                <a:latin typeface="+mn-ea"/>
                <a:cs typeface="ＭＳ Ｐゴシック" panose="020B0600070205080204" pitchFamily="50" charset="-128"/>
              </a:rPr>
              <a:t> </a:t>
            </a:r>
            <a:r>
              <a:rPr lang="ja-JP" altLang="ja-JP" sz="1100" b="1" spc="-20" dirty="0">
                <a:effectLst/>
                <a:latin typeface="+mn-ea"/>
                <a:cs typeface="ＭＳ Ｐゴシック" panose="020B0600070205080204" pitchFamily="50" charset="-128"/>
              </a:rPr>
              <a:t>算定日</a:t>
            </a:r>
            <a:endParaRPr lang="ja-JP" altLang="ja-JP" sz="1100" b="1" dirty="0">
              <a:effectLst/>
              <a:latin typeface="+mn-ea"/>
              <a:cs typeface="ＭＳ Ｐゴシック" panose="020B0600070205080204" pitchFamily="50" charset="-128"/>
            </a:endParaRPr>
          </a:p>
          <a:p>
            <a:pPr marL="736600">
              <a:spcBef>
                <a:spcPts val="570"/>
              </a:spcBef>
              <a:spcAft>
                <a:spcPts val="0"/>
              </a:spcAft>
            </a:pPr>
            <a:r>
              <a:rPr lang="ja-JP" altLang="ja-JP" sz="1100" spc="-5" dirty="0">
                <a:effectLst/>
                <a:latin typeface="+mn-ea"/>
                <a:cs typeface="ＭＳ Ｐゴシック" panose="020B0600070205080204" pitchFamily="50" charset="-128"/>
              </a:rPr>
              <a:t>病名漏れ点検は適応病名の有無だけでなく、算定日も点検の対象とします。</a:t>
            </a:r>
            <a:endParaRPr lang="ja-JP" altLang="ja-JP" sz="1100" dirty="0">
              <a:effectLst/>
              <a:latin typeface="+mn-ea"/>
              <a:cs typeface="ＭＳ Ｐゴシック" panose="020B0600070205080204" pitchFamily="50" charset="-128"/>
            </a:endParaRPr>
          </a:p>
          <a:p>
            <a:endParaRPr kumimoji="1" lang="ja-JP" altLang="en-US" dirty="0">
              <a:latin typeface="+mn-ea"/>
            </a:endParaRPr>
          </a:p>
        </p:txBody>
      </p:sp>
      <p:pic>
        <p:nvPicPr>
          <p:cNvPr id="6147" name="docshape693">
            <a:extLst>
              <a:ext uri="{FF2B5EF4-FFF2-40B4-BE49-F238E27FC236}">
                <a16:creationId xmlns:a16="http://schemas.microsoft.com/office/drawing/2014/main" id="{81972445-5705-98FF-5150-0A377A8FA3C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7981"/>
          <a:stretch/>
        </p:blipFill>
        <p:spPr bwMode="auto">
          <a:xfrm>
            <a:off x="1149533" y="1410786"/>
            <a:ext cx="4321176" cy="2993187"/>
          </a:xfrm>
          <a:prstGeom prst="rect">
            <a:avLst/>
          </a:prstGeom>
          <a:noFill/>
          <a:extLst>
            <a:ext uri="{909E8E84-426E-40DD-AFC4-6F175D3DCCD1}">
              <a14:hiddenFill xmlns:a14="http://schemas.microsoft.com/office/drawing/2010/main">
                <a:solidFill>
                  <a:srgbClr val="FFFFFF"/>
                </a:solidFill>
              </a14:hiddenFill>
            </a:ext>
          </a:extLst>
        </p:spPr>
      </p:pic>
      <p:sp>
        <p:nvSpPr>
          <p:cNvPr id="22" name="docshape694">
            <a:extLst>
              <a:ext uri="{FF2B5EF4-FFF2-40B4-BE49-F238E27FC236}">
                <a16:creationId xmlns:a16="http://schemas.microsoft.com/office/drawing/2014/main" id="{7B964BF0-59A5-2D11-A496-1DC5CF2C73C1}"/>
              </a:ext>
            </a:extLst>
          </p:cNvPr>
          <p:cNvSpPr>
            <a:spLocks/>
          </p:cNvSpPr>
          <p:nvPr/>
        </p:nvSpPr>
        <p:spPr bwMode="auto">
          <a:xfrm>
            <a:off x="2417815" y="2062144"/>
            <a:ext cx="2838233" cy="523087"/>
          </a:xfrm>
          <a:custGeom>
            <a:avLst/>
            <a:gdLst>
              <a:gd name="T0" fmla="+- 0 8880 4548"/>
              <a:gd name="T1" fmla="*/ T0 w 4469"/>
              <a:gd name="T2" fmla="+- 0 1713 1713"/>
              <a:gd name="T3" fmla="*/ 1713 h 824"/>
              <a:gd name="T4" fmla="+- 0 4685 4548"/>
              <a:gd name="T5" fmla="*/ T4 w 4469"/>
              <a:gd name="T6" fmla="+- 0 1713 1713"/>
              <a:gd name="T7" fmla="*/ 1713 h 824"/>
              <a:gd name="T8" fmla="+- 0 4632 4548"/>
              <a:gd name="T9" fmla="*/ T8 w 4469"/>
              <a:gd name="T10" fmla="+- 0 1724 1713"/>
              <a:gd name="T11" fmla="*/ 1724 h 824"/>
              <a:gd name="T12" fmla="+- 0 4588 4548"/>
              <a:gd name="T13" fmla="*/ T12 w 4469"/>
              <a:gd name="T14" fmla="+- 0 1753 1713"/>
              <a:gd name="T15" fmla="*/ 1753 h 824"/>
              <a:gd name="T16" fmla="+- 0 4559 4548"/>
              <a:gd name="T17" fmla="*/ T16 w 4469"/>
              <a:gd name="T18" fmla="+- 0 1797 1713"/>
              <a:gd name="T19" fmla="*/ 1797 h 824"/>
              <a:gd name="T20" fmla="+- 0 4548 4548"/>
              <a:gd name="T21" fmla="*/ T20 w 4469"/>
              <a:gd name="T22" fmla="+- 0 1850 1713"/>
              <a:gd name="T23" fmla="*/ 1850 h 824"/>
              <a:gd name="T24" fmla="+- 0 4548 4548"/>
              <a:gd name="T25" fmla="*/ T24 w 4469"/>
              <a:gd name="T26" fmla="+- 0 2399 1713"/>
              <a:gd name="T27" fmla="*/ 2399 h 824"/>
              <a:gd name="T28" fmla="+- 0 4559 4548"/>
              <a:gd name="T29" fmla="*/ T28 w 4469"/>
              <a:gd name="T30" fmla="+- 0 2453 1713"/>
              <a:gd name="T31" fmla="*/ 2453 h 824"/>
              <a:gd name="T32" fmla="+- 0 4588 4548"/>
              <a:gd name="T33" fmla="*/ T32 w 4469"/>
              <a:gd name="T34" fmla="+- 0 2496 1713"/>
              <a:gd name="T35" fmla="*/ 2496 h 824"/>
              <a:gd name="T36" fmla="+- 0 4632 4548"/>
              <a:gd name="T37" fmla="*/ T36 w 4469"/>
              <a:gd name="T38" fmla="+- 0 2526 1713"/>
              <a:gd name="T39" fmla="*/ 2526 h 824"/>
              <a:gd name="T40" fmla="+- 0 4685 4548"/>
              <a:gd name="T41" fmla="*/ T40 w 4469"/>
              <a:gd name="T42" fmla="+- 0 2536 1713"/>
              <a:gd name="T43" fmla="*/ 2536 h 824"/>
              <a:gd name="T44" fmla="+- 0 8880 4548"/>
              <a:gd name="T45" fmla="*/ T44 w 4469"/>
              <a:gd name="T46" fmla="+- 0 2536 1713"/>
              <a:gd name="T47" fmla="*/ 2536 h 824"/>
              <a:gd name="T48" fmla="+- 0 8933 4548"/>
              <a:gd name="T49" fmla="*/ T48 w 4469"/>
              <a:gd name="T50" fmla="+- 0 2526 1713"/>
              <a:gd name="T51" fmla="*/ 2526 h 824"/>
              <a:gd name="T52" fmla="+- 0 8977 4548"/>
              <a:gd name="T53" fmla="*/ T52 w 4469"/>
              <a:gd name="T54" fmla="+- 0 2496 1713"/>
              <a:gd name="T55" fmla="*/ 2496 h 824"/>
              <a:gd name="T56" fmla="+- 0 9006 4548"/>
              <a:gd name="T57" fmla="*/ T56 w 4469"/>
              <a:gd name="T58" fmla="+- 0 2453 1713"/>
              <a:gd name="T59" fmla="*/ 2453 h 824"/>
              <a:gd name="T60" fmla="+- 0 9017 4548"/>
              <a:gd name="T61" fmla="*/ T60 w 4469"/>
              <a:gd name="T62" fmla="+- 0 2399 1713"/>
              <a:gd name="T63" fmla="*/ 2399 h 824"/>
              <a:gd name="T64" fmla="+- 0 9017 4548"/>
              <a:gd name="T65" fmla="*/ T64 w 4469"/>
              <a:gd name="T66" fmla="+- 0 1850 1713"/>
              <a:gd name="T67" fmla="*/ 1850 h 824"/>
              <a:gd name="T68" fmla="+- 0 9006 4548"/>
              <a:gd name="T69" fmla="*/ T68 w 4469"/>
              <a:gd name="T70" fmla="+- 0 1797 1713"/>
              <a:gd name="T71" fmla="*/ 1797 h 824"/>
              <a:gd name="T72" fmla="+- 0 8977 4548"/>
              <a:gd name="T73" fmla="*/ T72 w 4469"/>
              <a:gd name="T74" fmla="+- 0 1753 1713"/>
              <a:gd name="T75" fmla="*/ 1753 h 824"/>
              <a:gd name="T76" fmla="+- 0 8933 4548"/>
              <a:gd name="T77" fmla="*/ T76 w 4469"/>
              <a:gd name="T78" fmla="+- 0 1724 1713"/>
              <a:gd name="T79" fmla="*/ 1724 h 824"/>
              <a:gd name="T80" fmla="+- 0 8880 4548"/>
              <a:gd name="T81" fmla="*/ T80 w 4469"/>
              <a:gd name="T82" fmla="+- 0 1713 1713"/>
              <a:gd name="T83" fmla="*/ 1713 h 82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4469" h="824">
                <a:moveTo>
                  <a:pt x="4332" y="0"/>
                </a:moveTo>
                <a:lnTo>
                  <a:pt x="137" y="0"/>
                </a:lnTo>
                <a:lnTo>
                  <a:pt x="84" y="11"/>
                </a:lnTo>
                <a:lnTo>
                  <a:pt x="40" y="40"/>
                </a:lnTo>
                <a:lnTo>
                  <a:pt x="11" y="84"/>
                </a:lnTo>
                <a:lnTo>
                  <a:pt x="0" y="137"/>
                </a:lnTo>
                <a:lnTo>
                  <a:pt x="0" y="686"/>
                </a:lnTo>
                <a:lnTo>
                  <a:pt x="11" y="740"/>
                </a:lnTo>
                <a:lnTo>
                  <a:pt x="40" y="783"/>
                </a:lnTo>
                <a:lnTo>
                  <a:pt x="84" y="813"/>
                </a:lnTo>
                <a:lnTo>
                  <a:pt x="137" y="823"/>
                </a:lnTo>
                <a:lnTo>
                  <a:pt x="4332" y="823"/>
                </a:lnTo>
                <a:lnTo>
                  <a:pt x="4385" y="813"/>
                </a:lnTo>
                <a:lnTo>
                  <a:pt x="4429" y="783"/>
                </a:lnTo>
                <a:lnTo>
                  <a:pt x="4458" y="740"/>
                </a:lnTo>
                <a:lnTo>
                  <a:pt x="4469" y="686"/>
                </a:lnTo>
                <a:lnTo>
                  <a:pt x="4469" y="137"/>
                </a:lnTo>
                <a:lnTo>
                  <a:pt x="4458" y="84"/>
                </a:lnTo>
                <a:lnTo>
                  <a:pt x="4429" y="40"/>
                </a:lnTo>
                <a:lnTo>
                  <a:pt x="4385" y="11"/>
                </a:lnTo>
                <a:lnTo>
                  <a:pt x="4332" y="0"/>
                </a:lnTo>
                <a:close/>
              </a:path>
            </a:pathLst>
          </a:custGeom>
          <a:solidFill>
            <a:srgbClr val="FFFF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 name="docshape695">
            <a:extLst>
              <a:ext uri="{FF2B5EF4-FFF2-40B4-BE49-F238E27FC236}">
                <a16:creationId xmlns:a16="http://schemas.microsoft.com/office/drawing/2014/main" id="{198B1AE4-28D6-32C6-8CEB-7485EE7BC86F}"/>
              </a:ext>
            </a:extLst>
          </p:cNvPr>
          <p:cNvSpPr>
            <a:spLocks/>
          </p:cNvSpPr>
          <p:nvPr/>
        </p:nvSpPr>
        <p:spPr bwMode="auto">
          <a:xfrm>
            <a:off x="2417815" y="2062144"/>
            <a:ext cx="2838233" cy="523087"/>
          </a:xfrm>
          <a:custGeom>
            <a:avLst/>
            <a:gdLst>
              <a:gd name="T0" fmla="+- 0 4548 4548"/>
              <a:gd name="T1" fmla="*/ T0 w 4469"/>
              <a:gd name="T2" fmla="+- 0 1850 1713"/>
              <a:gd name="T3" fmla="*/ 1850 h 824"/>
              <a:gd name="T4" fmla="+- 0 4559 4548"/>
              <a:gd name="T5" fmla="*/ T4 w 4469"/>
              <a:gd name="T6" fmla="+- 0 1797 1713"/>
              <a:gd name="T7" fmla="*/ 1797 h 824"/>
              <a:gd name="T8" fmla="+- 0 4588 4548"/>
              <a:gd name="T9" fmla="*/ T8 w 4469"/>
              <a:gd name="T10" fmla="+- 0 1753 1713"/>
              <a:gd name="T11" fmla="*/ 1753 h 824"/>
              <a:gd name="T12" fmla="+- 0 4632 4548"/>
              <a:gd name="T13" fmla="*/ T12 w 4469"/>
              <a:gd name="T14" fmla="+- 0 1724 1713"/>
              <a:gd name="T15" fmla="*/ 1724 h 824"/>
              <a:gd name="T16" fmla="+- 0 4685 4548"/>
              <a:gd name="T17" fmla="*/ T16 w 4469"/>
              <a:gd name="T18" fmla="+- 0 1713 1713"/>
              <a:gd name="T19" fmla="*/ 1713 h 824"/>
              <a:gd name="T20" fmla="+- 0 8880 4548"/>
              <a:gd name="T21" fmla="*/ T20 w 4469"/>
              <a:gd name="T22" fmla="+- 0 1713 1713"/>
              <a:gd name="T23" fmla="*/ 1713 h 824"/>
              <a:gd name="T24" fmla="+- 0 8933 4548"/>
              <a:gd name="T25" fmla="*/ T24 w 4469"/>
              <a:gd name="T26" fmla="+- 0 1724 1713"/>
              <a:gd name="T27" fmla="*/ 1724 h 824"/>
              <a:gd name="T28" fmla="+- 0 8977 4548"/>
              <a:gd name="T29" fmla="*/ T28 w 4469"/>
              <a:gd name="T30" fmla="+- 0 1753 1713"/>
              <a:gd name="T31" fmla="*/ 1753 h 824"/>
              <a:gd name="T32" fmla="+- 0 9006 4548"/>
              <a:gd name="T33" fmla="*/ T32 w 4469"/>
              <a:gd name="T34" fmla="+- 0 1797 1713"/>
              <a:gd name="T35" fmla="*/ 1797 h 824"/>
              <a:gd name="T36" fmla="+- 0 9017 4548"/>
              <a:gd name="T37" fmla="*/ T36 w 4469"/>
              <a:gd name="T38" fmla="+- 0 1850 1713"/>
              <a:gd name="T39" fmla="*/ 1850 h 824"/>
              <a:gd name="T40" fmla="+- 0 9017 4548"/>
              <a:gd name="T41" fmla="*/ T40 w 4469"/>
              <a:gd name="T42" fmla="+- 0 2399 1713"/>
              <a:gd name="T43" fmla="*/ 2399 h 824"/>
              <a:gd name="T44" fmla="+- 0 9006 4548"/>
              <a:gd name="T45" fmla="*/ T44 w 4469"/>
              <a:gd name="T46" fmla="+- 0 2453 1713"/>
              <a:gd name="T47" fmla="*/ 2453 h 824"/>
              <a:gd name="T48" fmla="+- 0 8977 4548"/>
              <a:gd name="T49" fmla="*/ T48 w 4469"/>
              <a:gd name="T50" fmla="+- 0 2496 1713"/>
              <a:gd name="T51" fmla="*/ 2496 h 824"/>
              <a:gd name="T52" fmla="+- 0 8933 4548"/>
              <a:gd name="T53" fmla="*/ T52 w 4469"/>
              <a:gd name="T54" fmla="+- 0 2526 1713"/>
              <a:gd name="T55" fmla="*/ 2526 h 824"/>
              <a:gd name="T56" fmla="+- 0 8880 4548"/>
              <a:gd name="T57" fmla="*/ T56 w 4469"/>
              <a:gd name="T58" fmla="+- 0 2536 1713"/>
              <a:gd name="T59" fmla="*/ 2536 h 824"/>
              <a:gd name="T60" fmla="+- 0 4685 4548"/>
              <a:gd name="T61" fmla="*/ T60 w 4469"/>
              <a:gd name="T62" fmla="+- 0 2536 1713"/>
              <a:gd name="T63" fmla="*/ 2536 h 824"/>
              <a:gd name="T64" fmla="+- 0 4632 4548"/>
              <a:gd name="T65" fmla="*/ T64 w 4469"/>
              <a:gd name="T66" fmla="+- 0 2526 1713"/>
              <a:gd name="T67" fmla="*/ 2526 h 824"/>
              <a:gd name="T68" fmla="+- 0 4588 4548"/>
              <a:gd name="T69" fmla="*/ T68 w 4469"/>
              <a:gd name="T70" fmla="+- 0 2496 1713"/>
              <a:gd name="T71" fmla="*/ 2496 h 824"/>
              <a:gd name="T72" fmla="+- 0 4559 4548"/>
              <a:gd name="T73" fmla="*/ T72 w 4469"/>
              <a:gd name="T74" fmla="+- 0 2453 1713"/>
              <a:gd name="T75" fmla="*/ 2453 h 824"/>
              <a:gd name="T76" fmla="+- 0 4548 4548"/>
              <a:gd name="T77" fmla="*/ T76 w 4469"/>
              <a:gd name="T78" fmla="+- 0 2399 1713"/>
              <a:gd name="T79" fmla="*/ 2399 h 824"/>
              <a:gd name="T80" fmla="+- 0 4548 4548"/>
              <a:gd name="T81" fmla="*/ T80 w 4469"/>
              <a:gd name="T82" fmla="+- 0 1850 1713"/>
              <a:gd name="T83" fmla="*/ 1850 h 82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4469" h="824">
                <a:moveTo>
                  <a:pt x="0" y="137"/>
                </a:moveTo>
                <a:lnTo>
                  <a:pt x="11" y="84"/>
                </a:lnTo>
                <a:lnTo>
                  <a:pt x="40" y="40"/>
                </a:lnTo>
                <a:lnTo>
                  <a:pt x="84" y="11"/>
                </a:lnTo>
                <a:lnTo>
                  <a:pt x="137" y="0"/>
                </a:lnTo>
                <a:lnTo>
                  <a:pt x="4332" y="0"/>
                </a:lnTo>
                <a:lnTo>
                  <a:pt x="4385" y="11"/>
                </a:lnTo>
                <a:lnTo>
                  <a:pt x="4429" y="40"/>
                </a:lnTo>
                <a:lnTo>
                  <a:pt x="4458" y="84"/>
                </a:lnTo>
                <a:lnTo>
                  <a:pt x="4469" y="137"/>
                </a:lnTo>
                <a:lnTo>
                  <a:pt x="4469" y="686"/>
                </a:lnTo>
                <a:lnTo>
                  <a:pt x="4458" y="740"/>
                </a:lnTo>
                <a:lnTo>
                  <a:pt x="4429" y="783"/>
                </a:lnTo>
                <a:lnTo>
                  <a:pt x="4385" y="813"/>
                </a:lnTo>
                <a:lnTo>
                  <a:pt x="4332" y="823"/>
                </a:lnTo>
                <a:lnTo>
                  <a:pt x="137" y="823"/>
                </a:lnTo>
                <a:lnTo>
                  <a:pt x="84" y="813"/>
                </a:lnTo>
                <a:lnTo>
                  <a:pt x="40" y="783"/>
                </a:lnTo>
                <a:lnTo>
                  <a:pt x="11" y="740"/>
                </a:lnTo>
                <a:lnTo>
                  <a:pt x="0" y="686"/>
                </a:lnTo>
                <a:lnTo>
                  <a:pt x="0" y="137"/>
                </a:lnTo>
                <a:close/>
              </a:path>
            </a:pathLst>
          </a:custGeom>
          <a:noFill/>
          <a:ln w="9525">
            <a:solidFill>
              <a:srgbClr val="C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6" name="テキスト ボックス 25">
            <a:extLst>
              <a:ext uri="{FF2B5EF4-FFF2-40B4-BE49-F238E27FC236}">
                <a16:creationId xmlns:a16="http://schemas.microsoft.com/office/drawing/2014/main" id="{AA3A8F07-3229-0061-DF56-4F6FBFC5B054}"/>
              </a:ext>
            </a:extLst>
          </p:cNvPr>
          <p:cNvSpPr txBox="1"/>
          <p:nvPr/>
        </p:nvSpPr>
        <p:spPr>
          <a:xfrm>
            <a:off x="2417815" y="2062144"/>
            <a:ext cx="3429000" cy="533479"/>
          </a:xfrm>
          <a:prstGeom prst="rect">
            <a:avLst/>
          </a:prstGeom>
          <a:noFill/>
        </p:spPr>
        <p:txBody>
          <a:bodyPr wrap="square">
            <a:spAutoFit/>
          </a:bodyPr>
          <a:lstStyle/>
          <a:p>
            <a:pPr defTabSz="914400" eaLnBrk="0" fontAlgn="base" hangingPunct="0">
              <a:spcBef>
                <a:spcPct val="0"/>
              </a:spcBef>
              <a:spcAft>
                <a:spcPts val="800"/>
              </a:spcAft>
            </a:pPr>
            <a:r>
              <a:rPr lang="ja-JP" altLang="en-US" sz="1100" dirty="0">
                <a:latin typeface="游ゴシック" panose="020B0400000000000000" pitchFamily="50" charset="-128"/>
                <a:ea typeface="游ゴシック" panose="020B0400000000000000" pitchFamily="50" charset="-128"/>
              </a:rPr>
              <a:t>ＨｂＡ１ｃの適応病名がないので</a:t>
            </a:r>
            <a:endParaRPr lang="en-US" altLang="ja-JP" sz="1100" dirty="0">
              <a:latin typeface="游ゴシック" panose="020B0400000000000000" pitchFamily="50" charset="-128"/>
              <a:ea typeface="游ゴシック" panose="020B0400000000000000" pitchFamily="50" charset="-128"/>
            </a:endParaRPr>
          </a:p>
          <a:p>
            <a:pPr defTabSz="914400" eaLnBrk="0" fontAlgn="base" hangingPunct="0">
              <a:spcBef>
                <a:spcPct val="0"/>
              </a:spcBef>
              <a:spcAft>
                <a:spcPts val="800"/>
              </a:spcAft>
            </a:pPr>
            <a:r>
              <a:rPr lang="ja-JP" altLang="en-US" sz="1100" dirty="0">
                <a:latin typeface="游ゴシック" panose="020B0400000000000000" pitchFamily="50" charset="-128"/>
                <a:ea typeface="游ゴシック" panose="020B0400000000000000" pitchFamily="50" charset="-128"/>
              </a:rPr>
              <a:t>不合格と判定。</a:t>
            </a:r>
            <a:endParaRPr lang="ja-JP" altLang="ja-JP" sz="1100" dirty="0">
              <a:latin typeface="游ゴシック" panose="020B0400000000000000" pitchFamily="50" charset="-128"/>
              <a:ea typeface="游ゴシック" panose="020B0400000000000000" pitchFamily="50" charset="-128"/>
            </a:endParaRPr>
          </a:p>
        </p:txBody>
      </p:sp>
      <p:sp>
        <p:nvSpPr>
          <p:cNvPr id="27" name="テキスト ボックス 26">
            <a:extLst>
              <a:ext uri="{FF2B5EF4-FFF2-40B4-BE49-F238E27FC236}">
                <a16:creationId xmlns:a16="http://schemas.microsoft.com/office/drawing/2014/main" id="{9E16F66F-DAA7-0DC3-9183-E2A057C48C1E}"/>
              </a:ext>
            </a:extLst>
          </p:cNvPr>
          <p:cNvSpPr txBox="1"/>
          <p:nvPr/>
        </p:nvSpPr>
        <p:spPr>
          <a:xfrm>
            <a:off x="1059301" y="6853250"/>
            <a:ext cx="4397340" cy="672043"/>
          </a:xfrm>
          <a:prstGeom prst="rect">
            <a:avLst/>
          </a:prstGeom>
          <a:noFill/>
        </p:spPr>
        <p:txBody>
          <a:bodyPr wrap="square">
            <a:spAutoFit/>
          </a:bodyPr>
          <a:lstStyle/>
          <a:p>
            <a:pPr marL="1396365" marR="267970">
              <a:lnSpc>
                <a:spcPct val="116000"/>
              </a:lnSpc>
              <a:spcBef>
                <a:spcPts val="940"/>
              </a:spcBef>
              <a:spcAft>
                <a:spcPts val="0"/>
              </a:spcAft>
            </a:pPr>
            <a:r>
              <a:rPr lang="ja-JP" altLang="ja-JP" sz="1100" spc="-10" dirty="0">
                <a:effectLst/>
                <a:latin typeface="游ゴシック" panose="020B0400000000000000" pitchFamily="50" charset="-128"/>
                <a:ea typeface="游ゴシック" panose="020B0400000000000000" pitchFamily="50" charset="-128"/>
                <a:cs typeface="ＭＳ Ｐゴシック" panose="020B0600070205080204" pitchFamily="50" charset="-128"/>
              </a:rPr>
              <a:t>カロナール錠の適応病名の「頭痛」はあるが、「頭痛」の診療開始日がカロナー ル錠の処方日より後なので不合格と判定。</a:t>
            </a:r>
            <a:endParaRPr lang="ja-JP" altLang="ja-JP" sz="1100" dirty="0">
              <a:effectLst/>
              <a:latin typeface="游ゴシック" panose="020B0400000000000000" pitchFamily="50" charset="-128"/>
              <a:ea typeface="游ゴシック" panose="020B0400000000000000" pitchFamily="50" charset="-128"/>
              <a:cs typeface="ＭＳ Ｐゴシック" panose="020B0600070205080204" pitchFamily="50" charset="-128"/>
            </a:endParaRPr>
          </a:p>
        </p:txBody>
      </p:sp>
      <p:sp>
        <p:nvSpPr>
          <p:cNvPr id="3" name="직사각형 2">
            <a:extLst>
              <a:ext uri="{FF2B5EF4-FFF2-40B4-BE49-F238E27FC236}">
                <a16:creationId xmlns:a16="http://schemas.microsoft.com/office/drawing/2014/main" id="{459A6167-7E46-8DA2-CEFF-566B6CF79500}"/>
              </a:ext>
            </a:extLst>
          </p:cNvPr>
          <p:cNvSpPr/>
          <p:nvPr/>
        </p:nvSpPr>
        <p:spPr>
          <a:xfrm>
            <a:off x="1583937" y="5706576"/>
            <a:ext cx="833878" cy="93334"/>
          </a:xfrm>
          <a:prstGeom prst="rect">
            <a:avLst/>
          </a:prstGeom>
          <a:solidFill>
            <a:schemeClr val="bg1">
              <a:lumMod val="95000"/>
            </a:schemeClr>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 name="직사각형 3">
            <a:extLst>
              <a:ext uri="{FF2B5EF4-FFF2-40B4-BE49-F238E27FC236}">
                <a16:creationId xmlns:a16="http://schemas.microsoft.com/office/drawing/2014/main" id="{E6F49C5C-C18E-6F51-55E0-79F65CBEC488}"/>
              </a:ext>
            </a:extLst>
          </p:cNvPr>
          <p:cNvSpPr/>
          <p:nvPr/>
        </p:nvSpPr>
        <p:spPr>
          <a:xfrm>
            <a:off x="1583937" y="1636639"/>
            <a:ext cx="833878" cy="93334"/>
          </a:xfrm>
          <a:prstGeom prst="rect">
            <a:avLst/>
          </a:prstGeom>
          <a:solidFill>
            <a:schemeClr val="bg1">
              <a:lumMod val="95000"/>
            </a:schemeClr>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16581681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スライド番号プレースホルダー 15">
            <a:extLst>
              <a:ext uri="{FF2B5EF4-FFF2-40B4-BE49-F238E27FC236}">
                <a16:creationId xmlns:a16="http://schemas.microsoft.com/office/drawing/2014/main" id="{CC091B34-AD5F-E593-0ED8-8ABFFF1758B3}"/>
              </a:ext>
            </a:extLst>
          </p:cNvPr>
          <p:cNvSpPr>
            <a:spLocks noGrp="1"/>
          </p:cNvSpPr>
          <p:nvPr>
            <p:ph type="sldNum" sz="quarter" idx="12"/>
          </p:nvPr>
        </p:nvSpPr>
        <p:spPr>
          <a:xfrm>
            <a:off x="4843463" y="9181397"/>
            <a:ext cx="1543050" cy="527403"/>
          </a:xfrm>
        </p:spPr>
        <p:txBody>
          <a:bodyPr/>
          <a:lstStyle/>
          <a:p>
            <a:fld id="{AE8EA5A1-38AB-4AA0-89CC-DE1004BC27E5}" type="slidenum">
              <a:rPr kumimoji="1" lang="ja-JP" altLang="en-US" smtClean="0"/>
              <a:t>99</a:t>
            </a:fld>
            <a:endParaRPr kumimoji="1" lang="ja-JP" altLang="en-US"/>
          </a:p>
        </p:txBody>
      </p:sp>
      <p:sp>
        <p:nvSpPr>
          <p:cNvPr id="3" name="テキスト ボックス 2">
            <a:extLst>
              <a:ext uri="{FF2B5EF4-FFF2-40B4-BE49-F238E27FC236}">
                <a16:creationId xmlns:a16="http://schemas.microsoft.com/office/drawing/2014/main" id="{58400C60-A67F-E5E1-6772-88BAB08DE7EE}"/>
              </a:ext>
            </a:extLst>
          </p:cNvPr>
          <p:cNvSpPr txBox="1"/>
          <p:nvPr/>
        </p:nvSpPr>
        <p:spPr>
          <a:xfrm>
            <a:off x="482099" y="799802"/>
            <a:ext cx="4808703" cy="430887"/>
          </a:xfrm>
          <a:prstGeom prst="rect">
            <a:avLst/>
          </a:prstGeom>
          <a:noFill/>
        </p:spPr>
        <p:txBody>
          <a:bodyPr wrap="square">
            <a:spAutoFit/>
          </a:bodyPr>
          <a:lstStyle/>
          <a:p>
            <a:pPr marL="485140"/>
            <a:r>
              <a:rPr lang="ja-JP" altLang="en-US" sz="1100" b="1" dirty="0">
                <a:effectLst/>
                <a:latin typeface="+mn-ea"/>
                <a:cs typeface="ＭＳ Ｐゴシック" panose="020B0600070205080204" pitchFamily="50" charset="-128"/>
              </a:rPr>
              <a:t>４．病名漏れ点検 複数病名</a:t>
            </a:r>
            <a:endParaRPr lang="en-US" altLang="ja-JP" sz="1100" b="1" dirty="0">
              <a:effectLst/>
              <a:latin typeface="+mn-ea"/>
              <a:cs typeface="ＭＳ Ｐゴシック" panose="020B0600070205080204" pitchFamily="50" charset="-128"/>
            </a:endParaRPr>
          </a:p>
          <a:p>
            <a:pPr marL="485140"/>
            <a:r>
              <a:rPr lang="ja-JP" altLang="en-US" sz="1100" b="1" dirty="0">
                <a:latin typeface="+mn-ea"/>
                <a:cs typeface="ＭＳ Ｐゴシック" panose="020B0600070205080204" pitchFamily="50" charset="-128"/>
              </a:rPr>
              <a:t>　　</a:t>
            </a:r>
            <a:r>
              <a:rPr lang="ja-JP" altLang="en-US" sz="1100" dirty="0">
                <a:effectLst/>
                <a:latin typeface="+mn-ea"/>
                <a:cs typeface="ＭＳ Ｐゴシック" panose="020B0600070205080204" pitchFamily="50" charset="-128"/>
              </a:rPr>
              <a:t>医薬品によっては複数の適応病名が必要なものがあります。</a:t>
            </a:r>
          </a:p>
        </p:txBody>
      </p:sp>
      <p:sp>
        <p:nvSpPr>
          <p:cNvPr id="11" name="テキスト ボックス 10">
            <a:extLst>
              <a:ext uri="{FF2B5EF4-FFF2-40B4-BE49-F238E27FC236}">
                <a16:creationId xmlns:a16="http://schemas.microsoft.com/office/drawing/2014/main" id="{7F10DED1-9B09-596A-EF34-FC71BEFE3BE3}"/>
              </a:ext>
            </a:extLst>
          </p:cNvPr>
          <p:cNvSpPr txBox="1"/>
          <p:nvPr/>
        </p:nvSpPr>
        <p:spPr>
          <a:xfrm>
            <a:off x="448069" y="4892080"/>
            <a:ext cx="6043749" cy="793038"/>
          </a:xfrm>
          <a:prstGeom prst="rect">
            <a:avLst/>
          </a:prstGeom>
          <a:noFill/>
        </p:spPr>
        <p:txBody>
          <a:bodyPr wrap="square" rtlCol="0">
            <a:spAutoFit/>
          </a:bodyPr>
          <a:lstStyle/>
          <a:p>
            <a:pPr marL="485140">
              <a:spcBef>
                <a:spcPts val="350"/>
              </a:spcBef>
              <a:spcAft>
                <a:spcPts val="0"/>
              </a:spcAft>
            </a:pPr>
            <a:r>
              <a:rPr lang="ja-JP" altLang="ja-JP" sz="1100" b="1" dirty="0">
                <a:effectLst/>
                <a:latin typeface="+mn-ea"/>
                <a:cs typeface="ＭＳ Ｐゴシック" panose="020B0600070205080204" pitchFamily="50" charset="-128"/>
              </a:rPr>
              <a:t>５．病名漏れ点検</a:t>
            </a:r>
            <a:r>
              <a:rPr lang="ja-JP" altLang="ja-JP" sz="1100" b="1" spc="220" dirty="0">
                <a:effectLst/>
                <a:latin typeface="+mn-ea"/>
                <a:cs typeface="ＭＳ Ｐゴシック" panose="020B0600070205080204" pitchFamily="50" charset="-128"/>
              </a:rPr>
              <a:t> </a:t>
            </a:r>
            <a:r>
              <a:rPr lang="ja-JP" altLang="ja-JP" sz="1100" b="1" spc="-25" dirty="0">
                <a:effectLst/>
                <a:latin typeface="+mn-ea"/>
                <a:cs typeface="ＭＳ Ｐゴシック" panose="020B0600070205080204" pitchFamily="50" charset="-128"/>
              </a:rPr>
              <a:t>部位</a:t>
            </a:r>
            <a:endParaRPr lang="ja-JP" altLang="ja-JP" sz="1100" b="1" dirty="0">
              <a:effectLst/>
              <a:latin typeface="+mn-ea"/>
              <a:cs typeface="ＭＳ Ｐゴシック" panose="020B0600070205080204" pitchFamily="50" charset="-128"/>
            </a:endParaRPr>
          </a:p>
          <a:p>
            <a:pPr marL="736600" marR="458470">
              <a:lnSpc>
                <a:spcPct val="140000"/>
              </a:lnSpc>
              <a:spcBef>
                <a:spcPts val="570"/>
              </a:spcBef>
              <a:spcAft>
                <a:spcPts val="0"/>
              </a:spcAft>
            </a:pPr>
            <a:r>
              <a:rPr lang="ja-JP" altLang="ja-JP" sz="1100" spc="-10" dirty="0">
                <a:effectLst/>
                <a:latin typeface="+mn-ea"/>
                <a:cs typeface="ＭＳ Ｐゴシック" panose="020B0600070205080204" pitchFamily="50" charset="-128"/>
              </a:rPr>
              <a:t>医薬品や検査の</a:t>
            </a:r>
            <a:r>
              <a:rPr lang="ja-JP" altLang="ja-JP" sz="1100" spc="-5" dirty="0">
                <a:effectLst/>
                <a:latin typeface="+mn-ea"/>
                <a:cs typeface="ＭＳ Ｐゴシック" panose="020B0600070205080204" pitchFamily="50" charset="-128"/>
              </a:rPr>
              <a:t>コメン</a:t>
            </a:r>
            <a:r>
              <a:rPr lang="ja-JP" altLang="ja-JP" sz="1100" spc="-15" dirty="0">
                <a:effectLst/>
                <a:latin typeface="+mn-ea"/>
                <a:cs typeface="ＭＳ Ｐゴシック" panose="020B0600070205080204" pitchFamily="50" charset="-128"/>
              </a:rPr>
              <a:t>ト</a:t>
            </a:r>
            <a:r>
              <a:rPr lang="ja-JP" altLang="ja-JP" sz="1100" spc="-5" dirty="0">
                <a:effectLst/>
                <a:latin typeface="+mn-ea"/>
                <a:cs typeface="ＭＳ Ｐゴシック" panose="020B0600070205080204" pitchFamily="50" charset="-128"/>
              </a:rPr>
              <a:t>の部位、左右と</a:t>
            </a:r>
            <a:r>
              <a:rPr lang="ja-JP" altLang="ja-JP" sz="1100" spc="-10" dirty="0">
                <a:effectLst/>
                <a:latin typeface="+mn-ea"/>
                <a:cs typeface="ＭＳ Ｐゴシック" panose="020B0600070205080204" pitchFamily="50" charset="-128"/>
              </a:rPr>
              <a:t>適応病名</a:t>
            </a:r>
            <a:r>
              <a:rPr lang="ja-JP" altLang="ja-JP" sz="1100" spc="-5" dirty="0">
                <a:effectLst/>
                <a:latin typeface="+mn-ea"/>
                <a:cs typeface="ＭＳ Ｐゴシック" panose="020B0600070205080204" pitchFamily="50" charset="-128"/>
              </a:rPr>
              <a:t>の部位、</a:t>
            </a:r>
            <a:br>
              <a:rPr lang="en-US" altLang="ja-JP" sz="1100" spc="-5" dirty="0">
                <a:effectLst/>
                <a:latin typeface="+mn-ea"/>
                <a:cs typeface="ＭＳ Ｐゴシック" panose="020B0600070205080204" pitchFamily="50" charset="-128"/>
              </a:rPr>
            </a:br>
            <a:r>
              <a:rPr lang="ja-JP" altLang="ja-JP" sz="1100" spc="-10" dirty="0">
                <a:effectLst/>
                <a:latin typeface="+mn-ea"/>
                <a:cs typeface="ＭＳ Ｐゴシック" panose="020B0600070205080204" pitchFamily="50" charset="-128"/>
              </a:rPr>
              <a:t>左右の整合性</a:t>
            </a:r>
            <a:r>
              <a:rPr lang="ja-JP" altLang="ja-JP" sz="1100" spc="-15" dirty="0">
                <a:effectLst/>
                <a:latin typeface="+mn-ea"/>
                <a:cs typeface="ＭＳ Ｐゴシック" panose="020B0600070205080204" pitchFamily="50" charset="-128"/>
              </a:rPr>
              <a:t>も</a:t>
            </a:r>
            <a:r>
              <a:rPr lang="ja-JP" altLang="ja-JP" sz="1100" spc="-25" dirty="0">
                <a:effectLst/>
                <a:latin typeface="+mn-ea"/>
                <a:cs typeface="ＭＳ Ｐゴシック" panose="020B0600070205080204" pitchFamily="50" charset="-128"/>
              </a:rPr>
              <a:t>点検</a:t>
            </a:r>
            <a:r>
              <a:rPr lang="ja-JP" altLang="ja-JP" sz="1100" dirty="0">
                <a:effectLst/>
                <a:latin typeface="+mn-ea"/>
                <a:cs typeface="ＭＳ Ｐゴシック" panose="020B0600070205080204" pitchFamily="50" charset="-128"/>
              </a:rPr>
              <a:t>します。</a:t>
            </a:r>
            <a:endParaRPr kumimoji="1" lang="ja-JP" altLang="en-US" dirty="0">
              <a:latin typeface="+mn-ea"/>
            </a:endParaRPr>
          </a:p>
        </p:txBody>
      </p:sp>
      <p:pic>
        <p:nvPicPr>
          <p:cNvPr id="7171" name="docshape703">
            <a:extLst>
              <a:ext uri="{FF2B5EF4-FFF2-40B4-BE49-F238E27FC236}">
                <a16:creationId xmlns:a16="http://schemas.microsoft.com/office/drawing/2014/main" id="{0D08AE7C-30EE-0A69-69D6-49E98865BD4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812"/>
          <a:stretch/>
        </p:blipFill>
        <p:spPr bwMode="auto">
          <a:xfrm>
            <a:off x="1219517" y="1584709"/>
            <a:ext cx="4319588" cy="3032693"/>
          </a:xfrm>
          <a:prstGeom prst="rect">
            <a:avLst/>
          </a:prstGeom>
          <a:noFill/>
          <a:extLst>
            <a:ext uri="{909E8E84-426E-40DD-AFC4-6F175D3DCCD1}">
              <a14:hiddenFill xmlns:a14="http://schemas.microsoft.com/office/drawing/2010/main">
                <a:solidFill>
                  <a:srgbClr val="FFFFFF"/>
                </a:solidFill>
              </a14:hiddenFill>
            </a:ext>
          </a:extLst>
        </p:spPr>
      </p:pic>
      <p:pic>
        <p:nvPicPr>
          <p:cNvPr id="7172" name="docshape704">
            <a:extLst>
              <a:ext uri="{FF2B5EF4-FFF2-40B4-BE49-F238E27FC236}">
                <a16:creationId xmlns:a16="http://schemas.microsoft.com/office/drawing/2014/main" id="{A6197B7B-2B0B-8688-7A32-2CD3D8FD6E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33429" y="2844772"/>
            <a:ext cx="2159794" cy="1157196"/>
          </a:xfrm>
          <a:prstGeom prst="rect">
            <a:avLst/>
          </a:prstGeom>
          <a:noFill/>
          <a:extLst>
            <a:ext uri="{909E8E84-426E-40DD-AFC4-6F175D3DCCD1}">
              <a14:hiddenFill xmlns:a14="http://schemas.microsoft.com/office/drawing/2010/main">
                <a:solidFill>
                  <a:srgbClr val="FFFFFF"/>
                </a:solidFill>
              </a14:hiddenFill>
            </a:ext>
          </a:extLst>
        </p:spPr>
      </p:pic>
      <p:sp>
        <p:nvSpPr>
          <p:cNvPr id="25" name="docshape705">
            <a:extLst>
              <a:ext uri="{FF2B5EF4-FFF2-40B4-BE49-F238E27FC236}">
                <a16:creationId xmlns:a16="http://schemas.microsoft.com/office/drawing/2014/main" id="{02B4FFE9-F8E5-9B30-079D-792B908D1B78}"/>
              </a:ext>
            </a:extLst>
          </p:cNvPr>
          <p:cNvSpPr>
            <a:spLocks noChangeArrowheads="1"/>
          </p:cNvSpPr>
          <p:nvPr/>
        </p:nvSpPr>
        <p:spPr bwMode="auto">
          <a:xfrm>
            <a:off x="2528348" y="2839691"/>
            <a:ext cx="2169320" cy="1166723"/>
          </a:xfrm>
          <a:prstGeom prst="rect">
            <a:avLst/>
          </a:prstGeom>
          <a:noFill/>
          <a:ln w="9525">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6" name="docshape706">
            <a:extLst>
              <a:ext uri="{FF2B5EF4-FFF2-40B4-BE49-F238E27FC236}">
                <a16:creationId xmlns:a16="http://schemas.microsoft.com/office/drawing/2014/main" id="{E26A28D8-C38C-D8CE-988F-A752C19B980E}"/>
              </a:ext>
            </a:extLst>
          </p:cNvPr>
          <p:cNvSpPr>
            <a:spLocks/>
          </p:cNvSpPr>
          <p:nvPr/>
        </p:nvSpPr>
        <p:spPr bwMode="auto">
          <a:xfrm>
            <a:off x="2073020" y="1519903"/>
            <a:ext cx="3217782" cy="754527"/>
          </a:xfrm>
          <a:custGeom>
            <a:avLst/>
            <a:gdLst>
              <a:gd name="T0" fmla="+- 0 8764 3895"/>
              <a:gd name="T1" fmla="*/ T0 w 5067"/>
              <a:gd name="T2" fmla="+- 0 496 496"/>
              <a:gd name="T3" fmla="*/ 496 h 1188"/>
              <a:gd name="T4" fmla="+- 0 4093 3895"/>
              <a:gd name="T5" fmla="*/ T4 w 5067"/>
              <a:gd name="T6" fmla="+- 0 496 496"/>
              <a:gd name="T7" fmla="*/ 496 h 1188"/>
              <a:gd name="T8" fmla="+- 0 4016 3895"/>
              <a:gd name="T9" fmla="*/ T8 w 5067"/>
              <a:gd name="T10" fmla="+- 0 512 496"/>
              <a:gd name="T11" fmla="*/ 512 h 1188"/>
              <a:gd name="T12" fmla="+- 0 3953 3895"/>
              <a:gd name="T13" fmla="*/ T12 w 5067"/>
              <a:gd name="T14" fmla="+- 0 554 496"/>
              <a:gd name="T15" fmla="*/ 554 h 1188"/>
              <a:gd name="T16" fmla="+- 0 3911 3895"/>
              <a:gd name="T17" fmla="*/ T16 w 5067"/>
              <a:gd name="T18" fmla="+- 0 617 496"/>
              <a:gd name="T19" fmla="*/ 617 h 1188"/>
              <a:gd name="T20" fmla="+- 0 3895 3895"/>
              <a:gd name="T21" fmla="*/ T20 w 5067"/>
              <a:gd name="T22" fmla="+- 0 694 496"/>
              <a:gd name="T23" fmla="*/ 694 h 1188"/>
              <a:gd name="T24" fmla="+- 0 3895 3895"/>
              <a:gd name="T25" fmla="*/ T24 w 5067"/>
              <a:gd name="T26" fmla="+- 0 1486 496"/>
              <a:gd name="T27" fmla="*/ 1486 h 1188"/>
              <a:gd name="T28" fmla="+- 0 3911 3895"/>
              <a:gd name="T29" fmla="*/ T28 w 5067"/>
              <a:gd name="T30" fmla="+- 0 1563 496"/>
              <a:gd name="T31" fmla="*/ 1563 h 1188"/>
              <a:gd name="T32" fmla="+- 0 3953 3895"/>
              <a:gd name="T33" fmla="*/ T32 w 5067"/>
              <a:gd name="T34" fmla="+- 0 1626 496"/>
              <a:gd name="T35" fmla="*/ 1626 h 1188"/>
              <a:gd name="T36" fmla="+- 0 4016 3895"/>
              <a:gd name="T37" fmla="*/ T36 w 5067"/>
              <a:gd name="T38" fmla="+- 0 1669 496"/>
              <a:gd name="T39" fmla="*/ 1669 h 1188"/>
              <a:gd name="T40" fmla="+- 0 4093 3895"/>
              <a:gd name="T41" fmla="*/ T40 w 5067"/>
              <a:gd name="T42" fmla="+- 0 1684 496"/>
              <a:gd name="T43" fmla="*/ 1684 h 1188"/>
              <a:gd name="T44" fmla="+- 0 8764 3895"/>
              <a:gd name="T45" fmla="*/ T44 w 5067"/>
              <a:gd name="T46" fmla="+- 0 1684 496"/>
              <a:gd name="T47" fmla="*/ 1684 h 1188"/>
              <a:gd name="T48" fmla="+- 0 8841 3895"/>
              <a:gd name="T49" fmla="*/ T48 w 5067"/>
              <a:gd name="T50" fmla="+- 0 1669 496"/>
              <a:gd name="T51" fmla="*/ 1669 h 1188"/>
              <a:gd name="T52" fmla="+- 0 8904 3895"/>
              <a:gd name="T53" fmla="*/ T52 w 5067"/>
              <a:gd name="T54" fmla="+- 0 1626 496"/>
              <a:gd name="T55" fmla="*/ 1626 h 1188"/>
              <a:gd name="T56" fmla="+- 0 8946 3895"/>
              <a:gd name="T57" fmla="*/ T56 w 5067"/>
              <a:gd name="T58" fmla="+- 0 1563 496"/>
              <a:gd name="T59" fmla="*/ 1563 h 1188"/>
              <a:gd name="T60" fmla="+- 0 8962 3895"/>
              <a:gd name="T61" fmla="*/ T60 w 5067"/>
              <a:gd name="T62" fmla="+- 0 1486 496"/>
              <a:gd name="T63" fmla="*/ 1486 h 1188"/>
              <a:gd name="T64" fmla="+- 0 8962 3895"/>
              <a:gd name="T65" fmla="*/ T64 w 5067"/>
              <a:gd name="T66" fmla="+- 0 694 496"/>
              <a:gd name="T67" fmla="*/ 694 h 1188"/>
              <a:gd name="T68" fmla="+- 0 8946 3895"/>
              <a:gd name="T69" fmla="*/ T68 w 5067"/>
              <a:gd name="T70" fmla="+- 0 617 496"/>
              <a:gd name="T71" fmla="*/ 617 h 1188"/>
              <a:gd name="T72" fmla="+- 0 8904 3895"/>
              <a:gd name="T73" fmla="*/ T72 w 5067"/>
              <a:gd name="T74" fmla="+- 0 554 496"/>
              <a:gd name="T75" fmla="*/ 554 h 1188"/>
              <a:gd name="T76" fmla="+- 0 8841 3895"/>
              <a:gd name="T77" fmla="*/ T76 w 5067"/>
              <a:gd name="T78" fmla="+- 0 512 496"/>
              <a:gd name="T79" fmla="*/ 512 h 1188"/>
              <a:gd name="T80" fmla="+- 0 8764 3895"/>
              <a:gd name="T81" fmla="*/ T80 w 5067"/>
              <a:gd name="T82" fmla="+- 0 496 496"/>
              <a:gd name="T83" fmla="*/ 496 h 118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5067" h="1188">
                <a:moveTo>
                  <a:pt x="4869" y="0"/>
                </a:moveTo>
                <a:lnTo>
                  <a:pt x="198" y="0"/>
                </a:lnTo>
                <a:lnTo>
                  <a:pt x="121" y="16"/>
                </a:lnTo>
                <a:lnTo>
                  <a:pt x="58" y="58"/>
                </a:lnTo>
                <a:lnTo>
                  <a:pt x="16" y="121"/>
                </a:lnTo>
                <a:lnTo>
                  <a:pt x="0" y="198"/>
                </a:lnTo>
                <a:lnTo>
                  <a:pt x="0" y="990"/>
                </a:lnTo>
                <a:lnTo>
                  <a:pt x="16" y="1067"/>
                </a:lnTo>
                <a:lnTo>
                  <a:pt x="58" y="1130"/>
                </a:lnTo>
                <a:lnTo>
                  <a:pt x="121" y="1173"/>
                </a:lnTo>
                <a:lnTo>
                  <a:pt x="198" y="1188"/>
                </a:lnTo>
                <a:lnTo>
                  <a:pt x="4869" y="1188"/>
                </a:lnTo>
                <a:lnTo>
                  <a:pt x="4946" y="1173"/>
                </a:lnTo>
                <a:lnTo>
                  <a:pt x="5009" y="1130"/>
                </a:lnTo>
                <a:lnTo>
                  <a:pt x="5051" y="1067"/>
                </a:lnTo>
                <a:lnTo>
                  <a:pt x="5067" y="990"/>
                </a:lnTo>
                <a:lnTo>
                  <a:pt x="5067" y="198"/>
                </a:lnTo>
                <a:lnTo>
                  <a:pt x="5051" y="121"/>
                </a:lnTo>
                <a:lnTo>
                  <a:pt x="5009" y="58"/>
                </a:lnTo>
                <a:lnTo>
                  <a:pt x="4946" y="16"/>
                </a:lnTo>
                <a:lnTo>
                  <a:pt x="4869" y="0"/>
                </a:lnTo>
                <a:close/>
              </a:path>
            </a:pathLst>
          </a:custGeom>
          <a:solidFill>
            <a:srgbClr val="FFFF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7" name="docshape707">
            <a:extLst>
              <a:ext uri="{FF2B5EF4-FFF2-40B4-BE49-F238E27FC236}">
                <a16:creationId xmlns:a16="http://schemas.microsoft.com/office/drawing/2014/main" id="{7EE4B555-6245-BA47-19BC-8ACBB11D653F}"/>
              </a:ext>
            </a:extLst>
          </p:cNvPr>
          <p:cNvSpPr>
            <a:spLocks/>
          </p:cNvSpPr>
          <p:nvPr/>
        </p:nvSpPr>
        <p:spPr bwMode="auto">
          <a:xfrm>
            <a:off x="2073020" y="1519903"/>
            <a:ext cx="3217782" cy="754527"/>
          </a:xfrm>
          <a:custGeom>
            <a:avLst/>
            <a:gdLst>
              <a:gd name="T0" fmla="+- 0 3895 3895"/>
              <a:gd name="T1" fmla="*/ T0 w 5067"/>
              <a:gd name="T2" fmla="+- 0 694 496"/>
              <a:gd name="T3" fmla="*/ 694 h 1188"/>
              <a:gd name="T4" fmla="+- 0 3911 3895"/>
              <a:gd name="T5" fmla="*/ T4 w 5067"/>
              <a:gd name="T6" fmla="+- 0 617 496"/>
              <a:gd name="T7" fmla="*/ 617 h 1188"/>
              <a:gd name="T8" fmla="+- 0 3953 3895"/>
              <a:gd name="T9" fmla="*/ T8 w 5067"/>
              <a:gd name="T10" fmla="+- 0 554 496"/>
              <a:gd name="T11" fmla="*/ 554 h 1188"/>
              <a:gd name="T12" fmla="+- 0 4016 3895"/>
              <a:gd name="T13" fmla="*/ T12 w 5067"/>
              <a:gd name="T14" fmla="+- 0 512 496"/>
              <a:gd name="T15" fmla="*/ 512 h 1188"/>
              <a:gd name="T16" fmla="+- 0 4093 3895"/>
              <a:gd name="T17" fmla="*/ T16 w 5067"/>
              <a:gd name="T18" fmla="+- 0 496 496"/>
              <a:gd name="T19" fmla="*/ 496 h 1188"/>
              <a:gd name="T20" fmla="+- 0 8764 3895"/>
              <a:gd name="T21" fmla="*/ T20 w 5067"/>
              <a:gd name="T22" fmla="+- 0 496 496"/>
              <a:gd name="T23" fmla="*/ 496 h 1188"/>
              <a:gd name="T24" fmla="+- 0 8841 3895"/>
              <a:gd name="T25" fmla="*/ T24 w 5067"/>
              <a:gd name="T26" fmla="+- 0 512 496"/>
              <a:gd name="T27" fmla="*/ 512 h 1188"/>
              <a:gd name="T28" fmla="+- 0 8904 3895"/>
              <a:gd name="T29" fmla="*/ T28 w 5067"/>
              <a:gd name="T30" fmla="+- 0 554 496"/>
              <a:gd name="T31" fmla="*/ 554 h 1188"/>
              <a:gd name="T32" fmla="+- 0 8946 3895"/>
              <a:gd name="T33" fmla="*/ T32 w 5067"/>
              <a:gd name="T34" fmla="+- 0 617 496"/>
              <a:gd name="T35" fmla="*/ 617 h 1188"/>
              <a:gd name="T36" fmla="+- 0 8962 3895"/>
              <a:gd name="T37" fmla="*/ T36 w 5067"/>
              <a:gd name="T38" fmla="+- 0 694 496"/>
              <a:gd name="T39" fmla="*/ 694 h 1188"/>
              <a:gd name="T40" fmla="+- 0 8962 3895"/>
              <a:gd name="T41" fmla="*/ T40 w 5067"/>
              <a:gd name="T42" fmla="+- 0 1486 496"/>
              <a:gd name="T43" fmla="*/ 1486 h 1188"/>
              <a:gd name="T44" fmla="+- 0 8946 3895"/>
              <a:gd name="T45" fmla="*/ T44 w 5067"/>
              <a:gd name="T46" fmla="+- 0 1563 496"/>
              <a:gd name="T47" fmla="*/ 1563 h 1188"/>
              <a:gd name="T48" fmla="+- 0 8904 3895"/>
              <a:gd name="T49" fmla="*/ T48 w 5067"/>
              <a:gd name="T50" fmla="+- 0 1626 496"/>
              <a:gd name="T51" fmla="*/ 1626 h 1188"/>
              <a:gd name="T52" fmla="+- 0 8841 3895"/>
              <a:gd name="T53" fmla="*/ T52 w 5067"/>
              <a:gd name="T54" fmla="+- 0 1669 496"/>
              <a:gd name="T55" fmla="*/ 1669 h 1188"/>
              <a:gd name="T56" fmla="+- 0 8764 3895"/>
              <a:gd name="T57" fmla="*/ T56 w 5067"/>
              <a:gd name="T58" fmla="+- 0 1684 496"/>
              <a:gd name="T59" fmla="*/ 1684 h 1188"/>
              <a:gd name="T60" fmla="+- 0 4093 3895"/>
              <a:gd name="T61" fmla="*/ T60 w 5067"/>
              <a:gd name="T62" fmla="+- 0 1684 496"/>
              <a:gd name="T63" fmla="*/ 1684 h 1188"/>
              <a:gd name="T64" fmla="+- 0 4016 3895"/>
              <a:gd name="T65" fmla="*/ T64 w 5067"/>
              <a:gd name="T66" fmla="+- 0 1669 496"/>
              <a:gd name="T67" fmla="*/ 1669 h 1188"/>
              <a:gd name="T68" fmla="+- 0 3953 3895"/>
              <a:gd name="T69" fmla="*/ T68 w 5067"/>
              <a:gd name="T70" fmla="+- 0 1626 496"/>
              <a:gd name="T71" fmla="*/ 1626 h 1188"/>
              <a:gd name="T72" fmla="+- 0 3911 3895"/>
              <a:gd name="T73" fmla="*/ T72 w 5067"/>
              <a:gd name="T74" fmla="+- 0 1563 496"/>
              <a:gd name="T75" fmla="*/ 1563 h 1188"/>
              <a:gd name="T76" fmla="+- 0 3895 3895"/>
              <a:gd name="T77" fmla="*/ T76 w 5067"/>
              <a:gd name="T78" fmla="+- 0 1486 496"/>
              <a:gd name="T79" fmla="*/ 1486 h 1188"/>
              <a:gd name="T80" fmla="+- 0 3895 3895"/>
              <a:gd name="T81" fmla="*/ T80 w 5067"/>
              <a:gd name="T82" fmla="+- 0 694 496"/>
              <a:gd name="T83" fmla="*/ 694 h 118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5067" h="1188">
                <a:moveTo>
                  <a:pt x="0" y="198"/>
                </a:moveTo>
                <a:lnTo>
                  <a:pt x="16" y="121"/>
                </a:lnTo>
                <a:lnTo>
                  <a:pt x="58" y="58"/>
                </a:lnTo>
                <a:lnTo>
                  <a:pt x="121" y="16"/>
                </a:lnTo>
                <a:lnTo>
                  <a:pt x="198" y="0"/>
                </a:lnTo>
                <a:lnTo>
                  <a:pt x="4869" y="0"/>
                </a:lnTo>
                <a:lnTo>
                  <a:pt x="4946" y="16"/>
                </a:lnTo>
                <a:lnTo>
                  <a:pt x="5009" y="58"/>
                </a:lnTo>
                <a:lnTo>
                  <a:pt x="5051" y="121"/>
                </a:lnTo>
                <a:lnTo>
                  <a:pt x="5067" y="198"/>
                </a:lnTo>
                <a:lnTo>
                  <a:pt x="5067" y="990"/>
                </a:lnTo>
                <a:lnTo>
                  <a:pt x="5051" y="1067"/>
                </a:lnTo>
                <a:lnTo>
                  <a:pt x="5009" y="1130"/>
                </a:lnTo>
                <a:lnTo>
                  <a:pt x="4946" y="1173"/>
                </a:lnTo>
                <a:lnTo>
                  <a:pt x="4869" y="1188"/>
                </a:lnTo>
                <a:lnTo>
                  <a:pt x="198" y="1188"/>
                </a:lnTo>
                <a:lnTo>
                  <a:pt x="121" y="1173"/>
                </a:lnTo>
                <a:lnTo>
                  <a:pt x="58" y="1130"/>
                </a:lnTo>
                <a:lnTo>
                  <a:pt x="16" y="1067"/>
                </a:lnTo>
                <a:lnTo>
                  <a:pt x="0" y="990"/>
                </a:lnTo>
                <a:lnTo>
                  <a:pt x="0" y="198"/>
                </a:lnTo>
                <a:close/>
              </a:path>
            </a:pathLst>
          </a:custGeom>
          <a:noFill/>
          <a:ln w="9525">
            <a:solidFill>
              <a:srgbClr val="C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9" name="テキスト ボックス 28">
            <a:extLst>
              <a:ext uri="{FF2B5EF4-FFF2-40B4-BE49-F238E27FC236}">
                <a16:creationId xmlns:a16="http://schemas.microsoft.com/office/drawing/2014/main" id="{A2F01FDA-2248-3704-5276-09884F5F8DFF}"/>
              </a:ext>
            </a:extLst>
          </p:cNvPr>
          <p:cNvSpPr txBox="1"/>
          <p:nvPr/>
        </p:nvSpPr>
        <p:spPr>
          <a:xfrm>
            <a:off x="1050386" y="1584710"/>
            <a:ext cx="4404776" cy="672043"/>
          </a:xfrm>
          <a:prstGeom prst="rect">
            <a:avLst/>
          </a:prstGeom>
          <a:noFill/>
        </p:spPr>
        <p:txBody>
          <a:bodyPr wrap="square">
            <a:spAutoFit/>
          </a:bodyPr>
          <a:lstStyle/>
          <a:p>
            <a:pPr marL="1144270" marR="237490">
              <a:lnSpc>
                <a:spcPct val="116000"/>
              </a:lnSpc>
              <a:spcAft>
                <a:spcPts val="0"/>
              </a:spcAft>
            </a:pPr>
            <a:r>
              <a:rPr lang="ja-JP" altLang="en-US" sz="1100" spc="-10" dirty="0">
                <a:effectLst/>
                <a:latin typeface="游ゴシック" panose="020B0400000000000000" pitchFamily="50" charset="-128"/>
                <a:ea typeface="游ゴシック" panose="020B0400000000000000" pitchFamily="50" charset="-128"/>
                <a:cs typeface="ＭＳ Ｐゴシック" panose="020B0600070205080204" pitchFamily="50" charset="-128"/>
              </a:rPr>
              <a:t>アマルエットは降圧剤とスタチン製剤の合剤。</a:t>
            </a:r>
          </a:p>
          <a:p>
            <a:pPr marL="1144270" marR="237490">
              <a:lnSpc>
                <a:spcPct val="116000"/>
              </a:lnSpc>
              <a:spcAft>
                <a:spcPts val="0"/>
              </a:spcAft>
            </a:pPr>
            <a:r>
              <a:rPr lang="ja-JP" altLang="en-US" sz="1100" spc="-10" dirty="0">
                <a:effectLst/>
                <a:latin typeface="游ゴシック" panose="020B0400000000000000" pitchFamily="50" charset="-128"/>
                <a:ea typeface="游ゴシック" panose="020B0400000000000000" pitchFamily="50" charset="-128"/>
                <a:cs typeface="ＭＳ Ｐゴシック" panose="020B0600070205080204" pitchFamily="50" charset="-128"/>
              </a:rPr>
              <a:t>「高血圧症」はあるが「高コレステロール血症」の病名がないので不合格と判定。</a:t>
            </a:r>
          </a:p>
        </p:txBody>
      </p:sp>
      <p:sp>
        <p:nvSpPr>
          <p:cNvPr id="2" name="직사각형 1">
            <a:extLst>
              <a:ext uri="{FF2B5EF4-FFF2-40B4-BE49-F238E27FC236}">
                <a16:creationId xmlns:a16="http://schemas.microsoft.com/office/drawing/2014/main" id="{7AC2AE00-3AC0-BA26-6C20-606723F1AD19}"/>
              </a:ext>
            </a:extLst>
          </p:cNvPr>
          <p:cNvSpPr/>
          <p:nvPr/>
        </p:nvSpPr>
        <p:spPr>
          <a:xfrm>
            <a:off x="1310186" y="1861863"/>
            <a:ext cx="754125" cy="80150"/>
          </a:xfrm>
          <a:prstGeom prst="rect">
            <a:avLst/>
          </a:prstGeom>
          <a:solidFill>
            <a:schemeClr val="bg1">
              <a:lumMod val="95000"/>
            </a:schemeClr>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8" name="図 7" descr="グラフィカル ユーザー インターフェイス, テキスト, アプリケーション&#10;&#10;AI によって生成されたコンテンツは間違っている可能性があります。">
            <a:extLst>
              <a:ext uri="{FF2B5EF4-FFF2-40B4-BE49-F238E27FC236}">
                <a16:creationId xmlns:a16="http://schemas.microsoft.com/office/drawing/2014/main" id="{65590C5A-7790-68EA-28A0-20DC13739946}"/>
              </a:ext>
            </a:extLst>
          </p:cNvPr>
          <p:cNvPicPr>
            <a:picLocks noChangeAspect="1"/>
          </p:cNvPicPr>
          <p:nvPr/>
        </p:nvPicPr>
        <p:blipFill>
          <a:blip r:embed="rId4"/>
          <a:stretch>
            <a:fillRect/>
          </a:stretch>
        </p:blipFill>
        <p:spPr>
          <a:xfrm>
            <a:off x="1109293" y="5712430"/>
            <a:ext cx="5007429" cy="3080598"/>
          </a:xfrm>
          <a:prstGeom prst="rect">
            <a:avLst/>
          </a:prstGeom>
        </p:spPr>
      </p:pic>
      <p:sp>
        <p:nvSpPr>
          <p:cNvPr id="9" name="正方形/長方形 8">
            <a:extLst>
              <a:ext uri="{FF2B5EF4-FFF2-40B4-BE49-F238E27FC236}">
                <a16:creationId xmlns:a16="http://schemas.microsoft.com/office/drawing/2014/main" id="{D17E3148-D329-F03B-4D56-9843784C4868}"/>
              </a:ext>
            </a:extLst>
          </p:cNvPr>
          <p:cNvSpPr/>
          <p:nvPr/>
        </p:nvSpPr>
        <p:spPr>
          <a:xfrm>
            <a:off x="5602594" y="7550331"/>
            <a:ext cx="461586" cy="17430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docshape706">
            <a:extLst>
              <a:ext uri="{FF2B5EF4-FFF2-40B4-BE49-F238E27FC236}">
                <a16:creationId xmlns:a16="http://schemas.microsoft.com/office/drawing/2014/main" id="{643FE8A2-E57D-BD3F-6654-5A32C3219DB9}"/>
              </a:ext>
            </a:extLst>
          </p:cNvPr>
          <p:cNvSpPr>
            <a:spLocks/>
          </p:cNvSpPr>
          <p:nvPr/>
        </p:nvSpPr>
        <p:spPr bwMode="auto">
          <a:xfrm>
            <a:off x="1781901" y="7106041"/>
            <a:ext cx="3217782" cy="557318"/>
          </a:xfrm>
          <a:custGeom>
            <a:avLst/>
            <a:gdLst>
              <a:gd name="T0" fmla="+- 0 8764 3895"/>
              <a:gd name="T1" fmla="*/ T0 w 5067"/>
              <a:gd name="T2" fmla="+- 0 496 496"/>
              <a:gd name="T3" fmla="*/ 496 h 1188"/>
              <a:gd name="T4" fmla="+- 0 4093 3895"/>
              <a:gd name="T5" fmla="*/ T4 w 5067"/>
              <a:gd name="T6" fmla="+- 0 496 496"/>
              <a:gd name="T7" fmla="*/ 496 h 1188"/>
              <a:gd name="T8" fmla="+- 0 4016 3895"/>
              <a:gd name="T9" fmla="*/ T8 w 5067"/>
              <a:gd name="T10" fmla="+- 0 512 496"/>
              <a:gd name="T11" fmla="*/ 512 h 1188"/>
              <a:gd name="T12" fmla="+- 0 3953 3895"/>
              <a:gd name="T13" fmla="*/ T12 w 5067"/>
              <a:gd name="T14" fmla="+- 0 554 496"/>
              <a:gd name="T15" fmla="*/ 554 h 1188"/>
              <a:gd name="T16" fmla="+- 0 3911 3895"/>
              <a:gd name="T17" fmla="*/ T16 w 5067"/>
              <a:gd name="T18" fmla="+- 0 617 496"/>
              <a:gd name="T19" fmla="*/ 617 h 1188"/>
              <a:gd name="T20" fmla="+- 0 3895 3895"/>
              <a:gd name="T21" fmla="*/ T20 w 5067"/>
              <a:gd name="T22" fmla="+- 0 694 496"/>
              <a:gd name="T23" fmla="*/ 694 h 1188"/>
              <a:gd name="T24" fmla="+- 0 3895 3895"/>
              <a:gd name="T25" fmla="*/ T24 w 5067"/>
              <a:gd name="T26" fmla="+- 0 1486 496"/>
              <a:gd name="T27" fmla="*/ 1486 h 1188"/>
              <a:gd name="T28" fmla="+- 0 3911 3895"/>
              <a:gd name="T29" fmla="*/ T28 w 5067"/>
              <a:gd name="T30" fmla="+- 0 1563 496"/>
              <a:gd name="T31" fmla="*/ 1563 h 1188"/>
              <a:gd name="T32" fmla="+- 0 3953 3895"/>
              <a:gd name="T33" fmla="*/ T32 w 5067"/>
              <a:gd name="T34" fmla="+- 0 1626 496"/>
              <a:gd name="T35" fmla="*/ 1626 h 1188"/>
              <a:gd name="T36" fmla="+- 0 4016 3895"/>
              <a:gd name="T37" fmla="*/ T36 w 5067"/>
              <a:gd name="T38" fmla="+- 0 1669 496"/>
              <a:gd name="T39" fmla="*/ 1669 h 1188"/>
              <a:gd name="T40" fmla="+- 0 4093 3895"/>
              <a:gd name="T41" fmla="*/ T40 w 5067"/>
              <a:gd name="T42" fmla="+- 0 1684 496"/>
              <a:gd name="T43" fmla="*/ 1684 h 1188"/>
              <a:gd name="T44" fmla="+- 0 8764 3895"/>
              <a:gd name="T45" fmla="*/ T44 w 5067"/>
              <a:gd name="T46" fmla="+- 0 1684 496"/>
              <a:gd name="T47" fmla="*/ 1684 h 1188"/>
              <a:gd name="T48" fmla="+- 0 8841 3895"/>
              <a:gd name="T49" fmla="*/ T48 w 5067"/>
              <a:gd name="T50" fmla="+- 0 1669 496"/>
              <a:gd name="T51" fmla="*/ 1669 h 1188"/>
              <a:gd name="T52" fmla="+- 0 8904 3895"/>
              <a:gd name="T53" fmla="*/ T52 w 5067"/>
              <a:gd name="T54" fmla="+- 0 1626 496"/>
              <a:gd name="T55" fmla="*/ 1626 h 1188"/>
              <a:gd name="T56" fmla="+- 0 8946 3895"/>
              <a:gd name="T57" fmla="*/ T56 w 5067"/>
              <a:gd name="T58" fmla="+- 0 1563 496"/>
              <a:gd name="T59" fmla="*/ 1563 h 1188"/>
              <a:gd name="T60" fmla="+- 0 8962 3895"/>
              <a:gd name="T61" fmla="*/ T60 w 5067"/>
              <a:gd name="T62" fmla="+- 0 1486 496"/>
              <a:gd name="T63" fmla="*/ 1486 h 1188"/>
              <a:gd name="T64" fmla="+- 0 8962 3895"/>
              <a:gd name="T65" fmla="*/ T64 w 5067"/>
              <a:gd name="T66" fmla="+- 0 694 496"/>
              <a:gd name="T67" fmla="*/ 694 h 1188"/>
              <a:gd name="T68" fmla="+- 0 8946 3895"/>
              <a:gd name="T69" fmla="*/ T68 w 5067"/>
              <a:gd name="T70" fmla="+- 0 617 496"/>
              <a:gd name="T71" fmla="*/ 617 h 1188"/>
              <a:gd name="T72" fmla="+- 0 8904 3895"/>
              <a:gd name="T73" fmla="*/ T72 w 5067"/>
              <a:gd name="T74" fmla="+- 0 554 496"/>
              <a:gd name="T75" fmla="*/ 554 h 1188"/>
              <a:gd name="T76" fmla="+- 0 8841 3895"/>
              <a:gd name="T77" fmla="*/ T76 w 5067"/>
              <a:gd name="T78" fmla="+- 0 512 496"/>
              <a:gd name="T79" fmla="*/ 512 h 1188"/>
              <a:gd name="T80" fmla="+- 0 8764 3895"/>
              <a:gd name="T81" fmla="*/ T80 w 5067"/>
              <a:gd name="T82" fmla="+- 0 496 496"/>
              <a:gd name="T83" fmla="*/ 496 h 118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5067" h="1188">
                <a:moveTo>
                  <a:pt x="4869" y="0"/>
                </a:moveTo>
                <a:lnTo>
                  <a:pt x="198" y="0"/>
                </a:lnTo>
                <a:lnTo>
                  <a:pt x="121" y="16"/>
                </a:lnTo>
                <a:lnTo>
                  <a:pt x="58" y="58"/>
                </a:lnTo>
                <a:lnTo>
                  <a:pt x="16" y="121"/>
                </a:lnTo>
                <a:lnTo>
                  <a:pt x="0" y="198"/>
                </a:lnTo>
                <a:lnTo>
                  <a:pt x="0" y="990"/>
                </a:lnTo>
                <a:lnTo>
                  <a:pt x="16" y="1067"/>
                </a:lnTo>
                <a:lnTo>
                  <a:pt x="58" y="1130"/>
                </a:lnTo>
                <a:lnTo>
                  <a:pt x="121" y="1173"/>
                </a:lnTo>
                <a:lnTo>
                  <a:pt x="198" y="1188"/>
                </a:lnTo>
                <a:lnTo>
                  <a:pt x="4869" y="1188"/>
                </a:lnTo>
                <a:lnTo>
                  <a:pt x="4946" y="1173"/>
                </a:lnTo>
                <a:lnTo>
                  <a:pt x="5009" y="1130"/>
                </a:lnTo>
                <a:lnTo>
                  <a:pt x="5051" y="1067"/>
                </a:lnTo>
                <a:lnTo>
                  <a:pt x="5067" y="990"/>
                </a:lnTo>
                <a:lnTo>
                  <a:pt x="5067" y="198"/>
                </a:lnTo>
                <a:lnTo>
                  <a:pt x="5051" y="121"/>
                </a:lnTo>
                <a:lnTo>
                  <a:pt x="5009" y="58"/>
                </a:lnTo>
                <a:lnTo>
                  <a:pt x="4946" y="16"/>
                </a:lnTo>
                <a:lnTo>
                  <a:pt x="4869" y="0"/>
                </a:lnTo>
                <a:close/>
              </a:path>
            </a:pathLst>
          </a:custGeom>
          <a:solidFill>
            <a:srgbClr val="FFFF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 name="テキスト ボックス 9">
            <a:extLst>
              <a:ext uri="{FF2B5EF4-FFF2-40B4-BE49-F238E27FC236}">
                <a16:creationId xmlns:a16="http://schemas.microsoft.com/office/drawing/2014/main" id="{F9EC5AAA-09C9-EFCE-9850-0E0FCD21EB02}"/>
              </a:ext>
            </a:extLst>
          </p:cNvPr>
          <p:cNvSpPr txBox="1"/>
          <p:nvPr/>
        </p:nvSpPr>
        <p:spPr>
          <a:xfrm>
            <a:off x="1746651" y="7169256"/>
            <a:ext cx="3426488" cy="430887"/>
          </a:xfrm>
          <a:prstGeom prst="rect">
            <a:avLst/>
          </a:prstGeom>
          <a:noFill/>
        </p:spPr>
        <p:txBody>
          <a:bodyPr wrap="square" rtlCol="0">
            <a:spAutoFit/>
          </a:bodyPr>
          <a:lstStyle/>
          <a:p>
            <a:r>
              <a:rPr kumimoji="1" lang="ja-JP" altLang="en-US" sz="1100" dirty="0"/>
              <a:t>湿布の部位は「腰」ですが、</a:t>
            </a:r>
            <a:br>
              <a:rPr kumimoji="1" lang="en-US" altLang="ja-JP" sz="1100" dirty="0"/>
            </a:br>
            <a:r>
              <a:rPr kumimoji="1" lang="ja-JP" altLang="en-US" sz="1100" dirty="0"/>
              <a:t>「腰」の病名が傷病名にないため、不合格と判定。</a:t>
            </a:r>
          </a:p>
        </p:txBody>
      </p:sp>
      <p:sp>
        <p:nvSpPr>
          <p:cNvPr id="12" name="docshape707">
            <a:extLst>
              <a:ext uri="{FF2B5EF4-FFF2-40B4-BE49-F238E27FC236}">
                <a16:creationId xmlns:a16="http://schemas.microsoft.com/office/drawing/2014/main" id="{EFC8E62C-BEB7-6920-9ADD-A0415695AD7B}"/>
              </a:ext>
            </a:extLst>
          </p:cNvPr>
          <p:cNvSpPr>
            <a:spLocks/>
          </p:cNvSpPr>
          <p:nvPr/>
        </p:nvSpPr>
        <p:spPr bwMode="auto">
          <a:xfrm>
            <a:off x="1775444" y="7106042"/>
            <a:ext cx="3217782" cy="557318"/>
          </a:xfrm>
          <a:custGeom>
            <a:avLst/>
            <a:gdLst>
              <a:gd name="T0" fmla="+- 0 3895 3895"/>
              <a:gd name="T1" fmla="*/ T0 w 5067"/>
              <a:gd name="T2" fmla="+- 0 694 496"/>
              <a:gd name="T3" fmla="*/ 694 h 1188"/>
              <a:gd name="T4" fmla="+- 0 3911 3895"/>
              <a:gd name="T5" fmla="*/ T4 w 5067"/>
              <a:gd name="T6" fmla="+- 0 617 496"/>
              <a:gd name="T7" fmla="*/ 617 h 1188"/>
              <a:gd name="T8" fmla="+- 0 3953 3895"/>
              <a:gd name="T9" fmla="*/ T8 w 5067"/>
              <a:gd name="T10" fmla="+- 0 554 496"/>
              <a:gd name="T11" fmla="*/ 554 h 1188"/>
              <a:gd name="T12" fmla="+- 0 4016 3895"/>
              <a:gd name="T13" fmla="*/ T12 w 5067"/>
              <a:gd name="T14" fmla="+- 0 512 496"/>
              <a:gd name="T15" fmla="*/ 512 h 1188"/>
              <a:gd name="T16" fmla="+- 0 4093 3895"/>
              <a:gd name="T17" fmla="*/ T16 w 5067"/>
              <a:gd name="T18" fmla="+- 0 496 496"/>
              <a:gd name="T19" fmla="*/ 496 h 1188"/>
              <a:gd name="T20" fmla="+- 0 8764 3895"/>
              <a:gd name="T21" fmla="*/ T20 w 5067"/>
              <a:gd name="T22" fmla="+- 0 496 496"/>
              <a:gd name="T23" fmla="*/ 496 h 1188"/>
              <a:gd name="T24" fmla="+- 0 8841 3895"/>
              <a:gd name="T25" fmla="*/ T24 w 5067"/>
              <a:gd name="T26" fmla="+- 0 512 496"/>
              <a:gd name="T27" fmla="*/ 512 h 1188"/>
              <a:gd name="T28" fmla="+- 0 8904 3895"/>
              <a:gd name="T29" fmla="*/ T28 w 5067"/>
              <a:gd name="T30" fmla="+- 0 554 496"/>
              <a:gd name="T31" fmla="*/ 554 h 1188"/>
              <a:gd name="T32" fmla="+- 0 8946 3895"/>
              <a:gd name="T33" fmla="*/ T32 w 5067"/>
              <a:gd name="T34" fmla="+- 0 617 496"/>
              <a:gd name="T35" fmla="*/ 617 h 1188"/>
              <a:gd name="T36" fmla="+- 0 8962 3895"/>
              <a:gd name="T37" fmla="*/ T36 w 5067"/>
              <a:gd name="T38" fmla="+- 0 694 496"/>
              <a:gd name="T39" fmla="*/ 694 h 1188"/>
              <a:gd name="T40" fmla="+- 0 8962 3895"/>
              <a:gd name="T41" fmla="*/ T40 w 5067"/>
              <a:gd name="T42" fmla="+- 0 1486 496"/>
              <a:gd name="T43" fmla="*/ 1486 h 1188"/>
              <a:gd name="T44" fmla="+- 0 8946 3895"/>
              <a:gd name="T45" fmla="*/ T44 w 5067"/>
              <a:gd name="T46" fmla="+- 0 1563 496"/>
              <a:gd name="T47" fmla="*/ 1563 h 1188"/>
              <a:gd name="T48" fmla="+- 0 8904 3895"/>
              <a:gd name="T49" fmla="*/ T48 w 5067"/>
              <a:gd name="T50" fmla="+- 0 1626 496"/>
              <a:gd name="T51" fmla="*/ 1626 h 1188"/>
              <a:gd name="T52" fmla="+- 0 8841 3895"/>
              <a:gd name="T53" fmla="*/ T52 w 5067"/>
              <a:gd name="T54" fmla="+- 0 1669 496"/>
              <a:gd name="T55" fmla="*/ 1669 h 1188"/>
              <a:gd name="T56" fmla="+- 0 8764 3895"/>
              <a:gd name="T57" fmla="*/ T56 w 5067"/>
              <a:gd name="T58" fmla="+- 0 1684 496"/>
              <a:gd name="T59" fmla="*/ 1684 h 1188"/>
              <a:gd name="T60" fmla="+- 0 4093 3895"/>
              <a:gd name="T61" fmla="*/ T60 w 5067"/>
              <a:gd name="T62" fmla="+- 0 1684 496"/>
              <a:gd name="T63" fmla="*/ 1684 h 1188"/>
              <a:gd name="T64" fmla="+- 0 4016 3895"/>
              <a:gd name="T65" fmla="*/ T64 w 5067"/>
              <a:gd name="T66" fmla="+- 0 1669 496"/>
              <a:gd name="T67" fmla="*/ 1669 h 1188"/>
              <a:gd name="T68" fmla="+- 0 3953 3895"/>
              <a:gd name="T69" fmla="*/ T68 w 5067"/>
              <a:gd name="T70" fmla="+- 0 1626 496"/>
              <a:gd name="T71" fmla="*/ 1626 h 1188"/>
              <a:gd name="T72" fmla="+- 0 3911 3895"/>
              <a:gd name="T73" fmla="*/ T72 w 5067"/>
              <a:gd name="T74" fmla="+- 0 1563 496"/>
              <a:gd name="T75" fmla="*/ 1563 h 1188"/>
              <a:gd name="T76" fmla="+- 0 3895 3895"/>
              <a:gd name="T77" fmla="*/ T76 w 5067"/>
              <a:gd name="T78" fmla="+- 0 1486 496"/>
              <a:gd name="T79" fmla="*/ 1486 h 1188"/>
              <a:gd name="T80" fmla="+- 0 3895 3895"/>
              <a:gd name="T81" fmla="*/ T80 w 5067"/>
              <a:gd name="T82" fmla="+- 0 694 496"/>
              <a:gd name="T83" fmla="*/ 694 h 118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5067" h="1188">
                <a:moveTo>
                  <a:pt x="0" y="198"/>
                </a:moveTo>
                <a:lnTo>
                  <a:pt x="16" y="121"/>
                </a:lnTo>
                <a:lnTo>
                  <a:pt x="58" y="58"/>
                </a:lnTo>
                <a:lnTo>
                  <a:pt x="121" y="16"/>
                </a:lnTo>
                <a:lnTo>
                  <a:pt x="198" y="0"/>
                </a:lnTo>
                <a:lnTo>
                  <a:pt x="4869" y="0"/>
                </a:lnTo>
                <a:lnTo>
                  <a:pt x="4946" y="16"/>
                </a:lnTo>
                <a:lnTo>
                  <a:pt x="5009" y="58"/>
                </a:lnTo>
                <a:lnTo>
                  <a:pt x="5051" y="121"/>
                </a:lnTo>
                <a:lnTo>
                  <a:pt x="5067" y="198"/>
                </a:lnTo>
                <a:lnTo>
                  <a:pt x="5067" y="990"/>
                </a:lnTo>
                <a:lnTo>
                  <a:pt x="5051" y="1067"/>
                </a:lnTo>
                <a:lnTo>
                  <a:pt x="5009" y="1130"/>
                </a:lnTo>
                <a:lnTo>
                  <a:pt x="4946" y="1173"/>
                </a:lnTo>
                <a:lnTo>
                  <a:pt x="4869" y="1188"/>
                </a:lnTo>
                <a:lnTo>
                  <a:pt x="198" y="1188"/>
                </a:lnTo>
                <a:lnTo>
                  <a:pt x="121" y="1173"/>
                </a:lnTo>
                <a:lnTo>
                  <a:pt x="58" y="1130"/>
                </a:lnTo>
                <a:lnTo>
                  <a:pt x="16" y="1067"/>
                </a:lnTo>
                <a:lnTo>
                  <a:pt x="0" y="990"/>
                </a:lnTo>
                <a:lnTo>
                  <a:pt x="0" y="198"/>
                </a:lnTo>
                <a:close/>
              </a:path>
            </a:pathLst>
          </a:custGeom>
          <a:noFill/>
          <a:ln w="9525">
            <a:solidFill>
              <a:srgbClr val="C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5" name="正方形/長方形 14">
            <a:extLst>
              <a:ext uri="{FF2B5EF4-FFF2-40B4-BE49-F238E27FC236}">
                <a16:creationId xmlns:a16="http://schemas.microsoft.com/office/drawing/2014/main" id="{D118523A-0246-28EE-700B-FE821490708D}"/>
              </a:ext>
            </a:extLst>
          </p:cNvPr>
          <p:cNvSpPr/>
          <p:nvPr/>
        </p:nvSpPr>
        <p:spPr>
          <a:xfrm>
            <a:off x="1219517" y="5918144"/>
            <a:ext cx="217397" cy="8574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3154553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50C46D91-4BEF-524F-1359-B7BC3B710B82}"/>
              </a:ext>
            </a:extLst>
          </p:cNvPr>
          <p:cNvPicPr>
            <a:picLocks noChangeAspect="1"/>
          </p:cNvPicPr>
          <p:nvPr/>
        </p:nvPicPr>
        <p:blipFill>
          <a:blip r:embed="rId2"/>
          <a:srcRect t="8043"/>
          <a:stretch/>
        </p:blipFill>
        <p:spPr>
          <a:xfrm>
            <a:off x="1016112" y="1846220"/>
            <a:ext cx="4322064" cy="2994841"/>
          </a:xfrm>
          <a:prstGeom prst="rect">
            <a:avLst/>
          </a:prstGeom>
        </p:spPr>
      </p:pic>
      <p:sp>
        <p:nvSpPr>
          <p:cNvPr id="16" name="スライド番号プレースホルダー 15">
            <a:extLst>
              <a:ext uri="{FF2B5EF4-FFF2-40B4-BE49-F238E27FC236}">
                <a16:creationId xmlns:a16="http://schemas.microsoft.com/office/drawing/2014/main" id="{CC091B34-AD5F-E593-0ED8-8ABFFF1758B3}"/>
              </a:ext>
            </a:extLst>
          </p:cNvPr>
          <p:cNvSpPr>
            <a:spLocks noGrp="1"/>
          </p:cNvSpPr>
          <p:nvPr>
            <p:ph type="sldNum" sz="quarter" idx="12"/>
          </p:nvPr>
        </p:nvSpPr>
        <p:spPr>
          <a:xfrm>
            <a:off x="4843463" y="9181397"/>
            <a:ext cx="1543050" cy="527403"/>
          </a:xfrm>
        </p:spPr>
        <p:txBody>
          <a:bodyPr/>
          <a:lstStyle/>
          <a:p>
            <a:fld id="{AE8EA5A1-38AB-4AA0-89CC-DE1004BC27E5}" type="slidenum">
              <a:rPr kumimoji="1" lang="ja-JP" altLang="en-US" smtClean="0"/>
              <a:t>100</a:t>
            </a:fld>
            <a:endParaRPr kumimoji="1" lang="ja-JP" altLang="en-US"/>
          </a:p>
        </p:txBody>
      </p:sp>
      <p:sp>
        <p:nvSpPr>
          <p:cNvPr id="3" name="テキスト ボックス 2">
            <a:extLst>
              <a:ext uri="{FF2B5EF4-FFF2-40B4-BE49-F238E27FC236}">
                <a16:creationId xmlns:a16="http://schemas.microsoft.com/office/drawing/2014/main" id="{F521A6CE-B275-24F8-1253-1962CDB04B4B}"/>
              </a:ext>
            </a:extLst>
          </p:cNvPr>
          <p:cNvSpPr txBox="1"/>
          <p:nvPr/>
        </p:nvSpPr>
        <p:spPr>
          <a:xfrm>
            <a:off x="312285" y="1126745"/>
            <a:ext cx="6074228" cy="721929"/>
          </a:xfrm>
          <a:prstGeom prst="rect">
            <a:avLst/>
          </a:prstGeom>
          <a:noFill/>
        </p:spPr>
        <p:txBody>
          <a:bodyPr wrap="square">
            <a:spAutoFit/>
          </a:bodyPr>
          <a:lstStyle/>
          <a:p>
            <a:pPr marL="485140">
              <a:spcBef>
                <a:spcPts val="260"/>
              </a:spcBef>
              <a:spcAft>
                <a:spcPts val="0"/>
              </a:spcAft>
            </a:pPr>
            <a:r>
              <a:rPr lang="ja-JP" altLang="ja-JP" sz="1100" dirty="0">
                <a:effectLst/>
                <a:latin typeface="+mn-ea"/>
                <a:cs typeface="ＭＳ Ｐゴシック" panose="020B0600070205080204" pitchFamily="50" charset="-128"/>
              </a:rPr>
              <a:t>６．精密点検（公開ルール）</a:t>
            </a:r>
            <a:r>
              <a:rPr lang="ja-JP" altLang="ja-JP" sz="1100" spc="190" dirty="0">
                <a:effectLst/>
                <a:latin typeface="+mn-ea"/>
                <a:cs typeface="ＭＳ Ｐゴシック" panose="020B0600070205080204" pitchFamily="50" charset="-128"/>
              </a:rPr>
              <a:t> </a:t>
            </a:r>
            <a:r>
              <a:rPr lang="ja-JP" altLang="ja-JP" sz="1100" spc="-15" dirty="0">
                <a:effectLst/>
                <a:latin typeface="+mn-ea"/>
                <a:cs typeface="ＭＳ Ｐゴシック" panose="020B0600070205080204" pitchFamily="50" charset="-128"/>
              </a:rPr>
              <a:t>単月点検</a:t>
            </a:r>
            <a:endParaRPr lang="ja-JP" altLang="ja-JP" sz="1100" dirty="0">
              <a:effectLst/>
              <a:latin typeface="+mn-ea"/>
              <a:cs typeface="ＭＳ Ｐゴシック" panose="020B0600070205080204" pitchFamily="50" charset="-128"/>
            </a:endParaRPr>
          </a:p>
          <a:p>
            <a:pPr marL="736600" marR="457835">
              <a:lnSpc>
                <a:spcPct val="116000"/>
              </a:lnSpc>
              <a:spcBef>
                <a:spcPts val="315"/>
              </a:spcBef>
              <a:spcAft>
                <a:spcPts val="0"/>
              </a:spcAft>
            </a:pPr>
            <a:r>
              <a:rPr lang="ja-JP" altLang="ja-JP" sz="1100" spc="-15" dirty="0">
                <a:effectLst/>
                <a:latin typeface="+mn-ea"/>
                <a:cs typeface="ＭＳ Ｐゴシック" panose="020B0600070205080204" pitchFamily="50" charset="-128"/>
              </a:rPr>
              <a:t>医科診療報酬点数表や医薬品添付</a:t>
            </a:r>
            <a:r>
              <a:rPr lang="ja-JP" altLang="ja-JP" sz="1100" spc="-5" dirty="0">
                <a:effectLst/>
                <a:latin typeface="+mn-ea"/>
                <a:cs typeface="ＭＳ Ｐゴシック" panose="020B0600070205080204" pitchFamily="50" charset="-128"/>
              </a:rPr>
              <a:t>文書、</a:t>
            </a:r>
            <a:endParaRPr lang="en-US" altLang="ja-JP" sz="1100" spc="-5" dirty="0">
              <a:effectLst/>
              <a:latin typeface="+mn-ea"/>
              <a:cs typeface="ＭＳ Ｐゴシック" panose="020B0600070205080204" pitchFamily="50" charset="-128"/>
            </a:endParaRPr>
          </a:p>
          <a:p>
            <a:pPr marL="736600" marR="457835">
              <a:lnSpc>
                <a:spcPct val="116000"/>
              </a:lnSpc>
              <a:spcBef>
                <a:spcPts val="315"/>
              </a:spcBef>
              <a:spcAft>
                <a:spcPts val="0"/>
              </a:spcAft>
            </a:pPr>
            <a:r>
              <a:rPr lang="ja-JP" altLang="ja-JP" sz="1100" spc="-10" dirty="0">
                <a:effectLst/>
                <a:latin typeface="+mn-ea"/>
                <a:cs typeface="ＭＳ Ｐゴシック" panose="020B0600070205080204" pitchFamily="50" charset="-128"/>
              </a:rPr>
              <a:t>事務連絡</a:t>
            </a:r>
            <a:r>
              <a:rPr lang="ja-JP" altLang="ja-JP" sz="1100" spc="-5" dirty="0">
                <a:effectLst/>
                <a:latin typeface="+mn-ea"/>
                <a:cs typeface="ＭＳ Ｐゴシック" panose="020B0600070205080204" pitchFamily="50" charset="-128"/>
              </a:rPr>
              <a:t>をチェック根拠とした</a:t>
            </a:r>
            <a:r>
              <a:rPr lang="ja-JP" altLang="ja-JP" sz="1100" spc="-10" dirty="0">
                <a:effectLst/>
                <a:latin typeface="+mn-ea"/>
                <a:cs typeface="ＭＳ Ｐゴシック" panose="020B0600070205080204" pitchFamily="50" charset="-128"/>
              </a:rPr>
              <a:t>同一月</a:t>
            </a:r>
            <a:r>
              <a:rPr lang="ja-JP" altLang="ja-JP" sz="1100" spc="-15" dirty="0">
                <a:effectLst/>
                <a:latin typeface="+mn-ea"/>
                <a:cs typeface="ＭＳ Ｐゴシック" panose="020B0600070205080204" pitchFamily="50" charset="-128"/>
              </a:rPr>
              <a:t>内のルー</a:t>
            </a:r>
            <a:r>
              <a:rPr lang="ja-JP" altLang="ja-JP" sz="1100" spc="-5" dirty="0">
                <a:effectLst/>
                <a:latin typeface="+mn-ea"/>
                <a:cs typeface="ＭＳ Ｐゴシック" panose="020B0600070205080204" pitchFamily="50" charset="-128"/>
              </a:rPr>
              <a:t>ルの点検です</a:t>
            </a:r>
            <a:r>
              <a:rPr lang="ja-JP" altLang="ja-JP" sz="1100" dirty="0">
                <a:effectLst/>
                <a:latin typeface="+mn-ea"/>
                <a:cs typeface="ＭＳ Ｐゴシック" panose="020B0600070205080204" pitchFamily="50" charset="-128"/>
              </a:rPr>
              <a:t>。</a:t>
            </a:r>
          </a:p>
        </p:txBody>
      </p:sp>
      <p:sp>
        <p:nvSpPr>
          <p:cNvPr id="8" name="テキスト ボックス 7">
            <a:extLst>
              <a:ext uri="{FF2B5EF4-FFF2-40B4-BE49-F238E27FC236}">
                <a16:creationId xmlns:a16="http://schemas.microsoft.com/office/drawing/2014/main" id="{32397A78-4D4E-A47E-F900-982F9B3A2A51}"/>
              </a:ext>
            </a:extLst>
          </p:cNvPr>
          <p:cNvSpPr txBox="1"/>
          <p:nvPr/>
        </p:nvSpPr>
        <p:spPr>
          <a:xfrm>
            <a:off x="870071" y="3305594"/>
            <a:ext cx="4682385" cy="668645"/>
          </a:xfrm>
          <a:prstGeom prst="rect">
            <a:avLst/>
          </a:prstGeom>
          <a:noFill/>
        </p:spPr>
        <p:txBody>
          <a:bodyPr wrap="square">
            <a:spAutoFit/>
          </a:bodyPr>
          <a:lstStyle/>
          <a:p>
            <a:pPr marL="1393825" marR="408305" algn="just">
              <a:lnSpc>
                <a:spcPct val="116000"/>
              </a:lnSpc>
              <a:spcAft>
                <a:spcPts val="0"/>
              </a:spcAft>
            </a:pPr>
            <a:r>
              <a:rPr lang="en-US" altLang="ja-JP" sz="1100" dirty="0">
                <a:effectLst/>
                <a:latin typeface="游ゴシック" panose="020B0400000000000000" pitchFamily="50" charset="-128"/>
                <a:ea typeface="游ゴシック" panose="020B0400000000000000" pitchFamily="50" charset="-128"/>
                <a:cs typeface="ＭＳ Ｐゴシック" panose="020B0600070205080204" pitchFamily="50" charset="-128"/>
              </a:rPr>
              <a:t> </a:t>
            </a:r>
            <a:r>
              <a:rPr lang="ja-JP" altLang="ja-JP" sz="1100" spc="-10" dirty="0">
                <a:effectLst/>
                <a:latin typeface="游ゴシック" panose="020B0400000000000000" pitchFamily="50" charset="-128"/>
                <a:ea typeface="游ゴシック" panose="020B0400000000000000" pitchFamily="50" charset="-128"/>
                <a:cs typeface="ＭＳ Ｐゴシック" panose="020B0600070205080204" pitchFamily="50" charset="-128"/>
              </a:rPr>
              <a:t>同日にスリットＭの算定なく、眼底カメラとインスタントフィルムが算定されているので不合格と判定。</a:t>
            </a:r>
            <a:endParaRPr lang="ja-JP" altLang="ja-JP" sz="1100" dirty="0">
              <a:effectLst/>
              <a:latin typeface="游ゴシック" panose="020B0400000000000000" pitchFamily="50" charset="-128"/>
              <a:ea typeface="游ゴシック" panose="020B0400000000000000" pitchFamily="50" charset="-128"/>
              <a:cs typeface="ＭＳ Ｐゴシック" panose="020B0600070205080204" pitchFamily="50" charset="-128"/>
            </a:endParaRPr>
          </a:p>
        </p:txBody>
      </p:sp>
      <p:sp>
        <p:nvSpPr>
          <p:cNvPr id="9" name="テキスト ボックス 8">
            <a:extLst>
              <a:ext uri="{FF2B5EF4-FFF2-40B4-BE49-F238E27FC236}">
                <a16:creationId xmlns:a16="http://schemas.microsoft.com/office/drawing/2014/main" id="{8520944A-74EC-5073-87B7-94D2E9A3763A}"/>
              </a:ext>
            </a:extLst>
          </p:cNvPr>
          <p:cNvSpPr txBox="1"/>
          <p:nvPr/>
        </p:nvSpPr>
        <p:spPr>
          <a:xfrm>
            <a:off x="312285" y="5140189"/>
            <a:ext cx="6074228" cy="261610"/>
          </a:xfrm>
          <a:prstGeom prst="rect">
            <a:avLst/>
          </a:prstGeom>
          <a:noFill/>
        </p:spPr>
        <p:txBody>
          <a:bodyPr wrap="square">
            <a:spAutoFit/>
          </a:bodyPr>
          <a:lstStyle/>
          <a:p>
            <a:pPr marL="736600"/>
            <a:r>
              <a:rPr lang="ja-JP" altLang="ja-JP" sz="1100" spc="-10" dirty="0">
                <a:effectLst/>
                <a:latin typeface="游ゴシック" panose="020B0400000000000000" pitchFamily="50" charset="-128"/>
                <a:ea typeface="游ゴシック" panose="020B0400000000000000" pitchFamily="50" charset="-128"/>
                <a:cs typeface="ＭＳ Ｐゴシック" panose="020B0600070205080204" pitchFamily="50" charset="-128"/>
              </a:rPr>
              <a:t>公開ルールでは「チェック内容」および「チェッ</a:t>
            </a:r>
            <a:r>
              <a:rPr lang="ja-JP" altLang="ja-JP" sz="1100" spc="-15" dirty="0">
                <a:effectLst/>
                <a:latin typeface="游ゴシック" panose="020B0400000000000000" pitchFamily="50" charset="-128"/>
                <a:ea typeface="游ゴシック" panose="020B0400000000000000" pitchFamily="50" charset="-128"/>
                <a:cs typeface="ＭＳ Ｐゴシック" panose="020B0600070205080204" pitchFamily="50" charset="-128"/>
              </a:rPr>
              <a:t>ク根拠」も公開されています。</a:t>
            </a:r>
            <a:endParaRPr lang="ja-JP" altLang="ja-JP" sz="1100" dirty="0">
              <a:effectLst/>
              <a:latin typeface="游ゴシック" panose="020B0400000000000000" pitchFamily="50" charset="-128"/>
              <a:ea typeface="游ゴシック" panose="020B0400000000000000" pitchFamily="50" charset="-128"/>
              <a:cs typeface="ＭＳ Ｐゴシック" panose="020B0600070205080204" pitchFamily="50" charset="-128"/>
            </a:endParaRPr>
          </a:p>
        </p:txBody>
      </p:sp>
      <p:grpSp>
        <p:nvGrpSpPr>
          <p:cNvPr id="10" name="docshapegroup719">
            <a:extLst>
              <a:ext uri="{FF2B5EF4-FFF2-40B4-BE49-F238E27FC236}">
                <a16:creationId xmlns:a16="http://schemas.microsoft.com/office/drawing/2014/main" id="{80415C86-FDCE-F18B-BAF1-0196935A7666}"/>
              </a:ext>
            </a:extLst>
          </p:cNvPr>
          <p:cNvGrpSpPr>
            <a:grpSpLocks/>
          </p:cNvGrpSpPr>
          <p:nvPr/>
        </p:nvGrpSpPr>
        <p:grpSpPr bwMode="auto">
          <a:xfrm>
            <a:off x="1016112" y="5473032"/>
            <a:ext cx="4747091" cy="3325129"/>
            <a:chOff x="2551" y="598"/>
            <a:chExt cx="6804" cy="4768"/>
          </a:xfrm>
        </p:grpSpPr>
        <p:pic>
          <p:nvPicPr>
            <p:cNvPr id="8195" name="docshape720">
              <a:extLst>
                <a:ext uri="{FF2B5EF4-FFF2-40B4-BE49-F238E27FC236}">
                  <a16:creationId xmlns:a16="http://schemas.microsoft.com/office/drawing/2014/main" id="{1CA7F4C0-54D2-976F-B720-316DFE9C8EA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6947"/>
            <a:stretch/>
          </p:blipFill>
          <p:spPr bwMode="auto">
            <a:xfrm>
              <a:off x="2551" y="598"/>
              <a:ext cx="6804" cy="4768"/>
            </a:xfrm>
            <a:prstGeom prst="rect">
              <a:avLst/>
            </a:prstGeom>
            <a:noFill/>
            <a:extLst>
              <a:ext uri="{909E8E84-426E-40DD-AFC4-6F175D3DCCD1}">
                <a14:hiddenFill xmlns:a14="http://schemas.microsoft.com/office/drawing/2010/main">
                  <a:solidFill>
                    <a:srgbClr val="FFFFFF"/>
                  </a:solidFill>
                </a14:hiddenFill>
              </a:ext>
            </a:extLst>
          </p:spPr>
        </p:pic>
        <p:sp>
          <p:nvSpPr>
            <p:cNvPr id="11" name="docshape721">
              <a:extLst>
                <a:ext uri="{FF2B5EF4-FFF2-40B4-BE49-F238E27FC236}">
                  <a16:creationId xmlns:a16="http://schemas.microsoft.com/office/drawing/2014/main" id="{5C5EBC8B-D096-540B-AE1B-C33BD71E5D46}"/>
                </a:ext>
              </a:extLst>
            </p:cNvPr>
            <p:cNvSpPr>
              <a:spLocks/>
            </p:cNvSpPr>
            <p:nvPr/>
          </p:nvSpPr>
          <p:spPr bwMode="auto">
            <a:xfrm>
              <a:off x="3501" y="3000"/>
              <a:ext cx="1625" cy="920"/>
            </a:xfrm>
            <a:custGeom>
              <a:avLst/>
              <a:gdLst>
                <a:gd name="T0" fmla="+- 0 5126 3502"/>
                <a:gd name="T1" fmla="*/ T0 w 1625"/>
                <a:gd name="T2" fmla="+- 0 3507 3001"/>
                <a:gd name="T3" fmla="*/ 3507 h 920"/>
                <a:gd name="T4" fmla="+- 0 3502 3502"/>
                <a:gd name="T5" fmla="*/ T4 w 1625"/>
                <a:gd name="T6" fmla="+- 0 3507 3001"/>
                <a:gd name="T7" fmla="*/ 3507 h 920"/>
                <a:gd name="T8" fmla="+- 0 3502 3502"/>
                <a:gd name="T9" fmla="*/ T8 w 1625"/>
                <a:gd name="T10" fmla="+- 0 3920 3001"/>
                <a:gd name="T11" fmla="*/ 3920 h 920"/>
                <a:gd name="T12" fmla="+- 0 5126 3502"/>
                <a:gd name="T13" fmla="*/ T12 w 1625"/>
                <a:gd name="T14" fmla="+- 0 3920 3001"/>
                <a:gd name="T15" fmla="*/ 3920 h 920"/>
                <a:gd name="T16" fmla="+- 0 5126 3502"/>
                <a:gd name="T17" fmla="*/ T16 w 1625"/>
                <a:gd name="T18" fmla="+- 0 3507 3001"/>
                <a:gd name="T19" fmla="*/ 3507 h 920"/>
                <a:gd name="T20" fmla="+- 0 5126 3502"/>
                <a:gd name="T21" fmla="*/ T20 w 1625"/>
                <a:gd name="T22" fmla="+- 0 3001 3001"/>
                <a:gd name="T23" fmla="*/ 3001 h 920"/>
                <a:gd name="T24" fmla="+- 0 3502 3502"/>
                <a:gd name="T25" fmla="*/ T24 w 1625"/>
                <a:gd name="T26" fmla="+- 0 3001 3001"/>
                <a:gd name="T27" fmla="*/ 3001 h 920"/>
                <a:gd name="T28" fmla="+- 0 3502 3502"/>
                <a:gd name="T29" fmla="*/ T28 w 1625"/>
                <a:gd name="T30" fmla="+- 0 3413 3001"/>
                <a:gd name="T31" fmla="*/ 3413 h 920"/>
                <a:gd name="T32" fmla="+- 0 5126 3502"/>
                <a:gd name="T33" fmla="*/ T32 w 1625"/>
                <a:gd name="T34" fmla="+- 0 3413 3001"/>
                <a:gd name="T35" fmla="*/ 3413 h 920"/>
                <a:gd name="T36" fmla="+- 0 5126 3502"/>
                <a:gd name="T37" fmla="*/ T36 w 1625"/>
                <a:gd name="T38" fmla="+- 0 3001 3001"/>
                <a:gd name="T39" fmla="*/ 3001 h 92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1625" h="920">
                  <a:moveTo>
                    <a:pt x="1624" y="506"/>
                  </a:moveTo>
                  <a:lnTo>
                    <a:pt x="0" y="506"/>
                  </a:lnTo>
                  <a:lnTo>
                    <a:pt x="0" y="919"/>
                  </a:lnTo>
                  <a:lnTo>
                    <a:pt x="1624" y="919"/>
                  </a:lnTo>
                  <a:lnTo>
                    <a:pt x="1624" y="506"/>
                  </a:lnTo>
                  <a:close/>
                  <a:moveTo>
                    <a:pt x="1624" y="0"/>
                  </a:moveTo>
                  <a:lnTo>
                    <a:pt x="0" y="0"/>
                  </a:lnTo>
                  <a:lnTo>
                    <a:pt x="0" y="412"/>
                  </a:lnTo>
                  <a:lnTo>
                    <a:pt x="1624" y="412"/>
                  </a:lnTo>
                  <a:lnTo>
                    <a:pt x="162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 name="Line 5">
              <a:extLst>
                <a:ext uri="{FF2B5EF4-FFF2-40B4-BE49-F238E27FC236}">
                  <a16:creationId xmlns:a16="http://schemas.microsoft.com/office/drawing/2014/main" id="{2F3BB35C-FA99-2234-14F8-8056C1E60813}"/>
                </a:ext>
              </a:extLst>
            </p:cNvPr>
            <p:cNvSpPr>
              <a:spLocks noChangeShapeType="1"/>
            </p:cNvSpPr>
            <p:nvPr/>
          </p:nvSpPr>
          <p:spPr bwMode="auto">
            <a:xfrm>
              <a:off x="5068" y="3201"/>
              <a:ext cx="376" cy="0"/>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3" name="docshape722">
              <a:extLst>
                <a:ext uri="{FF2B5EF4-FFF2-40B4-BE49-F238E27FC236}">
                  <a16:creationId xmlns:a16="http://schemas.microsoft.com/office/drawing/2014/main" id="{C79102A9-BF0A-4C9A-34B0-39158DAF7DC3}"/>
                </a:ext>
              </a:extLst>
            </p:cNvPr>
            <p:cNvSpPr>
              <a:spLocks/>
            </p:cNvSpPr>
            <p:nvPr/>
          </p:nvSpPr>
          <p:spPr bwMode="auto">
            <a:xfrm>
              <a:off x="5424" y="3140"/>
              <a:ext cx="120" cy="120"/>
            </a:xfrm>
            <a:custGeom>
              <a:avLst/>
              <a:gdLst>
                <a:gd name="T0" fmla="+- 0 5424 5424"/>
                <a:gd name="T1" fmla="*/ T0 w 120"/>
                <a:gd name="T2" fmla="+- 0 3141 3141"/>
                <a:gd name="T3" fmla="*/ 3141 h 120"/>
                <a:gd name="T4" fmla="+- 0 5424 5424"/>
                <a:gd name="T5" fmla="*/ T4 w 120"/>
                <a:gd name="T6" fmla="+- 0 3261 3141"/>
                <a:gd name="T7" fmla="*/ 3261 h 120"/>
                <a:gd name="T8" fmla="+- 0 5544 5424"/>
                <a:gd name="T9" fmla="*/ T8 w 120"/>
                <a:gd name="T10" fmla="+- 0 3201 3141"/>
                <a:gd name="T11" fmla="*/ 3201 h 120"/>
                <a:gd name="T12" fmla="+- 0 5424 5424"/>
                <a:gd name="T13" fmla="*/ T12 w 120"/>
                <a:gd name="T14" fmla="+- 0 3141 3141"/>
                <a:gd name="T15" fmla="*/ 3141 h 120"/>
              </a:gdLst>
              <a:ahLst/>
              <a:cxnLst>
                <a:cxn ang="0">
                  <a:pos x="T1" y="T3"/>
                </a:cxn>
                <a:cxn ang="0">
                  <a:pos x="T5" y="T7"/>
                </a:cxn>
                <a:cxn ang="0">
                  <a:pos x="T9" y="T11"/>
                </a:cxn>
                <a:cxn ang="0">
                  <a:pos x="T13" y="T15"/>
                </a:cxn>
              </a:cxnLst>
              <a:rect l="0" t="0" r="r" b="b"/>
              <a:pathLst>
                <a:path w="120" h="120">
                  <a:moveTo>
                    <a:pt x="0" y="0"/>
                  </a:moveTo>
                  <a:lnTo>
                    <a:pt x="0" y="120"/>
                  </a:lnTo>
                  <a:lnTo>
                    <a:pt x="120" y="60"/>
                  </a:lnTo>
                  <a:lnTo>
                    <a:pt x="0"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 name="Line 7">
              <a:extLst>
                <a:ext uri="{FF2B5EF4-FFF2-40B4-BE49-F238E27FC236}">
                  <a16:creationId xmlns:a16="http://schemas.microsoft.com/office/drawing/2014/main" id="{CF58928E-EE79-EDAF-9C22-E94038E3B8E0}"/>
                </a:ext>
              </a:extLst>
            </p:cNvPr>
            <p:cNvSpPr>
              <a:spLocks noChangeShapeType="1"/>
            </p:cNvSpPr>
            <p:nvPr/>
          </p:nvSpPr>
          <p:spPr bwMode="auto">
            <a:xfrm>
              <a:off x="5068" y="3741"/>
              <a:ext cx="376" cy="0"/>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5" name="docshape723">
              <a:extLst>
                <a:ext uri="{FF2B5EF4-FFF2-40B4-BE49-F238E27FC236}">
                  <a16:creationId xmlns:a16="http://schemas.microsoft.com/office/drawing/2014/main" id="{1B4A2259-9DB4-C1D8-2A73-34F8937C25A2}"/>
                </a:ext>
              </a:extLst>
            </p:cNvPr>
            <p:cNvSpPr>
              <a:spLocks/>
            </p:cNvSpPr>
            <p:nvPr/>
          </p:nvSpPr>
          <p:spPr bwMode="auto">
            <a:xfrm>
              <a:off x="5424" y="3680"/>
              <a:ext cx="120" cy="120"/>
            </a:xfrm>
            <a:custGeom>
              <a:avLst/>
              <a:gdLst>
                <a:gd name="T0" fmla="+- 0 5424 5424"/>
                <a:gd name="T1" fmla="*/ T0 w 120"/>
                <a:gd name="T2" fmla="+- 0 3681 3681"/>
                <a:gd name="T3" fmla="*/ 3681 h 120"/>
                <a:gd name="T4" fmla="+- 0 5424 5424"/>
                <a:gd name="T5" fmla="*/ T4 w 120"/>
                <a:gd name="T6" fmla="+- 0 3801 3681"/>
                <a:gd name="T7" fmla="*/ 3801 h 120"/>
                <a:gd name="T8" fmla="+- 0 5544 5424"/>
                <a:gd name="T9" fmla="*/ T8 w 120"/>
                <a:gd name="T10" fmla="+- 0 3741 3681"/>
                <a:gd name="T11" fmla="*/ 3741 h 120"/>
                <a:gd name="T12" fmla="+- 0 5424 5424"/>
                <a:gd name="T13" fmla="*/ T12 w 120"/>
                <a:gd name="T14" fmla="+- 0 3681 3681"/>
                <a:gd name="T15" fmla="*/ 3681 h 120"/>
              </a:gdLst>
              <a:ahLst/>
              <a:cxnLst>
                <a:cxn ang="0">
                  <a:pos x="T1" y="T3"/>
                </a:cxn>
                <a:cxn ang="0">
                  <a:pos x="T5" y="T7"/>
                </a:cxn>
                <a:cxn ang="0">
                  <a:pos x="T9" y="T11"/>
                </a:cxn>
                <a:cxn ang="0">
                  <a:pos x="T13" y="T15"/>
                </a:cxn>
              </a:cxnLst>
              <a:rect l="0" t="0" r="r" b="b"/>
              <a:pathLst>
                <a:path w="120" h="120">
                  <a:moveTo>
                    <a:pt x="0" y="0"/>
                  </a:moveTo>
                  <a:lnTo>
                    <a:pt x="0" y="120"/>
                  </a:lnTo>
                  <a:lnTo>
                    <a:pt x="120" y="60"/>
                  </a:lnTo>
                  <a:lnTo>
                    <a:pt x="0"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 name="docshape724">
              <a:extLst>
                <a:ext uri="{FF2B5EF4-FFF2-40B4-BE49-F238E27FC236}">
                  <a16:creationId xmlns:a16="http://schemas.microsoft.com/office/drawing/2014/main" id="{FD0B1DA2-0A13-C30E-D5AE-331630C1532F}"/>
                </a:ext>
              </a:extLst>
            </p:cNvPr>
            <p:cNvSpPr txBox="1">
              <a:spLocks noChangeArrowheads="1"/>
            </p:cNvSpPr>
            <p:nvPr/>
          </p:nvSpPr>
          <p:spPr bwMode="auto">
            <a:xfrm>
              <a:off x="3501" y="3506"/>
              <a:ext cx="1625" cy="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ts val="400"/>
                </a:spcBef>
                <a:spcAft>
                  <a:spcPts val="800"/>
                </a:spcAft>
                <a:buClrTx/>
                <a:buSzTx/>
                <a:buFontTx/>
                <a:buNone/>
                <a:tabLst/>
              </a:pPr>
              <a:r>
                <a:rPr kumimoji="0" lang="ja-JP" altLang="en-US" sz="1100" b="0" i="0" u="none" strike="noStrike" cap="none" normalizeH="0" baseline="0" dirty="0">
                  <a:ln>
                    <a:noFill/>
                  </a:ln>
                  <a:solidFill>
                    <a:srgbClr val="FF0000"/>
                  </a:solidFill>
                  <a:effectLst/>
                  <a:latin typeface="游ゴシック" panose="020B0400000000000000" pitchFamily="50" charset="-128"/>
                  <a:ea typeface="游ゴシック" panose="020B0400000000000000" pitchFamily="50" charset="-128"/>
                </a:rPr>
                <a:t>チェック根拠</a:t>
              </a:r>
              <a:endParaRPr kumimoji="0" lang="ja-JP" altLang="ja-JP" sz="18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endParaRPr>
            </a:p>
          </p:txBody>
        </p:sp>
        <p:sp>
          <p:nvSpPr>
            <p:cNvPr id="21" name="docshape725">
              <a:extLst>
                <a:ext uri="{FF2B5EF4-FFF2-40B4-BE49-F238E27FC236}">
                  <a16:creationId xmlns:a16="http://schemas.microsoft.com/office/drawing/2014/main" id="{944D13AF-540D-4376-4A86-4C25F48C0519}"/>
                </a:ext>
              </a:extLst>
            </p:cNvPr>
            <p:cNvSpPr txBox="1">
              <a:spLocks noChangeArrowheads="1"/>
            </p:cNvSpPr>
            <p:nvPr/>
          </p:nvSpPr>
          <p:spPr bwMode="auto">
            <a:xfrm>
              <a:off x="3501" y="3000"/>
              <a:ext cx="1625" cy="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ts val="400"/>
                </a:spcBef>
                <a:spcAft>
                  <a:spcPts val="800"/>
                </a:spcAft>
                <a:buClrTx/>
                <a:buSzTx/>
                <a:buFontTx/>
                <a:buNone/>
                <a:tabLst/>
              </a:pPr>
              <a:r>
                <a:rPr kumimoji="0" lang="ja-JP" altLang="en-US" sz="1100" b="0" i="0" u="none" strike="noStrike" cap="none" normalizeH="0" baseline="0" dirty="0">
                  <a:ln>
                    <a:noFill/>
                  </a:ln>
                  <a:solidFill>
                    <a:srgbClr val="FF0000"/>
                  </a:solidFill>
                  <a:effectLst/>
                  <a:latin typeface="游ゴシック" panose="020B0400000000000000" pitchFamily="50" charset="-128"/>
                  <a:ea typeface="游ゴシック" panose="020B0400000000000000" pitchFamily="50" charset="-128"/>
                </a:rPr>
                <a:t>チェック内容</a:t>
              </a:r>
              <a:endParaRPr kumimoji="0" lang="ja-JP" altLang="ja-JP" sz="18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endParaRPr>
            </a:p>
          </p:txBody>
        </p:sp>
      </p:grpSp>
      <p:sp>
        <p:nvSpPr>
          <p:cNvPr id="4" name="正方形/長方形 3">
            <a:extLst>
              <a:ext uri="{FF2B5EF4-FFF2-40B4-BE49-F238E27FC236}">
                <a16:creationId xmlns:a16="http://schemas.microsoft.com/office/drawing/2014/main" id="{A91A5796-182F-A79C-37B4-81BE864EC28A}"/>
              </a:ext>
            </a:extLst>
          </p:cNvPr>
          <p:cNvSpPr/>
          <p:nvPr/>
        </p:nvSpPr>
        <p:spPr>
          <a:xfrm>
            <a:off x="842214" y="767834"/>
            <a:ext cx="5400000" cy="252000"/>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ja-JP" sz="1200" b="1" dirty="0">
                <a:solidFill>
                  <a:schemeClr val="tx1"/>
                </a:solidFill>
                <a:effectLst/>
                <a:latin typeface="+mn-ea"/>
                <a:cs typeface="ＭＳ Ｐゴシック" panose="020B0600070205080204" pitchFamily="50" charset="-128"/>
              </a:rPr>
              <a:t>精密点検</a:t>
            </a:r>
            <a:endParaRPr kumimoji="1" lang="ja-JP" altLang="en-US" sz="1200" b="1" dirty="0">
              <a:solidFill>
                <a:schemeClr val="tx1"/>
              </a:solidFill>
              <a:latin typeface="ＭＳ ゴシック" panose="020B0609070205080204" pitchFamily="49" charset="-128"/>
              <a:ea typeface="ＭＳ ゴシック" panose="020B0609070205080204" pitchFamily="49" charset="-128"/>
            </a:endParaRPr>
          </a:p>
        </p:txBody>
      </p:sp>
      <p:sp>
        <p:nvSpPr>
          <p:cNvPr id="7" name="직사각형 6">
            <a:extLst>
              <a:ext uri="{FF2B5EF4-FFF2-40B4-BE49-F238E27FC236}">
                <a16:creationId xmlns:a16="http://schemas.microsoft.com/office/drawing/2014/main" id="{4109382C-E07D-9262-C6F6-9EBAA23D7C2D}"/>
              </a:ext>
            </a:extLst>
          </p:cNvPr>
          <p:cNvSpPr/>
          <p:nvPr/>
        </p:nvSpPr>
        <p:spPr>
          <a:xfrm>
            <a:off x="1427183" y="2086529"/>
            <a:ext cx="854462" cy="86435"/>
          </a:xfrm>
          <a:prstGeom prst="rect">
            <a:avLst/>
          </a:prstGeom>
          <a:solidFill>
            <a:schemeClr val="bg1">
              <a:lumMod val="95000"/>
              <a:alpha val="80000"/>
            </a:schemeClr>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2" name="직사각형 21">
            <a:extLst>
              <a:ext uri="{FF2B5EF4-FFF2-40B4-BE49-F238E27FC236}">
                <a16:creationId xmlns:a16="http://schemas.microsoft.com/office/drawing/2014/main" id="{238EC95E-F1B9-BD41-8710-A5783DA1325B}"/>
              </a:ext>
            </a:extLst>
          </p:cNvPr>
          <p:cNvSpPr/>
          <p:nvPr/>
        </p:nvSpPr>
        <p:spPr>
          <a:xfrm>
            <a:off x="1527332" y="5769651"/>
            <a:ext cx="854462" cy="86435"/>
          </a:xfrm>
          <a:prstGeom prst="rect">
            <a:avLst/>
          </a:prstGeom>
          <a:solidFill>
            <a:schemeClr val="bg1">
              <a:lumMod val="95000"/>
              <a:alpha val="80000"/>
            </a:schemeClr>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9910046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スライド番号プレースホルダー 15">
            <a:extLst>
              <a:ext uri="{FF2B5EF4-FFF2-40B4-BE49-F238E27FC236}">
                <a16:creationId xmlns:a16="http://schemas.microsoft.com/office/drawing/2014/main" id="{CC091B34-AD5F-E593-0ED8-8ABFFF1758B3}"/>
              </a:ext>
            </a:extLst>
          </p:cNvPr>
          <p:cNvSpPr>
            <a:spLocks noGrp="1"/>
          </p:cNvSpPr>
          <p:nvPr>
            <p:ph type="sldNum" sz="quarter" idx="12"/>
          </p:nvPr>
        </p:nvSpPr>
        <p:spPr>
          <a:xfrm>
            <a:off x="4843463" y="9181397"/>
            <a:ext cx="1543050" cy="527403"/>
          </a:xfrm>
        </p:spPr>
        <p:txBody>
          <a:bodyPr/>
          <a:lstStyle/>
          <a:p>
            <a:fld id="{AE8EA5A1-38AB-4AA0-89CC-DE1004BC27E5}" type="slidenum">
              <a:rPr kumimoji="1" lang="ja-JP" altLang="en-US" smtClean="0"/>
              <a:t>101</a:t>
            </a:fld>
            <a:endParaRPr kumimoji="1" lang="ja-JP" altLang="en-US"/>
          </a:p>
        </p:txBody>
      </p:sp>
      <p:sp>
        <p:nvSpPr>
          <p:cNvPr id="3" name="テキスト ボックス 2">
            <a:extLst>
              <a:ext uri="{FF2B5EF4-FFF2-40B4-BE49-F238E27FC236}">
                <a16:creationId xmlns:a16="http://schemas.microsoft.com/office/drawing/2014/main" id="{772D4CC7-9DCD-6D70-B5DA-6B0A862719AB}"/>
              </a:ext>
            </a:extLst>
          </p:cNvPr>
          <p:cNvSpPr txBox="1"/>
          <p:nvPr/>
        </p:nvSpPr>
        <p:spPr>
          <a:xfrm>
            <a:off x="243967" y="687945"/>
            <a:ext cx="5793761" cy="507831"/>
          </a:xfrm>
          <a:prstGeom prst="rect">
            <a:avLst/>
          </a:prstGeom>
          <a:noFill/>
        </p:spPr>
        <p:txBody>
          <a:bodyPr wrap="square">
            <a:spAutoFit/>
          </a:bodyPr>
          <a:lstStyle/>
          <a:p>
            <a:pPr marL="485140">
              <a:spcBef>
                <a:spcPts val="260"/>
              </a:spcBef>
              <a:spcAft>
                <a:spcPts val="0"/>
              </a:spcAft>
            </a:pPr>
            <a:r>
              <a:rPr lang="ja-JP" altLang="ja-JP" sz="1100" dirty="0">
                <a:effectLst/>
                <a:latin typeface="+mn-ea"/>
                <a:cs typeface="ＭＳ Ｐゴシック" panose="020B0600070205080204" pitchFamily="50" charset="-128"/>
              </a:rPr>
              <a:t>７．精密点検（公開ルール）</a:t>
            </a:r>
            <a:r>
              <a:rPr lang="ja-JP" altLang="ja-JP" sz="1100" spc="175" dirty="0">
                <a:effectLst/>
                <a:latin typeface="+mn-ea"/>
                <a:cs typeface="ＭＳ Ｐゴシック" panose="020B0600070205080204" pitchFamily="50" charset="-128"/>
              </a:rPr>
              <a:t> </a:t>
            </a:r>
            <a:r>
              <a:rPr lang="ja-JP" altLang="ja-JP" sz="1100" spc="-10" dirty="0">
                <a:effectLst/>
                <a:latin typeface="+mn-ea"/>
                <a:cs typeface="ＭＳ Ｐゴシック" panose="020B0600070205080204" pitchFamily="50" charset="-128"/>
              </a:rPr>
              <a:t>最大投与量</a:t>
            </a:r>
            <a:endParaRPr lang="ja-JP" altLang="ja-JP" sz="1100" dirty="0">
              <a:effectLst/>
              <a:latin typeface="+mn-ea"/>
              <a:cs typeface="ＭＳ Ｐゴシック" panose="020B0600070205080204" pitchFamily="50" charset="-128"/>
            </a:endParaRPr>
          </a:p>
          <a:p>
            <a:pPr marL="736600">
              <a:spcBef>
                <a:spcPts val="570"/>
              </a:spcBef>
              <a:spcAft>
                <a:spcPts val="0"/>
              </a:spcAft>
            </a:pPr>
            <a:r>
              <a:rPr lang="ja-JP" altLang="ja-JP" sz="1100" spc="-5" dirty="0">
                <a:effectLst/>
                <a:latin typeface="+mn-ea"/>
                <a:cs typeface="ＭＳ Ｐゴシック" panose="020B0600070205080204" pitchFamily="50" charset="-128"/>
              </a:rPr>
              <a:t>医薬品の最大投与量に関する点検です。</a:t>
            </a:r>
            <a:endParaRPr lang="ja-JP" altLang="ja-JP" sz="1100" dirty="0">
              <a:effectLst/>
              <a:latin typeface="+mn-ea"/>
              <a:cs typeface="ＭＳ Ｐゴシック" panose="020B0600070205080204" pitchFamily="50" charset="-128"/>
            </a:endParaRPr>
          </a:p>
        </p:txBody>
      </p:sp>
      <p:pic>
        <p:nvPicPr>
          <p:cNvPr id="6" name="図 5" descr="グラフィカル ユーザー インターフェイス, アプリケーション, テーブル&#10;&#10;自動的に生成された説明">
            <a:extLst>
              <a:ext uri="{FF2B5EF4-FFF2-40B4-BE49-F238E27FC236}">
                <a16:creationId xmlns:a16="http://schemas.microsoft.com/office/drawing/2014/main" id="{4C27956A-C686-FAE0-5AF3-34F7591D7620}"/>
              </a:ext>
            </a:extLst>
          </p:cNvPr>
          <p:cNvPicPr>
            <a:picLocks noChangeAspect="1"/>
          </p:cNvPicPr>
          <p:nvPr/>
        </p:nvPicPr>
        <p:blipFill>
          <a:blip r:embed="rId2">
            <a:extLst>
              <a:ext uri="{28A0092B-C50C-407E-A947-70E740481C1C}">
                <a14:useLocalDpi xmlns:a14="http://schemas.microsoft.com/office/drawing/2010/main" val="0"/>
              </a:ext>
            </a:extLst>
          </a:blip>
          <a:srcRect t="7578"/>
          <a:stretch/>
        </p:blipFill>
        <p:spPr>
          <a:xfrm>
            <a:off x="1056453" y="1369311"/>
            <a:ext cx="4414408" cy="3075608"/>
          </a:xfrm>
          <a:prstGeom prst="rect">
            <a:avLst/>
          </a:prstGeom>
        </p:spPr>
      </p:pic>
      <p:sp>
        <p:nvSpPr>
          <p:cNvPr id="8" name="テキスト ボックス 7">
            <a:extLst>
              <a:ext uri="{FF2B5EF4-FFF2-40B4-BE49-F238E27FC236}">
                <a16:creationId xmlns:a16="http://schemas.microsoft.com/office/drawing/2014/main" id="{C4E44C67-2E5A-9974-8A68-BF650485A530}"/>
              </a:ext>
            </a:extLst>
          </p:cNvPr>
          <p:cNvSpPr txBox="1"/>
          <p:nvPr/>
        </p:nvSpPr>
        <p:spPr>
          <a:xfrm>
            <a:off x="175011" y="4747200"/>
            <a:ext cx="6318198" cy="261610"/>
          </a:xfrm>
          <a:prstGeom prst="rect">
            <a:avLst/>
          </a:prstGeom>
          <a:noFill/>
        </p:spPr>
        <p:txBody>
          <a:bodyPr wrap="square">
            <a:spAutoFit/>
          </a:bodyPr>
          <a:lstStyle/>
          <a:p>
            <a:pPr marL="736600"/>
            <a:r>
              <a:rPr lang="ja-JP" altLang="ja-JP" sz="1100" spc="-5" dirty="0">
                <a:effectLst/>
                <a:latin typeface="游ゴシック" panose="020B0400000000000000" pitchFamily="50" charset="-128"/>
                <a:ea typeface="游ゴシック" panose="020B0400000000000000" pitchFamily="50" charset="-128"/>
                <a:cs typeface="ＭＳ Ｐゴシック" panose="020B0600070205080204" pitchFamily="50" charset="-128"/>
              </a:rPr>
              <a:t>最大投与量はそれぞれの添付文書に定められた量です。</a:t>
            </a:r>
            <a:endParaRPr lang="ja-JP" altLang="ja-JP" sz="1100" dirty="0">
              <a:effectLst/>
              <a:latin typeface="游ゴシック" panose="020B0400000000000000" pitchFamily="50" charset="-128"/>
              <a:ea typeface="游ゴシック" panose="020B0400000000000000" pitchFamily="50" charset="-128"/>
              <a:cs typeface="ＭＳ Ｐゴシック" panose="020B0600070205080204" pitchFamily="50" charset="-128"/>
            </a:endParaRPr>
          </a:p>
        </p:txBody>
      </p:sp>
      <p:pic>
        <p:nvPicPr>
          <p:cNvPr id="9219" name="docshape732">
            <a:extLst>
              <a:ext uri="{FF2B5EF4-FFF2-40B4-BE49-F238E27FC236}">
                <a16:creationId xmlns:a16="http://schemas.microsoft.com/office/drawing/2014/main" id="{E3D2782C-DECC-BEA4-4A43-8D34D2B3166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7956"/>
          <a:stretch/>
        </p:blipFill>
        <p:spPr bwMode="auto">
          <a:xfrm>
            <a:off x="1056453" y="5211606"/>
            <a:ext cx="4321176" cy="2994864"/>
          </a:xfrm>
          <a:prstGeom prst="rect">
            <a:avLst/>
          </a:prstGeom>
          <a:noFill/>
          <a:extLst>
            <a:ext uri="{909E8E84-426E-40DD-AFC4-6F175D3DCCD1}">
              <a14:hiddenFill xmlns:a14="http://schemas.microsoft.com/office/drawing/2010/main">
                <a:solidFill>
                  <a:srgbClr val="FFFFFF"/>
                </a:solidFill>
              </a14:hiddenFill>
            </a:ext>
          </a:extLst>
        </p:spPr>
      </p:pic>
      <p:sp>
        <p:nvSpPr>
          <p:cNvPr id="13" name="docshape733">
            <a:extLst>
              <a:ext uri="{FF2B5EF4-FFF2-40B4-BE49-F238E27FC236}">
                <a16:creationId xmlns:a16="http://schemas.microsoft.com/office/drawing/2014/main" id="{4ADCD581-4E13-9A38-7A63-A34910C99E6A}"/>
              </a:ext>
            </a:extLst>
          </p:cNvPr>
          <p:cNvSpPr>
            <a:spLocks/>
          </p:cNvSpPr>
          <p:nvPr/>
        </p:nvSpPr>
        <p:spPr bwMode="auto">
          <a:xfrm>
            <a:off x="2727384" y="7093315"/>
            <a:ext cx="134005" cy="549910"/>
          </a:xfrm>
          <a:custGeom>
            <a:avLst/>
            <a:gdLst>
              <a:gd name="T0" fmla="+- 0 5183 5183"/>
              <a:gd name="T1" fmla="*/ T0 w 211"/>
              <a:gd name="T2" fmla="+- 0 4463 3597"/>
              <a:gd name="T3" fmla="*/ 4463 h 866"/>
              <a:gd name="T4" fmla="+- 0 5183 5183"/>
              <a:gd name="T5" fmla="*/ T4 w 211"/>
              <a:gd name="T6" fmla="+- 0 3597 3597"/>
              <a:gd name="T7" fmla="*/ 3597 h 866"/>
              <a:gd name="T8" fmla="+- 0 5393 5183"/>
              <a:gd name="T9" fmla="*/ T8 w 211"/>
              <a:gd name="T10" fmla="+- 0 3597 3597"/>
              <a:gd name="T11" fmla="*/ 3597 h 866"/>
            </a:gdLst>
            <a:ahLst/>
            <a:cxnLst>
              <a:cxn ang="0">
                <a:pos x="T1" y="T3"/>
              </a:cxn>
              <a:cxn ang="0">
                <a:pos x="T5" y="T7"/>
              </a:cxn>
              <a:cxn ang="0">
                <a:pos x="T9" y="T11"/>
              </a:cxn>
            </a:cxnLst>
            <a:rect l="0" t="0" r="r" b="b"/>
            <a:pathLst>
              <a:path w="211" h="866">
                <a:moveTo>
                  <a:pt x="0" y="866"/>
                </a:moveTo>
                <a:lnTo>
                  <a:pt x="0" y="0"/>
                </a:lnTo>
                <a:lnTo>
                  <a:pt x="210" y="0"/>
                </a:lnTo>
              </a:path>
            </a:pathLst>
          </a:cu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4" name="docshape734">
            <a:extLst>
              <a:ext uri="{FF2B5EF4-FFF2-40B4-BE49-F238E27FC236}">
                <a16:creationId xmlns:a16="http://schemas.microsoft.com/office/drawing/2014/main" id="{84EC1221-3BC9-94AE-3525-A7D03E26E200}"/>
              </a:ext>
            </a:extLst>
          </p:cNvPr>
          <p:cNvSpPr>
            <a:spLocks/>
          </p:cNvSpPr>
          <p:nvPr/>
        </p:nvSpPr>
        <p:spPr bwMode="auto">
          <a:xfrm>
            <a:off x="2841701" y="7048865"/>
            <a:ext cx="90818" cy="85090"/>
          </a:xfrm>
          <a:custGeom>
            <a:avLst/>
            <a:gdLst>
              <a:gd name="T0" fmla="+- 0 5379 5362"/>
              <a:gd name="T1" fmla="*/ T0 w 143"/>
              <a:gd name="T2" fmla="+- 0 3528 3528"/>
              <a:gd name="T3" fmla="*/ 3528 h 134"/>
              <a:gd name="T4" fmla="+- 0 5362 5362"/>
              <a:gd name="T5" fmla="*/ T4 w 143"/>
              <a:gd name="T6" fmla="+- 0 3661 3528"/>
              <a:gd name="T7" fmla="*/ 3661 h 134"/>
              <a:gd name="T8" fmla="+- 0 5505 5362"/>
              <a:gd name="T9" fmla="*/ T8 w 143"/>
              <a:gd name="T10" fmla="+- 0 3611 3528"/>
              <a:gd name="T11" fmla="*/ 3611 h 134"/>
              <a:gd name="T12" fmla="+- 0 5379 5362"/>
              <a:gd name="T13" fmla="*/ T12 w 143"/>
              <a:gd name="T14" fmla="+- 0 3528 3528"/>
              <a:gd name="T15" fmla="*/ 3528 h 134"/>
            </a:gdLst>
            <a:ahLst/>
            <a:cxnLst>
              <a:cxn ang="0">
                <a:pos x="T1" y="T3"/>
              </a:cxn>
              <a:cxn ang="0">
                <a:pos x="T5" y="T7"/>
              </a:cxn>
              <a:cxn ang="0">
                <a:pos x="T9" y="T11"/>
              </a:cxn>
              <a:cxn ang="0">
                <a:pos x="T13" y="T15"/>
              </a:cxn>
            </a:cxnLst>
            <a:rect l="0" t="0" r="r" b="b"/>
            <a:pathLst>
              <a:path w="143" h="134">
                <a:moveTo>
                  <a:pt x="17" y="0"/>
                </a:moveTo>
                <a:lnTo>
                  <a:pt x="0" y="133"/>
                </a:lnTo>
                <a:lnTo>
                  <a:pt x="143" y="83"/>
                </a:lnTo>
                <a:lnTo>
                  <a:pt x="17"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pic>
        <p:nvPicPr>
          <p:cNvPr id="9222" name="docshape735">
            <a:extLst>
              <a:ext uri="{FF2B5EF4-FFF2-40B4-BE49-F238E27FC236}">
                <a16:creationId xmlns:a16="http://schemas.microsoft.com/office/drawing/2014/main" id="{E4DD4773-EB9B-9FB8-5063-1AE6D14769B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7242" y="7503525"/>
            <a:ext cx="2159953" cy="1156970"/>
          </a:xfrm>
          <a:prstGeom prst="rect">
            <a:avLst/>
          </a:prstGeom>
          <a:noFill/>
          <a:extLst>
            <a:ext uri="{909E8E84-426E-40DD-AFC4-6F175D3DCCD1}">
              <a14:hiddenFill xmlns:a14="http://schemas.microsoft.com/office/drawing/2010/main">
                <a:solidFill>
                  <a:srgbClr val="FFFFFF"/>
                </a:solidFill>
              </a14:hiddenFill>
            </a:ext>
          </a:extLst>
        </p:spPr>
      </p:pic>
      <p:sp>
        <p:nvSpPr>
          <p:cNvPr id="15" name="docshape736">
            <a:extLst>
              <a:ext uri="{FF2B5EF4-FFF2-40B4-BE49-F238E27FC236}">
                <a16:creationId xmlns:a16="http://schemas.microsoft.com/office/drawing/2014/main" id="{8738904B-6CA4-C33F-2813-A75C375534A2}"/>
              </a:ext>
            </a:extLst>
          </p:cNvPr>
          <p:cNvSpPr>
            <a:spLocks noChangeArrowheads="1"/>
          </p:cNvSpPr>
          <p:nvPr/>
        </p:nvSpPr>
        <p:spPr bwMode="auto">
          <a:xfrm>
            <a:off x="2202162" y="7499080"/>
            <a:ext cx="2169479" cy="1166495"/>
          </a:xfrm>
          <a:prstGeom prst="rect">
            <a:avLst/>
          </a:prstGeom>
          <a:noFill/>
          <a:ln w="9525">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0" name="docshape737">
            <a:extLst>
              <a:ext uri="{FF2B5EF4-FFF2-40B4-BE49-F238E27FC236}">
                <a16:creationId xmlns:a16="http://schemas.microsoft.com/office/drawing/2014/main" id="{C64A26F4-183D-6699-5B16-2C568FD97BEF}"/>
              </a:ext>
            </a:extLst>
          </p:cNvPr>
          <p:cNvSpPr>
            <a:spLocks/>
          </p:cNvSpPr>
          <p:nvPr/>
        </p:nvSpPr>
        <p:spPr bwMode="auto">
          <a:xfrm>
            <a:off x="2207242" y="5616939"/>
            <a:ext cx="2838233" cy="662940"/>
          </a:xfrm>
          <a:custGeom>
            <a:avLst/>
            <a:gdLst>
              <a:gd name="T0" fmla="+- 0 8658 4363"/>
              <a:gd name="T1" fmla="*/ T0 w 4469"/>
              <a:gd name="T2" fmla="+- 0 1273 1273"/>
              <a:gd name="T3" fmla="*/ 1273 h 1044"/>
              <a:gd name="T4" fmla="+- 0 4537 4363"/>
              <a:gd name="T5" fmla="*/ T4 w 4469"/>
              <a:gd name="T6" fmla="+- 0 1273 1273"/>
              <a:gd name="T7" fmla="*/ 1273 h 1044"/>
              <a:gd name="T8" fmla="+- 0 4469 4363"/>
              <a:gd name="T9" fmla="*/ T8 w 4469"/>
              <a:gd name="T10" fmla="+- 0 1286 1273"/>
              <a:gd name="T11" fmla="*/ 1286 h 1044"/>
              <a:gd name="T12" fmla="+- 0 4414 4363"/>
              <a:gd name="T13" fmla="*/ T12 w 4469"/>
              <a:gd name="T14" fmla="+- 0 1324 1273"/>
              <a:gd name="T15" fmla="*/ 1324 h 1044"/>
              <a:gd name="T16" fmla="+- 0 4377 4363"/>
              <a:gd name="T17" fmla="*/ T16 w 4469"/>
              <a:gd name="T18" fmla="+- 0 1379 1273"/>
              <a:gd name="T19" fmla="*/ 1379 h 1044"/>
              <a:gd name="T20" fmla="+- 0 4363 4363"/>
              <a:gd name="T21" fmla="*/ T20 w 4469"/>
              <a:gd name="T22" fmla="+- 0 1447 1273"/>
              <a:gd name="T23" fmla="*/ 1447 h 1044"/>
              <a:gd name="T24" fmla="+- 0 4363 4363"/>
              <a:gd name="T25" fmla="*/ T24 w 4469"/>
              <a:gd name="T26" fmla="+- 0 2143 1273"/>
              <a:gd name="T27" fmla="*/ 2143 h 1044"/>
              <a:gd name="T28" fmla="+- 0 4377 4363"/>
              <a:gd name="T29" fmla="*/ T28 w 4469"/>
              <a:gd name="T30" fmla="+- 0 2210 1273"/>
              <a:gd name="T31" fmla="*/ 2210 h 1044"/>
              <a:gd name="T32" fmla="+- 0 4414 4363"/>
              <a:gd name="T33" fmla="*/ T32 w 4469"/>
              <a:gd name="T34" fmla="+- 0 2266 1273"/>
              <a:gd name="T35" fmla="*/ 2266 h 1044"/>
              <a:gd name="T36" fmla="+- 0 4469 4363"/>
              <a:gd name="T37" fmla="*/ T36 w 4469"/>
              <a:gd name="T38" fmla="+- 0 2303 1273"/>
              <a:gd name="T39" fmla="*/ 2303 h 1044"/>
              <a:gd name="T40" fmla="+- 0 4537 4363"/>
              <a:gd name="T41" fmla="*/ T40 w 4469"/>
              <a:gd name="T42" fmla="+- 0 2317 1273"/>
              <a:gd name="T43" fmla="*/ 2317 h 1044"/>
              <a:gd name="T44" fmla="+- 0 8658 4363"/>
              <a:gd name="T45" fmla="*/ T44 w 4469"/>
              <a:gd name="T46" fmla="+- 0 2317 1273"/>
              <a:gd name="T47" fmla="*/ 2317 h 1044"/>
              <a:gd name="T48" fmla="+- 0 8726 4363"/>
              <a:gd name="T49" fmla="*/ T48 w 4469"/>
              <a:gd name="T50" fmla="+- 0 2303 1273"/>
              <a:gd name="T51" fmla="*/ 2303 h 1044"/>
              <a:gd name="T52" fmla="+- 0 8781 4363"/>
              <a:gd name="T53" fmla="*/ T52 w 4469"/>
              <a:gd name="T54" fmla="+- 0 2266 1273"/>
              <a:gd name="T55" fmla="*/ 2266 h 1044"/>
              <a:gd name="T56" fmla="+- 0 8818 4363"/>
              <a:gd name="T57" fmla="*/ T56 w 4469"/>
              <a:gd name="T58" fmla="+- 0 2210 1273"/>
              <a:gd name="T59" fmla="*/ 2210 h 1044"/>
              <a:gd name="T60" fmla="+- 0 8832 4363"/>
              <a:gd name="T61" fmla="*/ T60 w 4469"/>
              <a:gd name="T62" fmla="+- 0 2143 1273"/>
              <a:gd name="T63" fmla="*/ 2143 h 1044"/>
              <a:gd name="T64" fmla="+- 0 8832 4363"/>
              <a:gd name="T65" fmla="*/ T64 w 4469"/>
              <a:gd name="T66" fmla="+- 0 1447 1273"/>
              <a:gd name="T67" fmla="*/ 1447 h 1044"/>
              <a:gd name="T68" fmla="+- 0 8818 4363"/>
              <a:gd name="T69" fmla="*/ T68 w 4469"/>
              <a:gd name="T70" fmla="+- 0 1379 1273"/>
              <a:gd name="T71" fmla="*/ 1379 h 1044"/>
              <a:gd name="T72" fmla="+- 0 8781 4363"/>
              <a:gd name="T73" fmla="*/ T72 w 4469"/>
              <a:gd name="T74" fmla="+- 0 1324 1273"/>
              <a:gd name="T75" fmla="*/ 1324 h 1044"/>
              <a:gd name="T76" fmla="+- 0 8726 4363"/>
              <a:gd name="T77" fmla="*/ T76 w 4469"/>
              <a:gd name="T78" fmla="+- 0 1286 1273"/>
              <a:gd name="T79" fmla="*/ 1286 h 1044"/>
              <a:gd name="T80" fmla="+- 0 8658 4363"/>
              <a:gd name="T81" fmla="*/ T80 w 4469"/>
              <a:gd name="T82" fmla="+- 0 1273 1273"/>
              <a:gd name="T83" fmla="*/ 1273 h 104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4469" h="1044">
                <a:moveTo>
                  <a:pt x="4295" y="0"/>
                </a:moveTo>
                <a:lnTo>
                  <a:pt x="174" y="0"/>
                </a:lnTo>
                <a:lnTo>
                  <a:pt x="106" y="13"/>
                </a:lnTo>
                <a:lnTo>
                  <a:pt x="51" y="51"/>
                </a:lnTo>
                <a:lnTo>
                  <a:pt x="14" y="106"/>
                </a:lnTo>
                <a:lnTo>
                  <a:pt x="0" y="174"/>
                </a:lnTo>
                <a:lnTo>
                  <a:pt x="0" y="870"/>
                </a:lnTo>
                <a:lnTo>
                  <a:pt x="14" y="937"/>
                </a:lnTo>
                <a:lnTo>
                  <a:pt x="51" y="993"/>
                </a:lnTo>
                <a:lnTo>
                  <a:pt x="106" y="1030"/>
                </a:lnTo>
                <a:lnTo>
                  <a:pt x="174" y="1044"/>
                </a:lnTo>
                <a:lnTo>
                  <a:pt x="4295" y="1044"/>
                </a:lnTo>
                <a:lnTo>
                  <a:pt x="4363" y="1030"/>
                </a:lnTo>
                <a:lnTo>
                  <a:pt x="4418" y="993"/>
                </a:lnTo>
                <a:lnTo>
                  <a:pt x="4455" y="937"/>
                </a:lnTo>
                <a:lnTo>
                  <a:pt x="4469" y="870"/>
                </a:lnTo>
                <a:lnTo>
                  <a:pt x="4469" y="174"/>
                </a:lnTo>
                <a:lnTo>
                  <a:pt x="4455" y="106"/>
                </a:lnTo>
                <a:lnTo>
                  <a:pt x="4418" y="51"/>
                </a:lnTo>
                <a:lnTo>
                  <a:pt x="4363" y="13"/>
                </a:lnTo>
                <a:lnTo>
                  <a:pt x="4295" y="0"/>
                </a:lnTo>
                <a:close/>
              </a:path>
            </a:pathLst>
          </a:custGeom>
          <a:solidFill>
            <a:srgbClr val="FFFF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 name="docshape738">
            <a:extLst>
              <a:ext uri="{FF2B5EF4-FFF2-40B4-BE49-F238E27FC236}">
                <a16:creationId xmlns:a16="http://schemas.microsoft.com/office/drawing/2014/main" id="{CED7A89D-8316-83E6-9148-A1CF447C7323}"/>
              </a:ext>
            </a:extLst>
          </p:cNvPr>
          <p:cNvSpPr>
            <a:spLocks/>
          </p:cNvSpPr>
          <p:nvPr/>
        </p:nvSpPr>
        <p:spPr bwMode="auto">
          <a:xfrm>
            <a:off x="2207242" y="5616939"/>
            <a:ext cx="2838233" cy="662940"/>
          </a:xfrm>
          <a:custGeom>
            <a:avLst/>
            <a:gdLst>
              <a:gd name="T0" fmla="+- 0 4363 4363"/>
              <a:gd name="T1" fmla="*/ T0 w 4469"/>
              <a:gd name="T2" fmla="+- 0 1447 1273"/>
              <a:gd name="T3" fmla="*/ 1447 h 1044"/>
              <a:gd name="T4" fmla="+- 0 4377 4363"/>
              <a:gd name="T5" fmla="*/ T4 w 4469"/>
              <a:gd name="T6" fmla="+- 0 1379 1273"/>
              <a:gd name="T7" fmla="*/ 1379 h 1044"/>
              <a:gd name="T8" fmla="+- 0 4414 4363"/>
              <a:gd name="T9" fmla="*/ T8 w 4469"/>
              <a:gd name="T10" fmla="+- 0 1324 1273"/>
              <a:gd name="T11" fmla="*/ 1324 h 1044"/>
              <a:gd name="T12" fmla="+- 0 4469 4363"/>
              <a:gd name="T13" fmla="*/ T12 w 4469"/>
              <a:gd name="T14" fmla="+- 0 1286 1273"/>
              <a:gd name="T15" fmla="*/ 1286 h 1044"/>
              <a:gd name="T16" fmla="+- 0 4537 4363"/>
              <a:gd name="T17" fmla="*/ T16 w 4469"/>
              <a:gd name="T18" fmla="+- 0 1273 1273"/>
              <a:gd name="T19" fmla="*/ 1273 h 1044"/>
              <a:gd name="T20" fmla="+- 0 8658 4363"/>
              <a:gd name="T21" fmla="*/ T20 w 4469"/>
              <a:gd name="T22" fmla="+- 0 1273 1273"/>
              <a:gd name="T23" fmla="*/ 1273 h 1044"/>
              <a:gd name="T24" fmla="+- 0 8726 4363"/>
              <a:gd name="T25" fmla="*/ T24 w 4469"/>
              <a:gd name="T26" fmla="+- 0 1286 1273"/>
              <a:gd name="T27" fmla="*/ 1286 h 1044"/>
              <a:gd name="T28" fmla="+- 0 8781 4363"/>
              <a:gd name="T29" fmla="*/ T28 w 4469"/>
              <a:gd name="T30" fmla="+- 0 1324 1273"/>
              <a:gd name="T31" fmla="*/ 1324 h 1044"/>
              <a:gd name="T32" fmla="+- 0 8818 4363"/>
              <a:gd name="T33" fmla="*/ T32 w 4469"/>
              <a:gd name="T34" fmla="+- 0 1379 1273"/>
              <a:gd name="T35" fmla="*/ 1379 h 1044"/>
              <a:gd name="T36" fmla="+- 0 8832 4363"/>
              <a:gd name="T37" fmla="*/ T36 w 4469"/>
              <a:gd name="T38" fmla="+- 0 1447 1273"/>
              <a:gd name="T39" fmla="*/ 1447 h 1044"/>
              <a:gd name="T40" fmla="+- 0 8832 4363"/>
              <a:gd name="T41" fmla="*/ T40 w 4469"/>
              <a:gd name="T42" fmla="+- 0 2143 1273"/>
              <a:gd name="T43" fmla="*/ 2143 h 1044"/>
              <a:gd name="T44" fmla="+- 0 8818 4363"/>
              <a:gd name="T45" fmla="*/ T44 w 4469"/>
              <a:gd name="T46" fmla="+- 0 2210 1273"/>
              <a:gd name="T47" fmla="*/ 2210 h 1044"/>
              <a:gd name="T48" fmla="+- 0 8781 4363"/>
              <a:gd name="T49" fmla="*/ T48 w 4469"/>
              <a:gd name="T50" fmla="+- 0 2266 1273"/>
              <a:gd name="T51" fmla="*/ 2266 h 1044"/>
              <a:gd name="T52" fmla="+- 0 8726 4363"/>
              <a:gd name="T53" fmla="*/ T52 w 4469"/>
              <a:gd name="T54" fmla="+- 0 2303 1273"/>
              <a:gd name="T55" fmla="*/ 2303 h 1044"/>
              <a:gd name="T56" fmla="+- 0 8658 4363"/>
              <a:gd name="T57" fmla="*/ T56 w 4469"/>
              <a:gd name="T58" fmla="+- 0 2317 1273"/>
              <a:gd name="T59" fmla="*/ 2317 h 1044"/>
              <a:gd name="T60" fmla="+- 0 4537 4363"/>
              <a:gd name="T61" fmla="*/ T60 w 4469"/>
              <a:gd name="T62" fmla="+- 0 2317 1273"/>
              <a:gd name="T63" fmla="*/ 2317 h 1044"/>
              <a:gd name="T64" fmla="+- 0 4469 4363"/>
              <a:gd name="T65" fmla="*/ T64 w 4469"/>
              <a:gd name="T66" fmla="+- 0 2303 1273"/>
              <a:gd name="T67" fmla="*/ 2303 h 1044"/>
              <a:gd name="T68" fmla="+- 0 4414 4363"/>
              <a:gd name="T69" fmla="*/ T68 w 4469"/>
              <a:gd name="T70" fmla="+- 0 2266 1273"/>
              <a:gd name="T71" fmla="*/ 2266 h 1044"/>
              <a:gd name="T72" fmla="+- 0 4377 4363"/>
              <a:gd name="T73" fmla="*/ T72 w 4469"/>
              <a:gd name="T74" fmla="+- 0 2210 1273"/>
              <a:gd name="T75" fmla="*/ 2210 h 1044"/>
              <a:gd name="T76" fmla="+- 0 4363 4363"/>
              <a:gd name="T77" fmla="*/ T76 w 4469"/>
              <a:gd name="T78" fmla="+- 0 2143 1273"/>
              <a:gd name="T79" fmla="*/ 2143 h 1044"/>
              <a:gd name="T80" fmla="+- 0 4363 4363"/>
              <a:gd name="T81" fmla="*/ T80 w 4469"/>
              <a:gd name="T82" fmla="+- 0 1447 1273"/>
              <a:gd name="T83" fmla="*/ 1447 h 104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4469" h="1044">
                <a:moveTo>
                  <a:pt x="0" y="174"/>
                </a:moveTo>
                <a:lnTo>
                  <a:pt x="14" y="106"/>
                </a:lnTo>
                <a:lnTo>
                  <a:pt x="51" y="51"/>
                </a:lnTo>
                <a:lnTo>
                  <a:pt x="106" y="13"/>
                </a:lnTo>
                <a:lnTo>
                  <a:pt x="174" y="0"/>
                </a:lnTo>
                <a:lnTo>
                  <a:pt x="4295" y="0"/>
                </a:lnTo>
                <a:lnTo>
                  <a:pt x="4363" y="13"/>
                </a:lnTo>
                <a:lnTo>
                  <a:pt x="4418" y="51"/>
                </a:lnTo>
                <a:lnTo>
                  <a:pt x="4455" y="106"/>
                </a:lnTo>
                <a:lnTo>
                  <a:pt x="4469" y="174"/>
                </a:lnTo>
                <a:lnTo>
                  <a:pt x="4469" y="870"/>
                </a:lnTo>
                <a:lnTo>
                  <a:pt x="4455" y="937"/>
                </a:lnTo>
                <a:lnTo>
                  <a:pt x="4418" y="993"/>
                </a:lnTo>
                <a:lnTo>
                  <a:pt x="4363" y="1030"/>
                </a:lnTo>
                <a:lnTo>
                  <a:pt x="4295" y="1044"/>
                </a:lnTo>
                <a:lnTo>
                  <a:pt x="174" y="1044"/>
                </a:lnTo>
                <a:lnTo>
                  <a:pt x="106" y="1030"/>
                </a:lnTo>
                <a:lnTo>
                  <a:pt x="51" y="993"/>
                </a:lnTo>
                <a:lnTo>
                  <a:pt x="14" y="937"/>
                </a:lnTo>
                <a:lnTo>
                  <a:pt x="0" y="870"/>
                </a:lnTo>
                <a:lnTo>
                  <a:pt x="0" y="174"/>
                </a:lnTo>
                <a:close/>
              </a:path>
            </a:pathLst>
          </a:custGeom>
          <a:noFill/>
          <a:ln w="9525">
            <a:solidFill>
              <a:srgbClr val="C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3" name="テキスト ボックス 22">
            <a:extLst>
              <a:ext uri="{FF2B5EF4-FFF2-40B4-BE49-F238E27FC236}">
                <a16:creationId xmlns:a16="http://schemas.microsoft.com/office/drawing/2014/main" id="{73C906B4-9950-BA44-CAB4-2A6E71B71145}"/>
              </a:ext>
            </a:extLst>
          </p:cNvPr>
          <p:cNvSpPr txBox="1"/>
          <p:nvPr/>
        </p:nvSpPr>
        <p:spPr>
          <a:xfrm>
            <a:off x="821687" y="5521244"/>
            <a:ext cx="4682385" cy="672043"/>
          </a:xfrm>
          <a:prstGeom prst="rect">
            <a:avLst/>
          </a:prstGeom>
          <a:noFill/>
        </p:spPr>
        <p:txBody>
          <a:bodyPr wrap="square">
            <a:spAutoFit/>
          </a:bodyPr>
          <a:lstStyle/>
          <a:p>
            <a:pPr marL="1393825" marR="408305" algn="just">
              <a:lnSpc>
                <a:spcPct val="116000"/>
              </a:lnSpc>
              <a:spcAft>
                <a:spcPts val="0"/>
              </a:spcAft>
            </a:pPr>
            <a:endParaRPr lang="ja-JP" altLang="en-US" sz="1100" dirty="0">
              <a:effectLst/>
              <a:latin typeface="游ゴシック" panose="020B0400000000000000" pitchFamily="50" charset="-128"/>
              <a:ea typeface="游ゴシック" panose="020B0400000000000000" pitchFamily="50" charset="-128"/>
              <a:cs typeface="ＭＳ Ｐゴシック" panose="020B0600070205080204" pitchFamily="50" charset="-128"/>
            </a:endParaRPr>
          </a:p>
          <a:p>
            <a:pPr marL="1393825" marR="408305" algn="just">
              <a:lnSpc>
                <a:spcPct val="116000"/>
              </a:lnSpc>
              <a:spcAft>
                <a:spcPts val="0"/>
              </a:spcAft>
            </a:pPr>
            <a:r>
              <a:rPr lang="ja-JP" altLang="en-US" sz="1100" dirty="0">
                <a:effectLst/>
                <a:latin typeface="游ゴシック" panose="020B0400000000000000" pitchFamily="50" charset="-128"/>
                <a:ea typeface="游ゴシック" panose="020B0400000000000000" pitchFamily="50" charset="-128"/>
                <a:cs typeface="ＭＳ Ｐゴシック" panose="020B0600070205080204" pitchFamily="50" charset="-128"/>
              </a:rPr>
              <a:t>コレバインミニの最大投与量は１日４ｇである。</a:t>
            </a:r>
          </a:p>
        </p:txBody>
      </p:sp>
      <p:sp>
        <p:nvSpPr>
          <p:cNvPr id="24" name="テキスト ボックス 23">
            <a:extLst>
              <a:ext uri="{FF2B5EF4-FFF2-40B4-BE49-F238E27FC236}">
                <a16:creationId xmlns:a16="http://schemas.microsoft.com/office/drawing/2014/main" id="{B10D0F39-7BA9-666B-BAD7-0310301297B3}"/>
              </a:ext>
            </a:extLst>
          </p:cNvPr>
          <p:cNvSpPr txBox="1"/>
          <p:nvPr/>
        </p:nvSpPr>
        <p:spPr>
          <a:xfrm>
            <a:off x="862785" y="2718845"/>
            <a:ext cx="4682385" cy="672043"/>
          </a:xfrm>
          <a:prstGeom prst="rect">
            <a:avLst/>
          </a:prstGeom>
          <a:noFill/>
        </p:spPr>
        <p:txBody>
          <a:bodyPr wrap="square">
            <a:spAutoFit/>
          </a:bodyPr>
          <a:lstStyle/>
          <a:p>
            <a:pPr marL="1393825" marR="408305" algn="just">
              <a:lnSpc>
                <a:spcPct val="116000"/>
              </a:lnSpc>
              <a:spcAft>
                <a:spcPts val="0"/>
              </a:spcAft>
            </a:pPr>
            <a:endParaRPr lang="ja-JP" altLang="en-US" sz="1100" dirty="0">
              <a:effectLst/>
              <a:latin typeface="游ゴシック" panose="020B0400000000000000" pitchFamily="50" charset="-128"/>
              <a:ea typeface="游ゴシック" panose="020B0400000000000000" pitchFamily="50" charset="-128"/>
              <a:cs typeface="ＭＳ Ｐゴシック" panose="020B0600070205080204" pitchFamily="50" charset="-128"/>
            </a:endParaRPr>
          </a:p>
          <a:p>
            <a:pPr marL="1393825" marR="408305" algn="just">
              <a:lnSpc>
                <a:spcPct val="116000"/>
              </a:lnSpc>
              <a:spcAft>
                <a:spcPts val="0"/>
              </a:spcAft>
            </a:pPr>
            <a:r>
              <a:rPr lang="ja-JP" altLang="en-US" sz="1100" dirty="0">
                <a:effectLst/>
                <a:latin typeface="游ゴシック" panose="020B0400000000000000" pitchFamily="50" charset="-128"/>
                <a:ea typeface="游ゴシック" panose="020B0400000000000000" pitchFamily="50" charset="-128"/>
                <a:cs typeface="ＭＳ Ｐゴシック" panose="020B0600070205080204" pitchFamily="50" charset="-128"/>
              </a:rPr>
              <a:t>コレバインミニが１回に４．８２ｇ処方されているので不合格と判定。</a:t>
            </a:r>
          </a:p>
        </p:txBody>
      </p:sp>
      <p:sp>
        <p:nvSpPr>
          <p:cNvPr id="2" name="직사각형 1">
            <a:extLst>
              <a:ext uri="{FF2B5EF4-FFF2-40B4-BE49-F238E27FC236}">
                <a16:creationId xmlns:a16="http://schemas.microsoft.com/office/drawing/2014/main" id="{D2292AA5-35E1-B3BD-F4FE-35BA6C88F1A0}"/>
              </a:ext>
            </a:extLst>
          </p:cNvPr>
          <p:cNvSpPr/>
          <p:nvPr/>
        </p:nvSpPr>
        <p:spPr>
          <a:xfrm>
            <a:off x="1498283" y="1604072"/>
            <a:ext cx="810038" cy="102759"/>
          </a:xfrm>
          <a:prstGeom prst="rect">
            <a:avLst/>
          </a:prstGeom>
          <a:solidFill>
            <a:schemeClr val="bg1">
              <a:lumMod val="95000"/>
              <a:alpha val="80000"/>
            </a:schemeClr>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 name="직사각형 3">
            <a:extLst>
              <a:ext uri="{FF2B5EF4-FFF2-40B4-BE49-F238E27FC236}">
                <a16:creationId xmlns:a16="http://schemas.microsoft.com/office/drawing/2014/main" id="{33F3D151-B7F5-9015-BA44-A918DD80A05B}"/>
              </a:ext>
            </a:extLst>
          </p:cNvPr>
          <p:cNvSpPr/>
          <p:nvPr/>
        </p:nvSpPr>
        <p:spPr>
          <a:xfrm>
            <a:off x="1498283" y="5427588"/>
            <a:ext cx="810038" cy="102759"/>
          </a:xfrm>
          <a:prstGeom prst="rect">
            <a:avLst/>
          </a:prstGeom>
          <a:solidFill>
            <a:schemeClr val="bg1">
              <a:lumMod val="95000"/>
              <a:alpha val="80000"/>
            </a:schemeClr>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28469075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E0697B61-A745-FB2B-E1B0-19A076B04F3C}"/>
              </a:ext>
            </a:extLst>
          </p:cNvPr>
          <p:cNvPicPr>
            <a:picLocks noChangeAspect="1"/>
          </p:cNvPicPr>
          <p:nvPr/>
        </p:nvPicPr>
        <p:blipFill>
          <a:blip r:embed="rId2"/>
          <a:srcRect t="6494" b="2577"/>
          <a:stretch/>
        </p:blipFill>
        <p:spPr>
          <a:xfrm>
            <a:off x="1045604" y="1303997"/>
            <a:ext cx="4322064" cy="2963203"/>
          </a:xfrm>
          <a:prstGeom prst="rect">
            <a:avLst/>
          </a:prstGeom>
        </p:spPr>
      </p:pic>
      <p:sp>
        <p:nvSpPr>
          <p:cNvPr id="16" name="スライド番号プレースホルダー 15">
            <a:extLst>
              <a:ext uri="{FF2B5EF4-FFF2-40B4-BE49-F238E27FC236}">
                <a16:creationId xmlns:a16="http://schemas.microsoft.com/office/drawing/2014/main" id="{CC091B34-AD5F-E593-0ED8-8ABFFF1758B3}"/>
              </a:ext>
            </a:extLst>
          </p:cNvPr>
          <p:cNvSpPr>
            <a:spLocks noGrp="1"/>
          </p:cNvSpPr>
          <p:nvPr>
            <p:ph type="sldNum" sz="quarter" idx="12"/>
          </p:nvPr>
        </p:nvSpPr>
        <p:spPr>
          <a:xfrm>
            <a:off x="4843463" y="9181397"/>
            <a:ext cx="1543050" cy="527403"/>
          </a:xfrm>
        </p:spPr>
        <p:txBody>
          <a:bodyPr/>
          <a:lstStyle/>
          <a:p>
            <a:fld id="{AE8EA5A1-38AB-4AA0-89CC-DE1004BC27E5}" type="slidenum">
              <a:rPr kumimoji="1" lang="ja-JP" altLang="en-US" smtClean="0"/>
              <a:t>102</a:t>
            </a:fld>
            <a:endParaRPr kumimoji="1" lang="ja-JP" altLang="en-US"/>
          </a:p>
        </p:txBody>
      </p:sp>
      <p:sp>
        <p:nvSpPr>
          <p:cNvPr id="13" name="テキスト ボックス 12">
            <a:extLst>
              <a:ext uri="{FF2B5EF4-FFF2-40B4-BE49-F238E27FC236}">
                <a16:creationId xmlns:a16="http://schemas.microsoft.com/office/drawing/2014/main" id="{04ED303C-AE77-04DB-552D-F0D9D1BBD31F}"/>
              </a:ext>
            </a:extLst>
          </p:cNvPr>
          <p:cNvSpPr txBox="1"/>
          <p:nvPr/>
        </p:nvSpPr>
        <p:spPr>
          <a:xfrm>
            <a:off x="243967" y="619851"/>
            <a:ext cx="5793761" cy="507831"/>
          </a:xfrm>
          <a:prstGeom prst="rect">
            <a:avLst/>
          </a:prstGeom>
          <a:noFill/>
        </p:spPr>
        <p:txBody>
          <a:bodyPr wrap="square">
            <a:spAutoFit/>
          </a:bodyPr>
          <a:lstStyle/>
          <a:p>
            <a:pPr marL="485140">
              <a:spcBef>
                <a:spcPts val="260"/>
              </a:spcBef>
              <a:spcAft>
                <a:spcPts val="0"/>
              </a:spcAft>
            </a:pPr>
            <a:r>
              <a:rPr lang="ja-JP" altLang="ja-JP" sz="1100" dirty="0">
                <a:effectLst/>
                <a:latin typeface="+mn-ea"/>
                <a:cs typeface="ＭＳ Ｐゴシック" panose="020B0600070205080204" pitchFamily="50" charset="-128"/>
              </a:rPr>
              <a:t>８．精密点検（公開ルール）</a:t>
            </a:r>
            <a:r>
              <a:rPr lang="ja-JP" altLang="ja-JP" sz="1100" spc="190" dirty="0">
                <a:effectLst/>
                <a:latin typeface="+mn-ea"/>
                <a:cs typeface="ＭＳ Ｐゴシック" panose="020B0600070205080204" pitchFamily="50" charset="-128"/>
              </a:rPr>
              <a:t> </a:t>
            </a:r>
            <a:r>
              <a:rPr lang="ja-JP" altLang="ja-JP" sz="1100" spc="-15" dirty="0">
                <a:effectLst/>
                <a:latin typeface="+mn-ea"/>
                <a:cs typeface="ＭＳ Ｐゴシック" panose="020B0600070205080204" pitchFamily="50" charset="-128"/>
              </a:rPr>
              <a:t>縦覧点検</a:t>
            </a:r>
            <a:endParaRPr lang="ja-JP" altLang="ja-JP" sz="1100" dirty="0">
              <a:effectLst/>
              <a:latin typeface="+mn-ea"/>
              <a:cs typeface="ＭＳ Ｐゴシック" panose="020B0600070205080204" pitchFamily="50" charset="-128"/>
            </a:endParaRPr>
          </a:p>
          <a:p>
            <a:pPr marL="765810">
              <a:spcBef>
                <a:spcPts val="570"/>
              </a:spcBef>
              <a:spcAft>
                <a:spcPts val="0"/>
              </a:spcAft>
            </a:pPr>
            <a:r>
              <a:rPr lang="ja-JP" altLang="ja-JP" sz="1100" spc="-5" dirty="0">
                <a:effectLst/>
                <a:latin typeface="+mn-ea"/>
                <a:cs typeface="ＭＳ Ｐゴシック" panose="020B0600070205080204" pitchFamily="50" charset="-128"/>
              </a:rPr>
              <a:t>複数の月にまたがるルールの点検です。</a:t>
            </a:r>
            <a:endParaRPr lang="ja-JP" altLang="ja-JP" sz="1100" dirty="0">
              <a:effectLst/>
              <a:latin typeface="+mn-ea"/>
              <a:cs typeface="ＭＳ Ｐゴシック" panose="020B0600070205080204" pitchFamily="50" charset="-128"/>
            </a:endParaRPr>
          </a:p>
        </p:txBody>
      </p:sp>
      <p:sp>
        <p:nvSpPr>
          <p:cNvPr id="20" name="テキスト ボックス 19">
            <a:extLst>
              <a:ext uri="{FF2B5EF4-FFF2-40B4-BE49-F238E27FC236}">
                <a16:creationId xmlns:a16="http://schemas.microsoft.com/office/drawing/2014/main" id="{231DE8D8-5F9E-943E-97F4-45811B1AA48D}"/>
              </a:ext>
            </a:extLst>
          </p:cNvPr>
          <p:cNvSpPr txBox="1"/>
          <p:nvPr/>
        </p:nvSpPr>
        <p:spPr>
          <a:xfrm>
            <a:off x="255397" y="4640705"/>
            <a:ext cx="5793761" cy="638636"/>
          </a:xfrm>
          <a:prstGeom prst="rect">
            <a:avLst/>
          </a:prstGeom>
          <a:noFill/>
        </p:spPr>
        <p:txBody>
          <a:bodyPr wrap="square">
            <a:spAutoFit/>
          </a:bodyPr>
          <a:lstStyle/>
          <a:p>
            <a:pPr marL="485140">
              <a:spcBef>
                <a:spcPts val="260"/>
              </a:spcBef>
              <a:spcAft>
                <a:spcPts val="0"/>
              </a:spcAft>
            </a:pPr>
            <a:r>
              <a:rPr lang="ja-JP" altLang="en-US" sz="1100" dirty="0">
                <a:effectLst/>
                <a:latin typeface="+mn-ea"/>
                <a:cs typeface="ＭＳ Ｐゴシック" panose="020B0600070205080204" pitchFamily="50" charset="-128"/>
              </a:rPr>
              <a:t>「チェック内容」と「チェック根拠」は公開ルールによります。</a:t>
            </a:r>
          </a:p>
          <a:p>
            <a:pPr marL="485140">
              <a:spcBef>
                <a:spcPts val="260"/>
              </a:spcBef>
              <a:spcAft>
                <a:spcPts val="0"/>
              </a:spcAft>
            </a:pPr>
            <a:r>
              <a:rPr lang="ja-JP" altLang="en-US" sz="1100" dirty="0">
                <a:effectLst/>
                <a:latin typeface="+mn-ea"/>
                <a:cs typeface="ＭＳ Ｐゴシック" panose="020B0600070205080204" pitchFamily="50" charset="-128"/>
              </a:rPr>
              <a:t>公開ルールの参照範囲は「単月」「縦覧」「突合」「入外」及びその組み合わせで構成されます。</a:t>
            </a:r>
          </a:p>
        </p:txBody>
      </p:sp>
      <p:sp>
        <p:nvSpPr>
          <p:cNvPr id="21" name="テキスト ボックス 20">
            <a:extLst>
              <a:ext uri="{FF2B5EF4-FFF2-40B4-BE49-F238E27FC236}">
                <a16:creationId xmlns:a16="http://schemas.microsoft.com/office/drawing/2014/main" id="{27DB3C5B-8801-B187-A5E0-EBCC6488CFA3}"/>
              </a:ext>
            </a:extLst>
          </p:cNvPr>
          <p:cNvSpPr txBox="1"/>
          <p:nvPr/>
        </p:nvSpPr>
        <p:spPr>
          <a:xfrm>
            <a:off x="2212909" y="2627603"/>
            <a:ext cx="2739683" cy="600164"/>
          </a:xfrm>
          <a:prstGeom prst="rect">
            <a:avLst/>
          </a:prstGeom>
          <a:noFill/>
        </p:spPr>
        <p:txBody>
          <a:bodyPr wrap="square" rtlCol="0">
            <a:spAutoFit/>
          </a:bodyPr>
          <a:lstStyle/>
          <a:p>
            <a:r>
              <a:rPr lang="ja-JP" altLang="ja-JP" sz="1100" spc="-10" dirty="0">
                <a:effectLst/>
                <a:latin typeface="游ゴシック" panose="020B0400000000000000" pitchFamily="50" charset="-128"/>
                <a:ea typeface="游ゴシック" panose="020B0400000000000000" pitchFamily="50" charset="-128"/>
                <a:cs typeface="ＭＳ Ｐゴシック" panose="020B0600070205080204" pitchFamily="50" charset="-128"/>
              </a:rPr>
              <a:t>ＰＳＡが当月の過去２か月のうちに２回</a:t>
            </a:r>
            <a:r>
              <a:rPr lang="ja-JP" altLang="ja-JP" sz="1100" spc="-5" dirty="0">
                <a:effectLst/>
                <a:latin typeface="游ゴシック" panose="020B0400000000000000" pitchFamily="50" charset="-128"/>
                <a:ea typeface="游ゴシック" panose="020B0400000000000000" pitchFamily="50" charset="-128"/>
                <a:cs typeface="ＭＳ Ｐゴシック" panose="020B0600070205080204" pitchFamily="50" charset="-128"/>
              </a:rPr>
              <a:t>以上算定されているので不合格と判定。</a:t>
            </a:r>
            <a:endParaRPr lang="ja-JP" altLang="ja-JP" sz="1100" dirty="0">
              <a:effectLst/>
              <a:latin typeface="游ゴシック" panose="020B0400000000000000" pitchFamily="50" charset="-128"/>
              <a:ea typeface="游ゴシック" panose="020B0400000000000000" pitchFamily="50" charset="-128"/>
              <a:cs typeface="ＭＳ Ｐゴシック" panose="020B0600070205080204" pitchFamily="50" charset="-128"/>
            </a:endParaRPr>
          </a:p>
          <a:p>
            <a:endParaRPr kumimoji="1" lang="ja-JP" altLang="en-US" sz="1100" dirty="0"/>
          </a:p>
        </p:txBody>
      </p:sp>
      <p:pic>
        <p:nvPicPr>
          <p:cNvPr id="23" name="図 22" descr="グラフィカル ユーザー インターフェイス, テキスト, アプリケーション&#10;&#10;自動的に生成された説明">
            <a:extLst>
              <a:ext uri="{FF2B5EF4-FFF2-40B4-BE49-F238E27FC236}">
                <a16:creationId xmlns:a16="http://schemas.microsoft.com/office/drawing/2014/main" id="{2066C49D-F4BA-47DE-E524-D8005111F468}"/>
              </a:ext>
            </a:extLst>
          </p:cNvPr>
          <p:cNvPicPr>
            <a:picLocks noChangeAspect="1"/>
          </p:cNvPicPr>
          <p:nvPr/>
        </p:nvPicPr>
        <p:blipFill>
          <a:blip r:embed="rId3">
            <a:extLst>
              <a:ext uri="{28A0092B-C50C-407E-A947-70E740481C1C}">
                <a14:useLocalDpi xmlns:a14="http://schemas.microsoft.com/office/drawing/2010/main" val="0"/>
              </a:ext>
            </a:extLst>
          </a:blip>
          <a:srcRect t="6846"/>
          <a:stretch/>
        </p:blipFill>
        <p:spPr>
          <a:xfrm>
            <a:off x="1135215" y="5441179"/>
            <a:ext cx="4714742" cy="3199204"/>
          </a:xfrm>
          <a:prstGeom prst="rect">
            <a:avLst/>
          </a:prstGeom>
        </p:spPr>
      </p:pic>
      <p:sp>
        <p:nvSpPr>
          <p:cNvPr id="25" name="テキスト ボックス 24">
            <a:extLst>
              <a:ext uri="{FF2B5EF4-FFF2-40B4-BE49-F238E27FC236}">
                <a16:creationId xmlns:a16="http://schemas.microsoft.com/office/drawing/2014/main" id="{8EAB4EE9-44DA-2F23-8937-B04083245627}"/>
              </a:ext>
            </a:extLst>
          </p:cNvPr>
          <p:cNvSpPr txBox="1"/>
          <p:nvPr/>
        </p:nvSpPr>
        <p:spPr>
          <a:xfrm>
            <a:off x="1668411" y="7010105"/>
            <a:ext cx="1022786" cy="261610"/>
          </a:xfrm>
          <a:prstGeom prst="rect">
            <a:avLst/>
          </a:prstGeom>
          <a:solidFill>
            <a:schemeClr val="bg1"/>
          </a:solidFill>
        </p:spPr>
        <p:txBody>
          <a:bodyPr wrap="square" rtlCol="0">
            <a:spAutoFit/>
          </a:bodyPr>
          <a:lstStyle/>
          <a:p>
            <a:r>
              <a:rPr kumimoji="1" lang="ja-JP" altLang="en-US" sz="1100" b="1" dirty="0">
                <a:solidFill>
                  <a:srgbClr val="FF0000"/>
                </a:solidFill>
              </a:rPr>
              <a:t>チェック内容</a:t>
            </a:r>
          </a:p>
        </p:txBody>
      </p:sp>
      <p:sp>
        <p:nvSpPr>
          <p:cNvPr id="26" name="テキスト ボックス 25">
            <a:extLst>
              <a:ext uri="{FF2B5EF4-FFF2-40B4-BE49-F238E27FC236}">
                <a16:creationId xmlns:a16="http://schemas.microsoft.com/office/drawing/2014/main" id="{BD94CD9E-F824-2331-F151-91AC79754246}"/>
              </a:ext>
            </a:extLst>
          </p:cNvPr>
          <p:cNvSpPr txBox="1"/>
          <p:nvPr/>
        </p:nvSpPr>
        <p:spPr>
          <a:xfrm>
            <a:off x="1668411" y="7345730"/>
            <a:ext cx="1048745" cy="261610"/>
          </a:xfrm>
          <a:prstGeom prst="rect">
            <a:avLst/>
          </a:prstGeom>
          <a:solidFill>
            <a:schemeClr val="bg1"/>
          </a:solidFill>
        </p:spPr>
        <p:txBody>
          <a:bodyPr wrap="square" rtlCol="0">
            <a:spAutoFit/>
          </a:bodyPr>
          <a:lstStyle/>
          <a:p>
            <a:r>
              <a:rPr kumimoji="1" lang="ja-JP" altLang="en-US" sz="1100" b="1" dirty="0">
                <a:solidFill>
                  <a:srgbClr val="FF0000"/>
                </a:solidFill>
              </a:rPr>
              <a:t>チェック根拠</a:t>
            </a:r>
          </a:p>
        </p:txBody>
      </p:sp>
      <p:sp>
        <p:nvSpPr>
          <p:cNvPr id="27" name="テキスト ボックス 26">
            <a:extLst>
              <a:ext uri="{FF2B5EF4-FFF2-40B4-BE49-F238E27FC236}">
                <a16:creationId xmlns:a16="http://schemas.microsoft.com/office/drawing/2014/main" id="{DC6FCF69-9105-573C-27BB-F3E51E5D1B09}"/>
              </a:ext>
            </a:extLst>
          </p:cNvPr>
          <p:cNvSpPr txBox="1"/>
          <p:nvPr/>
        </p:nvSpPr>
        <p:spPr>
          <a:xfrm>
            <a:off x="1996924" y="7896871"/>
            <a:ext cx="3725861" cy="600164"/>
          </a:xfrm>
          <a:prstGeom prst="rect">
            <a:avLst/>
          </a:prstGeom>
          <a:noFill/>
        </p:spPr>
        <p:txBody>
          <a:bodyPr wrap="square" rtlCol="0">
            <a:spAutoFit/>
          </a:bodyPr>
          <a:lstStyle/>
          <a:p>
            <a:r>
              <a:rPr lang="ja-JP" altLang="en-US" sz="1100" spc="-10" dirty="0">
                <a:effectLst/>
                <a:latin typeface="游ゴシック" panose="020B0400000000000000" pitchFamily="50" charset="-128"/>
                <a:ea typeface="游ゴシック" panose="020B0400000000000000" pitchFamily="50" charset="-128"/>
                <a:cs typeface="ＭＳ Ｐゴシック" panose="020B0600070205080204" pitchFamily="50" charset="-128"/>
              </a:rPr>
              <a:t>前立腺特異抗原（ＰＳＡ）の検査結果が</a:t>
            </a:r>
            <a:r>
              <a:rPr lang="en-US" altLang="ja-JP" sz="1100" spc="-10" dirty="0">
                <a:effectLst/>
                <a:latin typeface="游ゴシック" panose="020B0400000000000000" pitchFamily="50" charset="-128"/>
                <a:ea typeface="游ゴシック" panose="020B0400000000000000" pitchFamily="50" charset="-128"/>
                <a:cs typeface="ＭＳ Ｐゴシック" panose="020B0600070205080204" pitchFamily="50" charset="-128"/>
              </a:rPr>
              <a:t>4.0ng/dl</a:t>
            </a:r>
            <a:r>
              <a:rPr lang="ja-JP" altLang="en-US" sz="1100" spc="-10" dirty="0">
                <a:effectLst/>
                <a:latin typeface="游ゴシック" panose="020B0400000000000000" pitchFamily="50" charset="-128"/>
                <a:ea typeface="游ゴシック" panose="020B0400000000000000" pitchFamily="50" charset="-128"/>
                <a:cs typeface="ＭＳ Ｐゴシック" panose="020B0600070205080204" pitchFamily="50" charset="-128"/>
              </a:rPr>
              <a:t>以上であって前立腺癌の確定診断がつかない場合においては、 ３か月に１回に限り、３回を上限として算定できる。</a:t>
            </a:r>
            <a:endParaRPr kumimoji="1" lang="ja-JP" altLang="en-US" sz="1100" dirty="0"/>
          </a:p>
        </p:txBody>
      </p:sp>
      <p:sp>
        <p:nvSpPr>
          <p:cNvPr id="3" name="직사각형 2">
            <a:extLst>
              <a:ext uri="{FF2B5EF4-FFF2-40B4-BE49-F238E27FC236}">
                <a16:creationId xmlns:a16="http://schemas.microsoft.com/office/drawing/2014/main" id="{210B9260-0A4F-CE72-FB24-B367589A0263}"/>
              </a:ext>
            </a:extLst>
          </p:cNvPr>
          <p:cNvSpPr/>
          <p:nvPr/>
        </p:nvSpPr>
        <p:spPr>
          <a:xfrm>
            <a:off x="1490332" y="1572268"/>
            <a:ext cx="810038" cy="102759"/>
          </a:xfrm>
          <a:prstGeom prst="rect">
            <a:avLst/>
          </a:prstGeom>
          <a:solidFill>
            <a:schemeClr val="bg1">
              <a:lumMod val="95000"/>
              <a:alpha val="80000"/>
            </a:schemeClr>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 name="직사각형 3">
            <a:extLst>
              <a:ext uri="{FF2B5EF4-FFF2-40B4-BE49-F238E27FC236}">
                <a16:creationId xmlns:a16="http://schemas.microsoft.com/office/drawing/2014/main" id="{5A6FA1EA-A543-B645-6731-2290F9133E51}"/>
              </a:ext>
            </a:extLst>
          </p:cNvPr>
          <p:cNvSpPr/>
          <p:nvPr/>
        </p:nvSpPr>
        <p:spPr>
          <a:xfrm>
            <a:off x="1568052" y="5693103"/>
            <a:ext cx="810038" cy="102759"/>
          </a:xfrm>
          <a:prstGeom prst="rect">
            <a:avLst/>
          </a:prstGeom>
          <a:solidFill>
            <a:schemeClr val="bg1">
              <a:lumMod val="95000"/>
              <a:alpha val="80000"/>
            </a:schemeClr>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3918642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図 12">
            <a:extLst>
              <a:ext uri="{FF2B5EF4-FFF2-40B4-BE49-F238E27FC236}">
                <a16:creationId xmlns:a16="http://schemas.microsoft.com/office/drawing/2014/main" id="{5615A510-180E-E273-B3EE-2DCCEDD0B862}"/>
              </a:ext>
            </a:extLst>
          </p:cNvPr>
          <p:cNvPicPr>
            <a:picLocks noChangeAspect="1"/>
          </p:cNvPicPr>
          <p:nvPr/>
        </p:nvPicPr>
        <p:blipFill>
          <a:blip r:embed="rId2"/>
          <a:srcRect t="7101" b="2917"/>
          <a:stretch/>
        </p:blipFill>
        <p:spPr>
          <a:xfrm>
            <a:off x="998081" y="1450658"/>
            <a:ext cx="4322064" cy="2930528"/>
          </a:xfrm>
          <a:prstGeom prst="rect">
            <a:avLst/>
          </a:prstGeom>
        </p:spPr>
      </p:pic>
      <p:sp>
        <p:nvSpPr>
          <p:cNvPr id="16" name="スライド番号プレースホルダー 15">
            <a:extLst>
              <a:ext uri="{FF2B5EF4-FFF2-40B4-BE49-F238E27FC236}">
                <a16:creationId xmlns:a16="http://schemas.microsoft.com/office/drawing/2014/main" id="{CC091B34-AD5F-E593-0ED8-8ABFFF1758B3}"/>
              </a:ext>
            </a:extLst>
          </p:cNvPr>
          <p:cNvSpPr>
            <a:spLocks noGrp="1"/>
          </p:cNvSpPr>
          <p:nvPr>
            <p:ph type="sldNum" sz="quarter" idx="12"/>
          </p:nvPr>
        </p:nvSpPr>
        <p:spPr>
          <a:xfrm>
            <a:off x="4843463" y="9181397"/>
            <a:ext cx="1543050" cy="527403"/>
          </a:xfrm>
        </p:spPr>
        <p:txBody>
          <a:bodyPr/>
          <a:lstStyle/>
          <a:p>
            <a:fld id="{AE8EA5A1-38AB-4AA0-89CC-DE1004BC27E5}" type="slidenum">
              <a:rPr kumimoji="1" lang="ja-JP" altLang="en-US" smtClean="0"/>
              <a:t>103</a:t>
            </a:fld>
            <a:endParaRPr kumimoji="1" lang="ja-JP" altLang="en-US"/>
          </a:p>
        </p:txBody>
      </p:sp>
      <p:sp>
        <p:nvSpPr>
          <p:cNvPr id="2" name="テキスト ボックス 1">
            <a:extLst>
              <a:ext uri="{FF2B5EF4-FFF2-40B4-BE49-F238E27FC236}">
                <a16:creationId xmlns:a16="http://schemas.microsoft.com/office/drawing/2014/main" id="{884BFA8F-2D3E-EF76-5815-6C2677D5C7A3}"/>
              </a:ext>
            </a:extLst>
          </p:cNvPr>
          <p:cNvSpPr txBox="1"/>
          <p:nvPr/>
        </p:nvSpPr>
        <p:spPr>
          <a:xfrm>
            <a:off x="868680" y="991739"/>
            <a:ext cx="3133550" cy="430887"/>
          </a:xfrm>
          <a:prstGeom prst="rect">
            <a:avLst/>
          </a:prstGeom>
          <a:noFill/>
        </p:spPr>
        <p:txBody>
          <a:bodyPr wrap="none" rtlCol="0">
            <a:spAutoFit/>
          </a:bodyPr>
          <a:lstStyle/>
          <a:p>
            <a:r>
              <a:rPr lang="ja-JP" altLang="ja-JP" sz="1100" spc="-5" dirty="0">
                <a:effectLst/>
                <a:latin typeface="游ゴシック" panose="020B0400000000000000" pitchFamily="50" charset="-128"/>
                <a:ea typeface="游ゴシック" panose="020B0400000000000000" pitchFamily="50" charset="-128"/>
                <a:cs typeface="ＭＳ Ｐゴシック" panose="020B0600070205080204" pitchFamily="50" charset="-128"/>
              </a:rPr>
              <a:t>縦覧点検の結果は「縦覧」画面で確認します。</a:t>
            </a:r>
            <a:endParaRPr lang="ja-JP" altLang="ja-JP" sz="1100" dirty="0">
              <a:effectLst/>
              <a:latin typeface="游ゴシック" panose="020B0400000000000000" pitchFamily="50" charset="-128"/>
              <a:ea typeface="游ゴシック" panose="020B0400000000000000" pitchFamily="50" charset="-128"/>
              <a:cs typeface="ＭＳ Ｐゴシック" panose="020B0600070205080204" pitchFamily="50" charset="-128"/>
            </a:endParaRPr>
          </a:p>
          <a:p>
            <a:endParaRPr kumimoji="1" lang="ja-JP" altLang="en-US" sz="1100" dirty="0"/>
          </a:p>
        </p:txBody>
      </p:sp>
      <p:sp>
        <p:nvSpPr>
          <p:cNvPr id="6" name="テキスト ボックス 5">
            <a:extLst>
              <a:ext uri="{FF2B5EF4-FFF2-40B4-BE49-F238E27FC236}">
                <a16:creationId xmlns:a16="http://schemas.microsoft.com/office/drawing/2014/main" id="{91BB8328-7F69-3395-EBB4-968FAC3F27AA}"/>
              </a:ext>
            </a:extLst>
          </p:cNvPr>
          <p:cNvSpPr txBox="1"/>
          <p:nvPr/>
        </p:nvSpPr>
        <p:spPr>
          <a:xfrm>
            <a:off x="868680" y="4927347"/>
            <a:ext cx="4678204" cy="600164"/>
          </a:xfrm>
          <a:prstGeom prst="rect">
            <a:avLst/>
          </a:prstGeom>
          <a:noFill/>
        </p:spPr>
        <p:txBody>
          <a:bodyPr wrap="none" rtlCol="0">
            <a:spAutoFit/>
          </a:bodyPr>
          <a:lstStyle/>
          <a:p>
            <a:r>
              <a:rPr lang="ja-JP" altLang="en-US" sz="1100" spc="-5" dirty="0">
                <a:effectLst/>
                <a:latin typeface="游ゴシック" panose="020B0400000000000000" pitchFamily="50" charset="-128"/>
                <a:ea typeface="游ゴシック" panose="020B0400000000000000" pitchFamily="50" charset="-128"/>
                <a:cs typeface="ＭＳ Ｐゴシック" panose="020B0600070205080204" pitchFamily="50" charset="-128"/>
              </a:rPr>
              <a:t>９．精密点検ルール（公開ルール） 算定日点検</a:t>
            </a:r>
          </a:p>
          <a:p>
            <a:r>
              <a:rPr lang="ja-JP" altLang="en-US" sz="1100" spc="-5" dirty="0">
                <a:effectLst/>
                <a:latin typeface="游ゴシック" panose="020B0400000000000000" pitchFamily="50" charset="-128"/>
                <a:ea typeface="游ゴシック" panose="020B0400000000000000" pitchFamily="50" charset="-128"/>
                <a:cs typeface="ＭＳ Ｐゴシック" panose="020B0600070205080204" pitchFamily="50" charset="-128"/>
              </a:rPr>
              <a:t>単月点検の中で、定められた算定日の前後関係の整合性を点検します。</a:t>
            </a:r>
          </a:p>
          <a:p>
            <a:endParaRPr kumimoji="1" lang="ja-JP" altLang="en-US" sz="1100" dirty="0"/>
          </a:p>
        </p:txBody>
      </p:sp>
      <p:pic>
        <p:nvPicPr>
          <p:cNvPr id="10243" name="docshape763">
            <a:extLst>
              <a:ext uri="{FF2B5EF4-FFF2-40B4-BE49-F238E27FC236}">
                <a16:creationId xmlns:a16="http://schemas.microsoft.com/office/drawing/2014/main" id="{472A9899-1A3C-A2D9-96B3-A89B750DDA3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6629"/>
          <a:stretch/>
        </p:blipFill>
        <p:spPr bwMode="auto">
          <a:xfrm>
            <a:off x="998081" y="5458735"/>
            <a:ext cx="4476744" cy="3149569"/>
          </a:xfrm>
          <a:prstGeom prst="rect">
            <a:avLst/>
          </a:prstGeom>
          <a:noFill/>
          <a:extLst>
            <a:ext uri="{909E8E84-426E-40DD-AFC4-6F175D3DCCD1}">
              <a14:hiddenFill xmlns:a14="http://schemas.microsoft.com/office/drawing/2010/main">
                <a:solidFill>
                  <a:srgbClr val="FFFFFF"/>
                </a:solidFill>
              </a14:hiddenFill>
            </a:ext>
          </a:extLst>
        </p:spPr>
      </p:pic>
      <p:sp>
        <p:nvSpPr>
          <p:cNvPr id="8" name="docshape764">
            <a:extLst>
              <a:ext uri="{FF2B5EF4-FFF2-40B4-BE49-F238E27FC236}">
                <a16:creationId xmlns:a16="http://schemas.microsoft.com/office/drawing/2014/main" id="{FF718B55-E726-F595-63CE-32E12B245FBD}"/>
              </a:ext>
            </a:extLst>
          </p:cNvPr>
          <p:cNvSpPr>
            <a:spLocks/>
          </p:cNvSpPr>
          <p:nvPr/>
        </p:nvSpPr>
        <p:spPr bwMode="auto">
          <a:xfrm>
            <a:off x="2364001" y="7158238"/>
            <a:ext cx="2809479" cy="844776"/>
          </a:xfrm>
          <a:custGeom>
            <a:avLst/>
            <a:gdLst>
              <a:gd name="T0" fmla="+- 0 8683 4627"/>
              <a:gd name="T1" fmla="*/ T0 w 4270"/>
              <a:gd name="T2" fmla="+- 0 3154 3154"/>
              <a:gd name="T3" fmla="*/ 3154 h 1284"/>
              <a:gd name="T4" fmla="+- 0 4841 4627"/>
              <a:gd name="T5" fmla="*/ T4 w 4270"/>
              <a:gd name="T6" fmla="+- 0 3154 3154"/>
              <a:gd name="T7" fmla="*/ 3154 h 1284"/>
              <a:gd name="T8" fmla="+- 0 4774 4627"/>
              <a:gd name="T9" fmla="*/ T8 w 4270"/>
              <a:gd name="T10" fmla="+- 0 3165 3154"/>
              <a:gd name="T11" fmla="*/ 3165 h 1284"/>
              <a:gd name="T12" fmla="+- 0 4715 4627"/>
              <a:gd name="T13" fmla="*/ T12 w 4270"/>
              <a:gd name="T14" fmla="+- 0 3195 3154"/>
              <a:gd name="T15" fmla="*/ 3195 h 1284"/>
              <a:gd name="T16" fmla="+- 0 4668 4627"/>
              <a:gd name="T17" fmla="*/ T16 w 4270"/>
              <a:gd name="T18" fmla="+- 0 3242 3154"/>
              <a:gd name="T19" fmla="*/ 3242 h 1284"/>
              <a:gd name="T20" fmla="+- 0 4638 4627"/>
              <a:gd name="T21" fmla="*/ T20 w 4270"/>
              <a:gd name="T22" fmla="+- 0 3301 3154"/>
              <a:gd name="T23" fmla="*/ 3301 h 1284"/>
              <a:gd name="T24" fmla="+- 0 4627 4627"/>
              <a:gd name="T25" fmla="*/ T24 w 4270"/>
              <a:gd name="T26" fmla="+- 0 3368 3154"/>
              <a:gd name="T27" fmla="*/ 3368 h 1284"/>
              <a:gd name="T28" fmla="+- 0 4627 4627"/>
              <a:gd name="T29" fmla="*/ T28 w 4270"/>
              <a:gd name="T30" fmla="+- 0 4224 3154"/>
              <a:gd name="T31" fmla="*/ 4224 h 1284"/>
              <a:gd name="T32" fmla="+- 0 4638 4627"/>
              <a:gd name="T33" fmla="*/ T32 w 4270"/>
              <a:gd name="T34" fmla="+- 0 4292 3154"/>
              <a:gd name="T35" fmla="*/ 4292 h 1284"/>
              <a:gd name="T36" fmla="+- 0 4668 4627"/>
              <a:gd name="T37" fmla="*/ T36 w 4270"/>
              <a:gd name="T38" fmla="+- 0 4351 3154"/>
              <a:gd name="T39" fmla="*/ 4351 h 1284"/>
              <a:gd name="T40" fmla="+- 0 4715 4627"/>
              <a:gd name="T41" fmla="*/ T40 w 4270"/>
              <a:gd name="T42" fmla="+- 0 4397 3154"/>
              <a:gd name="T43" fmla="*/ 4397 h 1284"/>
              <a:gd name="T44" fmla="+- 0 4774 4627"/>
              <a:gd name="T45" fmla="*/ T44 w 4270"/>
              <a:gd name="T46" fmla="+- 0 4427 3154"/>
              <a:gd name="T47" fmla="*/ 4427 h 1284"/>
              <a:gd name="T48" fmla="+- 0 4841 4627"/>
              <a:gd name="T49" fmla="*/ T48 w 4270"/>
              <a:gd name="T50" fmla="+- 0 4438 3154"/>
              <a:gd name="T51" fmla="*/ 4438 h 1284"/>
              <a:gd name="T52" fmla="+- 0 8683 4627"/>
              <a:gd name="T53" fmla="*/ T52 w 4270"/>
              <a:gd name="T54" fmla="+- 0 4438 3154"/>
              <a:gd name="T55" fmla="*/ 4438 h 1284"/>
              <a:gd name="T56" fmla="+- 0 8750 4627"/>
              <a:gd name="T57" fmla="*/ T56 w 4270"/>
              <a:gd name="T58" fmla="+- 0 4427 3154"/>
              <a:gd name="T59" fmla="*/ 4427 h 1284"/>
              <a:gd name="T60" fmla="+- 0 8809 4627"/>
              <a:gd name="T61" fmla="*/ T60 w 4270"/>
              <a:gd name="T62" fmla="+- 0 4397 3154"/>
              <a:gd name="T63" fmla="*/ 4397 h 1284"/>
              <a:gd name="T64" fmla="+- 0 8856 4627"/>
              <a:gd name="T65" fmla="*/ T64 w 4270"/>
              <a:gd name="T66" fmla="+- 0 4351 3154"/>
              <a:gd name="T67" fmla="*/ 4351 h 1284"/>
              <a:gd name="T68" fmla="+- 0 8886 4627"/>
              <a:gd name="T69" fmla="*/ T68 w 4270"/>
              <a:gd name="T70" fmla="+- 0 4292 3154"/>
              <a:gd name="T71" fmla="*/ 4292 h 1284"/>
              <a:gd name="T72" fmla="+- 0 8897 4627"/>
              <a:gd name="T73" fmla="*/ T72 w 4270"/>
              <a:gd name="T74" fmla="+- 0 4224 3154"/>
              <a:gd name="T75" fmla="*/ 4224 h 1284"/>
              <a:gd name="T76" fmla="+- 0 8897 4627"/>
              <a:gd name="T77" fmla="*/ T76 w 4270"/>
              <a:gd name="T78" fmla="+- 0 3368 3154"/>
              <a:gd name="T79" fmla="*/ 3368 h 1284"/>
              <a:gd name="T80" fmla="+- 0 8886 4627"/>
              <a:gd name="T81" fmla="*/ T80 w 4270"/>
              <a:gd name="T82" fmla="+- 0 3301 3154"/>
              <a:gd name="T83" fmla="*/ 3301 h 1284"/>
              <a:gd name="T84" fmla="+- 0 8856 4627"/>
              <a:gd name="T85" fmla="*/ T84 w 4270"/>
              <a:gd name="T86" fmla="+- 0 3242 3154"/>
              <a:gd name="T87" fmla="*/ 3242 h 1284"/>
              <a:gd name="T88" fmla="+- 0 8809 4627"/>
              <a:gd name="T89" fmla="*/ T88 w 4270"/>
              <a:gd name="T90" fmla="+- 0 3195 3154"/>
              <a:gd name="T91" fmla="*/ 3195 h 1284"/>
              <a:gd name="T92" fmla="+- 0 8750 4627"/>
              <a:gd name="T93" fmla="*/ T92 w 4270"/>
              <a:gd name="T94" fmla="+- 0 3165 3154"/>
              <a:gd name="T95" fmla="*/ 3165 h 1284"/>
              <a:gd name="T96" fmla="+- 0 8683 4627"/>
              <a:gd name="T97" fmla="*/ T96 w 4270"/>
              <a:gd name="T98" fmla="+- 0 3154 3154"/>
              <a:gd name="T99" fmla="*/ 3154 h 128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Lst>
            <a:rect l="0" t="0" r="r" b="b"/>
            <a:pathLst>
              <a:path w="4270" h="1284">
                <a:moveTo>
                  <a:pt x="4056" y="0"/>
                </a:moveTo>
                <a:lnTo>
                  <a:pt x="214" y="0"/>
                </a:lnTo>
                <a:lnTo>
                  <a:pt x="147" y="11"/>
                </a:lnTo>
                <a:lnTo>
                  <a:pt x="88" y="41"/>
                </a:lnTo>
                <a:lnTo>
                  <a:pt x="41" y="88"/>
                </a:lnTo>
                <a:lnTo>
                  <a:pt x="11" y="147"/>
                </a:lnTo>
                <a:lnTo>
                  <a:pt x="0" y="214"/>
                </a:lnTo>
                <a:lnTo>
                  <a:pt x="0" y="1070"/>
                </a:lnTo>
                <a:lnTo>
                  <a:pt x="11" y="1138"/>
                </a:lnTo>
                <a:lnTo>
                  <a:pt x="41" y="1197"/>
                </a:lnTo>
                <a:lnTo>
                  <a:pt x="88" y="1243"/>
                </a:lnTo>
                <a:lnTo>
                  <a:pt x="147" y="1273"/>
                </a:lnTo>
                <a:lnTo>
                  <a:pt x="214" y="1284"/>
                </a:lnTo>
                <a:lnTo>
                  <a:pt x="4056" y="1284"/>
                </a:lnTo>
                <a:lnTo>
                  <a:pt x="4123" y="1273"/>
                </a:lnTo>
                <a:lnTo>
                  <a:pt x="4182" y="1243"/>
                </a:lnTo>
                <a:lnTo>
                  <a:pt x="4229" y="1197"/>
                </a:lnTo>
                <a:lnTo>
                  <a:pt x="4259" y="1138"/>
                </a:lnTo>
                <a:lnTo>
                  <a:pt x="4270" y="1070"/>
                </a:lnTo>
                <a:lnTo>
                  <a:pt x="4270" y="214"/>
                </a:lnTo>
                <a:lnTo>
                  <a:pt x="4259" y="147"/>
                </a:lnTo>
                <a:lnTo>
                  <a:pt x="4229" y="88"/>
                </a:lnTo>
                <a:lnTo>
                  <a:pt x="4182" y="41"/>
                </a:lnTo>
                <a:lnTo>
                  <a:pt x="4123" y="11"/>
                </a:lnTo>
                <a:lnTo>
                  <a:pt x="4056" y="0"/>
                </a:lnTo>
                <a:close/>
              </a:path>
            </a:pathLst>
          </a:custGeom>
          <a:solidFill>
            <a:srgbClr val="FFFF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 name="docshape765">
            <a:extLst>
              <a:ext uri="{FF2B5EF4-FFF2-40B4-BE49-F238E27FC236}">
                <a16:creationId xmlns:a16="http://schemas.microsoft.com/office/drawing/2014/main" id="{AE351CB3-66E6-3A29-2209-B169A200BF69}"/>
              </a:ext>
            </a:extLst>
          </p:cNvPr>
          <p:cNvSpPr>
            <a:spLocks/>
          </p:cNvSpPr>
          <p:nvPr/>
        </p:nvSpPr>
        <p:spPr bwMode="auto">
          <a:xfrm>
            <a:off x="2364001" y="7158238"/>
            <a:ext cx="2809479" cy="844776"/>
          </a:xfrm>
          <a:custGeom>
            <a:avLst/>
            <a:gdLst>
              <a:gd name="T0" fmla="+- 0 4627 4627"/>
              <a:gd name="T1" fmla="*/ T0 w 4270"/>
              <a:gd name="T2" fmla="+- 0 3368 3154"/>
              <a:gd name="T3" fmla="*/ 3368 h 1284"/>
              <a:gd name="T4" fmla="+- 0 4638 4627"/>
              <a:gd name="T5" fmla="*/ T4 w 4270"/>
              <a:gd name="T6" fmla="+- 0 3301 3154"/>
              <a:gd name="T7" fmla="*/ 3301 h 1284"/>
              <a:gd name="T8" fmla="+- 0 4668 4627"/>
              <a:gd name="T9" fmla="*/ T8 w 4270"/>
              <a:gd name="T10" fmla="+- 0 3242 3154"/>
              <a:gd name="T11" fmla="*/ 3242 h 1284"/>
              <a:gd name="T12" fmla="+- 0 4715 4627"/>
              <a:gd name="T13" fmla="*/ T12 w 4270"/>
              <a:gd name="T14" fmla="+- 0 3195 3154"/>
              <a:gd name="T15" fmla="*/ 3195 h 1284"/>
              <a:gd name="T16" fmla="+- 0 4774 4627"/>
              <a:gd name="T17" fmla="*/ T16 w 4270"/>
              <a:gd name="T18" fmla="+- 0 3165 3154"/>
              <a:gd name="T19" fmla="*/ 3165 h 1284"/>
              <a:gd name="T20" fmla="+- 0 4841 4627"/>
              <a:gd name="T21" fmla="*/ T20 w 4270"/>
              <a:gd name="T22" fmla="+- 0 3154 3154"/>
              <a:gd name="T23" fmla="*/ 3154 h 1284"/>
              <a:gd name="T24" fmla="+- 0 8683 4627"/>
              <a:gd name="T25" fmla="*/ T24 w 4270"/>
              <a:gd name="T26" fmla="+- 0 3154 3154"/>
              <a:gd name="T27" fmla="*/ 3154 h 1284"/>
              <a:gd name="T28" fmla="+- 0 8750 4627"/>
              <a:gd name="T29" fmla="*/ T28 w 4270"/>
              <a:gd name="T30" fmla="+- 0 3165 3154"/>
              <a:gd name="T31" fmla="*/ 3165 h 1284"/>
              <a:gd name="T32" fmla="+- 0 8809 4627"/>
              <a:gd name="T33" fmla="*/ T32 w 4270"/>
              <a:gd name="T34" fmla="+- 0 3195 3154"/>
              <a:gd name="T35" fmla="*/ 3195 h 1284"/>
              <a:gd name="T36" fmla="+- 0 8856 4627"/>
              <a:gd name="T37" fmla="*/ T36 w 4270"/>
              <a:gd name="T38" fmla="+- 0 3242 3154"/>
              <a:gd name="T39" fmla="*/ 3242 h 1284"/>
              <a:gd name="T40" fmla="+- 0 8886 4627"/>
              <a:gd name="T41" fmla="*/ T40 w 4270"/>
              <a:gd name="T42" fmla="+- 0 3301 3154"/>
              <a:gd name="T43" fmla="*/ 3301 h 1284"/>
              <a:gd name="T44" fmla="+- 0 8897 4627"/>
              <a:gd name="T45" fmla="*/ T44 w 4270"/>
              <a:gd name="T46" fmla="+- 0 3368 3154"/>
              <a:gd name="T47" fmla="*/ 3368 h 1284"/>
              <a:gd name="T48" fmla="+- 0 8897 4627"/>
              <a:gd name="T49" fmla="*/ T48 w 4270"/>
              <a:gd name="T50" fmla="+- 0 4224 3154"/>
              <a:gd name="T51" fmla="*/ 4224 h 1284"/>
              <a:gd name="T52" fmla="+- 0 8886 4627"/>
              <a:gd name="T53" fmla="*/ T52 w 4270"/>
              <a:gd name="T54" fmla="+- 0 4292 3154"/>
              <a:gd name="T55" fmla="*/ 4292 h 1284"/>
              <a:gd name="T56" fmla="+- 0 8856 4627"/>
              <a:gd name="T57" fmla="*/ T56 w 4270"/>
              <a:gd name="T58" fmla="+- 0 4351 3154"/>
              <a:gd name="T59" fmla="*/ 4351 h 1284"/>
              <a:gd name="T60" fmla="+- 0 8809 4627"/>
              <a:gd name="T61" fmla="*/ T60 w 4270"/>
              <a:gd name="T62" fmla="+- 0 4397 3154"/>
              <a:gd name="T63" fmla="*/ 4397 h 1284"/>
              <a:gd name="T64" fmla="+- 0 8750 4627"/>
              <a:gd name="T65" fmla="*/ T64 w 4270"/>
              <a:gd name="T66" fmla="+- 0 4427 3154"/>
              <a:gd name="T67" fmla="*/ 4427 h 1284"/>
              <a:gd name="T68" fmla="+- 0 8683 4627"/>
              <a:gd name="T69" fmla="*/ T68 w 4270"/>
              <a:gd name="T70" fmla="+- 0 4438 3154"/>
              <a:gd name="T71" fmla="*/ 4438 h 1284"/>
              <a:gd name="T72" fmla="+- 0 4841 4627"/>
              <a:gd name="T73" fmla="*/ T72 w 4270"/>
              <a:gd name="T74" fmla="+- 0 4438 3154"/>
              <a:gd name="T75" fmla="*/ 4438 h 1284"/>
              <a:gd name="T76" fmla="+- 0 4774 4627"/>
              <a:gd name="T77" fmla="*/ T76 w 4270"/>
              <a:gd name="T78" fmla="+- 0 4427 3154"/>
              <a:gd name="T79" fmla="*/ 4427 h 1284"/>
              <a:gd name="T80" fmla="+- 0 4715 4627"/>
              <a:gd name="T81" fmla="*/ T80 w 4270"/>
              <a:gd name="T82" fmla="+- 0 4397 3154"/>
              <a:gd name="T83" fmla="*/ 4397 h 1284"/>
              <a:gd name="T84" fmla="+- 0 4668 4627"/>
              <a:gd name="T85" fmla="*/ T84 w 4270"/>
              <a:gd name="T86" fmla="+- 0 4351 3154"/>
              <a:gd name="T87" fmla="*/ 4351 h 1284"/>
              <a:gd name="T88" fmla="+- 0 4638 4627"/>
              <a:gd name="T89" fmla="*/ T88 w 4270"/>
              <a:gd name="T90" fmla="+- 0 4292 3154"/>
              <a:gd name="T91" fmla="*/ 4292 h 1284"/>
              <a:gd name="T92" fmla="+- 0 4627 4627"/>
              <a:gd name="T93" fmla="*/ T92 w 4270"/>
              <a:gd name="T94" fmla="+- 0 4224 3154"/>
              <a:gd name="T95" fmla="*/ 4224 h 1284"/>
              <a:gd name="T96" fmla="+- 0 4627 4627"/>
              <a:gd name="T97" fmla="*/ T96 w 4270"/>
              <a:gd name="T98" fmla="+- 0 3368 3154"/>
              <a:gd name="T99" fmla="*/ 3368 h 128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Lst>
            <a:rect l="0" t="0" r="r" b="b"/>
            <a:pathLst>
              <a:path w="4270" h="1284">
                <a:moveTo>
                  <a:pt x="0" y="214"/>
                </a:moveTo>
                <a:lnTo>
                  <a:pt x="11" y="147"/>
                </a:lnTo>
                <a:lnTo>
                  <a:pt x="41" y="88"/>
                </a:lnTo>
                <a:lnTo>
                  <a:pt x="88" y="41"/>
                </a:lnTo>
                <a:lnTo>
                  <a:pt x="147" y="11"/>
                </a:lnTo>
                <a:lnTo>
                  <a:pt x="214" y="0"/>
                </a:lnTo>
                <a:lnTo>
                  <a:pt x="4056" y="0"/>
                </a:lnTo>
                <a:lnTo>
                  <a:pt x="4123" y="11"/>
                </a:lnTo>
                <a:lnTo>
                  <a:pt x="4182" y="41"/>
                </a:lnTo>
                <a:lnTo>
                  <a:pt x="4229" y="88"/>
                </a:lnTo>
                <a:lnTo>
                  <a:pt x="4259" y="147"/>
                </a:lnTo>
                <a:lnTo>
                  <a:pt x="4270" y="214"/>
                </a:lnTo>
                <a:lnTo>
                  <a:pt x="4270" y="1070"/>
                </a:lnTo>
                <a:lnTo>
                  <a:pt x="4259" y="1138"/>
                </a:lnTo>
                <a:lnTo>
                  <a:pt x="4229" y="1197"/>
                </a:lnTo>
                <a:lnTo>
                  <a:pt x="4182" y="1243"/>
                </a:lnTo>
                <a:lnTo>
                  <a:pt x="4123" y="1273"/>
                </a:lnTo>
                <a:lnTo>
                  <a:pt x="4056" y="1284"/>
                </a:lnTo>
                <a:lnTo>
                  <a:pt x="214" y="1284"/>
                </a:lnTo>
                <a:lnTo>
                  <a:pt x="147" y="1273"/>
                </a:lnTo>
                <a:lnTo>
                  <a:pt x="88" y="1243"/>
                </a:lnTo>
                <a:lnTo>
                  <a:pt x="41" y="1197"/>
                </a:lnTo>
                <a:lnTo>
                  <a:pt x="11" y="1138"/>
                </a:lnTo>
                <a:lnTo>
                  <a:pt x="0" y="1070"/>
                </a:lnTo>
                <a:lnTo>
                  <a:pt x="0" y="214"/>
                </a:lnTo>
                <a:close/>
              </a:path>
            </a:pathLst>
          </a:custGeom>
          <a:noFill/>
          <a:ln w="9525">
            <a:solidFill>
              <a:srgbClr val="C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0" name="テキスト ボックス 19">
            <a:extLst>
              <a:ext uri="{FF2B5EF4-FFF2-40B4-BE49-F238E27FC236}">
                <a16:creationId xmlns:a16="http://schemas.microsoft.com/office/drawing/2014/main" id="{77420192-9CA7-BA40-F5A8-28E1312329AC}"/>
              </a:ext>
            </a:extLst>
          </p:cNvPr>
          <p:cNvSpPr txBox="1"/>
          <p:nvPr/>
        </p:nvSpPr>
        <p:spPr>
          <a:xfrm>
            <a:off x="2357497" y="2824302"/>
            <a:ext cx="2885374" cy="430887"/>
          </a:xfrm>
          <a:prstGeom prst="rect">
            <a:avLst/>
          </a:prstGeom>
          <a:noFill/>
        </p:spPr>
        <p:txBody>
          <a:bodyPr wrap="square" rtlCol="0">
            <a:spAutoFit/>
          </a:bodyPr>
          <a:lstStyle/>
          <a:p>
            <a:r>
              <a:rPr lang="ja-JP" altLang="en-US" sz="1100" spc="-10" dirty="0">
                <a:effectLst/>
                <a:latin typeface="游ゴシック" panose="020B0400000000000000" pitchFamily="50" charset="-128"/>
                <a:ea typeface="游ゴシック" panose="020B0400000000000000" pitchFamily="50" charset="-128"/>
                <a:cs typeface="ＭＳ Ｐゴシック" panose="020B0600070205080204" pitchFamily="50" charset="-128"/>
              </a:rPr>
              <a:t>ＰＳＡが７月と５月に２回算定されてお り、３か月に２回の算定なのので不合格</a:t>
            </a:r>
            <a:r>
              <a:rPr lang="ja-JP" altLang="en-US" sz="1100" spc="-10" dirty="0">
                <a:latin typeface="游ゴシック" panose="020B0400000000000000" pitchFamily="50" charset="-128"/>
                <a:ea typeface="游ゴシック" panose="020B0400000000000000" pitchFamily="50" charset="-128"/>
                <a:cs typeface="ＭＳ Ｐゴシック" panose="020B0600070205080204" pitchFamily="50" charset="-128"/>
              </a:rPr>
              <a:t>。</a:t>
            </a:r>
            <a:endParaRPr kumimoji="1" lang="ja-JP" altLang="en-US" sz="1100" dirty="0"/>
          </a:p>
        </p:txBody>
      </p:sp>
      <p:sp>
        <p:nvSpPr>
          <p:cNvPr id="21" name="テキスト ボックス 20">
            <a:extLst>
              <a:ext uri="{FF2B5EF4-FFF2-40B4-BE49-F238E27FC236}">
                <a16:creationId xmlns:a16="http://schemas.microsoft.com/office/drawing/2014/main" id="{F5D1692A-55CB-9C71-3B06-8C3401F852D0}"/>
              </a:ext>
            </a:extLst>
          </p:cNvPr>
          <p:cNvSpPr txBox="1"/>
          <p:nvPr/>
        </p:nvSpPr>
        <p:spPr>
          <a:xfrm>
            <a:off x="2343458" y="7360445"/>
            <a:ext cx="2857369" cy="430887"/>
          </a:xfrm>
          <a:prstGeom prst="rect">
            <a:avLst/>
          </a:prstGeom>
          <a:noFill/>
        </p:spPr>
        <p:txBody>
          <a:bodyPr wrap="square" rtlCol="0">
            <a:spAutoFit/>
          </a:bodyPr>
          <a:lstStyle/>
          <a:p>
            <a:r>
              <a:rPr lang="ja-JP" altLang="en-US" sz="1100" spc="-10" dirty="0">
                <a:effectLst/>
                <a:latin typeface="游ゴシック" panose="020B0400000000000000" pitchFamily="50" charset="-128"/>
                <a:ea typeface="游ゴシック" panose="020B0400000000000000" pitchFamily="50" charset="-128"/>
                <a:cs typeface="ＭＳ Ｐゴシック" panose="020B0600070205080204" pitchFamily="50" charset="-128"/>
              </a:rPr>
              <a:t>慢性疼痛疾患管理料を算定した後に、</a:t>
            </a:r>
            <a:endParaRPr lang="en-US" altLang="ja-JP" sz="1100" spc="-10" dirty="0">
              <a:effectLst/>
              <a:latin typeface="游ゴシック" panose="020B0400000000000000" pitchFamily="50" charset="-128"/>
              <a:ea typeface="游ゴシック" panose="020B0400000000000000" pitchFamily="50" charset="-128"/>
              <a:cs typeface="ＭＳ Ｐゴシック" panose="020B0600070205080204" pitchFamily="50" charset="-128"/>
            </a:endParaRPr>
          </a:p>
          <a:p>
            <a:r>
              <a:rPr lang="ja-JP" altLang="en-US" sz="1100" spc="-10" dirty="0">
                <a:effectLst/>
                <a:latin typeface="游ゴシック" panose="020B0400000000000000" pitchFamily="50" charset="-128"/>
                <a:ea typeface="游ゴシック" panose="020B0400000000000000" pitchFamily="50" charset="-128"/>
                <a:cs typeface="ＭＳ Ｐゴシック" panose="020B0600070205080204" pitchFamily="50" charset="-128"/>
              </a:rPr>
              <a:t>外来管理加算を算定したので不合格と判定。</a:t>
            </a:r>
            <a:endParaRPr kumimoji="1" lang="ja-JP" altLang="en-US" sz="1100" dirty="0"/>
          </a:p>
        </p:txBody>
      </p:sp>
      <p:sp>
        <p:nvSpPr>
          <p:cNvPr id="4" name="テキスト ボックス 3">
            <a:extLst>
              <a:ext uri="{FF2B5EF4-FFF2-40B4-BE49-F238E27FC236}">
                <a16:creationId xmlns:a16="http://schemas.microsoft.com/office/drawing/2014/main" id="{541BA325-74D7-F4BD-9950-8EF4536E1B23}"/>
              </a:ext>
            </a:extLst>
          </p:cNvPr>
          <p:cNvSpPr txBox="1"/>
          <p:nvPr/>
        </p:nvSpPr>
        <p:spPr>
          <a:xfrm>
            <a:off x="1716437" y="4767042"/>
            <a:ext cx="3432874" cy="369332"/>
          </a:xfrm>
          <a:prstGeom prst="rect">
            <a:avLst/>
          </a:prstGeom>
          <a:noFill/>
        </p:spPr>
        <p:txBody>
          <a:bodyPr wrap="square">
            <a:spAutoFit/>
          </a:bodyPr>
          <a:lstStyle/>
          <a:p>
            <a:r>
              <a:rPr lang="en-US" altLang="ja-JP" sz="18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 </a:t>
            </a:r>
            <a:endParaRPr lang="ja-JP" altLang="ja-JP" sz="18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sp>
        <p:nvSpPr>
          <p:cNvPr id="3" name="직사각형 2">
            <a:extLst>
              <a:ext uri="{FF2B5EF4-FFF2-40B4-BE49-F238E27FC236}">
                <a16:creationId xmlns:a16="http://schemas.microsoft.com/office/drawing/2014/main" id="{084D2576-8912-9814-B106-60CD0F858220}"/>
              </a:ext>
            </a:extLst>
          </p:cNvPr>
          <p:cNvSpPr/>
          <p:nvPr/>
        </p:nvSpPr>
        <p:spPr>
          <a:xfrm>
            <a:off x="1482024" y="5747113"/>
            <a:ext cx="810038" cy="102759"/>
          </a:xfrm>
          <a:prstGeom prst="rect">
            <a:avLst/>
          </a:prstGeom>
          <a:solidFill>
            <a:schemeClr val="bg1">
              <a:lumMod val="95000"/>
              <a:alpha val="80000"/>
            </a:schemeClr>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14181846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スライド番号プレースホルダー 15">
            <a:extLst>
              <a:ext uri="{FF2B5EF4-FFF2-40B4-BE49-F238E27FC236}">
                <a16:creationId xmlns:a16="http://schemas.microsoft.com/office/drawing/2014/main" id="{CC091B34-AD5F-E593-0ED8-8ABFFF1758B3}"/>
              </a:ext>
            </a:extLst>
          </p:cNvPr>
          <p:cNvSpPr>
            <a:spLocks noGrp="1"/>
          </p:cNvSpPr>
          <p:nvPr>
            <p:ph type="sldNum" sz="quarter" idx="12"/>
          </p:nvPr>
        </p:nvSpPr>
        <p:spPr>
          <a:xfrm>
            <a:off x="4843463" y="9181397"/>
            <a:ext cx="1543050" cy="527403"/>
          </a:xfrm>
        </p:spPr>
        <p:txBody>
          <a:bodyPr/>
          <a:lstStyle/>
          <a:p>
            <a:fld id="{AE8EA5A1-38AB-4AA0-89CC-DE1004BC27E5}" type="slidenum">
              <a:rPr kumimoji="1" lang="ja-JP" altLang="en-US" smtClean="0"/>
              <a:t>104</a:t>
            </a:fld>
            <a:endParaRPr kumimoji="1" lang="ja-JP" altLang="en-US"/>
          </a:p>
        </p:txBody>
      </p:sp>
      <p:sp>
        <p:nvSpPr>
          <p:cNvPr id="2" name="テキスト ボックス 1">
            <a:extLst>
              <a:ext uri="{FF2B5EF4-FFF2-40B4-BE49-F238E27FC236}">
                <a16:creationId xmlns:a16="http://schemas.microsoft.com/office/drawing/2014/main" id="{59340AA5-3D4F-A25B-4B8B-3038C2B8A2FE}"/>
              </a:ext>
            </a:extLst>
          </p:cNvPr>
          <p:cNvSpPr txBox="1"/>
          <p:nvPr/>
        </p:nvSpPr>
        <p:spPr>
          <a:xfrm>
            <a:off x="749322" y="855994"/>
            <a:ext cx="2689198" cy="430887"/>
          </a:xfrm>
          <a:prstGeom prst="rect">
            <a:avLst/>
          </a:prstGeom>
          <a:noFill/>
        </p:spPr>
        <p:txBody>
          <a:bodyPr wrap="none" rtlCol="0">
            <a:spAutoFit/>
          </a:bodyPr>
          <a:lstStyle/>
          <a:p>
            <a:r>
              <a:rPr lang="ja-JP" altLang="ja-JP" sz="1100" spc="-15" dirty="0">
                <a:effectLst/>
                <a:latin typeface="游ゴシック" panose="020B0400000000000000" pitchFamily="50" charset="-128"/>
                <a:ea typeface="游ゴシック" panose="020B0400000000000000" pitchFamily="50" charset="-128"/>
                <a:cs typeface="ＭＳ Ｐゴシック" panose="020B0600070205080204" pitchFamily="50" charset="-128"/>
              </a:rPr>
              <a:t>算定日は「算定日」画面で確認します。</a:t>
            </a:r>
            <a:endParaRPr lang="ja-JP" altLang="ja-JP" sz="1100" dirty="0">
              <a:effectLst/>
              <a:latin typeface="游ゴシック" panose="020B0400000000000000" pitchFamily="50" charset="-128"/>
              <a:ea typeface="游ゴシック" panose="020B0400000000000000" pitchFamily="50" charset="-128"/>
              <a:cs typeface="ＭＳ Ｐゴシック" panose="020B0600070205080204" pitchFamily="50" charset="-128"/>
            </a:endParaRPr>
          </a:p>
          <a:p>
            <a:endParaRPr kumimoji="1" lang="ja-JP" altLang="en-US" sz="1100" dirty="0"/>
          </a:p>
        </p:txBody>
      </p:sp>
      <p:grpSp>
        <p:nvGrpSpPr>
          <p:cNvPr id="3" name="docshapegroup767">
            <a:extLst>
              <a:ext uri="{FF2B5EF4-FFF2-40B4-BE49-F238E27FC236}">
                <a16:creationId xmlns:a16="http://schemas.microsoft.com/office/drawing/2014/main" id="{8CAB56DF-1E8B-8290-2D04-7E1C9304DFEB}"/>
              </a:ext>
            </a:extLst>
          </p:cNvPr>
          <p:cNvGrpSpPr>
            <a:grpSpLocks/>
          </p:cNvGrpSpPr>
          <p:nvPr/>
        </p:nvGrpSpPr>
        <p:grpSpPr bwMode="auto">
          <a:xfrm>
            <a:off x="1319022" y="1350679"/>
            <a:ext cx="4320224" cy="3584956"/>
            <a:chOff x="2551" y="708"/>
            <a:chExt cx="6804" cy="5647"/>
          </a:xfrm>
        </p:grpSpPr>
        <p:pic>
          <p:nvPicPr>
            <p:cNvPr id="11267" name="docshape768">
              <a:extLst>
                <a:ext uri="{FF2B5EF4-FFF2-40B4-BE49-F238E27FC236}">
                  <a16:creationId xmlns:a16="http://schemas.microsoft.com/office/drawing/2014/main" id="{78528A26-C767-3BAC-7A5A-F0AC842753C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7790"/>
            <a:stretch/>
          </p:blipFill>
          <p:spPr bwMode="auto">
            <a:xfrm>
              <a:off x="2551" y="708"/>
              <a:ext cx="6804" cy="4725"/>
            </a:xfrm>
            <a:prstGeom prst="rect">
              <a:avLst/>
            </a:prstGeom>
            <a:noFill/>
            <a:extLst>
              <a:ext uri="{909E8E84-426E-40DD-AFC4-6F175D3DCCD1}">
                <a14:hiddenFill xmlns:a14="http://schemas.microsoft.com/office/drawing/2010/main">
                  <a:solidFill>
                    <a:srgbClr val="FFFFFF"/>
                  </a:solidFill>
                </a14:hiddenFill>
              </a:ext>
            </a:extLst>
          </p:spPr>
        </p:pic>
        <p:sp>
          <p:nvSpPr>
            <p:cNvPr id="4" name="docshape769">
              <a:extLst>
                <a:ext uri="{FF2B5EF4-FFF2-40B4-BE49-F238E27FC236}">
                  <a16:creationId xmlns:a16="http://schemas.microsoft.com/office/drawing/2014/main" id="{2DC7819B-5B31-7D35-1C4B-45409F5A5B87}"/>
                </a:ext>
              </a:extLst>
            </p:cNvPr>
            <p:cNvSpPr>
              <a:spLocks/>
            </p:cNvSpPr>
            <p:nvPr/>
          </p:nvSpPr>
          <p:spPr bwMode="auto">
            <a:xfrm>
              <a:off x="4482" y="2333"/>
              <a:ext cx="396" cy="396"/>
            </a:xfrm>
            <a:custGeom>
              <a:avLst/>
              <a:gdLst>
                <a:gd name="T0" fmla="+- 0 4482 4482"/>
                <a:gd name="T1" fmla="*/ T0 w 396"/>
                <a:gd name="T2" fmla="+- 0 2532 2334"/>
                <a:gd name="T3" fmla="*/ 2532 h 396"/>
                <a:gd name="T4" fmla="+- 0 4498 4482"/>
                <a:gd name="T5" fmla="*/ T4 w 396"/>
                <a:gd name="T6" fmla="+- 0 2455 2334"/>
                <a:gd name="T7" fmla="*/ 2455 h 396"/>
                <a:gd name="T8" fmla="+- 0 4540 4482"/>
                <a:gd name="T9" fmla="*/ T8 w 396"/>
                <a:gd name="T10" fmla="+- 0 2392 2334"/>
                <a:gd name="T11" fmla="*/ 2392 h 396"/>
                <a:gd name="T12" fmla="+- 0 4603 4482"/>
                <a:gd name="T13" fmla="*/ T12 w 396"/>
                <a:gd name="T14" fmla="+- 0 2349 2334"/>
                <a:gd name="T15" fmla="*/ 2349 h 396"/>
                <a:gd name="T16" fmla="+- 0 4680 4482"/>
                <a:gd name="T17" fmla="*/ T16 w 396"/>
                <a:gd name="T18" fmla="+- 0 2334 2334"/>
                <a:gd name="T19" fmla="*/ 2334 h 396"/>
                <a:gd name="T20" fmla="+- 0 4757 4482"/>
                <a:gd name="T21" fmla="*/ T20 w 396"/>
                <a:gd name="T22" fmla="+- 0 2349 2334"/>
                <a:gd name="T23" fmla="*/ 2349 h 396"/>
                <a:gd name="T24" fmla="+- 0 4820 4482"/>
                <a:gd name="T25" fmla="*/ T24 w 396"/>
                <a:gd name="T26" fmla="+- 0 2392 2334"/>
                <a:gd name="T27" fmla="*/ 2392 h 396"/>
                <a:gd name="T28" fmla="+- 0 4862 4482"/>
                <a:gd name="T29" fmla="*/ T28 w 396"/>
                <a:gd name="T30" fmla="+- 0 2455 2334"/>
                <a:gd name="T31" fmla="*/ 2455 h 396"/>
                <a:gd name="T32" fmla="+- 0 4878 4482"/>
                <a:gd name="T33" fmla="*/ T32 w 396"/>
                <a:gd name="T34" fmla="+- 0 2532 2334"/>
                <a:gd name="T35" fmla="*/ 2532 h 396"/>
                <a:gd name="T36" fmla="+- 0 4862 4482"/>
                <a:gd name="T37" fmla="*/ T36 w 396"/>
                <a:gd name="T38" fmla="+- 0 2609 2334"/>
                <a:gd name="T39" fmla="*/ 2609 h 396"/>
                <a:gd name="T40" fmla="+- 0 4820 4482"/>
                <a:gd name="T41" fmla="*/ T40 w 396"/>
                <a:gd name="T42" fmla="+- 0 2672 2334"/>
                <a:gd name="T43" fmla="*/ 2672 h 396"/>
                <a:gd name="T44" fmla="+- 0 4757 4482"/>
                <a:gd name="T45" fmla="*/ T44 w 396"/>
                <a:gd name="T46" fmla="+- 0 2714 2334"/>
                <a:gd name="T47" fmla="*/ 2714 h 396"/>
                <a:gd name="T48" fmla="+- 0 4680 4482"/>
                <a:gd name="T49" fmla="*/ T48 w 396"/>
                <a:gd name="T50" fmla="+- 0 2730 2334"/>
                <a:gd name="T51" fmla="*/ 2730 h 396"/>
                <a:gd name="T52" fmla="+- 0 4603 4482"/>
                <a:gd name="T53" fmla="*/ T52 w 396"/>
                <a:gd name="T54" fmla="+- 0 2714 2334"/>
                <a:gd name="T55" fmla="*/ 2714 h 396"/>
                <a:gd name="T56" fmla="+- 0 4540 4482"/>
                <a:gd name="T57" fmla="*/ T56 w 396"/>
                <a:gd name="T58" fmla="+- 0 2672 2334"/>
                <a:gd name="T59" fmla="*/ 2672 h 396"/>
                <a:gd name="T60" fmla="+- 0 4498 4482"/>
                <a:gd name="T61" fmla="*/ T60 w 396"/>
                <a:gd name="T62" fmla="+- 0 2609 2334"/>
                <a:gd name="T63" fmla="*/ 2609 h 396"/>
                <a:gd name="T64" fmla="+- 0 4482 4482"/>
                <a:gd name="T65" fmla="*/ T64 w 396"/>
                <a:gd name="T66" fmla="+- 0 2532 2334"/>
                <a:gd name="T67" fmla="*/ 2532 h 39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Lst>
              <a:rect l="0" t="0" r="r" b="b"/>
              <a:pathLst>
                <a:path w="396" h="396">
                  <a:moveTo>
                    <a:pt x="0" y="198"/>
                  </a:moveTo>
                  <a:lnTo>
                    <a:pt x="16" y="121"/>
                  </a:lnTo>
                  <a:lnTo>
                    <a:pt x="58" y="58"/>
                  </a:lnTo>
                  <a:lnTo>
                    <a:pt x="121" y="15"/>
                  </a:lnTo>
                  <a:lnTo>
                    <a:pt x="198" y="0"/>
                  </a:lnTo>
                  <a:lnTo>
                    <a:pt x="275" y="15"/>
                  </a:lnTo>
                  <a:lnTo>
                    <a:pt x="338" y="58"/>
                  </a:lnTo>
                  <a:lnTo>
                    <a:pt x="380" y="121"/>
                  </a:lnTo>
                  <a:lnTo>
                    <a:pt x="396" y="198"/>
                  </a:lnTo>
                  <a:lnTo>
                    <a:pt x="380" y="275"/>
                  </a:lnTo>
                  <a:lnTo>
                    <a:pt x="338" y="338"/>
                  </a:lnTo>
                  <a:lnTo>
                    <a:pt x="275" y="380"/>
                  </a:lnTo>
                  <a:lnTo>
                    <a:pt x="198" y="396"/>
                  </a:lnTo>
                  <a:lnTo>
                    <a:pt x="121" y="380"/>
                  </a:lnTo>
                  <a:lnTo>
                    <a:pt x="58" y="338"/>
                  </a:lnTo>
                  <a:lnTo>
                    <a:pt x="16" y="275"/>
                  </a:lnTo>
                  <a:lnTo>
                    <a:pt x="0" y="198"/>
                  </a:lnTo>
                  <a:close/>
                </a:path>
              </a:pathLst>
            </a:cu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 name="docshape770">
              <a:extLst>
                <a:ext uri="{FF2B5EF4-FFF2-40B4-BE49-F238E27FC236}">
                  <a16:creationId xmlns:a16="http://schemas.microsoft.com/office/drawing/2014/main" id="{3ACF1C73-2657-98C4-D338-7F4333387B37}"/>
                </a:ext>
              </a:extLst>
            </p:cNvPr>
            <p:cNvSpPr>
              <a:spLocks/>
            </p:cNvSpPr>
            <p:nvPr/>
          </p:nvSpPr>
          <p:spPr bwMode="auto">
            <a:xfrm>
              <a:off x="8744" y="2331"/>
              <a:ext cx="396" cy="396"/>
            </a:xfrm>
            <a:custGeom>
              <a:avLst/>
              <a:gdLst>
                <a:gd name="T0" fmla="+- 0 8744 8744"/>
                <a:gd name="T1" fmla="*/ T0 w 396"/>
                <a:gd name="T2" fmla="+- 0 2530 2332"/>
                <a:gd name="T3" fmla="*/ 2530 h 396"/>
                <a:gd name="T4" fmla="+- 0 8760 8744"/>
                <a:gd name="T5" fmla="*/ T4 w 396"/>
                <a:gd name="T6" fmla="+- 0 2452 2332"/>
                <a:gd name="T7" fmla="*/ 2452 h 396"/>
                <a:gd name="T8" fmla="+- 0 8802 8744"/>
                <a:gd name="T9" fmla="*/ T8 w 396"/>
                <a:gd name="T10" fmla="+- 0 2390 2332"/>
                <a:gd name="T11" fmla="*/ 2390 h 396"/>
                <a:gd name="T12" fmla="+- 0 8865 8744"/>
                <a:gd name="T13" fmla="*/ T12 w 396"/>
                <a:gd name="T14" fmla="+- 0 2347 2332"/>
                <a:gd name="T15" fmla="*/ 2347 h 396"/>
                <a:gd name="T16" fmla="+- 0 8942 8744"/>
                <a:gd name="T17" fmla="*/ T16 w 396"/>
                <a:gd name="T18" fmla="+- 0 2332 2332"/>
                <a:gd name="T19" fmla="*/ 2332 h 396"/>
                <a:gd name="T20" fmla="+- 0 9019 8744"/>
                <a:gd name="T21" fmla="*/ T20 w 396"/>
                <a:gd name="T22" fmla="+- 0 2347 2332"/>
                <a:gd name="T23" fmla="*/ 2347 h 396"/>
                <a:gd name="T24" fmla="+- 0 9082 8744"/>
                <a:gd name="T25" fmla="*/ T24 w 396"/>
                <a:gd name="T26" fmla="+- 0 2390 2332"/>
                <a:gd name="T27" fmla="*/ 2390 h 396"/>
                <a:gd name="T28" fmla="+- 0 9125 8744"/>
                <a:gd name="T29" fmla="*/ T28 w 396"/>
                <a:gd name="T30" fmla="+- 0 2452 2332"/>
                <a:gd name="T31" fmla="*/ 2452 h 396"/>
                <a:gd name="T32" fmla="+- 0 9140 8744"/>
                <a:gd name="T33" fmla="*/ T32 w 396"/>
                <a:gd name="T34" fmla="+- 0 2530 2332"/>
                <a:gd name="T35" fmla="*/ 2530 h 396"/>
                <a:gd name="T36" fmla="+- 0 9125 8744"/>
                <a:gd name="T37" fmla="*/ T36 w 396"/>
                <a:gd name="T38" fmla="+- 0 2607 2332"/>
                <a:gd name="T39" fmla="*/ 2607 h 396"/>
                <a:gd name="T40" fmla="+- 0 9082 8744"/>
                <a:gd name="T41" fmla="*/ T40 w 396"/>
                <a:gd name="T42" fmla="+- 0 2670 2332"/>
                <a:gd name="T43" fmla="*/ 2670 h 396"/>
                <a:gd name="T44" fmla="+- 0 9019 8744"/>
                <a:gd name="T45" fmla="*/ T44 w 396"/>
                <a:gd name="T46" fmla="+- 0 2712 2332"/>
                <a:gd name="T47" fmla="*/ 2712 h 396"/>
                <a:gd name="T48" fmla="+- 0 8942 8744"/>
                <a:gd name="T49" fmla="*/ T48 w 396"/>
                <a:gd name="T50" fmla="+- 0 2728 2332"/>
                <a:gd name="T51" fmla="*/ 2728 h 396"/>
                <a:gd name="T52" fmla="+- 0 8865 8744"/>
                <a:gd name="T53" fmla="*/ T52 w 396"/>
                <a:gd name="T54" fmla="+- 0 2712 2332"/>
                <a:gd name="T55" fmla="*/ 2712 h 396"/>
                <a:gd name="T56" fmla="+- 0 8802 8744"/>
                <a:gd name="T57" fmla="*/ T56 w 396"/>
                <a:gd name="T58" fmla="+- 0 2670 2332"/>
                <a:gd name="T59" fmla="*/ 2670 h 396"/>
                <a:gd name="T60" fmla="+- 0 8760 8744"/>
                <a:gd name="T61" fmla="*/ T60 w 396"/>
                <a:gd name="T62" fmla="+- 0 2607 2332"/>
                <a:gd name="T63" fmla="*/ 2607 h 396"/>
                <a:gd name="T64" fmla="+- 0 8744 8744"/>
                <a:gd name="T65" fmla="*/ T64 w 396"/>
                <a:gd name="T66" fmla="+- 0 2530 2332"/>
                <a:gd name="T67" fmla="*/ 2530 h 39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Lst>
              <a:rect l="0" t="0" r="r" b="b"/>
              <a:pathLst>
                <a:path w="396" h="396">
                  <a:moveTo>
                    <a:pt x="0" y="198"/>
                  </a:moveTo>
                  <a:lnTo>
                    <a:pt x="16" y="120"/>
                  </a:lnTo>
                  <a:lnTo>
                    <a:pt x="58" y="58"/>
                  </a:lnTo>
                  <a:lnTo>
                    <a:pt x="121" y="15"/>
                  </a:lnTo>
                  <a:lnTo>
                    <a:pt x="198" y="0"/>
                  </a:lnTo>
                  <a:lnTo>
                    <a:pt x="275" y="15"/>
                  </a:lnTo>
                  <a:lnTo>
                    <a:pt x="338" y="58"/>
                  </a:lnTo>
                  <a:lnTo>
                    <a:pt x="381" y="120"/>
                  </a:lnTo>
                  <a:lnTo>
                    <a:pt x="396" y="198"/>
                  </a:lnTo>
                  <a:lnTo>
                    <a:pt x="381" y="275"/>
                  </a:lnTo>
                  <a:lnTo>
                    <a:pt x="338" y="338"/>
                  </a:lnTo>
                  <a:lnTo>
                    <a:pt x="275" y="380"/>
                  </a:lnTo>
                  <a:lnTo>
                    <a:pt x="198" y="396"/>
                  </a:lnTo>
                  <a:lnTo>
                    <a:pt x="121" y="380"/>
                  </a:lnTo>
                  <a:lnTo>
                    <a:pt x="58" y="338"/>
                  </a:lnTo>
                  <a:lnTo>
                    <a:pt x="16" y="275"/>
                  </a:lnTo>
                  <a:lnTo>
                    <a:pt x="0" y="198"/>
                  </a:lnTo>
                  <a:close/>
                </a:path>
              </a:pathLst>
            </a:cu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pic>
          <p:nvPicPr>
            <p:cNvPr id="11270" name="docshape771">
              <a:extLst>
                <a:ext uri="{FF2B5EF4-FFF2-40B4-BE49-F238E27FC236}">
                  <a16:creationId xmlns:a16="http://schemas.microsoft.com/office/drawing/2014/main" id="{8FF3C001-7D50-B0F7-38B9-EB272FF958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96" y="3943"/>
              <a:ext cx="5400" cy="2405"/>
            </a:xfrm>
            <a:prstGeom prst="rect">
              <a:avLst/>
            </a:prstGeom>
            <a:noFill/>
            <a:extLst>
              <a:ext uri="{909E8E84-426E-40DD-AFC4-6F175D3DCCD1}">
                <a14:hiddenFill xmlns:a14="http://schemas.microsoft.com/office/drawing/2010/main">
                  <a:solidFill>
                    <a:srgbClr val="FFFFFF"/>
                  </a:solidFill>
                </a14:hiddenFill>
              </a:ext>
            </a:extLst>
          </p:spPr>
        </p:pic>
        <p:sp>
          <p:nvSpPr>
            <p:cNvPr id="7" name="docshape772">
              <a:extLst>
                <a:ext uri="{FF2B5EF4-FFF2-40B4-BE49-F238E27FC236}">
                  <a16:creationId xmlns:a16="http://schemas.microsoft.com/office/drawing/2014/main" id="{A4070914-F774-B622-AB88-A0E43B41C6C8}"/>
                </a:ext>
              </a:extLst>
            </p:cNvPr>
            <p:cNvSpPr>
              <a:spLocks noChangeArrowheads="1"/>
            </p:cNvSpPr>
            <p:nvPr/>
          </p:nvSpPr>
          <p:spPr bwMode="auto">
            <a:xfrm>
              <a:off x="3388" y="3935"/>
              <a:ext cx="5415" cy="2420"/>
            </a:xfrm>
            <a:prstGeom prst="rect">
              <a:avLst/>
            </a:prstGeom>
            <a:noFill/>
            <a:ln w="9525">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8" name="docshape773">
              <a:extLst>
                <a:ext uri="{FF2B5EF4-FFF2-40B4-BE49-F238E27FC236}">
                  <a16:creationId xmlns:a16="http://schemas.microsoft.com/office/drawing/2014/main" id="{090E46BC-941E-A66F-EDBD-1B65F4694197}"/>
                </a:ext>
              </a:extLst>
            </p:cNvPr>
            <p:cNvSpPr>
              <a:spLocks/>
            </p:cNvSpPr>
            <p:nvPr/>
          </p:nvSpPr>
          <p:spPr bwMode="auto">
            <a:xfrm>
              <a:off x="2552" y="2331"/>
              <a:ext cx="1068" cy="396"/>
            </a:xfrm>
            <a:custGeom>
              <a:avLst/>
              <a:gdLst>
                <a:gd name="T0" fmla="+- 0 2552 2552"/>
                <a:gd name="T1" fmla="*/ T0 w 1068"/>
                <a:gd name="T2" fmla="+- 0 2398 2332"/>
                <a:gd name="T3" fmla="*/ 2398 h 396"/>
                <a:gd name="T4" fmla="+- 0 2558 2552"/>
                <a:gd name="T5" fmla="*/ T4 w 1068"/>
                <a:gd name="T6" fmla="+- 0 2372 2332"/>
                <a:gd name="T7" fmla="*/ 2372 h 396"/>
                <a:gd name="T8" fmla="+- 0 2572 2552"/>
                <a:gd name="T9" fmla="*/ T8 w 1068"/>
                <a:gd name="T10" fmla="+- 0 2351 2332"/>
                <a:gd name="T11" fmla="*/ 2351 h 396"/>
                <a:gd name="T12" fmla="+- 0 2593 2552"/>
                <a:gd name="T13" fmla="*/ T12 w 1068"/>
                <a:gd name="T14" fmla="+- 0 2337 2332"/>
                <a:gd name="T15" fmla="*/ 2337 h 396"/>
                <a:gd name="T16" fmla="+- 0 2618 2552"/>
                <a:gd name="T17" fmla="*/ T16 w 1068"/>
                <a:gd name="T18" fmla="+- 0 2332 2332"/>
                <a:gd name="T19" fmla="*/ 2332 h 396"/>
                <a:gd name="T20" fmla="+- 0 3554 2552"/>
                <a:gd name="T21" fmla="*/ T20 w 1068"/>
                <a:gd name="T22" fmla="+- 0 2332 2332"/>
                <a:gd name="T23" fmla="*/ 2332 h 396"/>
                <a:gd name="T24" fmla="+- 0 3580 2552"/>
                <a:gd name="T25" fmla="*/ T24 w 1068"/>
                <a:gd name="T26" fmla="+- 0 2337 2332"/>
                <a:gd name="T27" fmla="*/ 2337 h 396"/>
                <a:gd name="T28" fmla="+- 0 3601 2552"/>
                <a:gd name="T29" fmla="*/ T28 w 1068"/>
                <a:gd name="T30" fmla="+- 0 2351 2332"/>
                <a:gd name="T31" fmla="*/ 2351 h 396"/>
                <a:gd name="T32" fmla="+- 0 3615 2552"/>
                <a:gd name="T33" fmla="*/ T32 w 1068"/>
                <a:gd name="T34" fmla="+- 0 2372 2332"/>
                <a:gd name="T35" fmla="*/ 2372 h 396"/>
                <a:gd name="T36" fmla="+- 0 3620 2552"/>
                <a:gd name="T37" fmla="*/ T36 w 1068"/>
                <a:gd name="T38" fmla="+- 0 2398 2332"/>
                <a:gd name="T39" fmla="*/ 2398 h 396"/>
                <a:gd name="T40" fmla="+- 0 3620 2552"/>
                <a:gd name="T41" fmla="*/ T40 w 1068"/>
                <a:gd name="T42" fmla="+- 0 2662 2332"/>
                <a:gd name="T43" fmla="*/ 2662 h 396"/>
                <a:gd name="T44" fmla="+- 0 3615 2552"/>
                <a:gd name="T45" fmla="*/ T44 w 1068"/>
                <a:gd name="T46" fmla="+- 0 2687 2332"/>
                <a:gd name="T47" fmla="*/ 2687 h 396"/>
                <a:gd name="T48" fmla="+- 0 3601 2552"/>
                <a:gd name="T49" fmla="*/ T48 w 1068"/>
                <a:gd name="T50" fmla="+- 0 2708 2332"/>
                <a:gd name="T51" fmla="*/ 2708 h 396"/>
                <a:gd name="T52" fmla="+- 0 3580 2552"/>
                <a:gd name="T53" fmla="*/ T52 w 1068"/>
                <a:gd name="T54" fmla="+- 0 2722 2332"/>
                <a:gd name="T55" fmla="*/ 2722 h 396"/>
                <a:gd name="T56" fmla="+- 0 3554 2552"/>
                <a:gd name="T57" fmla="*/ T56 w 1068"/>
                <a:gd name="T58" fmla="+- 0 2728 2332"/>
                <a:gd name="T59" fmla="*/ 2728 h 396"/>
                <a:gd name="T60" fmla="+- 0 2618 2552"/>
                <a:gd name="T61" fmla="*/ T60 w 1068"/>
                <a:gd name="T62" fmla="+- 0 2728 2332"/>
                <a:gd name="T63" fmla="*/ 2728 h 396"/>
                <a:gd name="T64" fmla="+- 0 2593 2552"/>
                <a:gd name="T65" fmla="*/ T64 w 1068"/>
                <a:gd name="T66" fmla="+- 0 2722 2332"/>
                <a:gd name="T67" fmla="*/ 2722 h 396"/>
                <a:gd name="T68" fmla="+- 0 2572 2552"/>
                <a:gd name="T69" fmla="*/ T68 w 1068"/>
                <a:gd name="T70" fmla="+- 0 2708 2332"/>
                <a:gd name="T71" fmla="*/ 2708 h 396"/>
                <a:gd name="T72" fmla="+- 0 2558 2552"/>
                <a:gd name="T73" fmla="*/ T72 w 1068"/>
                <a:gd name="T74" fmla="+- 0 2687 2332"/>
                <a:gd name="T75" fmla="*/ 2687 h 396"/>
                <a:gd name="T76" fmla="+- 0 2552 2552"/>
                <a:gd name="T77" fmla="*/ T76 w 1068"/>
                <a:gd name="T78" fmla="+- 0 2662 2332"/>
                <a:gd name="T79" fmla="*/ 2662 h 396"/>
                <a:gd name="T80" fmla="+- 0 2552 2552"/>
                <a:gd name="T81" fmla="*/ T80 w 1068"/>
                <a:gd name="T82" fmla="+- 0 2398 2332"/>
                <a:gd name="T83" fmla="*/ 2398 h 39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1068" h="396">
                  <a:moveTo>
                    <a:pt x="0" y="66"/>
                  </a:moveTo>
                  <a:lnTo>
                    <a:pt x="6" y="40"/>
                  </a:lnTo>
                  <a:lnTo>
                    <a:pt x="20" y="19"/>
                  </a:lnTo>
                  <a:lnTo>
                    <a:pt x="41" y="5"/>
                  </a:lnTo>
                  <a:lnTo>
                    <a:pt x="66" y="0"/>
                  </a:lnTo>
                  <a:lnTo>
                    <a:pt x="1002" y="0"/>
                  </a:lnTo>
                  <a:lnTo>
                    <a:pt x="1028" y="5"/>
                  </a:lnTo>
                  <a:lnTo>
                    <a:pt x="1049" y="19"/>
                  </a:lnTo>
                  <a:lnTo>
                    <a:pt x="1063" y="40"/>
                  </a:lnTo>
                  <a:lnTo>
                    <a:pt x="1068" y="66"/>
                  </a:lnTo>
                  <a:lnTo>
                    <a:pt x="1068" y="330"/>
                  </a:lnTo>
                  <a:lnTo>
                    <a:pt x="1063" y="355"/>
                  </a:lnTo>
                  <a:lnTo>
                    <a:pt x="1049" y="376"/>
                  </a:lnTo>
                  <a:lnTo>
                    <a:pt x="1028" y="390"/>
                  </a:lnTo>
                  <a:lnTo>
                    <a:pt x="1002" y="396"/>
                  </a:lnTo>
                  <a:lnTo>
                    <a:pt x="66" y="396"/>
                  </a:lnTo>
                  <a:lnTo>
                    <a:pt x="41" y="390"/>
                  </a:lnTo>
                  <a:lnTo>
                    <a:pt x="20" y="376"/>
                  </a:lnTo>
                  <a:lnTo>
                    <a:pt x="6" y="355"/>
                  </a:lnTo>
                  <a:lnTo>
                    <a:pt x="0" y="330"/>
                  </a:lnTo>
                  <a:lnTo>
                    <a:pt x="0" y="66"/>
                  </a:lnTo>
                  <a:close/>
                </a:path>
              </a:pathLst>
            </a:cu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9" name="テキスト ボックス 8">
            <a:extLst>
              <a:ext uri="{FF2B5EF4-FFF2-40B4-BE49-F238E27FC236}">
                <a16:creationId xmlns:a16="http://schemas.microsoft.com/office/drawing/2014/main" id="{6FE20B44-41D7-B530-47E7-E5C49A7E7BD3}"/>
              </a:ext>
            </a:extLst>
          </p:cNvPr>
          <p:cNvSpPr txBox="1"/>
          <p:nvPr/>
        </p:nvSpPr>
        <p:spPr>
          <a:xfrm>
            <a:off x="749322" y="5287456"/>
            <a:ext cx="3524042" cy="261610"/>
          </a:xfrm>
          <a:prstGeom prst="rect">
            <a:avLst/>
          </a:prstGeom>
          <a:noFill/>
        </p:spPr>
        <p:txBody>
          <a:bodyPr wrap="none" rtlCol="0">
            <a:spAutoFit/>
          </a:bodyPr>
          <a:lstStyle/>
          <a:p>
            <a:r>
              <a:rPr lang="ja-JP" altLang="en-US" sz="1100" spc="-15" dirty="0">
                <a:effectLst/>
                <a:latin typeface="游ゴシック" panose="020B0400000000000000" pitchFamily="50" charset="-128"/>
                <a:ea typeface="游ゴシック" panose="020B0400000000000000" pitchFamily="50" charset="-128"/>
                <a:cs typeface="ＭＳ Ｐゴシック" panose="020B0600070205080204" pitchFamily="50" charset="-128"/>
              </a:rPr>
              <a:t>あるいは「日次」画面に切り替えても確認できます。</a:t>
            </a:r>
            <a:endParaRPr kumimoji="1" lang="ja-JP" altLang="en-US" sz="1100" dirty="0"/>
          </a:p>
        </p:txBody>
      </p:sp>
      <p:grpSp>
        <p:nvGrpSpPr>
          <p:cNvPr id="10" name="docshapegroup774">
            <a:extLst>
              <a:ext uri="{FF2B5EF4-FFF2-40B4-BE49-F238E27FC236}">
                <a16:creationId xmlns:a16="http://schemas.microsoft.com/office/drawing/2014/main" id="{C9D5D2A0-3604-C5C7-8C46-951E5DA5BBC7}"/>
              </a:ext>
            </a:extLst>
          </p:cNvPr>
          <p:cNvGrpSpPr>
            <a:grpSpLocks/>
          </p:cNvGrpSpPr>
          <p:nvPr/>
        </p:nvGrpSpPr>
        <p:grpSpPr bwMode="auto">
          <a:xfrm>
            <a:off x="1293813" y="5709404"/>
            <a:ext cx="4321175" cy="3016204"/>
            <a:chOff x="2551" y="547"/>
            <a:chExt cx="6804" cy="4749"/>
          </a:xfrm>
        </p:grpSpPr>
        <p:pic>
          <p:nvPicPr>
            <p:cNvPr id="11274" name="docshape775">
              <a:extLst>
                <a:ext uri="{FF2B5EF4-FFF2-40B4-BE49-F238E27FC236}">
                  <a16:creationId xmlns:a16="http://schemas.microsoft.com/office/drawing/2014/main" id="{094581CB-01CE-C46C-8A1C-CFB6FD9BE74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7315"/>
            <a:stretch/>
          </p:blipFill>
          <p:spPr bwMode="auto">
            <a:xfrm>
              <a:off x="2551" y="547"/>
              <a:ext cx="6804" cy="4749"/>
            </a:xfrm>
            <a:prstGeom prst="rect">
              <a:avLst/>
            </a:prstGeom>
            <a:noFill/>
            <a:extLst>
              <a:ext uri="{909E8E84-426E-40DD-AFC4-6F175D3DCCD1}">
                <a14:hiddenFill xmlns:a14="http://schemas.microsoft.com/office/drawing/2010/main">
                  <a:solidFill>
                    <a:srgbClr val="FFFFFF"/>
                  </a:solidFill>
                </a14:hiddenFill>
              </a:ext>
            </a:extLst>
          </p:spPr>
        </p:pic>
        <p:sp>
          <p:nvSpPr>
            <p:cNvPr id="11" name="Line 11">
              <a:extLst>
                <a:ext uri="{FF2B5EF4-FFF2-40B4-BE49-F238E27FC236}">
                  <a16:creationId xmlns:a16="http://schemas.microsoft.com/office/drawing/2014/main" id="{7651F503-B8BF-265B-95B9-47D9393D63D8}"/>
                </a:ext>
              </a:extLst>
            </p:cNvPr>
            <p:cNvSpPr>
              <a:spLocks noChangeShapeType="1"/>
            </p:cNvSpPr>
            <p:nvPr/>
          </p:nvSpPr>
          <p:spPr bwMode="auto">
            <a:xfrm>
              <a:off x="5024" y="1689"/>
              <a:ext cx="336"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3" name="docshape776">
              <a:extLst>
                <a:ext uri="{FF2B5EF4-FFF2-40B4-BE49-F238E27FC236}">
                  <a16:creationId xmlns:a16="http://schemas.microsoft.com/office/drawing/2014/main" id="{8B2E1C86-0B52-E88F-524C-6A3D8E3CA28E}"/>
                </a:ext>
              </a:extLst>
            </p:cNvPr>
            <p:cNvSpPr>
              <a:spLocks/>
            </p:cNvSpPr>
            <p:nvPr/>
          </p:nvSpPr>
          <p:spPr bwMode="auto">
            <a:xfrm>
              <a:off x="5330" y="1598"/>
              <a:ext cx="180" cy="180"/>
            </a:xfrm>
            <a:custGeom>
              <a:avLst/>
              <a:gdLst>
                <a:gd name="T0" fmla="+- 0 5330 5330"/>
                <a:gd name="T1" fmla="*/ T0 w 180"/>
                <a:gd name="T2" fmla="+- 0 1599 1599"/>
                <a:gd name="T3" fmla="*/ 1599 h 180"/>
                <a:gd name="T4" fmla="+- 0 5330 5330"/>
                <a:gd name="T5" fmla="*/ T4 w 180"/>
                <a:gd name="T6" fmla="+- 0 1779 1599"/>
                <a:gd name="T7" fmla="*/ 1779 h 180"/>
                <a:gd name="T8" fmla="+- 0 5510 5330"/>
                <a:gd name="T9" fmla="*/ T8 w 180"/>
                <a:gd name="T10" fmla="+- 0 1689 1599"/>
                <a:gd name="T11" fmla="*/ 1689 h 180"/>
                <a:gd name="T12" fmla="+- 0 5330 5330"/>
                <a:gd name="T13" fmla="*/ T12 w 180"/>
                <a:gd name="T14" fmla="+- 0 1599 1599"/>
                <a:gd name="T15" fmla="*/ 1599 h 180"/>
              </a:gdLst>
              <a:ahLst/>
              <a:cxnLst>
                <a:cxn ang="0">
                  <a:pos x="T1" y="T3"/>
                </a:cxn>
                <a:cxn ang="0">
                  <a:pos x="T5" y="T7"/>
                </a:cxn>
                <a:cxn ang="0">
                  <a:pos x="T9" y="T11"/>
                </a:cxn>
                <a:cxn ang="0">
                  <a:pos x="T13" y="T15"/>
                </a:cxn>
              </a:cxnLst>
              <a:rect l="0" t="0" r="r" b="b"/>
              <a:pathLst>
                <a:path w="180" h="180">
                  <a:moveTo>
                    <a:pt x="0" y="0"/>
                  </a:moveTo>
                  <a:lnTo>
                    <a:pt x="0" y="180"/>
                  </a:lnTo>
                  <a:lnTo>
                    <a:pt x="180" y="90"/>
                  </a:lnTo>
                  <a:lnTo>
                    <a:pt x="0"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 name="Line 13">
              <a:extLst>
                <a:ext uri="{FF2B5EF4-FFF2-40B4-BE49-F238E27FC236}">
                  <a16:creationId xmlns:a16="http://schemas.microsoft.com/office/drawing/2014/main" id="{BE61B9AD-B6A3-15C9-D24F-ACA0355DEA61}"/>
                </a:ext>
              </a:extLst>
            </p:cNvPr>
            <p:cNvSpPr>
              <a:spLocks noChangeShapeType="1"/>
            </p:cNvSpPr>
            <p:nvPr/>
          </p:nvSpPr>
          <p:spPr bwMode="auto">
            <a:xfrm>
              <a:off x="5024" y="2917"/>
              <a:ext cx="336"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5" name="docshape777">
              <a:extLst>
                <a:ext uri="{FF2B5EF4-FFF2-40B4-BE49-F238E27FC236}">
                  <a16:creationId xmlns:a16="http://schemas.microsoft.com/office/drawing/2014/main" id="{DF3D5FA6-4F90-883C-9C6A-87EC54DB206C}"/>
                </a:ext>
              </a:extLst>
            </p:cNvPr>
            <p:cNvSpPr>
              <a:spLocks/>
            </p:cNvSpPr>
            <p:nvPr/>
          </p:nvSpPr>
          <p:spPr bwMode="auto">
            <a:xfrm>
              <a:off x="5330" y="2827"/>
              <a:ext cx="180" cy="180"/>
            </a:xfrm>
            <a:custGeom>
              <a:avLst/>
              <a:gdLst>
                <a:gd name="T0" fmla="+- 0 5330 5330"/>
                <a:gd name="T1" fmla="*/ T0 w 180"/>
                <a:gd name="T2" fmla="+- 0 2827 2827"/>
                <a:gd name="T3" fmla="*/ 2827 h 180"/>
                <a:gd name="T4" fmla="+- 0 5330 5330"/>
                <a:gd name="T5" fmla="*/ T4 w 180"/>
                <a:gd name="T6" fmla="+- 0 3007 2827"/>
                <a:gd name="T7" fmla="*/ 3007 h 180"/>
                <a:gd name="T8" fmla="+- 0 5510 5330"/>
                <a:gd name="T9" fmla="*/ T8 w 180"/>
                <a:gd name="T10" fmla="+- 0 2917 2827"/>
                <a:gd name="T11" fmla="*/ 2917 h 180"/>
                <a:gd name="T12" fmla="+- 0 5330 5330"/>
                <a:gd name="T13" fmla="*/ T12 w 180"/>
                <a:gd name="T14" fmla="+- 0 2827 2827"/>
                <a:gd name="T15" fmla="*/ 2827 h 180"/>
              </a:gdLst>
              <a:ahLst/>
              <a:cxnLst>
                <a:cxn ang="0">
                  <a:pos x="T1" y="T3"/>
                </a:cxn>
                <a:cxn ang="0">
                  <a:pos x="T5" y="T7"/>
                </a:cxn>
                <a:cxn ang="0">
                  <a:pos x="T9" y="T11"/>
                </a:cxn>
                <a:cxn ang="0">
                  <a:pos x="T13" y="T15"/>
                </a:cxn>
              </a:cxnLst>
              <a:rect l="0" t="0" r="r" b="b"/>
              <a:pathLst>
                <a:path w="180" h="180">
                  <a:moveTo>
                    <a:pt x="0" y="0"/>
                  </a:moveTo>
                  <a:lnTo>
                    <a:pt x="0" y="180"/>
                  </a:lnTo>
                  <a:lnTo>
                    <a:pt x="180" y="90"/>
                  </a:lnTo>
                  <a:lnTo>
                    <a:pt x="0"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spTree>
    <p:extLst>
      <p:ext uri="{BB962C8B-B14F-4D97-AF65-F5344CB8AC3E}">
        <p14:creationId xmlns:p14="http://schemas.microsoft.com/office/powerpoint/2010/main" val="36234898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スライド番号プレースホルダー 15">
            <a:extLst>
              <a:ext uri="{FF2B5EF4-FFF2-40B4-BE49-F238E27FC236}">
                <a16:creationId xmlns:a16="http://schemas.microsoft.com/office/drawing/2014/main" id="{CC091B34-AD5F-E593-0ED8-8ABFFF1758B3}"/>
              </a:ext>
            </a:extLst>
          </p:cNvPr>
          <p:cNvSpPr>
            <a:spLocks noGrp="1"/>
          </p:cNvSpPr>
          <p:nvPr>
            <p:ph type="sldNum" sz="quarter" idx="12"/>
          </p:nvPr>
        </p:nvSpPr>
        <p:spPr>
          <a:xfrm>
            <a:off x="4843463" y="9181397"/>
            <a:ext cx="1543050" cy="527403"/>
          </a:xfrm>
        </p:spPr>
        <p:txBody>
          <a:bodyPr/>
          <a:lstStyle/>
          <a:p>
            <a:fld id="{AE8EA5A1-38AB-4AA0-89CC-DE1004BC27E5}" type="slidenum">
              <a:rPr kumimoji="1" lang="ja-JP" altLang="en-US" smtClean="0"/>
              <a:t>105</a:t>
            </a:fld>
            <a:endParaRPr kumimoji="1" lang="ja-JP" altLang="en-US"/>
          </a:p>
        </p:txBody>
      </p:sp>
      <p:sp>
        <p:nvSpPr>
          <p:cNvPr id="3" name="テキスト ボックス 2">
            <a:extLst>
              <a:ext uri="{FF2B5EF4-FFF2-40B4-BE49-F238E27FC236}">
                <a16:creationId xmlns:a16="http://schemas.microsoft.com/office/drawing/2014/main" id="{63163CD1-8E20-8A3E-3870-426D8E24BDEF}"/>
              </a:ext>
            </a:extLst>
          </p:cNvPr>
          <p:cNvSpPr txBox="1"/>
          <p:nvPr/>
        </p:nvSpPr>
        <p:spPr>
          <a:xfrm>
            <a:off x="182880" y="753421"/>
            <a:ext cx="6675120" cy="680058"/>
          </a:xfrm>
          <a:prstGeom prst="rect">
            <a:avLst/>
          </a:prstGeom>
          <a:noFill/>
        </p:spPr>
        <p:txBody>
          <a:bodyPr wrap="square">
            <a:spAutoFit/>
          </a:bodyPr>
          <a:lstStyle/>
          <a:p>
            <a:pPr marL="485140">
              <a:spcBef>
                <a:spcPts val="260"/>
              </a:spcBef>
              <a:spcAft>
                <a:spcPts val="0"/>
              </a:spcAft>
            </a:pPr>
            <a:r>
              <a:rPr lang="ja-JP" altLang="ja-JP" sz="1100" dirty="0">
                <a:effectLst/>
                <a:latin typeface="游ゴシック" panose="020B0400000000000000" pitchFamily="50" charset="-128"/>
                <a:ea typeface="游ゴシック" panose="020B0400000000000000" pitchFamily="50" charset="-128"/>
                <a:cs typeface="ＭＳ Ｐゴシック" panose="020B0600070205080204" pitchFamily="50" charset="-128"/>
              </a:rPr>
              <a:t>１０．精密点検</a:t>
            </a:r>
            <a:r>
              <a:rPr lang="ja-JP" altLang="ja-JP" sz="1100" spc="220" dirty="0">
                <a:effectLst/>
                <a:latin typeface="游ゴシック" panose="020B0400000000000000" pitchFamily="50" charset="-128"/>
                <a:ea typeface="游ゴシック" panose="020B0400000000000000" pitchFamily="50" charset="-128"/>
                <a:cs typeface="ＭＳ Ｐゴシック" panose="020B0600070205080204" pitchFamily="50" charset="-128"/>
              </a:rPr>
              <a:t> </a:t>
            </a:r>
            <a:r>
              <a:rPr lang="ja-JP" altLang="ja-JP" sz="1100" spc="-10" dirty="0">
                <a:effectLst/>
                <a:latin typeface="游ゴシック" panose="020B0400000000000000" pitchFamily="50" charset="-128"/>
                <a:ea typeface="游ゴシック" panose="020B0400000000000000" pitchFamily="50" charset="-128"/>
                <a:cs typeface="ＭＳ Ｐゴシック" panose="020B0600070205080204" pitchFamily="50" charset="-128"/>
              </a:rPr>
              <a:t>電子点数表</a:t>
            </a:r>
            <a:endParaRPr lang="ja-JP" altLang="ja-JP" sz="1100" dirty="0">
              <a:effectLst/>
              <a:latin typeface="游ゴシック" panose="020B0400000000000000" pitchFamily="50" charset="-128"/>
              <a:ea typeface="游ゴシック" panose="020B0400000000000000" pitchFamily="50" charset="-128"/>
              <a:cs typeface="ＭＳ Ｐゴシック" panose="020B0600070205080204" pitchFamily="50" charset="-128"/>
            </a:endParaRPr>
          </a:p>
          <a:p>
            <a:pPr marL="736600" marR="458470">
              <a:lnSpc>
                <a:spcPct val="116000"/>
              </a:lnSpc>
              <a:spcBef>
                <a:spcPts val="315"/>
              </a:spcBef>
              <a:spcAft>
                <a:spcPts val="0"/>
              </a:spcAft>
            </a:pPr>
            <a:r>
              <a:rPr lang="ja-JP" altLang="ja-JP" sz="1100" spc="-10" dirty="0">
                <a:effectLst/>
                <a:latin typeface="游ゴシック" panose="020B0400000000000000" pitchFamily="50" charset="-128"/>
                <a:ea typeface="游ゴシック" panose="020B0400000000000000" pitchFamily="50" charset="-128"/>
                <a:cs typeface="ＭＳ Ｐゴシック" panose="020B0600070205080204" pitchFamily="50" charset="-128"/>
              </a:rPr>
              <a:t>電子点数表には医科診療行為の「包括」「背反」「回数」に関するルールが定められています。</a:t>
            </a:r>
            <a:endParaRPr lang="ja-JP" altLang="ja-JP" sz="1100" dirty="0">
              <a:effectLst/>
              <a:latin typeface="游ゴシック" panose="020B0400000000000000" pitchFamily="50" charset="-128"/>
              <a:ea typeface="游ゴシック" panose="020B0400000000000000" pitchFamily="50" charset="-128"/>
              <a:cs typeface="ＭＳ Ｐゴシック" panose="020B0600070205080204" pitchFamily="50" charset="-128"/>
            </a:endParaRPr>
          </a:p>
        </p:txBody>
      </p:sp>
      <p:pic>
        <p:nvPicPr>
          <p:cNvPr id="12291" name="docshape779">
            <a:extLst>
              <a:ext uri="{FF2B5EF4-FFF2-40B4-BE49-F238E27FC236}">
                <a16:creationId xmlns:a16="http://schemas.microsoft.com/office/drawing/2014/main" id="{838FACA2-C6F2-174D-3BAA-2E6B657A59E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8319"/>
          <a:stretch/>
        </p:blipFill>
        <p:spPr bwMode="auto">
          <a:xfrm>
            <a:off x="1359852" y="1538510"/>
            <a:ext cx="4321176" cy="2985115"/>
          </a:xfrm>
          <a:prstGeom prst="rect">
            <a:avLst/>
          </a:prstGeom>
          <a:noFill/>
          <a:extLst>
            <a:ext uri="{909E8E84-426E-40DD-AFC4-6F175D3DCCD1}">
              <a14:hiddenFill xmlns:a14="http://schemas.microsoft.com/office/drawing/2010/main">
                <a:solidFill>
                  <a:srgbClr val="FFFFFF"/>
                </a:solidFill>
              </a14:hiddenFill>
            </a:ext>
          </a:extLst>
        </p:spPr>
      </p:pic>
      <p:sp>
        <p:nvSpPr>
          <p:cNvPr id="8" name="docshape780">
            <a:extLst>
              <a:ext uri="{FF2B5EF4-FFF2-40B4-BE49-F238E27FC236}">
                <a16:creationId xmlns:a16="http://schemas.microsoft.com/office/drawing/2014/main" id="{8B4F3952-E793-532E-477B-7CA60483B098}"/>
              </a:ext>
            </a:extLst>
          </p:cNvPr>
          <p:cNvSpPr>
            <a:spLocks/>
          </p:cNvSpPr>
          <p:nvPr/>
        </p:nvSpPr>
        <p:spPr bwMode="auto">
          <a:xfrm>
            <a:off x="2751342" y="3079494"/>
            <a:ext cx="2838233" cy="523291"/>
          </a:xfrm>
          <a:custGeom>
            <a:avLst/>
            <a:gdLst>
              <a:gd name="T0" fmla="+- 0 9074 4742"/>
              <a:gd name="T1" fmla="*/ T0 w 4469"/>
              <a:gd name="T2" fmla="+- 0 3078 3078"/>
              <a:gd name="T3" fmla="*/ 3078 h 824"/>
              <a:gd name="T4" fmla="+- 0 4880 4742"/>
              <a:gd name="T5" fmla="*/ T4 w 4469"/>
              <a:gd name="T6" fmla="+- 0 3078 3078"/>
              <a:gd name="T7" fmla="*/ 3078 h 824"/>
              <a:gd name="T8" fmla="+- 0 4826 4742"/>
              <a:gd name="T9" fmla="*/ T8 w 4469"/>
              <a:gd name="T10" fmla="+- 0 3089 3078"/>
              <a:gd name="T11" fmla="*/ 3089 h 824"/>
              <a:gd name="T12" fmla="+- 0 4783 4742"/>
              <a:gd name="T13" fmla="*/ T12 w 4469"/>
              <a:gd name="T14" fmla="+- 0 3118 3078"/>
              <a:gd name="T15" fmla="*/ 3118 h 824"/>
              <a:gd name="T16" fmla="+- 0 4753 4742"/>
              <a:gd name="T17" fmla="*/ T16 w 4469"/>
              <a:gd name="T18" fmla="+- 0 3162 3078"/>
              <a:gd name="T19" fmla="*/ 3162 h 824"/>
              <a:gd name="T20" fmla="+- 0 4742 4742"/>
              <a:gd name="T21" fmla="*/ T20 w 4469"/>
              <a:gd name="T22" fmla="+- 0 3215 3078"/>
              <a:gd name="T23" fmla="*/ 3215 h 824"/>
              <a:gd name="T24" fmla="+- 0 4742 4742"/>
              <a:gd name="T25" fmla="*/ T24 w 4469"/>
              <a:gd name="T26" fmla="+- 0 3764 3078"/>
              <a:gd name="T27" fmla="*/ 3764 h 824"/>
              <a:gd name="T28" fmla="+- 0 4753 4742"/>
              <a:gd name="T29" fmla="*/ T28 w 4469"/>
              <a:gd name="T30" fmla="+- 0 3817 3078"/>
              <a:gd name="T31" fmla="*/ 3817 h 824"/>
              <a:gd name="T32" fmla="+- 0 4783 4742"/>
              <a:gd name="T33" fmla="*/ T32 w 4469"/>
              <a:gd name="T34" fmla="+- 0 3861 3078"/>
              <a:gd name="T35" fmla="*/ 3861 h 824"/>
              <a:gd name="T36" fmla="+- 0 4826 4742"/>
              <a:gd name="T37" fmla="*/ T36 w 4469"/>
              <a:gd name="T38" fmla="+- 0 3890 3078"/>
              <a:gd name="T39" fmla="*/ 3890 h 824"/>
              <a:gd name="T40" fmla="+- 0 4880 4742"/>
              <a:gd name="T41" fmla="*/ T40 w 4469"/>
              <a:gd name="T42" fmla="+- 0 3901 3078"/>
              <a:gd name="T43" fmla="*/ 3901 h 824"/>
              <a:gd name="T44" fmla="+- 0 9074 4742"/>
              <a:gd name="T45" fmla="*/ T44 w 4469"/>
              <a:gd name="T46" fmla="+- 0 3901 3078"/>
              <a:gd name="T47" fmla="*/ 3901 h 824"/>
              <a:gd name="T48" fmla="+- 0 9127 4742"/>
              <a:gd name="T49" fmla="*/ T48 w 4469"/>
              <a:gd name="T50" fmla="+- 0 3890 3078"/>
              <a:gd name="T51" fmla="*/ 3890 h 824"/>
              <a:gd name="T52" fmla="+- 0 9171 4742"/>
              <a:gd name="T53" fmla="*/ T52 w 4469"/>
              <a:gd name="T54" fmla="+- 0 3861 3078"/>
              <a:gd name="T55" fmla="*/ 3861 h 824"/>
              <a:gd name="T56" fmla="+- 0 9200 4742"/>
              <a:gd name="T57" fmla="*/ T56 w 4469"/>
              <a:gd name="T58" fmla="+- 0 3817 3078"/>
              <a:gd name="T59" fmla="*/ 3817 h 824"/>
              <a:gd name="T60" fmla="+- 0 9211 4742"/>
              <a:gd name="T61" fmla="*/ T60 w 4469"/>
              <a:gd name="T62" fmla="+- 0 3764 3078"/>
              <a:gd name="T63" fmla="*/ 3764 h 824"/>
              <a:gd name="T64" fmla="+- 0 9211 4742"/>
              <a:gd name="T65" fmla="*/ T64 w 4469"/>
              <a:gd name="T66" fmla="+- 0 3215 3078"/>
              <a:gd name="T67" fmla="*/ 3215 h 824"/>
              <a:gd name="T68" fmla="+- 0 9200 4742"/>
              <a:gd name="T69" fmla="*/ T68 w 4469"/>
              <a:gd name="T70" fmla="+- 0 3162 3078"/>
              <a:gd name="T71" fmla="*/ 3162 h 824"/>
              <a:gd name="T72" fmla="+- 0 9171 4742"/>
              <a:gd name="T73" fmla="*/ T72 w 4469"/>
              <a:gd name="T74" fmla="+- 0 3118 3078"/>
              <a:gd name="T75" fmla="*/ 3118 h 824"/>
              <a:gd name="T76" fmla="+- 0 9127 4742"/>
              <a:gd name="T77" fmla="*/ T76 w 4469"/>
              <a:gd name="T78" fmla="+- 0 3089 3078"/>
              <a:gd name="T79" fmla="*/ 3089 h 824"/>
              <a:gd name="T80" fmla="+- 0 9074 4742"/>
              <a:gd name="T81" fmla="*/ T80 w 4469"/>
              <a:gd name="T82" fmla="+- 0 3078 3078"/>
              <a:gd name="T83" fmla="*/ 3078 h 82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4469" h="824">
                <a:moveTo>
                  <a:pt x="4332" y="0"/>
                </a:moveTo>
                <a:lnTo>
                  <a:pt x="138" y="0"/>
                </a:lnTo>
                <a:lnTo>
                  <a:pt x="84" y="11"/>
                </a:lnTo>
                <a:lnTo>
                  <a:pt x="41" y="40"/>
                </a:lnTo>
                <a:lnTo>
                  <a:pt x="11" y="84"/>
                </a:lnTo>
                <a:lnTo>
                  <a:pt x="0" y="137"/>
                </a:lnTo>
                <a:lnTo>
                  <a:pt x="0" y="686"/>
                </a:lnTo>
                <a:lnTo>
                  <a:pt x="11" y="739"/>
                </a:lnTo>
                <a:lnTo>
                  <a:pt x="41" y="783"/>
                </a:lnTo>
                <a:lnTo>
                  <a:pt x="84" y="812"/>
                </a:lnTo>
                <a:lnTo>
                  <a:pt x="138" y="823"/>
                </a:lnTo>
                <a:lnTo>
                  <a:pt x="4332" y="823"/>
                </a:lnTo>
                <a:lnTo>
                  <a:pt x="4385" y="812"/>
                </a:lnTo>
                <a:lnTo>
                  <a:pt x="4429" y="783"/>
                </a:lnTo>
                <a:lnTo>
                  <a:pt x="4458" y="739"/>
                </a:lnTo>
                <a:lnTo>
                  <a:pt x="4469" y="686"/>
                </a:lnTo>
                <a:lnTo>
                  <a:pt x="4469" y="137"/>
                </a:lnTo>
                <a:lnTo>
                  <a:pt x="4458" y="84"/>
                </a:lnTo>
                <a:lnTo>
                  <a:pt x="4429" y="40"/>
                </a:lnTo>
                <a:lnTo>
                  <a:pt x="4385" y="11"/>
                </a:lnTo>
                <a:lnTo>
                  <a:pt x="4332" y="0"/>
                </a:lnTo>
                <a:close/>
              </a:path>
            </a:pathLst>
          </a:custGeom>
          <a:solidFill>
            <a:srgbClr val="FFFF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 name="docshape781">
            <a:extLst>
              <a:ext uri="{FF2B5EF4-FFF2-40B4-BE49-F238E27FC236}">
                <a16:creationId xmlns:a16="http://schemas.microsoft.com/office/drawing/2014/main" id="{B89B5E16-AEF8-933A-5A12-1FD49E23728C}"/>
              </a:ext>
            </a:extLst>
          </p:cNvPr>
          <p:cNvSpPr>
            <a:spLocks/>
          </p:cNvSpPr>
          <p:nvPr/>
        </p:nvSpPr>
        <p:spPr bwMode="auto">
          <a:xfrm>
            <a:off x="2751342" y="3079494"/>
            <a:ext cx="2838233" cy="523291"/>
          </a:xfrm>
          <a:custGeom>
            <a:avLst/>
            <a:gdLst>
              <a:gd name="T0" fmla="+- 0 4742 4742"/>
              <a:gd name="T1" fmla="*/ T0 w 4469"/>
              <a:gd name="T2" fmla="+- 0 3215 3078"/>
              <a:gd name="T3" fmla="*/ 3215 h 824"/>
              <a:gd name="T4" fmla="+- 0 4753 4742"/>
              <a:gd name="T5" fmla="*/ T4 w 4469"/>
              <a:gd name="T6" fmla="+- 0 3162 3078"/>
              <a:gd name="T7" fmla="*/ 3162 h 824"/>
              <a:gd name="T8" fmla="+- 0 4783 4742"/>
              <a:gd name="T9" fmla="*/ T8 w 4469"/>
              <a:gd name="T10" fmla="+- 0 3118 3078"/>
              <a:gd name="T11" fmla="*/ 3118 h 824"/>
              <a:gd name="T12" fmla="+- 0 4826 4742"/>
              <a:gd name="T13" fmla="*/ T12 w 4469"/>
              <a:gd name="T14" fmla="+- 0 3089 3078"/>
              <a:gd name="T15" fmla="*/ 3089 h 824"/>
              <a:gd name="T16" fmla="+- 0 4880 4742"/>
              <a:gd name="T17" fmla="*/ T16 w 4469"/>
              <a:gd name="T18" fmla="+- 0 3078 3078"/>
              <a:gd name="T19" fmla="*/ 3078 h 824"/>
              <a:gd name="T20" fmla="+- 0 9074 4742"/>
              <a:gd name="T21" fmla="*/ T20 w 4469"/>
              <a:gd name="T22" fmla="+- 0 3078 3078"/>
              <a:gd name="T23" fmla="*/ 3078 h 824"/>
              <a:gd name="T24" fmla="+- 0 9127 4742"/>
              <a:gd name="T25" fmla="*/ T24 w 4469"/>
              <a:gd name="T26" fmla="+- 0 3089 3078"/>
              <a:gd name="T27" fmla="*/ 3089 h 824"/>
              <a:gd name="T28" fmla="+- 0 9171 4742"/>
              <a:gd name="T29" fmla="*/ T28 w 4469"/>
              <a:gd name="T30" fmla="+- 0 3118 3078"/>
              <a:gd name="T31" fmla="*/ 3118 h 824"/>
              <a:gd name="T32" fmla="+- 0 9200 4742"/>
              <a:gd name="T33" fmla="*/ T32 w 4469"/>
              <a:gd name="T34" fmla="+- 0 3162 3078"/>
              <a:gd name="T35" fmla="*/ 3162 h 824"/>
              <a:gd name="T36" fmla="+- 0 9211 4742"/>
              <a:gd name="T37" fmla="*/ T36 w 4469"/>
              <a:gd name="T38" fmla="+- 0 3215 3078"/>
              <a:gd name="T39" fmla="*/ 3215 h 824"/>
              <a:gd name="T40" fmla="+- 0 9211 4742"/>
              <a:gd name="T41" fmla="*/ T40 w 4469"/>
              <a:gd name="T42" fmla="+- 0 3764 3078"/>
              <a:gd name="T43" fmla="*/ 3764 h 824"/>
              <a:gd name="T44" fmla="+- 0 9200 4742"/>
              <a:gd name="T45" fmla="*/ T44 w 4469"/>
              <a:gd name="T46" fmla="+- 0 3817 3078"/>
              <a:gd name="T47" fmla="*/ 3817 h 824"/>
              <a:gd name="T48" fmla="+- 0 9171 4742"/>
              <a:gd name="T49" fmla="*/ T48 w 4469"/>
              <a:gd name="T50" fmla="+- 0 3861 3078"/>
              <a:gd name="T51" fmla="*/ 3861 h 824"/>
              <a:gd name="T52" fmla="+- 0 9127 4742"/>
              <a:gd name="T53" fmla="*/ T52 w 4469"/>
              <a:gd name="T54" fmla="+- 0 3890 3078"/>
              <a:gd name="T55" fmla="*/ 3890 h 824"/>
              <a:gd name="T56" fmla="+- 0 9074 4742"/>
              <a:gd name="T57" fmla="*/ T56 w 4469"/>
              <a:gd name="T58" fmla="+- 0 3901 3078"/>
              <a:gd name="T59" fmla="*/ 3901 h 824"/>
              <a:gd name="T60" fmla="+- 0 4880 4742"/>
              <a:gd name="T61" fmla="*/ T60 w 4469"/>
              <a:gd name="T62" fmla="+- 0 3901 3078"/>
              <a:gd name="T63" fmla="*/ 3901 h 824"/>
              <a:gd name="T64" fmla="+- 0 4826 4742"/>
              <a:gd name="T65" fmla="*/ T64 w 4469"/>
              <a:gd name="T66" fmla="+- 0 3890 3078"/>
              <a:gd name="T67" fmla="*/ 3890 h 824"/>
              <a:gd name="T68" fmla="+- 0 4783 4742"/>
              <a:gd name="T69" fmla="*/ T68 w 4469"/>
              <a:gd name="T70" fmla="+- 0 3861 3078"/>
              <a:gd name="T71" fmla="*/ 3861 h 824"/>
              <a:gd name="T72" fmla="+- 0 4753 4742"/>
              <a:gd name="T73" fmla="*/ T72 w 4469"/>
              <a:gd name="T74" fmla="+- 0 3817 3078"/>
              <a:gd name="T75" fmla="*/ 3817 h 824"/>
              <a:gd name="T76" fmla="+- 0 4742 4742"/>
              <a:gd name="T77" fmla="*/ T76 w 4469"/>
              <a:gd name="T78" fmla="+- 0 3764 3078"/>
              <a:gd name="T79" fmla="*/ 3764 h 824"/>
              <a:gd name="T80" fmla="+- 0 4742 4742"/>
              <a:gd name="T81" fmla="*/ T80 w 4469"/>
              <a:gd name="T82" fmla="+- 0 3215 3078"/>
              <a:gd name="T83" fmla="*/ 3215 h 82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4469" h="824">
                <a:moveTo>
                  <a:pt x="0" y="137"/>
                </a:moveTo>
                <a:lnTo>
                  <a:pt x="11" y="84"/>
                </a:lnTo>
                <a:lnTo>
                  <a:pt x="41" y="40"/>
                </a:lnTo>
                <a:lnTo>
                  <a:pt x="84" y="11"/>
                </a:lnTo>
                <a:lnTo>
                  <a:pt x="138" y="0"/>
                </a:lnTo>
                <a:lnTo>
                  <a:pt x="4332" y="0"/>
                </a:lnTo>
                <a:lnTo>
                  <a:pt x="4385" y="11"/>
                </a:lnTo>
                <a:lnTo>
                  <a:pt x="4429" y="40"/>
                </a:lnTo>
                <a:lnTo>
                  <a:pt x="4458" y="84"/>
                </a:lnTo>
                <a:lnTo>
                  <a:pt x="4469" y="137"/>
                </a:lnTo>
                <a:lnTo>
                  <a:pt x="4469" y="686"/>
                </a:lnTo>
                <a:lnTo>
                  <a:pt x="4458" y="739"/>
                </a:lnTo>
                <a:lnTo>
                  <a:pt x="4429" y="783"/>
                </a:lnTo>
                <a:lnTo>
                  <a:pt x="4385" y="812"/>
                </a:lnTo>
                <a:lnTo>
                  <a:pt x="4332" y="823"/>
                </a:lnTo>
                <a:lnTo>
                  <a:pt x="138" y="823"/>
                </a:lnTo>
                <a:lnTo>
                  <a:pt x="84" y="812"/>
                </a:lnTo>
                <a:lnTo>
                  <a:pt x="41" y="783"/>
                </a:lnTo>
                <a:lnTo>
                  <a:pt x="11" y="739"/>
                </a:lnTo>
                <a:lnTo>
                  <a:pt x="0" y="686"/>
                </a:lnTo>
                <a:lnTo>
                  <a:pt x="0" y="137"/>
                </a:lnTo>
                <a:close/>
              </a:path>
            </a:pathLst>
          </a:custGeom>
          <a:noFill/>
          <a:ln w="9525">
            <a:solidFill>
              <a:srgbClr val="C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2" name="テキスト ボックス 21">
            <a:extLst>
              <a:ext uri="{FF2B5EF4-FFF2-40B4-BE49-F238E27FC236}">
                <a16:creationId xmlns:a16="http://schemas.microsoft.com/office/drawing/2014/main" id="{BC97962D-F8B6-EA8B-CF16-8B5A481C736A}"/>
              </a:ext>
            </a:extLst>
          </p:cNvPr>
          <p:cNvSpPr txBox="1"/>
          <p:nvPr/>
        </p:nvSpPr>
        <p:spPr>
          <a:xfrm>
            <a:off x="2766288" y="3111291"/>
            <a:ext cx="2739683" cy="430887"/>
          </a:xfrm>
          <a:prstGeom prst="rect">
            <a:avLst/>
          </a:prstGeom>
          <a:noFill/>
        </p:spPr>
        <p:txBody>
          <a:bodyPr wrap="square" rtlCol="0">
            <a:spAutoFit/>
          </a:bodyPr>
          <a:lstStyle/>
          <a:p>
            <a:r>
              <a:rPr lang="ja-JP" altLang="en-US" sz="1100" spc="-10" dirty="0">
                <a:effectLst/>
                <a:latin typeface="游ゴシック" panose="020B0400000000000000" pitchFamily="50" charset="-128"/>
                <a:ea typeface="游ゴシック" panose="020B0400000000000000" pitchFamily="50" charset="-128"/>
                <a:cs typeface="ＭＳ Ｐゴシック" panose="020B0600070205080204" pitchFamily="50" charset="-128"/>
              </a:rPr>
              <a:t>酸素ボンベ加算と酸素療法加算が併算定されているので不合格と判定。</a:t>
            </a:r>
            <a:endParaRPr kumimoji="1" lang="ja-JP" altLang="en-US" sz="1100" dirty="0"/>
          </a:p>
        </p:txBody>
      </p:sp>
      <p:sp>
        <p:nvSpPr>
          <p:cNvPr id="11" name="テキスト ボックス 10">
            <a:extLst>
              <a:ext uri="{FF2B5EF4-FFF2-40B4-BE49-F238E27FC236}">
                <a16:creationId xmlns:a16="http://schemas.microsoft.com/office/drawing/2014/main" id="{C20F1DE7-1181-521E-9B5F-C71738D1976B}"/>
              </a:ext>
            </a:extLst>
          </p:cNvPr>
          <p:cNvSpPr txBox="1"/>
          <p:nvPr/>
        </p:nvSpPr>
        <p:spPr>
          <a:xfrm>
            <a:off x="821527" y="4985657"/>
            <a:ext cx="5068389" cy="261610"/>
          </a:xfrm>
          <a:prstGeom prst="rect">
            <a:avLst/>
          </a:prstGeom>
          <a:noFill/>
        </p:spPr>
        <p:txBody>
          <a:bodyPr wrap="square">
            <a:spAutoFit/>
          </a:bodyPr>
          <a:lstStyle/>
          <a:p>
            <a:pPr marL="485140">
              <a:spcBef>
                <a:spcPts val="260"/>
              </a:spcBef>
              <a:spcAft>
                <a:spcPts val="0"/>
              </a:spcAft>
            </a:pPr>
            <a:r>
              <a:rPr lang="ja-JP" altLang="en-US" sz="1100" dirty="0">
                <a:effectLst/>
                <a:latin typeface="游ゴシック" panose="020B0400000000000000" pitchFamily="50" charset="-128"/>
                <a:ea typeface="游ゴシック" panose="020B0400000000000000" pitchFamily="50" charset="-128"/>
                <a:cs typeface="ＭＳ Ｐゴシック" panose="020B0600070205080204" pitchFamily="50" charset="-128"/>
              </a:rPr>
              <a:t>電子点数表の「包括」「背反」「回数」 を全て内蔵しています。</a:t>
            </a:r>
            <a:endParaRPr lang="ja-JP" altLang="ja-JP" sz="1100" dirty="0">
              <a:effectLst/>
              <a:latin typeface="游ゴシック" panose="020B0400000000000000" pitchFamily="50" charset="-128"/>
              <a:ea typeface="游ゴシック" panose="020B0400000000000000" pitchFamily="50" charset="-128"/>
              <a:cs typeface="ＭＳ Ｐゴシック" panose="020B0600070205080204" pitchFamily="50" charset="-128"/>
            </a:endParaRPr>
          </a:p>
        </p:txBody>
      </p:sp>
      <p:pic>
        <p:nvPicPr>
          <p:cNvPr id="2" name="図 1">
            <a:extLst>
              <a:ext uri="{FF2B5EF4-FFF2-40B4-BE49-F238E27FC236}">
                <a16:creationId xmlns:a16="http://schemas.microsoft.com/office/drawing/2014/main" id="{679C3D2C-5B15-89B6-671E-62FF527F9C80}"/>
              </a:ext>
            </a:extLst>
          </p:cNvPr>
          <p:cNvPicPr>
            <a:picLocks noChangeAspect="1"/>
          </p:cNvPicPr>
          <p:nvPr/>
        </p:nvPicPr>
        <p:blipFill>
          <a:blip r:embed="rId3"/>
          <a:srcRect t="7229"/>
          <a:stretch/>
        </p:blipFill>
        <p:spPr>
          <a:xfrm>
            <a:off x="1178814" y="5434142"/>
            <a:ext cx="4683252" cy="3198079"/>
          </a:xfrm>
          <a:prstGeom prst="rect">
            <a:avLst/>
          </a:prstGeom>
        </p:spPr>
      </p:pic>
      <p:sp>
        <p:nvSpPr>
          <p:cNvPr id="4" name="직사각형 3">
            <a:extLst>
              <a:ext uri="{FF2B5EF4-FFF2-40B4-BE49-F238E27FC236}">
                <a16:creationId xmlns:a16="http://schemas.microsoft.com/office/drawing/2014/main" id="{73C6271A-AC35-FD2A-8745-6A69828ED14C}"/>
              </a:ext>
            </a:extLst>
          </p:cNvPr>
          <p:cNvSpPr/>
          <p:nvPr/>
        </p:nvSpPr>
        <p:spPr>
          <a:xfrm>
            <a:off x="1735140" y="5665870"/>
            <a:ext cx="810038" cy="102759"/>
          </a:xfrm>
          <a:prstGeom prst="rect">
            <a:avLst/>
          </a:prstGeom>
          <a:solidFill>
            <a:schemeClr val="bg1">
              <a:lumMod val="95000"/>
              <a:alpha val="80000"/>
            </a:schemeClr>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 name="직사각형 5">
            <a:extLst>
              <a:ext uri="{FF2B5EF4-FFF2-40B4-BE49-F238E27FC236}">
                <a16:creationId xmlns:a16="http://schemas.microsoft.com/office/drawing/2014/main" id="{7468EF3D-901C-0BE6-9C5E-C3858D73001C}"/>
              </a:ext>
            </a:extLst>
          </p:cNvPr>
          <p:cNvSpPr/>
          <p:nvPr/>
        </p:nvSpPr>
        <p:spPr>
          <a:xfrm>
            <a:off x="1792125" y="1752997"/>
            <a:ext cx="810038" cy="102759"/>
          </a:xfrm>
          <a:prstGeom prst="rect">
            <a:avLst/>
          </a:prstGeom>
          <a:solidFill>
            <a:schemeClr val="bg1">
              <a:lumMod val="95000"/>
              <a:alpha val="80000"/>
            </a:schemeClr>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3179988138"/>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テーマ">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23630</TotalTime>
  <Words>1289</Words>
  <Application>Microsoft Office PowerPoint</Application>
  <PresentationFormat>A4 210 x 297 mm</PresentationFormat>
  <Paragraphs>130</Paragraphs>
  <Slides>13</Slides>
  <Notes>2</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13</vt:i4>
      </vt:variant>
    </vt:vector>
  </HeadingPairs>
  <TitlesOfParts>
    <vt:vector size="21" baseType="lpstr">
      <vt:lpstr>ＭＳ Ｐゴシック</vt:lpstr>
      <vt:lpstr>ＭＳ ゴシック</vt:lpstr>
      <vt:lpstr>游ゴシック</vt:lpstr>
      <vt:lpstr>Aptos</vt:lpstr>
      <vt:lpstr>Aptos Display</vt:lpstr>
      <vt:lpstr>Arial</vt:lpstr>
      <vt:lpstr>Times New Roman</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프레젠테이션</dc:title>
  <dc:creator>安田 菜月</dc:creator>
  <cp:lastModifiedBy>亜優美 小門</cp:lastModifiedBy>
  <cp:revision>204</cp:revision>
  <cp:lastPrinted>2024-08-01T05:11:40Z</cp:lastPrinted>
  <dcterms:created xsi:type="dcterms:W3CDTF">2024-07-04T01:23:06Z</dcterms:created>
  <dcterms:modified xsi:type="dcterms:W3CDTF">2025-05-08T05:52:17Z</dcterms:modified>
</cp:coreProperties>
</file>