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F036E-FA8C-76B3-12CF-A91292CB876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D499EA1-8B23-FCFF-5980-0AD859818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5A9E0F6-220C-E743-5C33-1BD7CE80CD12}"/>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5" name="フッター プレースホルダー 4">
            <a:extLst>
              <a:ext uri="{FF2B5EF4-FFF2-40B4-BE49-F238E27FC236}">
                <a16:creationId xmlns:a16="http://schemas.microsoft.com/office/drawing/2014/main" id="{643D98AA-315C-CCCC-970C-A4B702F5BF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C275E5-D832-BA04-EB4B-4550AA5C704C}"/>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237444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422846-2E3D-1BC6-699F-B1BE8AE37CB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D6A10E-9987-FAC4-4321-F0366B890A2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8D951B-0827-E882-CAE3-A70B722F7FC5}"/>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5" name="フッター プレースホルダー 4">
            <a:extLst>
              <a:ext uri="{FF2B5EF4-FFF2-40B4-BE49-F238E27FC236}">
                <a16:creationId xmlns:a16="http://schemas.microsoft.com/office/drawing/2014/main" id="{5A3FD79E-66D4-31CA-DBD7-B1F58C1151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4E59EB-7C28-BF63-518F-DFB61A22222A}"/>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200781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2ED0F6-5767-35F2-7D8B-1EC8B11DF9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F9DD74-1241-2BCA-FA05-C7B9F53CFE4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44AB62-E321-AFEC-7223-59F4FB342775}"/>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5" name="フッター プレースホルダー 4">
            <a:extLst>
              <a:ext uri="{FF2B5EF4-FFF2-40B4-BE49-F238E27FC236}">
                <a16:creationId xmlns:a16="http://schemas.microsoft.com/office/drawing/2014/main" id="{C1519DB5-B89B-AC97-2792-94A8F5F582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38D00B-EBE0-4840-4864-9CC26EF97F27}"/>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147980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09A1E-8FFF-4D00-D350-665A55C0EEE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0A43E4-1EBB-CB6D-A6FC-CBD87934FA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1DE0E3-5954-1F67-360E-DF2D2FA501F8}"/>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5" name="フッター プレースホルダー 4">
            <a:extLst>
              <a:ext uri="{FF2B5EF4-FFF2-40B4-BE49-F238E27FC236}">
                <a16:creationId xmlns:a16="http://schemas.microsoft.com/office/drawing/2014/main" id="{B95F220F-FED9-5B66-942D-7B6AEF34AD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93862D-3089-2D7C-F949-A48BB228B8C7}"/>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406256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75411-8056-D4A3-DD2A-4E8C34E30C8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FBA712-6D3B-339F-D300-4A94EE6F80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EBDCCA7-4A57-23AB-6EE8-6478270E0D4F}"/>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5" name="フッター プレースホルダー 4">
            <a:extLst>
              <a:ext uri="{FF2B5EF4-FFF2-40B4-BE49-F238E27FC236}">
                <a16:creationId xmlns:a16="http://schemas.microsoft.com/office/drawing/2014/main" id="{FE2AC35C-F661-5C07-FFDD-1ECE16F7A5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3F1437-B3F7-841A-F8A9-82F99B647BDF}"/>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348673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FD086-4F0B-0B32-1DC9-92B6C8916E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72D8D8-EA59-90E6-010C-3A986140AEE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A95B956-8713-98D3-BADE-C94D78B34F4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DB9FA98-2AFE-2843-35B9-397CF6D1B089}"/>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6" name="フッター プレースホルダー 5">
            <a:extLst>
              <a:ext uri="{FF2B5EF4-FFF2-40B4-BE49-F238E27FC236}">
                <a16:creationId xmlns:a16="http://schemas.microsoft.com/office/drawing/2014/main" id="{DC4C2637-ED0B-D5C5-4365-5DF57ED3FF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E27C68-90D6-ADFA-9693-38FB9CAD6913}"/>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310374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45B359-FE19-AF9E-CE13-DF7FF326D7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691A0A-CE9B-FD58-4669-FFCDDDCC5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B6B4361-7C8F-492B-DDF5-DC528F96B81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89DA2FB-D209-D4BD-8A2B-8B30924F2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E5440C2-D0E7-0DF6-EBEB-C10830257E0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5D477AF-77DF-0CEB-CE14-9B523625BDFC}"/>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8" name="フッター プレースホルダー 7">
            <a:extLst>
              <a:ext uri="{FF2B5EF4-FFF2-40B4-BE49-F238E27FC236}">
                <a16:creationId xmlns:a16="http://schemas.microsoft.com/office/drawing/2014/main" id="{4C846101-DDE3-DC8A-8752-76B204482D2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3B65C41-76DA-107E-7CA9-7DAF047C84C8}"/>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139415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4380E-6996-9D3C-5542-5D23B9CFA2F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73DBA94-69D2-672E-B375-2D93E994999C}"/>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4" name="フッター プレースホルダー 3">
            <a:extLst>
              <a:ext uri="{FF2B5EF4-FFF2-40B4-BE49-F238E27FC236}">
                <a16:creationId xmlns:a16="http://schemas.microsoft.com/office/drawing/2014/main" id="{05B85FE8-7626-344D-AF55-004D9B782A8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72821D-D44D-9602-C030-F1CAAEC90734}"/>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39437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6799622-D64B-DD9E-49E3-8CC21AECEC73}"/>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3" name="フッター プレースホルダー 2">
            <a:extLst>
              <a:ext uri="{FF2B5EF4-FFF2-40B4-BE49-F238E27FC236}">
                <a16:creationId xmlns:a16="http://schemas.microsoft.com/office/drawing/2014/main" id="{8C90300F-EB7D-3330-9623-C50C0F663D1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83C4DA-FCDD-BE06-9FE0-DDFB271C715D}"/>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384766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22124-2239-A1FA-62F6-563727A7BD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900771-39C3-9775-C319-FDBBC0CB0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79D75CC-002F-F460-D050-57B27EDF9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E73F82-6FEC-C254-7654-559C1ED6D67F}"/>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6" name="フッター プレースホルダー 5">
            <a:extLst>
              <a:ext uri="{FF2B5EF4-FFF2-40B4-BE49-F238E27FC236}">
                <a16:creationId xmlns:a16="http://schemas.microsoft.com/office/drawing/2014/main" id="{EE73F91A-CB6B-AF69-ED44-2B3F4E7318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4CD817-4853-00F1-430D-0E8DB1228D42}"/>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235190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BFCE5-F775-58C9-6B0B-8FB1D993B77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88AD38-6C6E-7688-1CD0-D944459AE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AC97B79-5DD4-3D67-EC63-7BDADB273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791412-3765-1CC4-4E34-24307472CA04}"/>
              </a:ext>
            </a:extLst>
          </p:cNvPr>
          <p:cNvSpPr>
            <a:spLocks noGrp="1"/>
          </p:cNvSpPr>
          <p:nvPr>
            <p:ph type="dt" sz="half" idx="10"/>
          </p:nvPr>
        </p:nvSpPr>
        <p:spPr/>
        <p:txBody>
          <a:bodyPr/>
          <a:lstStyle/>
          <a:p>
            <a:fld id="{518B2B66-4DCE-47E3-99B1-9B3A949E6FE9}" type="datetimeFigureOut">
              <a:rPr kumimoji="1" lang="ja-JP" altLang="en-US" smtClean="0"/>
              <a:t>2025/5/29</a:t>
            </a:fld>
            <a:endParaRPr kumimoji="1" lang="ja-JP" altLang="en-US"/>
          </a:p>
        </p:txBody>
      </p:sp>
      <p:sp>
        <p:nvSpPr>
          <p:cNvPr id="6" name="フッター プレースホルダー 5">
            <a:extLst>
              <a:ext uri="{FF2B5EF4-FFF2-40B4-BE49-F238E27FC236}">
                <a16:creationId xmlns:a16="http://schemas.microsoft.com/office/drawing/2014/main" id="{9667B802-B0E7-F7D4-B4E6-BC94182A2D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D33079-A4D5-920D-43C3-35F6E2B15CC7}"/>
              </a:ext>
            </a:extLst>
          </p:cNvPr>
          <p:cNvSpPr>
            <a:spLocks noGrp="1"/>
          </p:cNvSpPr>
          <p:nvPr>
            <p:ph type="sldNum" sz="quarter" idx="12"/>
          </p:nvPr>
        </p:nvSpPr>
        <p:spPr/>
        <p:txBody>
          <a:body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89578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6CB6632-6E45-D132-4D02-539446F83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5479F-3415-7F23-7F51-ACA2A6FB7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07938B-EF55-F9B4-59BE-0117886A4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8B2B66-4DCE-47E3-99B1-9B3A949E6FE9}" type="datetimeFigureOut">
              <a:rPr kumimoji="1" lang="ja-JP" altLang="en-US" smtClean="0"/>
              <a:t>2025/5/29</a:t>
            </a:fld>
            <a:endParaRPr kumimoji="1" lang="ja-JP" altLang="en-US"/>
          </a:p>
        </p:txBody>
      </p:sp>
      <p:sp>
        <p:nvSpPr>
          <p:cNvPr id="5" name="フッター プレースホルダー 4">
            <a:extLst>
              <a:ext uri="{FF2B5EF4-FFF2-40B4-BE49-F238E27FC236}">
                <a16:creationId xmlns:a16="http://schemas.microsoft.com/office/drawing/2014/main" id="{2CD75887-255F-3520-7D42-CB35EFD14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C69B79-36F2-049A-ED37-9724F7FDF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F1A908-B46D-4616-AD99-0F46B2B3EC32}" type="slidenum">
              <a:rPr kumimoji="1" lang="ja-JP" altLang="en-US" smtClean="0"/>
              <a:t>‹#›</a:t>
            </a:fld>
            <a:endParaRPr kumimoji="1" lang="ja-JP" altLang="en-US"/>
          </a:p>
        </p:txBody>
      </p:sp>
    </p:spTree>
    <p:extLst>
      <p:ext uri="{BB962C8B-B14F-4D97-AF65-F5344CB8AC3E}">
        <p14:creationId xmlns:p14="http://schemas.microsoft.com/office/powerpoint/2010/main" val="207457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8FF3A-4B2E-B53E-04DD-F09A96E06811}"/>
              </a:ext>
            </a:extLst>
          </p:cNvPr>
          <p:cNvSpPr>
            <a:spLocks noGrp="1"/>
          </p:cNvSpPr>
          <p:nvPr>
            <p:ph type="ctrTitle"/>
          </p:nvPr>
        </p:nvSpPr>
        <p:spPr>
          <a:xfrm>
            <a:off x="1301885" y="521307"/>
            <a:ext cx="9144000" cy="1655763"/>
          </a:xfrm>
        </p:spPr>
        <p:txBody>
          <a:bodyPr>
            <a:normAutofit/>
          </a:bodyPr>
          <a:lstStyle/>
          <a:p>
            <a:pPr algn="l"/>
            <a:r>
              <a:rPr lang="en-US" altLang="ja-JP" sz="1800" b="1" dirty="0">
                <a:latin typeface="メイリオ" panose="020B0604030504040204" pitchFamily="50" charset="-128"/>
                <a:ea typeface="メイリオ" panose="020B0604030504040204" pitchFamily="50" charset="-128"/>
              </a:rPr>
              <a:t>1. </a:t>
            </a:r>
            <a:r>
              <a:rPr lang="ja-JP" altLang="en-US" sz="1800" b="1" dirty="0">
                <a:latin typeface="メイリオ" panose="020B0604030504040204" pitchFamily="50" charset="-128"/>
                <a:ea typeface="メイリオ" panose="020B0604030504040204" pitchFamily="50" charset="-128"/>
              </a:rPr>
              <a:t>検索語に基づく全選択機能</a:t>
            </a:r>
            <a:br>
              <a:rPr lang="ja-JP" altLang="en-US" sz="1800" b="1"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適応症修正画面における利便性向上のための提案です。</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画面上で検索されたチェック文字列に対してのみ「選択→除去」を可能にする機能です。</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現在、</a:t>
            </a:r>
            <a:r>
              <a:rPr lang="ja-JP" altLang="en-US" sz="1800" b="1" dirty="0">
                <a:latin typeface="メイリオ" panose="020B0604030504040204" pitchFamily="50" charset="-128"/>
                <a:ea typeface="メイリオ" panose="020B0604030504040204" pitchFamily="50" charset="-128"/>
              </a:rPr>
              <a:t>「適応症修正」画面</a:t>
            </a:r>
            <a:r>
              <a:rPr lang="ja-JP" altLang="en-US" sz="1800" dirty="0">
                <a:latin typeface="メイリオ" panose="020B0604030504040204" pitchFamily="50" charset="-128"/>
                <a:ea typeface="メイリオ" panose="020B0604030504040204" pitchFamily="50" charset="-128"/>
              </a:rPr>
              <a:t>には「全選択」チェックボックスがあります。</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（参考画像：適応症修正</a:t>
            </a:r>
            <a:r>
              <a:rPr lang="en-US" altLang="ja-JP" sz="1800" dirty="0">
                <a:latin typeface="メイリオ" panose="020B0604030504040204" pitchFamily="50" charset="-128"/>
                <a:ea typeface="メイリオ" panose="020B0604030504040204" pitchFamily="50" charset="-128"/>
              </a:rPr>
              <a:t>_1.png</a:t>
            </a:r>
            <a:r>
              <a:rPr lang="ja-JP" altLang="en-US" sz="1800" dirty="0">
                <a:latin typeface="メイリオ" panose="020B0604030504040204" pitchFamily="50" charset="-128"/>
                <a:ea typeface="メイリオ" panose="020B0604030504040204" pitchFamily="50" charset="-128"/>
              </a:rPr>
              <a:t>）</a:t>
            </a:r>
            <a:br>
              <a:rPr lang="ja-JP" altLang="en-US" sz="800" dirty="0"/>
            </a:br>
            <a:endParaRPr kumimoji="1" lang="ja-JP" altLang="en-US" sz="1400" dirty="0">
              <a:latin typeface="+mn-ea"/>
              <a:ea typeface="+mn-ea"/>
            </a:endParaRPr>
          </a:p>
        </p:txBody>
      </p:sp>
      <p:pic>
        <p:nvPicPr>
          <p:cNvPr id="7" name="図 6" descr="グラフィカル ユーザー インターフェイス, テーブル&#10;&#10;AI によって生成されたコンテンツは間違っている可能性があります。">
            <a:extLst>
              <a:ext uri="{FF2B5EF4-FFF2-40B4-BE49-F238E27FC236}">
                <a16:creationId xmlns:a16="http://schemas.microsoft.com/office/drawing/2014/main" id="{6EEBC25E-8785-BA57-D328-17D749F34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26" y="2043726"/>
            <a:ext cx="6676417" cy="4454350"/>
          </a:xfrm>
          <a:prstGeom prst="rect">
            <a:avLst/>
          </a:prstGeom>
        </p:spPr>
      </p:pic>
    </p:spTree>
    <p:extLst>
      <p:ext uri="{BB962C8B-B14F-4D97-AF65-F5344CB8AC3E}">
        <p14:creationId xmlns:p14="http://schemas.microsoft.com/office/powerpoint/2010/main" val="39591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63089-B9BB-250E-C4E7-2B649B28BFF2}"/>
              </a:ext>
            </a:extLst>
          </p:cNvPr>
          <p:cNvSpPr>
            <a:spLocks noGrp="1"/>
          </p:cNvSpPr>
          <p:nvPr>
            <p:ph type="title"/>
          </p:nvPr>
        </p:nvSpPr>
        <p:spPr>
          <a:xfrm>
            <a:off x="1029239" y="366526"/>
            <a:ext cx="9081237" cy="1341367"/>
          </a:xfrm>
        </p:spPr>
        <p:txBody>
          <a:bodyPr>
            <a:noAutofit/>
          </a:bodyPr>
          <a:lstStyle/>
          <a:p>
            <a:pPr>
              <a:buNone/>
            </a:pPr>
            <a:r>
              <a:rPr lang="ja-JP" altLang="en-US" sz="1400" dirty="0">
                <a:latin typeface="メイリオ" panose="020B0604030504040204" pitchFamily="50" charset="-128"/>
                <a:ea typeface="メイリオ" panose="020B0604030504040204" pitchFamily="50" charset="-128"/>
              </a:rPr>
              <a:t>対象のチェックボタンを選択すると、現在はすべてのデータが選択される仕様ですが、</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チェック時に「検索した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チェックデータ</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のみを選択しますか？」というメッセージを表示し、</a:t>
            </a:r>
            <a:br>
              <a:rPr lang="ja-JP" altLang="en-US" sz="1400" dirty="0">
                <a:latin typeface="メイリオ" panose="020B0604030504040204" pitchFamily="50" charset="-128"/>
                <a:ea typeface="メイリオ" panose="020B0604030504040204" pitchFamily="50" charset="-128"/>
              </a:rPr>
            </a:br>
            <a:r>
              <a:rPr lang="en-US" altLang="ja-JP" sz="1400" b="1" dirty="0">
                <a:latin typeface="メイリオ" panose="020B0604030504040204" pitchFamily="50" charset="-128"/>
                <a:ea typeface="メイリオ" panose="020B0604030504040204" pitchFamily="50" charset="-128"/>
              </a:rPr>
              <a:t>OK → </a:t>
            </a:r>
            <a:r>
              <a:rPr lang="ja-JP" altLang="en-US" sz="1400" b="1" dirty="0">
                <a:latin typeface="メイリオ" panose="020B0604030504040204" pitchFamily="50" charset="-128"/>
                <a:ea typeface="メイリオ" panose="020B0604030504040204" pitchFamily="50" charset="-128"/>
              </a:rPr>
              <a:t>検索したチェックデータのみ</a:t>
            </a:r>
            <a:br>
              <a:rPr lang="ja-JP" altLang="en-US" sz="1400" dirty="0">
                <a:latin typeface="メイリオ" panose="020B0604030504040204" pitchFamily="50" charset="-128"/>
                <a:ea typeface="メイリオ" panose="020B0604030504040204" pitchFamily="50" charset="-128"/>
              </a:rPr>
            </a:br>
            <a:r>
              <a:rPr lang="ja-JP" altLang="en-US" sz="1400" b="1" dirty="0">
                <a:latin typeface="メイリオ" panose="020B0604030504040204" pitchFamily="50" charset="-128"/>
                <a:ea typeface="メイリオ" panose="020B0604030504040204" pitchFamily="50" charset="-128"/>
              </a:rPr>
              <a:t>キャンセル → すべての文字列</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という形ではいかがでしょうか。</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（参考画像：適応症修正</a:t>
            </a:r>
            <a:r>
              <a:rPr lang="en-US" altLang="ja-JP" sz="1400" dirty="0">
                <a:latin typeface="メイリオ" panose="020B0604030504040204" pitchFamily="50" charset="-128"/>
                <a:ea typeface="メイリオ" panose="020B0604030504040204" pitchFamily="50" charset="-128"/>
              </a:rPr>
              <a:t>_2.png</a:t>
            </a:r>
            <a:r>
              <a:rPr lang="ja-JP" altLang="en-US" sz="1400" dirty="0">
                <a:latin typeface="メイリオ" panose="020B0604030504040204" pitchFamily="50" charset="-128"/>
                <a:ea typeface="メイリオ" panose="020B0604030504040204" pitchFamily="50" charset="-128"/>
              </a:rPr>
              <a:t>）</a:t>
            </a:r>
          </a:p>
        </p:txBody>
      </p:sp>
      <p:pic>
        <p:nvPicPr>
          <p:cNvPr id="5" name="コンテンツ プレースホルダー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E5EE231-8786-B137-F597-3B5E54352D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885" y="1724648"/>
            <a:ext cx="7202230" cy="4766826"/>
          </a:xfrm>
        </p:spPr>
      </p:pic>
    </p:spTree>
    <p:extLst>
      <p:ext uri="{BB962C8B-B14F-4D97-AF65-F5344CB8AC3E}">
        <p14:creationId xmlns:p14="http://schemas.microsoft.com/office/powerpoint/2010/main" val="52548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113AD-31EA-C763-2FEA-42ADAFB0A22C}"/>
              </a:ext>
            </a:extLst>
          </p:cNvPr>
          <p:cNvSpPr>
            <a:spLocks noGrp="1"/>
          </p:cNvSpPr>
          <p:nvPr>
            <p:ph type="title"/>
          </p:nvPr>
        </p:nvSpPr>
        <p:spPr/>
        <p:txBody>
          <a:bodyPr>
            <a:normAutofit/>
          </a:bodyPr>
          <a:lstStyle/>
          <a:p>
            <a:r>
              <a:rPr lang="ja-JP" altLang="en-US" sz="1400" dirty="0">
                <a:latin typeface="メイリオ" panose="020B0604030504040204" pitchFamily="50" charset="-128"/>
                <a:ea typeface="メイリオ" panose="020B0604030504040204" pitchFamily="50" charset="-128"/>
              </a:rPr>
              <a:t>このようにして選択後に「</a:t>
            </a:r>
            <a:r>
              <a:rPr lang="ja-JP" altLang="en-US" sz="1400" b="1" dirty="0">
                <a:latin typeface="メイリオ" panose="020B0604030504040204" pitchFamily="50" charset="-128"/>
                <a:ea typeface="メイリオ" panose="020B0604030504040204" pitchFamily="50" charset="-128"/>
              </a:rPr>
              <a:t>複数除去</a:t>
            </a:r>
            <a:r>
              <a:rPr lang="ja-JP" altLang="en-US" sz="1400" dirty="0">
                <a:latin typeface="メイリオ" panose="020B0604030504040204" pitchFamily="50" charset="-128"/>
                <a:ea typeface="メイリオ" panose="020B0604030504040204" pitchFamily="50" charset="-128"/>
              </a:rPr>
              <a:t>」を行えば、</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部分一致した文字列をまとめて削除するのがより便利になると考えています。</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（参考画像：適応症修正</a:t>
            </a:r>
            <a:r>
              <a:rPr lang="en-US" altLang="ja-JP" sz="1400" dirty="0">
                <a:latin typeface="メイリオ" panose="020B0604030504040204" pitchFamily="50" charset="-128"/>
                <a:ea typeface="メイリオ" panose="020B0604030504040204" pitchFamily="50" charset="-128"/>
              </a:rPr>
              <a:t>_3.png</a:t>
            </a:r>
            <a:r>
              <a:rPr lang="ja-JP" altLang="en-US"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pic>
        <p:nvPicPr>
          <p:cNvPr id="6" name="コンテンツ プレースホルダー 4">
            <a:extLst>
              <a:ext uri="{FF2B5EF4-FFF2-40B4-BE49-F238E27FC236}">
                <a16:creationId xmlns:a16="http://schemas.microsoft.com/office/drawing/2014/main" id="{9E2F20EF-6190-7B53-F660-100E6AFD47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06603" y="1406322"/>
            <a:ext cx="5833286" cy="3872592"/>
          </a:xfrm>
          <a:prstGeom prst="rect">
            <a:avLst/>
          </a:prstGeom>
        </p:spPr>
      </p:pic>
      <p:sp>
        <p:nvSpPr>
          <p:cNvPr id="9" name="テキスト ボックス 8">
            <a:extLst>
              <a:ext uri="{FF2B5EF4-FFF2-40B4-BE49-F238E27FC236}">
                <a16:creationId xmlns:a16="http://schemas.microsoft.com/office/drawing/2014/main" id="{0CC6C099-310F-5BB3-3FF6-5319EDB85A96}"/>
              </a:ext>
            </a:extLst>
          </p:cNvPr>
          <p:cNvSpPr txBox="1"/>
          <p:nvPr/>
        </p:nvSpPr>
        <p:spPr>
          <a:xfrm>
            <a:off x="2667918" y="5278914"/>
            <a:ext cx="4893212" cy="646331"/>
          </a:xfrm>
          <a:prstGeom prst="rect">
            <a:avLst/>
          </a:prstGeom>
          <a:noFill/>
        </p:spPr>
        <p:txBody>
          <a:bodyPr wrap="square">
            <a:spAutoFit/>
          </a:bodyPr>
          <a:lstStyle/>
          <a:p>
            <a:r>
              <a:rPr lang="ja-JP" altLang="en-US" dirty="0"/>
              <a:t>↓ 現在、</a:t>
            </a:r>
            <a:r>
              <a:rPr lang="en-US" altLang="ja-JP" b="1" dirty="0"/>
              <a:t>Beta</a:t>
            </a:r>
            <a:r>
              <a:rPr lang="ja-JP" altLang="en-US" b="1" dirty="0"/>
              <a:t>サーバーに反映済み</a:t>
            </a:r>
            <a:r>
              <a:rPr lang="ja-JP" altLang="en-US" dirty="0"/>
              <a:t>ですので、ご意見いただけますと幸いです。</a:t>
            </a:r>
          </a:p>
        </p:txBody>
      </p:sp>
    </p:spTree>
    <p:extLst>
      <p:ext uri="{BB962C8B-B14F-4D97-AF65-F5344CB8AC3E}">
        <p14:creationId xmlns:p14="http://schemas.microsoft.com/office/powerpoint/2010/main" val="382986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150B-F8DF-393B-FFB1-319E05D79B28}"/>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379C48CB-C6AB-7C0A-199A-FF51D57B3A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4396" y="2272420"/>
            <a:ext cx="5642325" cy="3890678"/>
          </a:xfrm>
          <a:prstGeom prst="rect">
            <a:avLst/>
          </a:prstGeom>
        </p:spPr>
      </p:pic>
      <p:sp>
        <p:nvSpPr>
          <p:cNvPr id="12" name="Rectangle 8">
            <a:extLst>
              <a:ext uri="{FF2B5EF4-FFF2-40B4-BE49-F238E27FC236}">
                <a16:creationId xmlns:a16="http://schemas.microsoft.com/office/drawing/2014/main" id="{885491A0-4D86-428C-1016-05B7A1FD88F6}"/>
              </a:ext>
            </a:extLst>
          </p:cNvPr>
          <p:cNvSpPr>
            <a:spLocks noChangeArrowheads="1"/>
          </p:cNvSpPr>
          <p:nvPr/>
        </p:nvSpPr>
        <p:spPr bwMode="auto">
          <a:xfrm>
            <a:off x="362139" y="275294"/>
            <a:ext cx="1080295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昨日の会議で議論された「摘要別マスター使用有無の選択機能」についてです。</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レセプト点検の詳細画面および適応症修正画面に</a:t>
            </a:r>
            <a: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a:t>
            </a:r>
            <a:r>
              <a:rPr kumimoji="0" lang="ja-JP" altLang="ja-JP" sz="1800" b="1"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マスター使用</a:t>
            </a:r>
            <a: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a:t>
            </a: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のチェックボックスを追加し、</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お客様が</a:t>
            </a:r>
            <a:r>
              <a:rPr kumimoji="0" lang="ja-JP" altLang="ja-JP"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各摘要ごとにマスターチェック文字列を使用するかどうかを選択できるように</a:t>
            </a: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する仕様です。</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endPar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16" name="図 15" descr="グラフィカル ユーザー インターフェイス, テーブル&#10;&#10;AI によって生成されたコンテンツは間違っている可能性があります。">
            <a:extLst>
              <a:ext uri="{FF2B5EF4-FFF2-40B4-BE49-F238E27FC236}">
                <a16:creationId xmlns:a16="http://schemas.microsoft.com/office/drawing/2014/main" id="{1839F46A-B86E-8F7B-5FB2-E2901BA76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027" y="2390115"/>
            <a:ext cx="5683246" cy="3772984"/>
          </a:xfrm>
          <a:prstGeom prst="rect">
            <a:avLst/>
          </a:prstGeom>
        </p:spPr>
      </p:pic>
      <p:sp>
        <p:nvSpPr>
          <p:cNvPr id="17" name="テキスト ボックス 16">
            <a:extLst>
              <a:ext uri="{FF2B5EF4-FFF2-40B4-BE49-F238E27FC236}">
                <a16:creationId xmlns:a16="http://schemas.microsoft.com/office/drawing/2014/main" id="{5CA767F9-02EF-D0D5-7E19-D4DBFD88BEF7}"/>
              </a:ext>
            </a:extLst>
          </p:cNvPr>
          <p:cNvSpPr txBox="1"/>
          <p:nvPr/>
        </p:nvSpPr>
        <p:spPr>
          <a:xfrm>
            <a:off x="1959639" y="6211960"/>
            <a:ext cx="2501006" cy="646331"/>
          </a:xfrm>
          <a:prstGeom prst="rect">
            <a:avLst/>
          </a:prstGeom>
          <a:noFill/>
        </p:spPr>
        <p:txBody>
          <a:bodyPr wrap="none" rtlCol="0">
            <a:spAutoFit/>
          </a:bodyPr>
          <a:lstStyle/>
          <a:p>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レセ画面点検2_1.png</a:t>
            </a:r>
          </a:p>
          <a:p>
            <a:endParaRPr kumimoji="1" lang="ja-JP" altLang="en-US" dirty="0"/>
          </a:p>
        </p:txBody>
      </p:sp>
      <p:sp>
        <p:nvSpPr>
          <p:cNvPr id="18" name="テキスト ボックス 17">
            <a:extLst>
              <a:ext uri="{FF2B5EF4-FFF2-40B4-BE49-F238E27FC236}">
                <a16:creationId xmlns:a16="http://schemas.microsoft.com/office/drawing/2014/main" id="{DBF55411-2D86-50E8-015A-8526478EBB23}"/>
              </a:ext>
            </a:extLst>
          </p:cNvPr>
          <p:cNvSpPr txBox="1"/>
          <p:nvPr/>
        </p:nvSpPr>
        <p:spPr>
          <a:xfrm>
            <a:off x="8084745" y="6165794"/>
            <a:ext cx="2270173" cy="369332"/>
          </a:xfrm>
          <a:prstGeom prst="rect">
            <a:avLst/>
          </a:prstGeom>
          <a:noFill/>
        </p:spPr>
        <p:txBody>
          <a:bodyPr wrap="none" rtlCol="0">
            <a:spAutoFit/>
          </a:bodyPr>
          <a:lstStyle/>
          <a:p>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適応症修正2_1.png</a:t>
            </a:r>
            <a:endParaRPr kumimoji="1" lang="ja-JP" altLang="en-US" dirty="0"/>
          </a:p>
        </p:txBody>
      </p:sp>
    </p:spTree>
    <p:extLst>
      <p:ext uri="{BB962C8B-B14F-4D97-AF65-F5344CB8AC3E}">
        <p14:creationId xmlns:p14="http://schemas.microsoft.com/office/powerpoint/2010/main" val="168401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4C78C-1F46-5102-8564-5F93937A7E8B}"/>
            </a:ext>
          </a:extLst>
        </p:cNvPr>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8415C5D5-7A0C-C384-716C-57F03FBE3D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155262" y="2382736"/>
            <a:ext cx="5602581" cy="3708092"/>
          </a:xfrm>
        </p:spPr>
      </p:pic>
      <p:sp>
        <p:nvSpPr>
          <p:cNvPr id="6" name="テキスト ボックス 5">
            <a:extLst>
              <a:ext uri="{FF2B5EF4-FFF2-40B4-BE49-F238E27FC236}">
                <a16:creationId xmlns:a16="http://schemas.microsoft.com/office/drawing/2014/main" id="{90D4C99C-BFEB-36B0-E6B0-09A244409C16}"/>
              </a:ext>
            </a:extLst>
          </p:cNvPr>
          <p:cNvSpPr txBox="1"/>
          <p:nvPr/>
        </p:nvSpPr>
        <p:spPr>
          <a:xfrm>
            <a:off x="7757843" y="2034283"/>
            <a:ext cx="3810857" cy="1169551"/>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  この機能に関するご意見および、</a:t>
            </a:r>
            <a:endParaRPr lang="en-US" altLang="ja-JP" sz="1400"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黄色で表示された文言に関する表現・定義のご確認</a:t>
            </a:r>
            <a:r>
              <a:rPr lang="ja-JP" altLang="en-US" sz="1400" dirty="0">
                <a:latin typeface="メイリオ" panose="020B0604030504040204" pitchFamily="50" charset="-128"/>
                <a:ea typeface="メイリオ" panose="020B0604030504040204" pitchFamily="50" charset="-128"/>
              </a:rPr>
              <a:t>をお願いします。</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ご意見をいただけましたら、</a:t>
            </a:r>
            <a:r>
              <a:rPr lang="en-US" altLang="ja-JP" sz="1400" dirty="0">
                <a:latin typeface="メイリオ" panose="020B0604030504040204" pitchFamily="50" charset="-128"/>
                <a:ea typeface="メイリオ" panose="020B0604030504040204" pitchFamily="50" charset="-128"/>
              </a:rPr>
              <a:t>Beta</a:t>
            </a:r>
            <a:r>
              <a:rPr lang="ja-JP" altLang="en-US" sz="1400" dirty="0">
                <a:latin typeface="メイリオ" panose="020B0604030504040204" pitchFamily="50" charset="-128"/>
                <a:ea typeface="メイリオ" panose="020B0604030504040204" pitchFamily="50" charset="-128"/>
              </a:rPr>
              <a:t>サーバーに反映いたします。</a:t>
            </a:r>
            <a:endParaRPr kumimoji="1" lang="ja-JP" altLang="en-US" dirty="0">
              <a:latin typeface="メイリオ" panose="020B0604030504040204" pitchFamily="50" charset="-128"/>
              <a:ea typeface="メイリオ" panose="020B0604030504040204" pitchFamily="50" charset="-128"/>
            </a:endParaRPr>
          </a:p>
        </p:txBody>
      </p:sp>
      <p:sp>
        <p:nvSpPr>
          <p:cNvPr id="3" name="Rectangle 1">
            <a:extLst>
              <a:ext uri="{FF2B5EF4-FFF2-40B4-BE49-F238E27FC236}">
                <a16:creationId xmlns:a16="http://schemas.microsoft.com/office/drawing/2014/main" id="{6CE7D881-8DEA-0216-62B4-C7D0F90A9239}"/>
              </a:ext>
            </a:extLst>
          </p:cNvPr>
          <p:cNvSpPr>
            <a:spLocks noChangeArrowheads="1"/>
          </p:cNvSpPr>
          <p:nvPr/>
        </p:nvSpPr>
        <p:spPr bwMode="auto">
          <a:xfrm>
            <a:off x="623300" y="351411"/>
            <a:ext cx="964879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「マスター使用」チェックボックスが</a:t>
            </a:r>
            <a:r>
              <a:rPr kumimoji="0" lang="ja-JP" altLang="ja-JP"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選択されている場合はマスターを使用</a:t>
            </a: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し、</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r>
              <a:rPr kumimoji="0" lang="ja-JP" altLang="ja-JP"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選択されていない場合は使用しない</a:t>
            </a: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ように処理しています。</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r>
              <a:rPr kumimoji="0" lang="ja-JP" altLang="ja-JP"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初期状態ではチェックが入った状態</a:t>
            </a: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です。</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チェックを解除する際には</a:t>
            </a:r>
            <a: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a:t>
            </a:r>
            <a:r>
              <a:rPr kumimoji="0" lang="ja-JP" altLang="ja-JP" sz="1800" b="1"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マスターチェック文字列の使用を希望しませんか？</a:t>
            </a:r>
            <a: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a:t>
            </a: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解除されたものを再度チェックする際には</a:t>
            </a:r>
            <a: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a:t>
            </a:r>
            <a:r>
              <a:rPr kumimoji="0" lang="ja-JP" altLang="ja-JP" sz="1800" b="1"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マスターチェック文字列を使用しますか？</a:t>
            </a:r>
            <a: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t>」</a:t>
            </a:r>
            <a:br>
              <a:rPr kumimoji="0" lang="ja-JP" altLang="ja-JP" sz="1800" b="0" i="0" u="none" strike="noStrike" cap="none" normalizeH="0" baseline="0" dirty="0">
                <a:ln>
                  <a:noFill/>
                </a:ln>
                <a:solidFill>
                  <a:schemeClr val="tx1"/>
                </a:solidFill>
                <a:effectLst/>
                <a:highlight>
                  <a:srgbClr val="FFFF00"/>
                </a:highligh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という確認メッセージを表示します。</a:t>
            </a:r>
            <a:b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r>
              <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（参照：Confirm2_1.png）</a:t>
            </a:r>
          </a:p>
        </p:txBody>
      </p:sp>
    </p:spTree>
    <p:extLst>
      <p:ext uri="{BB962C8B-B14F-4D97-AF65-F5344CB8AC3E}">
        <p14:creationId xmlns:p14="http://schemas.microsoft.com/office/powerpoint/2010/main" val="198084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25EC-AB92-7DFB-42C7-19D15FE72354}"/>
            </a:ext>
          </a:extLst>
        </p:cNvPr>
        <p:cNvGrpSpPr/>
        <p:nvPr/>
      </p:nvGrpSpPr>
      <p:grpSpPr>
        <a:xfrm>
          <a:off x="0" y="0"/>
          <a:ext cx="0" cy="0"/>
          <a:chOff x="0" y="0"/>
          <a:chExt cx="0" cy="0"/>
        </a:xfrm>
      </p:grpSpPr>
      <p:pic>
        <p:nvPicPr>
          <p:cNvPr id="6" name="コンテンツ プレースホルダー 4">
            <a:extLst>
              <a:ext uri="{FF2B5EF4-FFF2-40B4-BE49-F238E27FC236}">
                <a16:creationId xmlns:a16="http://schemas.microsoft.com/office/drawing/2014/main" id="{205F0D2D-D8DC-5A5C-88B5-730C7E60F0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0526" y="1487681"/>
            <a:ext cx="6844420" cy="4543861"/>
          </a:xfrm>
          <a:prstGeom prst="rect">
            <a:avLst/>
          </a:prstGeom>
        </p:spPr>
      </p:pic>
      <p:sp>
        <p:nvSpPr>
          <p:cNvPr id="8" name="テキスト ボックス 7">
            <a:extLst>
              <a:ext uri="{FF2B5EF4-FFF2-40B4-BE49-F238E27FC236}">
                <a16:creationId xmlns:a16="http://schemas.microsoft.com/office/drawing/2014/main" id="{875A706F-8D37-B691-3119-BCD8D56CE085}"/>
              </a:ext>
            </a:extLst>
          </p:cNvPr>
          <p:cNvSpPr txBox="1"/>
          <p:nvPr/>
        </p:nvSpPr>
        <p:spPr>
          <a:xfrm>
            <a:off x="838200" y="506994"/>
            <a:ext cx="10738837" cy="1200329"/>
          </a:xfrm>
          <a:prstGeom prst="rect">
            <a:avLst/>
          </a:prstGeom>
          <a:noFill/>
        </p:spPr>
        <p:txBody>
          <a:bodyPr wrap="none" rtlCol="0">
            <a:spAutoFit/>
          </a:bodyPr>
          <a:lstStyle/>
          <a:p>
            <a:pPr>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変更履歴には</a:t>
            </a:r>
            <a:r>
              <a:rPr lang="ja-JP" altLang="en-US" dirty="0">
                <a:highlight>
                  <a:srgbClr val="FFFF00"/>
                </a:highlight>
                <a:latin typeface="メイリオ" panose="020B0604030504040204" pitchFamily="50" charset="-128"/>
                <a:ea typeface="メイリオ" panose="020B0604030504040204" pitchFamily="50" charset="-128"/>
              </a:rPr>
              <a:t>「</a:t>
            </a:r>
            <a:r>
              <a:rPr lang="ja-JP" altLang="en-US" b="1" dirty="0">
                <a:highlight>
                  <a:srgbClr val="FFFF00"/>
                </a:highlight>
                <a:latin typeface="メイリオ" panose="020B0604030504040204" pitchFamily="50" charset="-128"/>
                <a:ea typeface="メイリオ" panose="020B0604030504040204" pitchFamily="50" charset="-128"/>
              </a:rPr>
              <a:t>マスター除去</a:t>
            </a:r>
            <a:r>
              <a:rPr lang="ja-JP" altLang="en-US" dirty="0">
                <a:highlight>
                  <a:srgbClr val="FFFF00"/>
                </a:highlight>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および</a:t>
            </a:r>
            <a:r>
              <a:rPr lang="ja-JP" altLang="en-US" dirty="0">
                <a:highlight>
                  <a:srgbClr val="FFFF00"/>
                </a:highlight>
                <a:latin typeface="メイリオ" panose="020B0604030504040204" pitchFamily="50" charset="-128"/>
                <a:ea typeface="メイリオ" panose="020B0604030504040204" pitchFamily="50" charset="-128"/>
              </a:rPr>
              <a:t>「</a:t>
            </a:r>
            <a:r>
              <a:rPr lang="ja-JP" altLang="en-US" b="1" dirty="0">
                <a:highlight>
                  <a:srgbClr val="FFFF00"/>
                </a:highlight>
                <a:latin typeface="メイリオ" panose="020B0604030504040204" pitchFamily="50" charset="-128"/>
                <a:ea typeface="メイリオ" panose="020B0604030504040204" pitchFamily="50" charset="-128"/>
              </a:rPr>
              <a:t>マスター使用</a:t>
            </a:r>
            <a:r>
              <a:rPr lang="ja-JP" altLang="en-US" dirty="0">
                <a:highlight>
                  <a:srgbClr val="FFFF00"/>
                </a:highlight>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と入力しました（変更履歴</a:t>
            </a:r>
            <a:r>
              <a:rPr lang="en-US" altLang="ja-JP" dirty="0">
                <a:latin typeface="メイリオ" panose="020B0604030504040204" pitchFamily="50" charset="-128"/>
                <a:ea typeface="メイリオ" panose="020B0604030504040204" pitchFamily="50" charset="-128"/>
              </a:rPr>
              <a:t>2_1.png </a:t>
            </a:r>
            <a:r>
              <a:rPr lang="ja-JP" altLang="en-US" dirty="0">
                <a:latin typeface="メイリオ" panose="020B0604030504040204" pitchFamily="50" charset="-128"/>
                <a:ea typeface="メイリオ" panose="020B0604030504040204" pitchFamily="50" charset="-128"/>
              </a:rPr>
              <a:t>参照）。</a:t>
            </a:r>
          </a:p>
          <a:p>
            <a:r>
              <a:rPr lang="ja-JP" altLang="en-US" dirty="0">
                <a:latin typeface="メイリオ" panose="020B0604030504040204" pitchFamily="50" charset="-128"/>
                <a:ea typeface="メイリオ" panose="020B0604030504040204" pitchFamily="50" charset="-128"/>
              </a:rPr>
              <a:t>　⇒ 機能に関するご意見や、</a:t>
            </a:r>
            <a:r>
              <a:rPr lang="ja-JP" altLang="en-US" b="1" dirty="0">
                <a:latin typeface="メイリオ" panose="020B0604030504040204" pitchFamily="50" charset="-128"/>
                <a:ea typeface="メイリオ" panose="020B0604030504040204" pitchFamily="50" charset="-128"/>
              </a:rPr>
              <a:t>黄色で表示された文言の定義</a:t>
            </a:r>
            <a:r>
              <a:rPr lang="ja-JP" altLang="en-US" dirty="0">
                <a:latin typeface="メイリオ" panose="020B0604030504040204" pitchFamily="50" charset="-128"/>
                <a:ea typeface="メイリオ" panose="020B0604030504040204" pitchFamily="50" charset="-128"/>
              </a:rPr>
              <a:t>についてご確認をお願いいたします。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文言に関するご意見をいただければ、</a:t>
            </a:r>
            <a:r>
              <a:rPr lang="en-US" altLang="ja-JP" dirty="0">
                <a:latin typeface="メイリオ" panose="020B0604030504040204" pitchFamily="50" charset="-128"/>
                <a:ea typeface="メイリオ" panose="020B0604030504040204" pitchFamily="50" charset="-128"/>
              </a:rPr>
              <a:t>Beta</a:t>
            </a:r>
            <a:r>
              <a:rPr lang="ja-JP" altLang="en-US" dirty="0">
                <a:latin typeface="メイリオ" panose="020B0604030504040204" pitchFamily="50" charset="-128"/>
                <a:ea typeface="メイリオ" panose="020B0604030504040204" pitchFamily="50" charset="-128"/>
              </a:rPr>
              <a:t>サーバーに適用いたします。</a:t>
            </a: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6609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487</Words>
  <Application>Microsoft Office PowerPoint</Application>
  <PresentationFormat>ワイド画面</PresentationFormat>
  <Paragraphs>14</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メイリオ</vt:lpstr>
      <vt:lpstr>游ゴシック</vt:lpstr>
      <vt:lpstr>游ゴシック Light</vt:lpstr>
      <vt:lpstr>Arial</vt:lpstr>
      <vt:lpstr>Office テーマ</vt:lpstr>
      <vt:lpstr>1. 検索語に基づく全選択機能 適応症修正画面における利便性向上のための提案です。 画面上で検索されたチェック文字列に対してのみ「選択→除去」を可能にする機能です。 現在、「適応症修正」画面には「全選択」チェックボックスがあります。 （参考画像：適応症修正_1.png） </vt:lpstr>
      <vt:lpstr>対象のチェックボタンを選択すると、現在はすべてのデータが選択される仕様ですが、 チェック時に「検索した『チェックデータ』のみを選択しますか？」というメッセージを表示し、 OK → 検索したチェックデータのみ キャンセル → すべての文字列 という形ではいかがでしょうか。 （参考画像：適応症修正_2.png）</vt:lpstr>
      <vt:lpstr>このようにして選択後に「複数除去」を行えば、 部分一致した文字列をまとめて削除するのがより便利になると考えています。 （参考画像：適応症修正_3.png）</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安田 菜月</dc:creator>
  <cp:lastModifiedBy>安田 菜月</cp:lastModifiedBy>
  <cp:revision>2</cp:revision>
  <cp:lastPrinted>2025-05-29T05:45:18Z</cp:lastPrinted>
  <dcterms:created xsi:type="dcterms:W3CDTF">2025-05-29T04:23:51Z</dcterms:created>
  <dcterms:modified xsi:type="dcterms:W3CDTF">2025-05-29T05:53:59Z</dcterms:modified>
</cp:coreProperties>
</file>